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8"/>
  </p:notesMasterIdLst>
  <p:sldIdLst>
    <p:sldId id="291" r:id="rId2"/>
    <p:sldId id="292" r:id="rId3"/>
    <p:sldId id="293" r:id="rId4"/>
    <p:sldId id="264" r:id="rId5"/>
    <p:sldId id="265" r:id="rId6"/>
    <p:sldId id="266" r:id="rId7"/>
    <p:sldId id="258" r:id="rId8"/>
    <p:sldId id="259" r:id="rId9"/>
    <p:sldId id="261" r:id="rId10"/>
    <p:sldId id="262" r:id="rId11"/>
    <p:sldId id="268" r:id="rId12"/>
    <p:sldId id="267" r:id="rId13"/>
    <p:sldId id="269" r:id="rId14"/>
    <p:sldId id="270" r:id="rId15"/>
    <p:sldId id="271" r:id="rId16"/>
    <p:sldId id="289"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94" r:id="rId34"/>
    <p:sldId id="295" r:id="rId35"/>
    <p:sldId id="296" r:id="rId36"/>
    <p:sldId id="29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92FFB-65B3-434B-8C6A-F6941D6B94D2}" type="datetimeFigureOut">
              <a:rPr lang="en-US" smtClean="0"/>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0E988-2BB1-4FD2-8A5E-0EFBA9288B36}" type="slidenum">
              <a:rPr lang="en-US" smtClean="0"/>
              <a:t>‹#›</a:t>
            </a:fld>
            <a:endParaRPr lang="en-US"/>
          </a:p>
        </p:txBody>
      </p:sp>
    </p:spTree>
    <p:extLst>
      <p:ext uri="{BB962C8B-B14F-4D97-AF65-F5344CB8AC3E}">
        <p14:creationId xmlns:p14="http://schemas.microsoft.com/office/powerpoint/2010/main" val="72996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0E988-2BB1-4FD2-8A5E-0EFBA9288B36}" type="slidenum">
              <a:rPr lang="en-US" smtClean="0"/>
              <a:t>3</a:t>
            </a:fld>
            <a:endParaRPr lang="en-US"/>
          </a:p>
        </p:txBody>
      </p:sp>
    </p:spTree>
    <p:extLst>
      <p:ext uri="{BB962C8B-B14F-4D97-AF65-F5344CB8AC3E}">
        <p14:creationId xmlns:p14="http://schemas.microsoft.com/office/powerpoint/2010/main" val="143806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0E988-2BB1-4FD2-8A5E-0EFBA9288B36}" type="slidenum">
              <a:rPr lang="en-US" smtClean="0"/>
              <a:t>7</a:t>
            </a:fld>
            <a:endParaRPr lang="en-US"/>
          </a:p>
        </p:txBody>
      </p:sp>
    </p:spTree>
    <p:extLst>
      <p:ext uri="{BB962C8B-B14F-4D97-AF65-F5344CB8AC3E}">
        <p14:creationId xmlns:p14="http://schemas.microsoft.com/office/powerpoint/2010/main" val="65368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30BF7B-73DC-4538-AF03-11EB09EB0130}" type="datetime1">
              <a:rPr lang="en-US" smtClean="0"/>
              <a:t>10/9/2014</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r>
              <a:rPr lang="en-US" smtClean="0"/>
              <a:t>2013 VAS</a:t>
            </a:r>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33B5B991-6333-4E10-862C-942B413D691E}" type="slidenum">
              <a:rPr lang="en-US" smtClean="0"/>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25676A-4C1F-4FA4-A0FF-D791D2AB9B13}" type="datetime1">
              <a:rPr lang="en-US" smtClean="0"/>
              <a:t>10/9/2014</a:t>
            </a:fld>
            <a:endParaRPr lang="en-US"/>
          </a:p>
        </p:txBody>
      </p:sp>
      <p:sp>
        <p:nvSpPr>
          <p:cNvPr id="5" name="Footer Placeholder 4"/>
          <p:cNvSpPr>
            <a:spLocks noGrp="1"/>
          </p:cNvSpPr>
          <p:nvPr>
            <p:ph type="ftr" sz="quarter" idx="11"/>
          </p:nvPr>
        </p:nvSpPr>
        <p:spPr/>
        <p:txBody>
          <a:bodyPr/>
          <a:lstStyle/>
          <a:p>
            <a:r>
              <a:rPr lang="en-US" smtClean="0"/>
              <a:t>2013 VAS</a:t>
            </a:r>
            <a:endParaRPr lang="en-US"/>
          </a:p>
        </p:txBody>
      </p:sp>
      <p:sp>
        <p:nvSpPr>
          <p:cNvPr id="6" name="Slide Number Placeholder 5"/>
          <p:cNvSpPr>
            <a:spLocks noGrp="1"/>
          </p:cNvSpPr>
          <p:nvPr>
            <p:ph type="sldNum" sz="quarter" idx="12"/>
          </p:nvPr>
        </p:nvSpPr>
        <p:spPr/>
        <p:txBody>
          <a:bodyPr/>
          <a:lstStyle/>
          <a:p>
            <a:fld id="{33B5B991-6333-4E10-862C-942B413D69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471D0A-4AD4-47D8-9A68-846D3CE5FA4B}" type="datetime1">
              <a:rPr lang="en-US" smtClean="0"/>
              <a:t>10/9/2014</a:t>
            </a:fld>
            <a:endParaRPr lang="en-US"/>
          </a:p>
        </p:txBody>
      </p:sp>
      <p:sp>
        <p:nvSpPr>
          <p:cNvPr id="5" name="Footer Placeholder 4"/>
          <p:cNvSpPr>
            <a:spLocks noGrp="1"/>
          </p:cNvSpPr>
          <p:nvPr>
            <p:ph type="ftr" sz="quarter" idx="11"/>
          </p:nvPr>
        </p:nvSpPr>
        <p:spPr/>
        <p:txBody>
          <a:bodyPr/>
          <a:lstStyle/>
          <a:p>
            <a:r>
              <a:rPr lang="en-US" smtClean="0"/>
              <a:t>2013 VAS</a:t>
            </a:r>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33B5B991-6333-4E10-862C-942B413D691E}" type="slidenum">
              <a:rPr lang="en-US" smtClean="0"/>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C87573-3500-4C81-8337-5C12ED8329DA}" type="datetime1">
              <a:rPr lang="en-US" smtClean="0"/>
              <a:t>10/9/2014</a:t>
            </a:fld>
            <a:endParaRPr lang="en-US"/>
          </a:p>
        </p:txBody>
      </p:sp>
      <p:sp>
        <p:nvSpPr>
          <p:cNvPr id="5" name="Footer Placeholder 4"/>
          <p:cNvSpPr>
            <a:spLocks noGrp="1"/>
          </p:cNvSpPr>
          <p:nvPr>
            <p:ph type="ftr" sz="quarter" idx="11"/>
          </p:nvPr>
        </p:nvSpPr>
        <p:spPr/>
        <p:txBody>
          <a:bodyPr/>
          <a:lstStyle/>
          <a:p>
            <a:r>
              <a:rPr lang="en-US" smtClean="0"/>
              <a:t>2013 VAS</a:t>
            </a:r>
            <a:endParaRPr lang="en-US"/>
          </a:p>
        </p:txBody>
      </p:sp>
      <p:sp>
        <p:nvSpPr>
          <p:cNvPr id="6" name="Slide Number Placeholder 5"/>
          <p:cNvSpPr>
            <a:spLocks noGrp="1"/>
          </p:cNvSpPr>
          <p:nvPr>
            <p:ph type="sldNum" sz="quarter" idx="12"/>
          </p:nvPr>
        </p:nvSpPr>
        <p:spPr/>
        <p:txBody>
          <a:bodyPr/>
          <a:lstStyle/>
          <a:p>
            <a:fld id="{33B5B991-6333-4E10-862C-942B413D69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536559-ED8E-43AE-BB60-0ED2C683483D}" type="datetime1">
              <a:rPr lang="en-US" smtClean="0"/>
              <a:t>10/9/2014</a:t>
            </a:fld>
            <a:endParaRPr lang="en-US"/>
          </a:p>
        </p:txBody>
      </p:sp>
      <p:sp>
        <p:nvSpPr>
          <p:cNvPr id="5" name="Footer Placeholder 4"/>
          <p:cNvSpPr>
            <a:spLocks noGrp="1"/>
          </p:cNvSpPr>
          <p:nvPr>
            <p:ph type="ftr" sz="quarter" idx="11"/>
          </p:nvPr>
        </p:nvSpPr>
        <p:spPr>
          <a:xfrm>
            <a:off x="5791200" y="6356350"/>
            <a:ext cx="2895600" cy="365125"/>
          </a:xfrm>
        </p:spPr>
        <p:txBody>
          <a:bodyPr/>
          <a:lstStyle/>
          <a:p>
            <a:r>
              <a:rPr lang="en-US" smtClean="0"/>
              <a:t>2013 VAS</a:t>
            </a:r>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33B5B991-6333-4E10-862C-942B413D691E}" type="slidenum">
              <a:rPr lang="en-US" smtClean="0"/>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5AD3F-DCD7-4685-B0AD-415072F23278}" type="datetime1">
              <a:rPr lang="en-US" smtClean="0"/>
              <a:t>10/9/2014</a:t>
            </a:fld>
            <a:endParaRPr lang="en-US"/>
          </a:p>
        </p:txBody>
      </p:sp>
      <p:sp>
        <p:nvSpPr>
          <p:cNvPr id="6" name="Footer Placeholder 5"/>
          <p:cNvSpPr>
            <a:spLocks noGrp="1"/>
          </p:cNvSpPr>
          <p:nvPr>
            <p:ph type="ftr" sz="quarter" idx="11"/>
          </p:nvPr>
        </p:nvSpPr>
        <p:spPr/>
        <p:txBody>
          <a:bodyPr/>
          <a:lstStyle/>
          <a:p>
            <a:r>
              <a:rPr lang="en-US" smtClean="0"/>
              <a:t>2013 VAS</a:t>
            </a:r>
            <a:endParaRPr lang="en-US"/>
          </a:p>
        </p:txBody>
      </p:sp>
      <p:sp>
        <p:nvSpPr>
          <p:cNvPr id="7" name="Slide Number Placeholder 6"/>
          <p:cNvSpPr>
            <a:spLocks noGrp="1"/>
          </p:cNvSpPr>
          <p:nvPr>
            <p:ph type="sldNum" sz="quarter" idx="12"/>
          </p:nvPr>
        </p:nvSpPr>
        <p:spPr/>
        <p:txBody>
          <a:bodyPr/>
          <a:lstStyle/>
          <a:p>
            <a:fld id="{33B5B991-6333-4E10-862C-942B413D69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AA3807-89FD-4893-BB4A-7EB30369DEC5}" type="datetime1">
              <a:rPr lang="en-US" smtClean="0"/>
              <a:t>10/9/2014</a:t>
            </a:fld>
            <a:endParaRPr lang="en-US"/>
          </a:p>
        </p:txBody>
      </p:sp>
      <p:sp>
        <p:nvSpPr>
          <p:cNvPr id="8" name="Footer Placeholder 7"/>
          <p:cNvSpPr>
            <a:spLocks noGrp="1"/>
          </p:cNvSpPr>
          <p:nvPr>
            <p:ph type="ftr" sz="quarter" idx="11"/>
          </p:nvPr>
        </p:nvSpPr>
        <p:spPr/>
        <p:txBody>
          <a:bodyPr/>
          <a:lstStyle/>
          <a:p>
            <a:r>
              <a:rPr lang="en-US" smtClean="0"/>
              <a:t>2013 VAS</a:t>
            </a:r>
            <a:endParaRPr lang="en-US"/>
          </a:p>
        </p:txBody>
      </p:sp>
      <p:sp>
        <p:nvSpPr>
          <p:cNvPr id="9" name="Slide Number Placeholder 8"/>
          <p:cNvSpPr>
            <a:spLocks noGrp="1"/>
          </p:cNvSpPr>
          <p:nvPr>
            <p:ph type="sldNum" sz="quarter" idx="12"/>
          </p:nvPr>
        </p:nvSpPr>
        <p:spPr/>
        <p:txBody>
          <a:bodyPr/>
          <a:lstStyle/>
          <a:p>
            <a:fld id="{33B5B991-6333-4E10-862C-942B413D69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92423D-F00F-4561-B8D3-E7AE47F8C3F3}" type="datetime1">
              <a:rPr lang="en-US" smtClean="0"/>
              <a:t>10/9/2014</a:t>
            </a:fld>
            <a:endParaRPr lang="en-US"/>
          </a:p>
        </p:txBody>
      </p:sp>
      <p:sp>
        <p:nvSpPr>
          <p:cNvPr id="4" name="Footer Placeholder 3"/>
          <p:cNvSpPr>
            <a:spLocks noGrp="1"/>
          </p:cNvSpPr>
          <p:nvPr>
            <p:ph type="ftr" sz="quarter" idx="11"/>
          </p:nvPr>
        </p:nvSpPr>
        <p:spPr/>
        <p:txBody>
          <a:bodyPr/>
          <a:lstStyle/>
          <a:p>
            <a:r>
              <a:rPr lang="en-US" smtClean="0"/>
              <a:t>2013 VAS</a:t>
            </a:r>
            <a:endParaRPr lang="en-US"/>
          </a:p>
        </p:txBody>
      </p:sp>
      <p:sp>
        <p:nvSpPr>
          <p:cNvPr id="5" name="Slide Number Placeholder 4"/>
          <p:cNvSpPr>
            <a:spLocks noGrp="1"/>
          </p:cNvSpPr>
          <p:nvPr>
            <p:ph type="sldNum" sz="quarter" idx="12"/>
          </p:nvPr>
        </p:nvSpPr>
        <p:spPr/>
        <p:txBody>
          <a:bodyPr/>
          <a:lstStyle/>
          <a:p>
            <a:fld id="{33B5B991-6333-4E10-862C-942B413D69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10310-C780-49E8-8A50-4011FAE375DD}" type="datetime1">
              <a:rPr lang="en-US" smtClean="0"/>
              <a:t>10/9/2014</a:t>
            </a:fld>
            <a:endParaRPr lang="en-US"/>
          </a:p>
        </p:txBody>
      </p:sp>
      <p:sp>
        <p:nvSpPr>
          <p:cNvPr id="3" name="Footer Placeholder 2"/>
          <p:cNvSpPr>
            <a:spLocks noGrp="1"/>
          </p:cNvSpPr>
          <p:nvPr>
            <p:ph type="ftr" sz="quarter" idx="11"/>
          </p:nvPr>
        </p:nvSpPr>
        <p:spPr/>
        <p:txBody>
          <a:bodyPr/>
          <a:lstStyle/>
          <a:p>
            <a:r>
              <a:rPr lang="en-US" smtClean="0"/>
              <a:t>2013 VAS</a:t>
            </a:r>
            <a:endParaRPr lang="en-US"/>
          </a:p>
        </p:txBody>
      </p:sp>
      <p:sp>
        <p:nvSpPr>
          <p:cNvPr id="4" name="Slide Number Placeholder 3"/>
          <p:cNvSpPr>
            <a:spLocks noGrp="1"/>
          </p:cNvSpPr>
          <p:nvPr>
            <p:ph type="sldNum" sz="quarter" idx="12"/>
          </p:nvPr>
        </p:nvSpPr>
        <p:spPr/>
        <p:txBody>
          <a:bodyPr/>
          <a:lstStyle/>
          <a:p>
            <a:fld id="{33B5B991-6333-4E10-862C-942B413D69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8D44B3-D45C-49D4-8F57-C2061CEC6B1D}" type="datetime1">
              <a:rPr lang="en-US" smtClean="0"/>
              <a:t>10/9/2014</a:t>
            </a:fld>
            <a:endParaRPr lang="en-US"/>
          </a:p>
        </p:txBody>
      </p:sp>
      <p:sp>
        <p:nvSpPr>
          <p:cNvPr id="6" name="Footer Placeholder 5"/>
          <p:cNvSpPr>
            <a:spLocks noGrp="1"/>
          </p:cNvSpPr>
          <p:nvPr>
            <p:ph type="ftr" sz="quarter" idx="11"/>
          </p:nvPr>
        </p:nvSpPr>
        <p:spPr/>
        <p:txBody>
          <a:bodyPr/>
          <a:lstStyle/>
          <a:p>
            <a:r>
              <a:rPr lang="en-US" smtClean="0"/>
              <a:t>2013 VAS</a:t>
            </a:r>
            <a:endParaRPr lang="en-US"/>
          </a:p>
        </p:txBody>
      </p:sp>
      <p:sp>
        <p:nvSpPr>
          <p:cNvPr id="7" name="Slide Number Placeholder 6"/>
          <p:cNvSpPr>
            <a:spLocks noGrp="1"/>
          </p:cNvSpPr>
          <p:nvPr>
            <p:ph type="sldNum" sz="quarter" idx="12"/>
          </p:nvPr>
        </p:nvSpPr>
        <p:spPr/>
        <p:txBody>
          <a:bodyPr/>
          <a:lstStyle/>
          <a:p>
            <a:fld id="{33B5B991-6333-4E10-862C-942B413D691E}"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C8C1E04-112E-4F61-9F0B-7C9B11D2C3C2}" type="datetime1">
              <a:rPr lang="en-US" smtClean="0"/>
              <a:t>10/9/2014</a:t>
            </a:fld>
            <a:endParaRPr lang="en-US"/>
          </a:p>
        </p:txBody>
      </p:sp>
      <p:sp>
        <p:nvSpPr>
          <p:cNvPr id="6" name="Footer Placeholder 5"/>
          <p:cNvSpPr>
            <a:spLocks noGrp="1"/>
          </p:cNvSpPr>
          <p:nvPr>
            <p:ph type="ftr" sz="quarter" idx="11"/>
          </p:nvPr>
        </p:nvSpPr>
        <p:spPr/>
        <p:txBody>
          <a:bodyPr/>
          <a:lstStyle/>
          <a:p>
            <a:r>
              <a:rPr lang="en-US" smtClean="0"/>
              <a:t>2013 VAS</a:t>
            </a:r>
            <a:endParaRPr lang="en-US"/>
          </a:p>
        </p:txBody>
      </p:sp>
      <p:sp>
        <p:nvSpPr>
          <p:cNvPr id="7" name="Slide Number Placeholder 6"/>
          <p:cNvSpPr>
            <a:spLocks noGrp="1"/>
          </p:cNvSpPr>
          <p:nvPr>
            <p:ph type="sldNum" sz="quarter" idx="12"/>
          </p:nvPr>
        </p:nvSpPr>
        <p:spPr/>
        <p:txBody>
          <a:bodyPr/>
          <a:lstStyle/>
          <a:p>
            <a:fld id="{33B5B991-6333-4E10-862C-942B413D691E}" type="slidenum">
              <a:rPr lang="en-US" smtClean="0"/>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4194084-A307-4313-AADA-313632965702}" type="datetime1">
              <a:rPr lang="en-US" smtClean="0"/>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2013 VAS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3B5B991-6333-4E10-862C-942B413D691E}" type="slidenum">
              <a:rPr lang="en-US" smtClean="0"/>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package" Target="../embeddings/Microsoft_Excel_Worksheet1.xlsx"/><Relationship Id="rId7"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2.xlsx"/><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aida.org/da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2678913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Results</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62520019"/>
              </p:ext>
            </p:extLst>
          </p:nvPr>
        </p:nvGraphicFramePr>
        <p:xfrm>
          <a:off x="76200" y="1905000"/>
          <a:ext cx="2729552" cy="1905000"/>
        </p:xfrm>
        <a:graphic>
          <a:graphicData uri="http://schemas.openxmlformats.org/presentationml/2006/ole">
            <mc:AlternateContent xmlns:mc="http://schemas.openxmlformats.org/markup-compatibility/2006">
              <mc:Choice xmlns:v="urn:schemas-microsoft-com:vml" Requires="v">
                <p:oleObj spid="_x0000_s4469" name="Worksheet" r:id="rId3" imgW="6591313" imgH="4591114" progId="Excel.Sheet.12">
                  <p:embed/>
                </p:oleObj>
              </mc:Choice>
              <mc:Fallback>
                <p:oleObj name="Worksheet" r:id="rId3" imgW="6591313" imgH="4591114"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05000"/>
                        <a:ext cx="2729552" cy="1905000"/>
                      </a:xfrm>
                      <a:prstGeom prst="rect">
                        <a:avLst/>
                      </a:prstGeom>
                      <a:noFill/>
                    </p:spPr>
                  </p:pic>
                </p:oleObj>
              </mc:Fallback>
            </mc:AlternateContent>
          </a:graphicData>
        </a:graphic>
      </p:graphicFrame>
      <p:sp>
        <p:nvSpPr>
          <p:cNvPr id="6" name="Rectangle 3"/>
          <p:cNvSpPr>
            <a:spLocks noChangeArrowheads="1"/>
          </p:cNvSpPr>
          <p:nvPr/>
        </p:nvSpPr>
        <p:spPr bwMode="auto">
          <a:xfrm>
            <a:off x="228600" y="3776246"/>
            <a:ext cx="2362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28588"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1: Congestion Window Size of a TCP  </a:t>
            </a:r>
          </a:p>
          <a:p>
            <a:pPr marL="0" marR="0" lvl="0" indent="128588"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Connection vs.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585309545"/>
              </p:ext>
            </p:extLst>
          </p:nvPr>
        </p:nvGraphicFramePr>
        <p:xfrm>
          <a:off x="2667000" y="1914525"/>
          <a:ext cx="2743200" cy="1895475"/>
        </p:xfrm>
        <a:graphic>
          <a:graphicData uri="http://schemas.openxmlformats.org/presentationml/2006/ole">
            <mc:AlternateContent xmlns:mc="http://schemas.openxmlformats.org/markup-compatibility/2006">
              <mc:Choice xmlns:v="urn:schemas-microsoft-com:vml" Requires="v">
                <p:oleObj spid="_x0000_s4470" name="Worksheet" r:id="rId5" imgW="6562709" imgH="4505428" progId="Excel.Sheet.12">
                  <p:embed/>
                </p:oleObj>
              </mc:Choice>
              <mc:Fallback>
                <p:oleObj name="Worksheet" r:id="rId5" imgW="6562709" imgH="4505428" progId="Excel.Sheet.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914525"/>
                        <a:ext cx="2743200"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2743200" y="3823156"/>
            <a:ext cx="2590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28588"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2: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Goodput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 TCP Connection vs.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533961468"/>
              </p:ext>
            </p:extLst>
          </p:nvPr>
        </p:nvGraphicFramePr>
        <p:xfrm>
          <a:off x="5410200" y="1800225"/>
          <a:ext cx="2743201" cy="1857375"/>
        </p:xfrm>
        <a:graphic>
          <a:graphicData uri="http://schemas.openxmlformats.org/presentationml/2006/ole">
            <mc:AlternateContent xmlns:mc="http://schemas.openxmlformats.org/markup-compatibility/2006">
              <mc:Choice xmlns:v="urn:schemas-microsoft-com:vml" Requires="v">
                <p:oleObj spid="_x0000_s4471" name="Worksheet" r:id="rId7" imgW="7315316" imgH="4324324" progId="Excel.Sheet.12">
                  <p:embed/>
                </p:oleObj>
              </mc:Choice>
              <mc:Fallback>
                <p:oleObj name="Worksheet" r:id="rId7" imgW="7315316" imgH="4324324" progId="Excel.Sheet.12">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800225"/>
                        <a:ext cx="2743201" cy="1857375"/>
                      </a:xfrm>
                      <a:prstGeom prst="rect">
                        <a:avLst/>
                      </a:prstGeom>
                      <a:noFill/>
                    </p:spPr>
                  </p:pic>
                </p:oleObj>
              </mc:Fallback>
            </mc:AlternateContent>
          </a:graphicData>
        </a:graphic>
      </p:graphicFrame>
      <p:sp>
        <p:nvSpPr>
          <p:cNvPr id="12" name="Rectangle 9"/>
          <p:cNvSpPr>
            <a:spLocks noChangeArrowheads="1"/>
          </p:cNvSpPr>
          <p:nvPr/>
        </p:nvSpPr>
        <p:spPr bwMode="auto">
          <a:xfrm>
            <a:off x="5791200" y="3700046"/>
            <a:ext cx="259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Figure 3: </a:t>
            </a:r>
            <a:r>
              <a:rPr kumimoji="0" lang="en-US"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Goodput</a:t>
            </a: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 TCP Connection and an UDP Connection  vs.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7146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Works</a:t>
            </a:r>
            <a:endParaRPr lang="en-US" dirty="0"/>
          </a:p>
        </p:txBody>
      </p:sp>
      <p:sp>
        <p:nvSpPr>
          <p:cNvPr id="3" name="Content Placeholder 2"/>
          <p:cNvSpPr>
            <a:spLocks noGrp="1"/>
          </p:cNvSpPr>
          <p:nvPr>
            <p:ph idx="1"/>
          </p:nvPr>
        </p:nvSpPr>
        <p:spPr/>
        <p:txBody>
          <a:bodyPr/>
          <a:lstStyle/>
          <a:p>
            <a:r>
              <a:rPr lang="en-US" dirty="0" smtClean="0"/>
              <a:t>Study more </a:t>
            </a:r>
            <a:r>
              <a:rPr lang="en-US" dirty="0"/>
              <a:t>network models (e.g., a network with multiple congestion points) to study performance of the simulated </a:t>
            </a:r>
            <a:r>
              <a:rPr lang="en-US" dirty="0" smtClean="0"/>
              <a:t>traffic</a:t>
            </a:r>
          </a:p>
          <a:p>
            <a:r>
              <a:rPr lang="en-US" dirty="0" smtClean="0"/>
              <a:t>Study other </a:t>
            </a:r>
            <a:r>
              <a:rPr lang="en-US" dirty="0"/>
              <a:t>malicious activities and to evaluate their influences as </a:t>
            </a:r>
            <a:r>
              <a:rPr lang="en-US" dirty="0" smtClean="0"/>
              <a:t>well</a:t>
            </a:r>
            <a:endParaRPr lang="en-US" dirty="0"/>
          </a:p>
        </p:txBody>
      </p:sp>
    </p:spTree>
    <p:extLst>
      <p:ext uri="{BB962C8B-B14F-4D97-AF65-F5344CB8AC3E}">
        <p14:creationId xmlns:p14="http://schemas.microsoft.com/office/powerpoint/2010/main" val="3959470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447800"/>
          </a:xfrm>
        </p:spPr>
        <p:txBody>
          <a:bodyPr>
            <a:normAutofit fontScale="90000"/>
          </a:bodyPr>
          <a:lstStyle/>
          <a:p>
            <a:pPr lvl="1" algn="l" rtl="0">
              <a:spcBef>
                <a:spcPct val="0"/>
              </a:spcBef>
            </a:pPr>
            <a:r>
              <a:rPr lang="en-US" sz="3600" dirty="0" smtClean="0">
                <a:latin typeface="+mj-lt"/>
              </a:rPr>
              <a:t>Building a Network Symptom Checker for Identifying Abnormal Network Activities</a:t>
            </a:r>
            <a:br>
              <a:rPr lang="en-US" sz="3600" dirty="0" smtClean="0">
                <a:latin typeface="+mj-lt"/>
              </a:rPr>
            </a:br>
            <a:endParaRPr lang="en-US" sz="3600" dirty="0">
              <a:latin typeface="+mj-lt"/>
            </a:endParaRPr>
          </a:p>
        </p:txBody>
      </p:sp>
      <p:sp>
        <p:nvSpPr>
          <p:cNvPr id="3" name="Content Placeholder 2"/>
          <p:cNvSpPr>
            <a:spLocks noGrp="1"/>
          </p:cNvSpPr>
          <p:nvPr>
            <p:ph idx="1"/>
          </p:nvPr>
        </p:nvSpPr>
        <p:spPr>
          <a:xfrm>
            <a:off x="457200" y="1905000"/>
            <a:ext cx="7620000" cy="3886200"/>
          </a:xfrm>
        </p:spPr>
        <p:txBody>
          <a:bodyPr>
            <a:normAutofit lnSpcReduction="10000"/>
          </a:bodyPr>
          <a:lstStyle/>
          <a:p>
            <a:r>
              <a:rPr lang="en-US" dirty="0" smtClean="0"/>
              <a:t>Let </a:t>
            </a:r>
            <a:r>
              <a:rPr lang="en-US" dirty="0"/>
              <a:t>graph G = (V, E) represent a network, where V = {v</a:t>
            </a:r>
            <a:r>
              <a:rPr lang="en-US" baseline="-25000" dirty="0"/>
              <a:t>1</a:t>
            </a:r>
            <a:r>
              <a:rPr lang="en-US" dirty="0"/>
              <a:t>, v</a:t>
            </a:r>
            <a:r>
              <a:rPr lang="en-US" baseline="-25000" dirty="0"/>
              <a:t>2</a:t>
            </a:r>
            <a:r>
              <a:rPr lang="en-US" dirty="0"/>
              <a:t>, …, </a:t>
            </a:r>
            <a:r>
              <a:rPr lang="en-US" dirty="0" err="1"/>
              <a:t>v</a:t>
            </a:r>
            <a:r>
              <a:rPr lang="en-US" baseline="-25000" dirty="0" err="1"/>
              <a:t>n</a:t>
            </a:r>
            <a:r>
              <a:rPr lang="en-US" dirty="0"/>
              <a:t>} denotes nodes and E = {e</a:t>
            </a:r>
            <a:r>
              <a:rPr lang="en-US" baseline="-25000" dirty="0"/>
              <a:t>1</a:t>
            </a:r>
            <a:r>
              <a:rPr lang="en-US" dirty="0"/>
              <a:t>, e</a:t>
            </a:r>
            <a:r>
              <a:rPr lang="en-US" baseline="-25000" dirty="0"/>
              <a:t>2</a:t>
            </a:r>
            <a:r>
              <a:rPr lang="en-US" dirty="0"/>
              <a:t>, …, </a:t>
            </a:r>
            <a:r>
              <a:rPr lang="en-US" dirty="0" err="1"/>
              <a:t>e</a:t>
            </a:r>
            <a:r>
              <a:rPr lang="en-US" baseline="-25000" dirty="0" err="1"/>
              <a:t>m</a:t>
            </a:r>
            <a:r>
              <a:rPr lang="en-US" dirty="0"/>
              <a:t>} denotes edges in the graph </a:t>
            </a:r>
            <a:r>
              <a:rPr lang="en-US" dirty="0" smtClean="0"/>
              <a:t>G</a:t>
            </a:r>
          </a:p>
          <a:p>
            <a:r>
              <a:rPr lang="en-US" dirty="0" smtClean="0"/>
              <a:t>Network activities can be modeled by mathematical theory of dynamical system</a:t>
            </a:r>
          </a:p>
          <a:p>
            <a:r>
              <a:rPr lang="en-US" dirty="0" smtClean="0"/>
              <a:t>since </a:t>
            </a:r>
            <a:r>
              <a:rPr lang="en-US" dirty="0"/>
              <a:t>resources (i.e., bandwidth, memory, services capacity, etc.) of the monitored network are limited, it is expected that trajectories of every network characteristics of the network G during the monitoring period are </a:t>
            </a:r>
            <a:r>
              <a:rPr lang="en-US" dirty="0" smtClean="0"/>
              <a:t>bounded</a:t>
            </a:r>
          </a:p>
          <a:p>
            <a:endParaRPr lang="en-US" dirty="0"/>
          </a:p>
        </p:txBody>
      </p:sp>
    </p:spTree>
    <p:extLst>
      <p:ext uri="{BB962C8B-B14F-4D97-AF65-F5344CB8AC3E}">
        <p14:creationId xmlns:p14="http://schemas.microsoft.com/office/powerpoint/2010/main" val="1332196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Procedures</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smtClean="0"/>
              <a:t>Use dynamic system to model network activities</a:t>
            </a:r>
          </a:p>
          <a:p>
            <a:r>
              <a:rPr lang="en-US" dirty="0" smtClean="0"/>
              <a:t>Build network symptom checker</a:t>
            </a:r>
            <a:endParaRPr lang="en-US" dirty="0"/>
          </a:p>
        </p:txBody>
      </p:sp>
    </p:spTree>
    <p:extLst>
      <p:ext uri="{BB962C8B-B14F-4D97-AF65-F5344CB8AC3E}">
        <p14:creationId xmlns:p14="http://schemas.microsoft.com/office/powerpoint/2010/main" val="715614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Modeling Network </a:t>
            </a:r>
            <a:r>
              <a:rPr lang="en-US" sz="4400" dirty="0" smtClean="0"/>
              <a:t>Activities - 1 </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i="1">
                        <a:latin typeface="Cambria Math"/>
                      </a:rPr>
                      <m:t>𝐶</m:t>
                    </m:r>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𝑖</m:t>
                        </m:r>
                      </m:sub>
                    </m:sSub>
                    <m:r>
                      <a:rPr lang="en-US" i="1">
                        <a:latin typeface="Cambria Math"/>
                      </a:rPr>
                      <m:t>|0≤</m:t>
                    </m:r>
                    <m:r>
                      <a:rPr lang="en-US" i="1">
                        <a:latin typeface="Cambria Math"/>
                      </a:rPr>
                      <m:t>𝑖</m:t>
                    </m:r>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𝑚𝑎𝑥</m:t>
                        </m:r>
                      </m:sub>
                    </m:sSub>
                    <m:r>
                      <a:rPr lang="en-US" i="1">
                        <a:latin typeface="Cambria Math"/>
                      </a:rPr>
                      <m:t>} </m:t>
                    </m:r>
                  </m:oMath>
                </a14:m>
                <a:r>
                  <a:rPr lang="en-US" dirty="0"/>
                  <a:t>represent a set of network characteristics, </a:t>
                </a:r>
                <a14:m>
                  <m:oMath xmlns:m="http://schemas.openxmlformats.org/officeDocument/2006/math">
                    <m:r>
                      <a:rPr lang="en-US" i="1">
                        <a:latin typeface="Cambria Math"/>
                      </a:rPr>
                      <m:t>𝜑</m:t>
                    </m:r>
                    <m:r>
                      <a:rPr lang="en-US" i="1">
                        <a:latin typeface="Cambria Math"/>
                      </a:rPr>
                      <m:t>={</m:t>
                    </m:r>
                    <m:sSub>
                      <m:sSubPr>
                        <m:ctrlPr>
                          <a:rPr lang="en-US" i="1">
                            <a:latin typeface="Cambria Math"/>
                          </a:rPr>
                        </m:ctrlPr>
                      </m:sSubPr>
                      <m:e>
                        <m:r>
                          <a:rPr lang="en-US" i="1">
                            <a:latin typeface="Cambria Math"/>
                          </a:rPr>
                          <m:t>𝜑</m:t>
                        </m:r>
                      </m:e>
                      <m:sub>
                        <m:r>
                          <a:rPr lang="en-US" i="1">
                            <a:latin typeface="Cambria Math"/>
                          </a:rPr>
                          <m:t>𝑖</m:t>
                        </m:r>
                      </m:sub>
                    </m:sSub>
                    <m:r>
                      <a:rPr lang="en-US" i="1">
                        <a:latin typeface="Cambria Math"/>
                      </a:rPr>
                      <m:t>|0≤</m:t>
                    </m:r>
                    <m:r>
                      <a:rPr lang="en-US" i="1">
                        <a:latin typeface="Cambria Math"/>
                      </a:rPr>
                      <m:t>𝑖</m:t>
                    </m:r>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𝑚𝑎𝑥</m:t>
                        </m:r>
                      </m:sub>
                    </m:sSub>
                    <m:r>
                      <a:rPr lang="en-US" i="1">
                        <a:latin typeface="Cambria Math"/>
                      </a:rPr>
                      <m:t>}</m:t>
                    </m:r>
                  </m:oMath>
                </a14:m>
                <a:r>
                  <a:rPr lang="en-US" dirty="0"/>
                  <a:t> is a set of state spaces associates with </a:t>
                </a:r>
                <a:r>
                  <a:rPr lang="en-US" i="1" dirty="0"/>
                  <a:t>C</a:t>
                </a:r>
                <a:r>
                  <a:rPr lang="en-US" dirty="0"/>
                  <a:t>, and </a:t>
                </a:r>
                <a14:m>
                  <m:oMath xmlns:m="http://schemas.openxmlformats.org/officeDocument/2006/math">
                    <m:sSub>
                      <m:sSubPr>
                        <m:ctrlPr>
                          <a:rPr lang="en-US" i="1">
                            <a:latin typeface="Cambria Math"/>
                          </a:rPr>
                        </m:ctrlPr>
                      </m:sSubPr>
                      <m:e>
                        <m:r>
                          <a:rPr lang="en-US" i="1">
                            <a:latin typeface="Cambria Math"/>
                          </a:rPr>
                          <m:t>𝑐</m:t>
                        </m:r>
                      </m:e>
                      <m:sub>
                        <m:r>
                          <a:rPr lang="en-US" i="1">
                            <a:latin typeface="Cambria Math"/>
                          </a:rPr>
                          <m:t>𝑚𝑎𝑥</m:t>
                        </m:r>
                      </m:sub>
                    </m:sSub>
                  </m:oMath>
                </a14:m>
                <a:r>
                  <a:rPr lang="en-US" dirty="0"/>
                  <a:t> is the number of network characteristics that will be </a:t>
                </a:r>
                <a:r>
                  <a:rPr lang="en-US" dirty="0" smtClean="0"/>
                  <a:t>monitored</a:t>
                </a:r>
              </a:p>
              <a:p>
                <a:r>
                  <a:rPr lang="en-US" dirty="0" smtClean="0"/>
                  <a:t>When </a:t>
                </a:r>
                <a:r>
                  <a:rPr lang="en-US" dirty="0"/>
                  <a:t>the evolution is deterministic, then for each time </a:t>
                </a:r>
                <a:r>
                  <a:rPr lang="en-US" i="1" dirty="0"/>
                  <a:t>t</a:t>
                </a:r>
                <a:r>
                  <a:rPr lang="en-US" dirty="0"/>
                  <a:t>, it is observed that </a:t>
                </a:r>
                <a14:m>
                  <m:oMath xmlns:m="http://schemas.openxmlformats.org/officeDocument/2006/math">
                    <m:r>
                      <a:rPr lang="en-US" i="1">
                        <a:latin typeface="Cambria Math"/>
                      </a:rPr>
                      <m:t>(</m:t>
                    </m:r>
                    <m:r>
                      <a:rPr lang="en-US" i="1">
                        <a:latin typeface="Cambria Math"/>
                      </a:rPr>
                      <m:t>𝑡</m:t>
                    </m:r>
                    <m:r>
                      <a:rPr lang="en-US" i="1">
                        <a:latin typeface="Cambria Math"/>
                      </a:rPr>
                      <m:t>)= </m:t>
                    </m:r>
                    <m:sSup>
                      <m:sSupPr>
                        <m:ctrlPr>
                          <a:rPr lang="en-US" i="1">
                            <a:latin typeface="Cambria Math"/>
                          </a:rPr>
                        </m:ctrlPr>
                      </m:sSupPr>
                      <m:e>
                        <m:r>
                          <a:rPr lang="en-US" i="1">
                            <a:latin typeface="Cambria Math"/>
                          </a:rPr>
                          <m:t>𝜑</m:t>
                        </m:r>
                      </m:e>
                      <m:sup>
                        <m:r>
                          <a:rPr lang="en-US" i="1">
                            <a:latin typeface="Cambria Math"/>
                          </a:rPr>
                          <m:t>𝑡</m:t>
                        </m:r>
                      </m:sup>
                    </m:sSup>
                    <m:r>
                      <a:rPr lang="en-US" i="1">
                        <a:latin typeface="Cambria Math"/>
                      </a:rPr>
                      <m:t>(</m:t>
                    </m:r>
                    <m:sSup>
                      <m:sSupPr>
                        <m:ctrlPr>
                          <a:rPr lang="en-US" i="1">
                            <a:latin typeface="Cambria Math"/>
                          </a:rPr>
                        </m:ctrlPr>
                      </m:sSupPr>
                      <m:e>
                        <m:r>
                          <a:rPr lang="en-US" i="1">
                            <a:latin typeface="Cambria Math"/>
                          </a:rPr>
                          <m:t>𝐶</m:t>
                        </m:r>
                      </m:e>
                      <m:sup>
                        <m:r>
                          <a:rPr lang="en-US" i="1">
                            <a:latin typeface="Cambria Math"/>
                          </a:rPr>
                          <m:t>0</m:t>
                        </m:r>
                      </m:sup>
                    </m:sSup>
                    <m:r>
                      <a:rPr lang="en-US" i="1">
                        <a:latin typeface="Cambria Math"/>
                      </a:rPr>
                      <m:t>)</m:t>
                    </m:r>
                  </m:oMath>
                </a14:m>
                <a:r>
                  <a:rPr lang="en-US" dirty="0"/>
                  <a:t> , where </a:t>
                </a:r>
                <a14:m>
                  <m:oMath xmlns:m="http://schemas.openxmlformats.org/officeDocument/2006/math">
                    <m:sSup>
                      <m:sSupPr>
                        <m:ctrlPr>
                          <a:rPr lang="en-US" i="1">
                            <a:latin typeface="Cambria Math"/>
                          </a:rPr>
                        </m:ctrlPr>
                      </m:sSupPr>
                      <m:e>
                        <m:r>
                          <a:rPr lang="en-US" i="1">
                            <a:latin typeface="Cambria Math"/>
                          </a:rPr>
                          <m:t>𝜑</m:t>
                        </m:r>
                      </m:e>
                      <m:sup>
                        <m:r>
                          <a:rPr lang="en-US" i="1">
                            <a:latin typeface="Cambria Math"/>
                          </a:rPr>
                          <m:t>𝑡</m:t>
                        </m:r>
                      </m:sup>
                    </m:sSup>
                  </m:oMath>
                </a14:m>
                <a:r>
                  <a:rPr lang="en-US" dirty="0"/>
                  <a:t> represents a set of state space of the evolution </a:t>
                </a:r>
                <a:r>
                  <a:rPr lang="en-US" dirty="0" smtClean="0"/>
                  <a:t>at </a:t>
                </a:r>
                <a:r>
                  <a:rPr lang="en-US" dirty="0"/>
                  <a:t>time </a:t>
                </a:r>
                <a:r>
                  <a:rPr lang="en-US" i="1" dirty="0"/>
                  <a:t>t</a:t>
                </a:r>
                <a:r>
                  <a:rPr lang="en-US" dirty="0"/>
                  <a:t> and </a:t>
                </a:r>
                <a14:m>
                  <m:oMath xmlns:m="http://schemas.openxmlformats.org/officeDocument/2006/math">
                    <m:sSup>
                      <m:sSupPr>
                        <m:ctrlPr>
                          <a:rPr lang="en-US" i="1">
                            <a:latin typeface="Cambria Math"/>
                          </a:rPr>
                        </m:ctrlPr>
                      </m:sSupPr>
                      <m:e>
                        <m:r>
                          <a:rPr lang="en-US" i="1">
                            <a:latin typeface="Cambria Math"/>
                          </a:rPr>
                          <m:t>𝐶</m:t>
                        </m:r>
                      </m:e>
                      <m:sup>
                        <m:r>
                          <a:rPr lang="en-US" i="1">
                            <a:latin typeface="Cambria Math"/>
                          </a:rPr>
                          <m:t>0</m:t>
                        </m:r>
                      </m:sup>
                    </m:sSup>
                  </m:oMath>
                </a14:m>
                <a:r>
                  <a:rPr lang="en-US" dirty="0"/>
                  <a:t> represents initial state of </a:t>
                </a:r>
                <a:r>
                  <a:rPr lang="en-US" i="1" dirty="0" smtClean="0"/>
                  <a:t>C</a:t>
                </a:r>
                <a:endParaRPr lang="en-US" dirty="0" smtClean="0"/>
              </a:p>
              <a:p>
                <a:r>
                  <a:rPr lang="en-US" dirty="0" smtClean="0"/>
                  <a:t>Therefore</a:t>
                </a:r>
                <a:r>
                  <a:rPr lang="en-US" dirty="0"/>
                  <a:t>, any given network characteristic </a:t>
                </a:r>
                <a:r>
                  <a:rPr lang="en-US" i="1" dirty="0" err="1"/>
                  <a:t>i</a:t>
                </a:r>
                <a:r>
                  <a:rPr lang="en-US" dirty="0"/>
                  <a:t> of the network at time </a:t>
                </a:r>
                <a:r>
                  <a:rPr lang="en-US" i="1" dirty="0"/>
                  <a:t>t</a:t>
                </a:r>
                <a:r>
                  <a:rPr lang="en-US" dirty="0"/>
                  <a:t> can be represented as </a:t>
                </a:r>
                <a14:m>
                  <m:oMath xmlns:m="http://schemas.openxmlformats.org/officeDocument/2006/math">
                    <m:sSub>
                      <m:sSubPr>
                        <m:ctrlPr>
                          <a:rPr lang="en-US" i="1">
                            <a:latin typeface="Cambria Math"/>
                          </a:rPr>
                        </m:ctrlPr>
                      </m:sSubPr>
                      <m:e>
                        <m:r>
                          <a:rPr lang="en-US" i="1">
                            <a:latin typeface="Cambria Math"/>
                          </a:rPr>
                          <m:t>𝑐</m:t>
                        </m:r>
                      </m:e>
                      <m:sub>
                        <m:r>
                          <a:rPr lang="en-US" i="1">
                            <a:latin typeface="Cambria Math"/>
                          </a:rPr>
                          <m:t>𝑖</m:t>
                        </m:r>
                      </m:sub>
                    </m:sSub>
                    <m:d>
                      <m:dPr>
                        <m:ctrlPr>
                          <a:rPr lang="en-US" i="1">
                            <a:latin typeface="Cambria Math"/>
                          </a:rPr>
                        </m:ctrlPr>
                      </m:dPr>
                      <m:e>
                        <m:r>
                          <a:rPr lang="en-US" i="1">
                            <a:latin typeface="Cambria Math"/>
                          </a:rPr>
                          <m:t>𝑡</m:t>
                        </m:r>
                      </m:e>
                    </m:d>
                    <m:r>
                      <a:rPr lang="en-US" i="1">
                        <a:latin typeface="Cambria Math"/>
                      </a:rPr>
                      <m:t>=</m:t>
                    </m:r>
                    <m:sSubSup>
                      <m:sSubSupPr>
                        <m:ctrlPr>
                          <a:rPr lang="en-US" i="1">
                            <a:latin typeface="Cambria Math"/>
                          </a:rPr>
                        </m:ctrlPr>
                      </m:sSubSupPr>
                      <m:e>
                        <m:r>
                          <a:rPr lang="en-US" i="1">
                            <a:latin typeface="Cambria Math"/>
                          </a:rPr>
                          <m:t>𝜑</m:t>
                        </m:r>
                      </m:e>
                      <m:sub>
                        <m:r>
                          <a:rPr lang="en-US" i="1">
                            <a:latin typeface="Cambria Math"/>
                          </a:rPr>
                          <m:t>𝑖</m:t>
                        </m:r>
                      </m:sub>
                      <m:sup>
                        <m:r>
                          <a:rPr lang="en-US" i="1">
                            <a:latin typeface="Cambria Math"/>
                          </a:rPr>
                          <m:t>𝑡</m:t>
                        </m:r>
                      </m:sup>
                    </m:sSubSup>
                    <m:r>
                      <a:rPr lang="en-US" i="1">
                        <a:latin typeface="Cambria Math"/>
                      </a:rPr>
                      <m:t>(</m:t>
                    </m:r>
                    <m:sSubSup>
                      <m:sSubSupPr>
                        <m:ctrlPr>
                          <a:rPr lang="en-US" i="1">
                            <a:latin typeface="Cambria Math"/>
                          </a:rPr>
                        </m:ctrlPr>
                      </m:sSubSupPr>
                      <m:e>
                        <m:r>
                          <a:rPr lang="en-US" i="1">
                            <a:latin typeface="Cambria Math"/>
                          </a:rPr>
                          <m:t>𝑐</m:t>
                        </m:r>
                      </m:e>
                      <m:sub>
                        <m:r>
                          <a:rPr lang="en-US" i="1">
                            <a:latin typeface="Cambria Math"/>
                          </a:rPr>
                          <m:t>𝑖</m:t>
                        </m:r>
                      </m:sub>
                      <m:sup>
                        <m:r>
                          <a:rPr lang="en-US" i="1">
                            <a:latin typeface="Cambria Math"/>
                          </a:rPr>
                          <m:t>0</m:t>
                        </m:r>
                      </m:sup>
                    </m:sSubSup>
                    <m:r>
                      <a:rPr lang="en-US" i="1">
                        <a:latin typeface="Cambria Math"/>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r="-296"/>
                </a:stretch>
              </a:blipFill>
            </p:spPr>
            <p:txBody>
              <a:bodyPr/>
              <a:lstStyle/>
              <a:p>
                <a:r>
                  <a:rPr lang="en-US">
                    <a:noFill/>
                  </a:rPr>
                  <a:t> </a:t>
                </a:r>
              </a:p>
            </p:txBody>
          </p:sp>
        </mc:Fallback>
      </mc:AlternateContent>
    </p:spTree>
    <p:extLst>
      <p:ext uri="{BB962C8B-B14F-4D97-AF65-F5344CB8AC3E}">
        <p14:creationId xmlns:p14="http://schemas.microsoft.com/office/powerpoint/2010/main" val="3228192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Modeling Network </a:t>
            </a:r>
            <a:r>
              <a:rPr lang="en-US" sz="4400" dirty="0" smtClean="0"/>
              <a:t>Activities - 2</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Let </a:t>
                </a:r>
                <a14:m>
                  <m:oMath xmlns:m="http://schemas.openxmlformats.org/officeDocument/2006/math">
                    <m:r>
                      <a:rPr lang="en-US" i="1">
                        <a:latin typeface="Cambria Math"/>
                      </a:rPr>
                      <m:t>𝑄</m:t>
                    </m:r>
                    <m:r>
                      <a:rPr lang="en-US" i="1">
                        <a:latin typeface="Cambria Math"/>
                      </a:rPr>
                      <m:t>={</m:t>
                    </m:r>
                    <m:sSub>
                      <m:sSubPr>
                        <m:ctrlPr>
                          <a:rPr lang="en-US" i="1">
                            <a:latin typeface="Cambria Math"/>
                          </a:rPr>
                        </m:ctrlPr>
                      </m:sSubPr>
                      <m:e>
                        <m:r>
                          <a:rPr lang="en-US" i="1">
                            <a:latin typeface="Cambria Math"/>
                          </a:rPr>
                          <m:t>𝑞</m:t>
                        </m:r>
                      </m:e>
                      <m:sub>
                        <m:r>
                          <a:rPr lang="en-US" i="1">
                            <a:latin typeface="Cambria Math"/>
                          </a:rPr>
                          <m:t>𝑖</m:t>
                        </m:r>
                      </m:sub>
                    </m:sSub>
                    <m:r>
                      <a:rPr lang="en-US" i="1">
                        <a:latin typeface="Cambria Math"/>
                      </a:rPr>
                      <m:t>|0≤</m:t>
                    </m:r>
                    <m:r>
                      <a:rPr lang="en-US" i="1">
                        <a:latin typeface="Cambria Math"/>
                      </a:rPr>
                      <m:t>𝑖</m:t>
                    </m:r>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𝑚𝑎𝑥</m:t>
                        </m:r>
                      </m:sub>
                    </m:sSub>
                    <m:r>
                      <a:rPr lang="en-US" i="1">
                        <a:latin typeface="Cambria Math"/>
                      </a:rPr>
                      <m:t>}</m:t>
                    </m:r>
                  </m:oMath>
                </a14:m>
                <a:r>
                  <a:rPr lang="en-US" dirty="0"/>
                  <a:t> represents a set of three different network conditions (</a:t>
                </a:r>
                <a:r>
                  <a:rPr lang="en-US" i="1" dirty="0"/>
                  <a:t>i.e.</a:t>
                </a:r>
                <a:r>
                  <a:rPr lang="en-US" dirty="0"/>
                  <a:t>, 1: safe, 0: marginal, -1: unsafe), </a:t>
                </a:r>
                <a:r>
                  <a:rPr lang="en-US" i="1" dirty="0"/>
                  <a:t>q</a:t>
                </a:r>
                <a:r>
                  <a:rPr lang="en-US" i="1" baseline="-25000" dirty="0"/>
                  <a:t>i</a:t>
                </a:r>
                <a:r>
                  <a:rPr lang="en-US" dirty="0"/>
                  <a:t> represents three different conditions of </a:t>
                </a:r>
                <a:r>
                  <a:rPr lang="en-US" i="1" dirty="0"/>
                  <a:t>c</a:t>
                </a:r>
                <a:r>
                  <a:rPr lang="en-US" i="1" baseline="-25000" dirty="0"/>
                  <a:t>i</a:t>
                </a:r>
                <a:r>
                  <a:rPr lang="en-US" dirty="0"/>
                  <a:t>, and </a:t>
                </a:r>
                <a14:m>
                  <m:oMath xmlns:m="http://schemas.openxmlformats.org/officeDocument/2006/math">
                    <m:sSub>
                      <m:sSubPr>
                        <m:ctrlPr>
                          <a:rPr lang="en-US" i="1">
                            <a:latin typeface="Cambria Math"/>
                          </a:rPr>
                        </m:ctrlPr>
                      </m:sSubPr>
                      <m:e>
                        <m:r>
                          <a:rPr lang="en-US" i="1">
                            <a:latin typeface="Cambria Math"/>
                          </a:rPr>
                          <m:t>𝑞</m:t>
                        </m:r>
                      </m:e>
                      <m:sub>
                        <m:r>
                          <a:rPr lang="en-US" i="1">
                            <a:latin typeface="Cambria Math"/>
                          </a:rPr>
                          <m:t>𝑖</m:t>
                        </m:r>
                      </m:sub>
                    </m:sSub>
                    <m:r>
                      <a:rPr lang="en-US" i="1">
                        <a:latin typeface="Cambria Math"/>
                      </a:rPr>
                      <m:t>=−1, 0, </m:t>
                    </m:r>
                    <m:r>
                      <a:rPr lang="en-US" i="1">
                        <a:latin typeface="Cambria Math"/>
                      </a:rPr>
                      <m:t>𝑜𝑟</m:t>
                    </m:r>
                    <m:r>
                      <a:rPr lang="en-US" i="1">
                        <a:latin typeface="Cambria Math"/>
                      </a:rPr>
                      <m:t> 1</m:t>
                    </m:r>
                  </m:oMath>
                </a14:m>
                <a:endParaRPr lang="en-US" dirty="0" smtClean="0"/>
              </a:p>
              <a:p>
                <a:r>
                  <a:rPr lang="en-US" dirty="0" smtClean="0"/>
                  <a:t>When </a:t>
                </a:r>
                <a14:m>
                  <m:oMath xmlns:m="http://schemas.openxmlformats.org/officeDocument/2006/math">
                    <m:sSub>
                      <m:sSubPr>
                        <m:ctrlPr>
                          <a:rPr lang="en-US" i="1">
                            <a:latin typeface="Cambria Math"/>
                          </a:rPr>
                        </m:ctrlPr>
                      </m:sSubPr>
                      <m:e>
                        <m:r>
                          <a:rPr lang="en-US" i="1">
                            <a:latin typeface="Cambria Math"/>
                          </a:rPr>
                          <m:t>𝑞</m:t>
                        </m:r>
                      </m:e>
                      <m:sub>
                        <m:r>
                          <a:rPr lang="en-US" i="1">
                            <a:latin typeface="Cambria Math"/>
                          </a:rPr>
                          <m:t>𝑖</m:t>
                        </m:r>
                      </m:sub>
                    </m:sSub>
                    <m:r>
                      <a:rPr lang="en-US" i="1">
                        <a:latin typeface="Cambria Math"/>
                      </a:rPr>
                      <m:t>=1</m:t>
                    </m:r>
                  </m:oMath>
                </a14:m>
                <a:r>
                  <a:rPr lang="en-US" dirty="0"/>
                  <a:t>, </a:t>
                </a:r>
                <a:r>
                  <a:rPr lang="en-US" i="1" dirty="0"/>
                  <a:t>c</a:t>
                </a:r>
                <a:r>
                  <a:rPr lang="en-US" i="1" baseline="-25000" dirty="0"/>
                  <a:t>i</a:t>
                </a:r>
                <a:r>
                  <a:rPr lang="en-US" dirty="0"/>
                  <a:t> is in the safe zone. When </a:t>
                </a:r>
                <a14:m>
                  <m:oMath xmlns:m="http://schemas.openxmlformats.org/officeDocument/2006/math">
                    <m:sSub>
                      <m:sSubPr>
                        <m:ctrlPr>
                          <a:rPr lang="en-US" i="1">
                            <a:latin typeface="Cambria Math"/>
                          </a:rPr>
                        </m:ctrlPr>
                      </m:sSubPr>
                      <m:e>
                        <m:r>
                          <a:rPr lang="en-US" i="1">
                            <a:latin typeface="Cambria Math"/>
                          </a:rPr>
                          <m:t>𝑞</m:t>
                        </m:r>
                      </m:e>
                      <m:sub>
                        <m:r>
                          <a:rPr lang="en-US" i="1">
                            <a:latin typeface="Cambria Math"/>
                          </a:rPr>
                          <m:t>𝑖</m:t>
                        </m:r>
                      </m:sub>
                    </m:sSub>
                    <m:r>
                      <a:rPr lang="en-US" i="1">
                        <a:latin typeface="Cambria Math"/>
                      </a:rPr>
                      <m:t>=0</m:t>
                    </m:r>
                  </m:oMath>
                </a14:m>
                <a:r>
                  <a:rPr lang="en-US" dirty="0"/>
                  <a:t>, </a:t>
                </a:r>
                <a:r>
                  <a:rPr lang="en-US" i="1" dirty="0"/>
                  <a:t>c</a:t>
                </a:r>
                <a:r>
                  <a:rPr lang="en-US" i="1" baseline="-25000" dirty="0"/>
                  <a:t>i</a:t>
                </a:r>
                <a:r>
                  <a:rPr lang="en-US" dirty="0"/>
                  <a:t> is in the marginal zone. When </a:t>
                </a:r>
                <a14:m>
                  <m:oMath xmlns:m="http://schemas.openxmlformats.org/officeDocument/2006/math">
                    <m:sSub>
                      <m:sSubPr>
                        <m:ctrlPr>
                          <a:rPr lang="en-US" i="1">
                            <a:latin typeface="Cambria Math"/>
                          </a:rPr>
                        </m:ctrlPr>
                      </m:sSubPr>
                      <m:e>
                        <m:r>
                          <a:rPr lang="en-US" i="1">
                            <a:latin typeface="Cambria Math"/>
                          </a:rPr>
                          <m:t>𝑞</m:t>
                        </m:r>
                      </m:e>
                      <m:sub>
                        <m:r>
                          <a:rPr lang="en-US" i="1">
                            <a:latin typeface="Cambria Math"/>
                          </a:rPr>
                          <m:t>𝑖</m:t>
                        </m:r>
                      </m:sub>
                    </m:sSub>
                    <m:r>
                      <a:rPr lang="en-US" i="1">
                        <a:latin typeface="Cambria Math"/>
                      </a:rPr>
                      <m:t>=−1</m:t>
                    </m:r>
                  </m:oMath>
                </a14:m>
                <a:r>
                  <a:rPr lang="en-US" dirty="0"/>
                  <a:t>, </a:t>
                </a:r>
                <a:r>
                  <a:rPr lang="en-US" i="1" dirty="0"/>
                  <a:t>c</a:t>
                </a:r>
                <a:r>
                  <a:rPr lang="en-US" i="1" baseline="-25000" dirty="0"/>
                  <a:t>i</a:t>
                </a:r>
                <a:r>
                  <a:rPr lang="en-US" dirty="0"/>
                  <a:t> is in the unsafe </a:t>
                </a:r>
                <a:r>
                  <a:rPr lang="en-US" dirty="0" smtClean="0"/>
                  <a:t>zone</a:t>
                </a:r>
              </a:p>
              <a:p>
                <a:pPr lvl="1"/>
                <a:r>
                  <a:rPr lang="en-US" dirty="0"/>
                  <a:t>Safe (1): if the current state is in this condition, the network characteristic will remain in this condition unless there is major change in the </a:t>
                </a:r>
                <a:r>
                  <a:rPr lang="en-US" dirty="0" smtClean="0"/>
                  <a:t>network</a:t>
                </a:r>
                <a:endParaRPr lang="en-US" dirty="0"/>
              </a:p>
              <a:p>
                <a:pPr lvl="1"/>
                <a:r>
                  <a:rPr lang="en-US" dirty="0"/>
                  <a:t>Marginal (0): if the current state is in this condition, the network characteristic will end up in an unsafe condition. Appropriate warnings and controls need to take place to bring the network characteristic back to safe </a:t>
                </a:r>
                <a:r>
                  <a:rPr lang="en-US" dirty="0" smtClean="0"/>
                  <a:t>condition</a:t>
                </a:r>
                <a:endParaRPr lang="en-US" dirty="0"/>
              </a:p>
              <a:p>
                <a:pPr lvl="1"/>
                <a:r>
                  <a:rPr lang="en-US" dirty="0"/>
                  <a:t>Unsafe (-1): if the current state is in this condition, the network characteristic will remain in this condition. In this case, administration actions need to be issued to stop the services that cause this </a:t>
                </a:r>
                <a:r>
                  <a:rPr lang="en-US" dirty="0" smtClean="0"/>
                  <a:t>result</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96" t="-1482" r="-1111" b="-404"/>
                </a:stretch>
              </a:blipFill>
            </p:spPr>
            <p:txBody>
              <a:bodyPr/>
              <a:lstStyle/>
              <a:p>
                <a:r>
                  <a:rPr lang="en-US">
                    <a:noFill/>
                  </a:rPr>
                  <a:t> </a:t>
                </a:r>
              </a:p>
            </p:txBody>
          </p:sp>
        </mc:Fallback>
      </mc:AlternateContent>
    </p:spTree>
    <p:extLst>
      <p:ext uri="{BB962C8B-B14F-4D97-AF65-F5344CB8AC3E}">
        <p14:creationId xmlns:p14="http://schemas.microsoft.com/office/powerpoint/2010/main" val="1174555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Modeling Network Activities - </a:t>
            </a:r>
            <a:r>
              <a:rPr lang="en-US" sz="4400" dirty="0" smtClean="0"/>
              <a:t>3</a:t>
            </a:r>
            <a:endParaRPr lang="en-US"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then introduce two vectors, </a:t>
                </a:r>
                <a14:m>
                  <m:oMath xmlns:m="http://schemas.openxmlformats.org/officeDocument/2006/math">
                    <m:r>
                      <a:rPr lang="en-US" i="1">
                        <a:latin typeface="Cambria Math"/>
                      </a:rPr>
                      <m:t>𝑊</m:t>
                    </m:r>
                    <m:r>
                      <a:rPr lang="en-US" i="1">
                        <a:latin typeface="Cambria Math"/>
                      </a:rPr>
                      <m:t>={</m:t>
                    </m:r>
                    <m:sSub>
                      <m:sSubPr>
                        <m:ctrlPr>
                          <a:rPr lang="en-US" i="1">
                            <a:latin typeface="Cambria Math"/>
                          </a:rPr>
                        </m:ctrlPr>
                      </m:sSubPr>
                      <m:e>
                        <m:r>
                          <a:rPr lang="en-US" i="1">
                            <a:latin typeface="Cambria Math"/>
                          </a:rPr>
                          <m:t>𝑤</m:t>
                        </m:r>
                      </m:e>
                      <m:sub>
                        <m:r>
                          <a:rPr lang="en-US" i="1">
                            <a:latin typeface="Cambria Math"/>
                          </a:rPr>
                          <m:t>𝑖</m:t>
                        </m:r>
                      </m:sub>
                    </m:sSub>
                    <m:r>
                      <a:rPr lang="en-US" i="1">
                        <a:latin typeface="Cambria Math"/>
                      </a:rPr>
                      <m:t>|0≤</m:t>
                    </m:r>
                    <m:r>
                      <a:rPr lang="en-US" i="1">
                        <a:latin typeface="Cambria Math"/>
                      </a:rPr>
                      <m:t>𝑖</m:t>
                    </m:r>
                    <m:r>
                      <a:rPr lang="en-US" i="1">
                        <a:latin typeface="Cambria Math"/>
                      </a:rPr>
                      <m:t>≤</m:t>
                    </m:r>
                    <m:sSub>
                      <m:sSubPr>
                        <m:ctrlPr>
                          <a:rPr lang="en-US" i="1">
                            <a:latin typeface="Cambria Math"/>
                          </a:rPr>
                        </m:ctrlPr>
                      </m:sSubPr>
                      <m:e>
                        <m:r>
                          <a:rPr lang="en-US" i="1">
                            <a:latin typeface="Cambria Math"/>
                          </a:rPr>
                          <m:t>𝑐</m:t>
                        </m:r>
                      </m:e>
                      <m:sub>
                        <m:r>
                          <a:rPr lang="en-US" i="1">
                            <a:latin typeface="Cambria Math"/>
                          </a:rPr>
                          <m:t>𝑚𝑎𝑥</m:t>
                        </m:r>
                      </m:sub>
                    </m:sSub>
                    <m:r>
                      <a:rPr lang="en-US" i="1">
                        <a:latin typeface="Cambria Math"/>
                      </a:rPr>
                      <m:t>}</m:t>
                    </m:r>
                  </m:oMath>
                </a14:m>
                <a:r>
                  <a:rPr lang="en-US" dirty="0"/>
                  <a:t> and </a:t>
                </a:r>
                <a14:m>
                  <m:oMath xmlns:m="http://schemas.openxmlformats.org/officeDocument/2006/math">
                    <m:r>
                      <a:rPr lang="en-US" i="1">
                        <a:latin typeface="Cambria Math"/>
                      </a:rPr>
                      <m:t>𝑍</m:t>
                    </m:r>
                    <m:r>
                      <a:rPr lang="en-US" i="1">
                        <a:latin typeface="Cambria Math"/>
                      </a:rPr>
                      <m:t>=|</m:t>
                    </m:r>
                    <m:r>
                      <a:rPr lang="en-US" i="1">
                        <a:latin typeface="Cambria Math"/>
                      </a:rPr>
                      <m:t>𝑊</m:t>
                    </m:r>
                    <m:r>
                      <a:rPr lang="en-US" i="1">
                        <a:latin typeface="Cambria Math"/>
                      </a:rPr>
                      <m:t>∙</m:t>
                    </m:r>
                    <m:r>
                      <a:rPr lang="en-US" i="1">
                        <a:latin typeface="Cambria Math"/>
                      </a:rPr>
                      <m:t>𝑄</m:t>
                    </m:r>
                    <m:r>
                      <a:rPr lang="en-US" i="1">
                        <a:latin typeface="Cambria Math"/>
                      </a:rPr>
                      <m:t>|</m:t>
                    </m:r>
                  </m:oMath>
                </a14:m>
                <a:r>
                  <a:rPr lang="en-US" dirty="0"/>
                  <a:t>, to represent weight factor of network characteristics and weighted network condition of the </a:t>
                </a:r>
                <a:r>
                  <a:rPr lang="en-US" dirty="0" smtClean="0"/>
                  <a:t>network</a:t>
                </a:r>
              </a:p>
              <a:p>
                <a:r>
                  <a:rPr lang="en-US" dirty="0" smtClean="0"/>
                  <a:t>If </a:t>
                </a:r>
                <a:r>
                  <a:rPr lang="en-US" i="1" dirty="0"/>
                  <a:t>Z &gt; R</a:t>
                </a:r>
                <a:r>
                  <a:rPr lang="en-US" dirty="0"/>
                  <a:t>, the network is normal, where </a:t>
                </a:r>
                <a:r>
                  <a:rPr lang="en-US" i="1" dirty="0"/>
                  <a:t>R</a:t>
                </a:r>
                <a:r>
                  <a:rPr lang="en-US" dirty="0"/>
                  <a:t> is a threshold related to network information. Otherwise, the network is </a:t>
                </a:r>
                <a:r>
                  <a:rPr lang="en-US" dirty="0" smtClean="0"/>
                  <a:t>abnormal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943" r="-1185"/>
                </a:stretch>
              </a:blipFill>
            </p:spPr>
            <p:txBody>
              <a:bodyPr/>
              <a:lstStyle/>
              <a:p>
                <a:r>
                  <a:rPr lang="en-US">
                    <a:noFill/>
                  </a:rPr>
                  <a:t> </a:t>
                </a:r>
              </a:p>
            </p:txBody>
          </p:sp>
        </mc:Fallback>
      </mc:AlternateContent>
    </p:spTree>
    <p:extLst>
      <p:ext uri="{BB962C8B-B14F-4D97-AF65-F5344CB8AC3E}">
        <p14:creationId xmlns:p14="http://schemas.microsoft.com/office/powerpoint/2010/main" val="561597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Network Symptom Checker</a:t>
            </a:r>
          </a:p>
        </p:txBody>
      </p:sp>
      <p:sp>
        <p:nvSpPr>
          <p:cNvPr id="4" name="Content Placeholder 3"/>
          <p:cNvSpPr>
            <a:spLocks noGrp="1"/>
          </p:cNvSpPr>
          <p:nvPr>
            <p:ph idx="1"/>
          </p:nvPr>
        </p:nvSpPr>
        <p:spPr/>
        <p:txBody>
          <a:bodyPr/>
          <a:lstStyle/>
          <a:p>
            <a:r>
              <a:rPr lang="en-US" dirty="0" smtClean="0"/>
              <a:t>A </a:t>
            </a:r>
            <a:r>
              <a:rPr lang="en-US" dirty="0"/>
              <a:t>recognizable 3D </a:t>
            </a:r>
            <a:r>
              <a:rPr lang="en-US" dirty="0" smtClean="0"/>
              <a:t>surface</a:t>
            </a:r>
          </a:p>
          <a:p>
            <a:r>
              <a:rPr lang="en-US" dirty="0" smtClean="0"/>
              <a:t>Apply </a:t>
            </a:r>
            <a:r>
              <a:rPr lang="en-US" dirty="0"/>
              <a:t>a mapping function </a:t>
            </a:r>
            <a:r>
              <a:rPr lang="en-US" i="1" dirty="0"/>
              <a:t>M </a:t>
            </a:r>
            <a:r>
              <a:rPr lang="en-US" dirty="0"/>
              <a:t>on {</a:t>
            </a:r>
            <a:r>
              <a:rPr lang="en-US" i="1" dirty="0"/>
              <a:t>C, Q, W, Z, R}</a:t>
            </a:r>
            <a:r>
              <a:rPr lang="en-US" dirty="0"/>
              <a:t>, and the network symptom checker could be represented as </a:t>
            </a:r>
            <a:r>
              <a:rPr lang="en-US" i="1" dirty="0"/>
              <a:t>M(C, Q, W, Z, R</a:t>
            </a:r>
            <a:r>
              <a:rPr lang="en-US" i="1" dirty="0" smtClean="0"/>
              <a:t>)</a:t>
            </a:r>
          </a:p>
          <a:p>
            <a:r>
              <a:rPr lang="en-US" dirty="0"/>
              <a:t>To make it possible to attract potential users, this network symptom checker must be easy to use and identify malicious activities of the monitored </a:t>
            </a:r>
            <a:r>
              <a:rPr lang="en-US" dirty="0" smtClean="0"/>
              <a:t>network</a:t>
            </a:r>
          </a:p>
          <a:p>
            <a:r>
              <a:rPr lang="en-US" dirty="0"/>
              <a:t>It should be as easy as we read information from the face of an illness </a:t>
            </a:r>
            <a:r>
              <a:rPr lang="en-US" dirty="0" smtClean="0"/>
              <a:t>patient</a:t>
            </a:r>
          </a:p>
          <a:p>
            <a:endParaRPr lang="en-US" dirty="0"/>
          </a:p>
        </p:txBody>
      </p:sp>
    </p:spTree>
    <p:extLst>
      <p:ext uri="{BB962C8B-B14F-4D97-AF65-F5344CB8AC3E}">
        <p14:creationId xmlns:p14="http://schemas.microsoft.com/office/powerpoint/2010/main" val="880075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Future </a:t>
            </a:r>
            <a:r>
              <a:rPr lang="en-US" sz="4400" dirty="0"/>
              <a:t>Works</a:t>
            </a:r>
          </a:p>
        </p:txBody>
      </p:sp>
      <p:sp>
        <p:nvSpPr>
          <p:cNvPr id="3" name="Content Placeholder 2"/>
          <p:cNvSpPr>
            <a:spLocks noGrp="1"/>
          </p:cNvSpPr>
          <p:nvPr>
            <p:ph idx="1"/>
          </p:nvPr>
        </p:nvSpPr>
        <p:spPr/>
        <p:txBody>
          <a:bodyPr/>
          <a:lstStyle/>
          <a:p>
            <a:r>
              <a:rPr lang="en-US" dirty="0" smtClean="0"/>
              <a:t>Need to evaluate every parameter motioned</a:t>
            </a:r>
            <a:endParaRPr lang="en-US" dirty="0"/>
          </a:p>
        </p:txBody>
      </p:sp>
    </p:spTree>
    <p:extLst>
      <p:ext uri="{BB962C8B-B14F-4D97-AF65-F5344CB8AC3E}">
        <p14:creationId xmlns:p14="http://schemas.microsoft.com/office/powerpoint/2010/main" val="74158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fontScale="90000"/>
          </a:bodyPr>
          <a:lstStyle/>
          <a:p>
            <a:pPr lvl="1" algn="l" rtl="0">
              <a:spcBef>
                <a:spcPct val="0"/>
              </a:spcBef>
            </a:pPr>
            <a:r>
              <a:rPr lang="en-US" sz="4000" dirty="0" smtClean="0">
                <a:latin typeface="+mj-lt"/>
              </a:rPr>
              <a:t>Challenges in Building a Trustworthy Network</a:t>
            </a:r>
            <a:br>
              <a:rPr lang="en-US" sz="4000" dirty="0" smtClean="0">
                <a:latin typeface="+mj-lt"/>
              </a:rPr>
            </a:br>
            <a:endParaRPr lang="en-US" sz="4000" dirty="0">
              <a:latin typeface="+mj-lt"/>
            </a:endParaRPr>
          </a:p>
        </p:txBody>
      </p:sp>
      <p:sp>
        <p:nvSpPr>
          <p:cNvPr id="3" name="Content Placeholder 2"/>
          <p:cNvSpPr>
            <a:spLocks noGrp="1"/>
          </p:cNvSpPr>
          <p:nvPr>
            <p:ph idx="1"/>
          </p:nvPr>
        </p:nvSpPr>
        <p:spPr>
          <a:xfrm>
            <a:off x="457200" y="1752600"/>
            <a:ext cx="7620000" cy="4648200"/>
          </a:xfrm>
        </p:spPr>
        <p:txBody>
          <a:bodyPr/>
          <a:lstStyle/>
          <a:p>
            <a:r>
              <a:rPr lang="en-US" dirty="0"/>
              <a:t>There is no mature implementation of building a trustworthy network although the concept has been discussed more than ten </a:t>
            </a:r>
            <a:r>
              <a:rPr lang="en-US" dirty="0" smtClean="0"/>
              <a:t>years</a:t>
            </a:r>
          </a:p>
          <a:p>
            <a:r>
              <a:rPr lang="en-US" dirty="0" smtClean="0"/>
              <a:t>We </a:t>
            </a:r>
            <a:r>
              <a:rPr lang="en-US" dirty="0"/>
              <a:t>have observed that trustworthiness could not be achieved if there is no proper integration of major network </a:t>
            </a:r>
            <a:r>
              <a:rPr lang="en-US" dirty="0" smtClean="0"/>
              <a:t>components</a:t>
            </a:r>
            <a:endParaRPr lang="en-US" dirty="0"/>
          </a:p>
        </p:txBody>
      </p:sp>
    </p:spTree>
    <p:extLst>
      <p:ext uri="{BB962C8B-B14F-4D97-AF65-F5344CB8AC3E}">
        <p14:creationId xmlns:p14="http://schemas.microsoft.com/office/powerpoint/2010/main" val="3896042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3785526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Examples</a:t>
            </a:r>
            <a:endParaRPr lang="en-US" sz="4400" dirty="0"/>
          </a:p>
        </p:txBody>
      </p:sp>
      <p:sp>
        <p:nvSpPr>
          <p:cNvPr id="3" name="Content Placeholder 2"/>
          <p:cNvSpPr>
            <a:spLocks noGrp="1"/>
          </p:cNvSpPr>
          <p:nvPr>
            <p:ph idx="1"/>
          </p:nvPr>
        </p:nvSpPr>
        <p:spPr>
          <a:xfrm>
            <a:off x="457200" y="1676400"/>
            <a:ext cx="8229600" cy="4449763"/>
          </a:xfrm>
        </p:spPr>
        <p:txBody>
          <a:bodyPr>
            <a:normAutofit fontScale="92500" lnSpcReduction="20000"/>
          </a:bodyPr>
          <a:lstStyle/>
          <a:p>
            <a:pPr lvl="0"/>
            <a:r>
              <a:rPr lang="en-US" sz="2400" dirty="0"/>
              <a:t>Difficulty in verifying network components: </a:t>
            </a:r>
            <a:endParaRPr lang="en-US" sz="2400" dirty="0" smtClean="0"/>
          </a:p>
          <a:p>
            <a:pPr lvl="1"/>
            <a:r>
              <a:rPr lang="en-US" dirty="0" smtClean="0"/>
              <a:t>The biggest challenge of the implementation is in verifying network components to ensure they are capable of protecting security, privacy, and reliability</a:t>
            </a:r>
          </a:p>
          <a:p>
            <a:pPr lvl="0"/>
            <a:r>
              <a:rPr lang="en-US" sz="2400" dirty="0" smtClean="0"/>
              <a:t>Difficulty in administrating network components: </a:t>
            </a:r>
          </a:p>
          <a:p>
            <a:pPr lvl="1"/>
            <a:r>
              <a:rPr lang="en-US" dirty="0" smtClean="0"/>
              <a:t>Since network components usually cross several different domains and are managed by various administrations, the operation to ensure the protection of network security, privacy, and reliability is very complicated and difficult to achieve </a:t>
            </a:r>
          </a:p>
          <a:p>
            <a:pPr lvl="0"/>
            <a:r>
              <a:rPr lang="en-US" sz="2400" dirty="0" smtClean="0"/>
              <a:t>Difficulty </a:t>
            </a:r>
            <a:r>
              <a:rPr lang="en-US" sz="2400" dirty="0"/>
              <a:t>in protecting data crossing over different network </a:t>
            </a:r>
            <a:r>
              <a:rPr lang="en-US" sz="2400" dirty="0" smtClean="0"/>
              <a:t>components:</a:t>
            </a:r>
          </a:p>
          <a:p>
            <a:pPr lvl="1"/>
            <a:r>
              <a:rPr lang="en-US" dirty="0" smtClean="0"/>
              <a:t>Although </a:t>
            </a:r>
            <a:r>
              <a:rPr lang="en-US" dirty="0"/>
              <a:t>every network component could implement its own mechanisms to protect network privacy, security, and availability, there are some potential threats could exist in the gap between two </a:t>
            </a:r>
            <a:r>
              <a:rPr lang="en-US" dirty="0" smtClean="0"/>
              <a:t>components</a:t>
            </a:r>
            <a:endParaRPr lang="en-US" dirty="0"/>
          </a:p>
        </p:txBody>
      </p:sp>
    </p:spTree>
    <p:extLst>
      <p:ext uri="{BB962C8B-B14F-4D97-AF65-F5344CB8AC3E}">
        <p14:creationId xmlns:p14="http://schemas.microsoft.com/office/powerpoint/2010/main" val="1372197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Trustworthy Network Model</a:t>
            </a:r>
          </a:p>
        </p:txBody>
      </p:sp>
      <p:sp>
        <p:nvSpPr>
          <p:cNvPr id="3" name="Content Placeholder 2"/>
          <p:cNvSpPr>
            <a:spLocks noGrp="1"/>
          </p:cNvSpPr>
          <p:nvPr>
            <p:ph idx="1"/>
          </p:nvPr>
        </p:nvSpPr>
        <p:spPr/>
        <p:txBody>
          <a:bodyPr/>
          <a:lstStyle/>
          <a:p>
            <a:r>
              <a:rPr lang="en-US" sz="2400" dirty="0"/>
              <a:t>This 3D model includes three axes and 75 cells (</a:t>
            </a:r>
            <a:r>
              <a:rPr lang="en-US" sz="2400" i="1" dirty="0"/>
              <a:t>i.e.</a:t>
            </a:r>
            <a:r>
              <a:rPr lang="en-US" sz="2400" dirty="0"/>
              <a:t>, 5 x 3 x 5</a:t>
            </a:r>
            <a:r>
              <a:rPr lang="en-US" sz="2400" dirty="0" smtClean="0"/>
              <a:t>)</a:t>
            </a:r>
            <a:endParaRPr lang="en-US" sz="2400" dirty="0"/>
          </a:p>
          <a:p>
            <a:r>
              <a:rPr lang="en-US" sz="2400" dirty="0"/>
              <a:t>X-axis: This axis introduces five major network </a:t>
            </a:r>
            <a:r>
              <a:rPr lang="en-US" sz="2400" dirty="0" smtClean="0"/>
              <a:t>components</a:t>
            </a:r>
          </a:p>
          <a:p>
            <a:pPr lvl="1"/>
            <a:r>
              <a:rPr lang="en-US" dirty="0" smtClean="0"/>
              <a:t>Hardware</a:t>
            </a:r>
            <a:r>
              <a:rPr lang="en-US" dirty="0"/>
              <a:t>, software, data, protocol, and </a:t>
            </a:r>
            <a:r>
              <a:rPr lang="en-US" dirty="0" smtClean="0"/>
              <a:t>people</a:t>
            </a:r>
            <a:endParaRPr lang="en-US" dirty="0"/>
          </a:p>
          <a:p>
            <a:r>
              <a:rPr lang="en-US" sz="2400" dirty="0"/>
              <a:t>Y-axis: This axis covers three </a:t>
            </a:r>
            <a:r>
              <a:rPr lang="en-US" sz="2400" dirty="0" smtClean="0"/>
              <a:t>countermeasures</a:t>
            </a:r>
          </a:p>
          <a:p>
            <a:pPr lvl="1"/>
            <a:r>
              <a:rPr lang="en-US" dirty="0" smtClean="0"/>
              <a:t>Technology</a:t>
            </a:r>
            <a:r>
              <a:rPr lang="en-US" dirty="0"/>
              <a:t>, education, and </a:t>
            </a:r>
            <a:r>
              <a:rPr lang="en-US" dirty="0" smtClean="0"/>
              <a:t>policy</a:t>
            </a:r>
          </a:p>
          <a:p>
            <a:r>
              <a:rPr lang="en-US" sz="2400" dirty="0"/>
              <a:t>Z-axis: This axis represents </a:t>
            </a:r>
            <a:r>
              <a:rPr lang="en-US" sz="2400" dirty="0" smtClean="0"/>
              <a:t>five </a:t>
            </a:r>
            <a:r>
              <a:rPr lang="en-US" sz="2400" dirty="0"/>
              <a:t>trustworthy </a:t>
            </a:r>
            <a:r>
              <a:rPr lang="en-US" sz="2400" dirty="0" smtClean="0"/>
              <a:t>characteristics</a:t>
            </a:r>
          </a:p>
          <a:p>
            <a:pPr lvl="1"/>
            <a:r>
              <a:rPr lang="en-US" dirty="0" smtClean="0"/>
              <a:t>Reliability, privacy, confidentiality</a:t>
            </a:r>
            <a:r>
              <a:rPr lang="en-US" dirty="0"/>
              <a:t>, integrity, and </a:t>
            </a:r>
            <a:r>
              <a:rPr lang="en-US" dirty="0" smtClean="0"/>
              <a:t>availability</a:t>
            </a:r>
            <a:endParaRPr lang="en-US" dirty="0"/>
          </a:p>
        </p:txBody>
      </p:sp>
    </p:spTree>
    <p:extLst>
      <p:ext uri="{BB962C8B-B14F-4D97-AF65-F5344CB8AC3E}">
        <p14:creationId xmlns:p14="http://schemas.microsoft.com/office/powerpoint/2010/main" val="2100208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Trustworthy Network Model</a:t>
            </a:r>
            <a:endParaRPr lang="en-US" sz="4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88150866"/>
              </p:ext>
            </p:extLst>
          </p:nvPr>
        </p:nvGraphicFramePr>
        <p:xfrm>
          <a:off x="1905000" y="1676400"/>
          <a:ext cx="4978400" cy="4267200"/>
        </p:xfrm>
        <a:graphic>
          <a:graphicData uri="http://schemas.openxmlformats.org/presentationml/2006/ole">
            <mc:AlternateContent xmlns:mc="http://schemas.openxmlformats.org/markup-compatibility/2006">
              <mc:Choice xmlns:v="urn:schemas-microsoft-com:vml" Requires="v">
                <p:oleObj spid="_x0000_s5204" name="Visio" r:id="rId3" imgW="3649697" imgH="3133635" progId="Visio.Drawing.11">
                  <p:embed/>
                </p:oleObj>
              </mc:Choice>
              <mc:Fallback>
                <p:oleObj name="Visio" r:id="rId3" imgW="3649697" imgH="313363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76400"/>
                        <a:ext cx="4978400" cy="4267200"/>
                      </a:xfrm>
                      <a:prstGeom prst="rect">
                        <a:avLst/>
                      </a:prstGeom>
                      <a:noFill/>
                    </p:spPr>
                  </p:pic>
                </p:oleObj>
              </mc:Fallback>
            </mc:AlternateContent>
          </a:graphicData>
        </a:graphic>
      </p:graphicFrame>
    </p:spTree>
    <p:extLst>
      <p:ext uri="{BB962C8B-B14F-4D97-AF65-F5344CB8AC3E}">
        <p14:creationId xmlns:p14="http://schemas.microsoft.com/office/powerpoint/2010/main" val="4243474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X-Axis: Countermeasures</a:t>
            </a:r>
          </a:p>
        </p:txBody>
      </p:sp>
      <p:sp>
        <p:nvSpPr>
          <p:cNvPr id="3" name="Content Placeholder 2"/>
          <p:cNvSpPr>
            <a:spLocks noGrp="1"/>
          </p:cNvSpPr>
          <p:nvPr>
            <p:ph idx="1"/>
          </p:nvPr>
        </p:nvSpPr>
        <p:spPr/>
        <p:txBody>
          <a:bodyPr>
            <a:normAutofit/>
          </a:bodyPr>
          <a:lstStyle/>
          <a:p>
            <a:pPr lvl="0"/>
            <a:r>
              <a:rPr lang="en-US" dirty="0"/>
              <a:t>Technology: </a:t>
            </a:r>
            <a:endParaRPr lang="en-US" dirty="0" smtClean="0"/>
          </a:p>
          <a:p>
            <a:pPr lvl="1"/>
            <a:r>
              <a:rPr lang="en-US" dirty="0" smtClean="0"/>
              <a:t>Technical </a:t>
            </a:r>
            <a:r>
              <a:rPr lang="en-US" dirty="0"/>
              <a:t>solutions, no matter hardware or software, relating to the protection of network security, privacy, and reliability are included in this </a:t>
            </a:r>
            <a:r>
              <a:rPr lang="en-US" dirty="0" smtClean="0"/>
              <a:t>category</a:t>
            </a:r>
          </a:p>
          <a:p>
            <a:r>
              <a:rPr lang="en-US" dirty="0" smtClean="0"/>
              <a:t>Policy</a:t>
            </a:r>
            <a:r>
              <a:rPr lang="en-US" dirty="0"/>
              <a:t>: </a:t>
            </a:r>
            <a:endParaRPr lang="en-US" dirty="0" smtClean="0"/>
          </a:p>
          <a:p>
            <a:pPr marL="411480" lvl="1" indent="0">
              <a:buNone/>
            </a:pPr>
            <a:r>
              <a:rPr lang="en-US" dirty="0" smtClean="0"/>
              <a:t>Policies </a:t>
            </a:r>
            <a:r>
              <a:rPr lang="en-US" dirty="0"/>
              <a:t>are regulations and rules in the workplace relating to the protection of network security, privacy, and </a:t>
            </a:r>
            <a:r>
              <a:rPr lang="en-US" dirty="0" smtClean="0"/>
              <a:t>reliability</a:t>
            </a:r>
            <a:endParaRPr lang="en-US" dirty="0"/>
          </a:p>
          <a:p>
            <a:r>
              <a:rPr lang="en-US" dirty="0" smtClean="0"/>
              <a:t>Education</a:t>
            </a:r>
            <a:r>
              <a:rPr lang="en-US" sz="2800" dirty="0"/>
              <a:t>: </a:t>
            </a:r>
            <a:endParaRPr lang="en-US" sz="2800" dirty="0" smtClean="0"/>
          </a:p>
          <a:p>
            <a:pPr lvl="1"/>
            <a:r>
              <a:rPr lang="en-US" dirty="0" smtClean="0"/>
              <a:t>Education </a:t>
            </a:r>
            <a:r>
              <a:rPr lang="en-US" dirty="0"/>
              <a:t>includes formal and informal training programs relating to the protection of network security, privacy, and </a:t>
            </a:r>
            <a:r>
              <a:rPr lang="en-US" dirty="0" smtClean="0"/>
              <a:t>reliability</a:t>
            </a:r>
            <a:endParaRPr lang="en-US" dirty="0"/>
          </a:p>
        </p:txBody>
      </p:sp>
    </p:spTree>
    <p:extLst>
      <p:ext uri="{BB962C8B-B14F-4D97-AF65-F5344CB8AC3E}">
        <p14:creationId xmlns:p14="http://schemas.microsoft.com/office/powerpoint/2010/main" val="1244927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Y-Axis: Trustworthy Characteristics</a:t>
            </a:r>
          </a:p>
        </p:txBody>
      </p:sp>
      <p:sp>
        <p:nvSpPr>
          <p:cNvPr id="3" name="Content Placeholder 2"/>
          <p:cNvSpPr>
            <a:spLocks noGrp="1"/>
          </p:cNvSpPr>
          <p:nvPr>
            <p:ph idx="1"/>
          </p:nvPr>
        </p:nvSpPr>
        <p:spPr>
          <a:xfrm>
            <a:off x="457200" y="1600200"/>
            <a:ext cx="7620000" cy="4800600"/>
          </a:xfrm>
        </p:spPr>
        <p:txBody>
          <a:bodyPr/>
          <a:lstStyle/>
          <a:p>
            <a:r>
              <a:rPr lang="en-US" dirty="0"/>
              <a:t>Security: </a:t>
            </a:r>
            <a:endParaRPr lang="en-US" dirty="0" smtClean="0"/>
          </a:p>
          <a:p>
            <a:pPr lvl="1"/>
            <a:r>
              <a:rPr lang="en-US" dirty="0" smtClean="0"/>
              <a:t>The </a:t>
            </a:r>
            <a:r>
              <a:rPr lang="en-US" dirty="0"/>
              <a:t>assessment of a security implementation is in the measurement of the degree of protecting information confidentiality, integrity, and </a:t>
            </a:r>
            <a:r>
              <a:rPr lang="en-US" dirty="0" smtClean="0"/>
              <a:t>availability</a:t>
            </a:r>
          </a:p>
          <a:p>
            <a:r>
              <a:rPr lang="en-US" dirty="0"/>
              <a:t>Privacy: </a:t>
            </a:r>
            <a:endParaRPr lang="en-US" dirty="0" smtClean="0"/>
          </a:p>
          <a:p>
            <a:pPr lvl="1"/>
            <a:r>
              <a:rPr lang="en-US" dirty="0" smtClean="0"/>
              <a:t>You </a:t>
            </a:r>
            <a:r>
              <a:rPr lang="en-US" dirty="0"/>
              <a:t>shall gain control over your own information. Others involving in using your information shall adhere to fair information </a:t>
            </a:r>
            <a:r>
              <a:rPr lang="en-US" dirty="0" smtClean="0"/>
              <a:t>principles</a:t>
            </a:r>
          </a:p>
          <a:p>
            <a:r>
              <a:rPr lang="en-US" dirty="0"/>
              <a:t>Reliability: </a:t>
            </a:r>
            <a:endParaRPr lang="en-US" dirty="0" smtClean="0"/>
          </a:p>
          <a:p>
            <a:pPr lvl="1"/>
            <a:r>
              <a:rPr lang="en-US" dirty="0" smtClean="0"/>
              <a:t>In </a:t>
            </a:r>
            <a:r>
              <a:rPr lang="en-US" dirty="0"/>
              <a:t>brief, reliability means availability and correctness. Systems for providing services must be always available and correct and commit to fulfill every request from the legitimate </a:t>
            </a:r>
            <a:r>
              <a:rPr lang="en-US" dirty="0" smtClean="0"/>
              <a:t>users</a:t>
            </a:r>
            <a:endParaRPr lang="en-US" dirty="0"/>
          </a:p>
        </p:txBody>
      </p:sp>
    </p:spTree>
    <p:extLst>
      <p:ext uri="{BB962C8B-B14F-4D97-AF65-F5344CB8AC3E}">
        <p14:creationId xmlns:p14="http://schemas.microsoft.com/office/powerpoint/2010/main" val="665091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Z-axis: Network Components</a:t>
            </a:r>
          </a:p>
        </p:txBody>
      </p:sp>
      <p:sp>
        <p:nvSpPr>
          <p:cNvPr id="3" name="Content Placeholder 2"/>
          <p:cNvSpPr>
            <a:spLocks noGrp="1"/>
          </p:cNvSpPr>
          <p:nvPr>
            <p:ph idx="1"/>
          </p:nvPr>
        </p:nvSpPr>
        <p:spPr/>
        <p:txBody>
          <a:bodyPr>
            <a:normAutofit fontScale="85000" lnSpcReduction="10000"/>
          </a:bodyPr>
          <a:lstStyle/>
          <a:p>
            <a:r>
              <a:rPr lang="en-US" dirty="0"/>
              <a:t>Hardware: </a:t>
            </a:r>
            <a:endParaRPr lang="en-US" dirty="0" smtClean="0"/>
          </a:p>
          <a:p>
            <a:pPr lvl="1"/>
            <a:r>
              <a:rPr lang="en-US" dirty="0" smtClean="0"/>
              <a:t>Hardware </a:t>
            </a:r>
            <a:r>
              <a:rPr lang="en-US" dirty="0"/>
              <a:t>is the physical technology that stores, processes, and transmits data; executes software; interacts with applications and operating systems; and compromises with </a:t>
            </a:r>
            <a:r>
              <a:rPr lang="en-US" dirty="0" smtClean="0"/>
              <a:t>protocols</a:t>
            </a:r>
          </a:p>
          <a:p>
            <a:r>
              <a:rPr lang="en-US" dirty="0"/>
              <a:t>Software: </a:t>
            </a:r>
            <a:endParaRPr lang="en-US" dirty="0" smtClean="0"/>
          </a:p>
          <a:p>
            <a:pPr lvl="1"/>
            <a:r>
              <a:rPr lang="en-US" dirty="0" smtClean="0"/>
              <a:t>The </a:t>
            </a:r>
            <a:r>
              <a:rPr lang="en-US" dirty="0"/>
              <a:t>software component of the network includes operating systems, applications and </a:t>
            </a:r>
            <a:r>
              <a:rPr lang="en-US" dirty="0" smtClean="0"/>
              <a:t>utilities</a:t>
            </a:r>
          </a:p>
          <a:p>
            <a:r>
              <a:rPr lang="en-US" dirty="0"/>
              <a:t>Data: </a:t>
            </a:r>
            <a:endParaRPr lang="en-US" dirty="0" smtClean="0"/>
          </a:p>
          <a:p>
            <a:pPr lvl="1"/>
            <a:r>
              <a:rPr lang="en-US" dirty="0" smtClean="0"/>
              <a:t>the </a:t>
            </a:r>
            <a:r>
              <a:rPr lang="en-US" dirty="0"/>
              <a:t>data component of the network indicates any form of information appearing in the </a:t>
            </a:r>
            <a:r>
              <a:rPr lang="en-US" dirty="0" smtClean="0"/>
              <a:t>network</a:t>
            </a:r>
          </a:p>
          <a:p>
            <a:r>
              <a:rPr lang="en-US" dirty="0"/>
              <a:t>Protocol: </a:t>
            </a:r>
            <a:endParaRPr lang="en-US" dirty="0" smtClean="0"/>
          </a:p>
          <a:p>
            <a:pPr lvl="1"/>
            <a:r>
              <a:rPr lang="en-US" dirty="0" smtClean="0"/>
              <a:t>Protocol </a:t>
            </a:r>
            <a:r>
              <a:rPr lang="en-US" dirty="0"/>
              <a:t>indicates criteria and mechanisms used in the network communication. </a:t>
            </a:r>
            <a:endParaRPr lang="en-US" dirty="0" smtClean="0"/>
          </a:p>
          <a:p>
            <a:r>
              <a:rPr lang="en-US" dirty="0"/>
              <a:t>People: </a:t>
            </a:r>
            <a:endParaRPr lang="en-US" dirty="0" smtClean="0"/>
          </a:p>
          <a:p>
            <a:pPr lvl="1"/>
            <a:r>
              <a:rPr lang="en-US" dirty="0" smtClean="0"/>
              <a:t>We </a:t>
            </a:r>
            <a:r>
              <a:rPr lang="en-US" dirty="0"/>
              <a:t>may often overlook this topic. People have always been a threat to the network </a:t>
            </a:r>
            <a:r>
              <a:rPr lang="en-US" dirty="0" smtClean="0"/>
              <a:t>security</a:t>
            </a:r>
            <a:endParaRPr lang="en-US" dirty="0"/>
          </a:p>
        </p:txBody>
      </p:sp>
    </p:spTree>
    <p:extLst>
      <p:ext uri="{BB962C8B-B14F-4D97-AF65-F5344CB8AC3E}">
        <p14:creationId xmlns:p14="http://schemas.microsoft.com/office/powerpoint/2010/main" val="1941370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191000"/>
          </a:xfrm>
        </p:spPr>
        <p:txBody>
          <a:bodyPr/>
          <a:lstStyle/>
          <a:p>
            <a:r>
              <a:rPr lang="en-US" dirty="0" smtClean="0"/>
              <a:t>Use </a:t>
            </a:r>
            <a:r>
              <a:rPr lang="en-US" dirty="0" err="1" smtClean="0"/>
              <a:t>McCumber’s</a:t>
            </a:r>
            <a:r>
              <a:rPr lang="en-US" dirty="0" smtClean="0"/>
              <a:t> Cube model to assess components in the selected capstone program</a:t>
            </a:r>
          </a:p>
          <a:p>
            <a:pPr lvl="1"/>
            <a:r>
              <a:rPr lang="en-US" dirty="0" smtClean="0"/>
              <a:t>confidentiality, integrity, and availability</a:t>
            </a:r>
          </a:p>
          <a:p>
            <a:pPr lvl="1"/>
            <a:endParaRPr lang="en-US" dirty="0" smtClean="0"/>
          </a:p>
        </p:txBody>
      </p:sp>
      <p:sp>
        <p:nvSpPr>
          <p:cNvPr id="5" name="Title 1"/>
          <p:cNvSpPr>
            <a:spLocks noGrp="1"/>
          </p:cNvSpPr>
          <p:nvPr>
            <p:ph type="title"/>
          </p:nvPr>
        </p:nvSpPr>
        <p:spPr>
          <a:xfrm>
            <a:off x="457200" y="457200"/>
            <a:ext cx="7620000" cy="1143000"/>
          </a:xfrm>
        </p:spPr>
        <p:txBody>
          <a:bodyPr>
            <a:normAutofit fontScale="90000"/>
          </a:bodyPr>
          <a:lstStyle/>
          <a:p>
            <a:pPr lvl="1" algn="l" rtl="0">
              <a:spcBef>
                <a:spcPct val="0"/>
              </a:spcBef>
            </a:pPr>
            <a:r>
              <a:rPr lang="en-US" sz="4000" dirty="0" smtClean="0">
                <a:latin typeface="+mj-lt"/>
              </a:rPr>
              <a:t>Adopting Security Software Development Life Cycle in the Computer Science Capstone Projects</a:t>
            </a:r>
            <a:br>
              <a:rPr lang="en-US" sz="4000" dirty="0" smtClean="0">
                <a:latin typeface="+mj-lt"/>
              </a:rPr>
            </a:br>
            <a:endParaRPr lang="en-US" sz="4000" dirty="0">
              <a:latin typeface="+mj-lt"/>
            </a:endParaRPr>
          </a:p>
        </p:txBody>
      </p:sp>
    </p:spTree>
    <p:extLst>
      <p:ext uri="{BB962C8B-B14F-4D97-AF65-F5344CB8AC3E}">
        <p14:creationId xmlns:p14="http://schemas.microsoft.com/office/powerpoint/2010/main" val="41460466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Procedures</a:t>
            </a:r>
            <a:endParaRPr lang="en-US" dirty="0"/>
          </a:p>
        </p:txBody>
      </p:sp>
      <p:sp>
        <p:nvSpPr>
          <p:cNvPr id="3" name="Content Placeholder 2"/>
          <p:cNvSpPr>
            <a:spLocks noGrp="1"/>
          </p:cNvSpPr>
          <p:nvPr>
            <p:ph idx="1"/>
          </p:nvPr>
        </p:nvSpPr>
        <p:spPr/>
        <p:txBody>
          <a:bodyPr/>
          <a:lstStyle/>
          <a:p>
            <a:r>
              <a:rPr lang="en-US" dirty="0" smtClean="0"/>
              <a:t>Select/build a Java security guideline</a:t>
            </a:r>
          </a:p>
          <a:p>
            <a:r>
              <a:rPr lang="en-US" dirty="0" smtClean="0"/>
              <a:t>Link this Java security guideline to </a:t>
            </a:r>
            <a:r>
              <a:rPr lang="en-US" dirty="0" err="1"/>
              <a:t>McCumber’s</a:t>
            </a:r>
            <a:r>
              <a:rPr lang="en-US" dirty="0"/>
              <a:t> Cube model </a:t>
            </a:r>
            <a:r>
              <a:rPr lang="en-US" dirty="0" smtClean="0"/>
              <a:t>to form an assessment table</a:t>
            </a:r>
          </a:p>
          <a:p>
            <a:r>
              <a:rPr lang="en-US" dirty="0" smtClean="0"/>
              <a:t>Use the assessment table to evaluate every component in the selected capstone program</a:t>
            </a:r>
          </a:p>
          <a:p>
            <a:endParaRPr lang="en-US" dirty="0"/>
          </a:p>
        </p:txBody>
      </p:sp>
    </p:spTree>
    <p:extLst>
      <p:ext uri="{BB962C8B-B14F-4D97-AF65-F5344CB8AC3E}">
        <p14:creationId xmlns:p14="http://schemas.microsoft.com/office/powerpoint/2010/main" val="318520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Sample Capstone Project – 4 Loop Product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05000" y="1447800"/>
            <a:ext cx="4191000" cy="4953000"/>
          </a:xfrm>
          <a:prstGeom prst="rect">
            <a:avLst/>
          </a:prstGeom>
        </p:spPr>
      </p:pic>
    </p:spTree>
    <p:extLst>
      <p:ext uri="{BB962C8B-B14F-4D97-AF65-F5344CB8AC3E}">
        <p14:creationId xmlns:p14="http://schemas.microsoft.com/office/powerpoint/2010/main" val="3710581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58762"/>
          </a:xfrm>
        </p:spPr>
        <p:txBody>
          <a:bodyPr>
            <a:normAutofit fontScale="90000"/>
          </a:bodyPr>
          <a:lstStyle/>
          <a:p>
            <a:r>
              <a:rPr lang="en-US" sz="2400" dirty="0" smtClean="0"/>
              <a:t>The Assessment Table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164330062"/>
              </p:ext>
            </p:extLst>
          </p:nvPr>
        </p:nvGraphicFramePr>
        <p:xfrm>
          <a:off x="838200" y="609600"/>
          <a:ext cx="6934200" cy="6019800"/>
        </p:xfrm>
        <a:graphic>
          <a:graphicData uri="http://schemas.openxmlformats.org/drawingml/2006/table">
            <a:tbl>
              <a:tblPr firstRow="1" firstCol="1" bandRow="1">
                <a:tableStyleId>{5C22544A-7EE6-4342-B048-85BDC9FD1C3A}</a:tableStyleId>
              </a:tblPr>
              <a:tblGrid>
                <a:gridCol w="1800226"/>
                <a:gridCol w="2849244"/>
                <a:gridCol w="2284730"/>
              </a:tblGrid>
              <a:tr h="240792">
                <a:tc>
                  <a:txBody>
                    <a:bodyPr/>
                    <a:lstStyle/>
                    <a:p>
                      <a:pPr marL="0" marR="0">
                        <a:spcBef>
                          <a:spcPts val="0"/>
                        </a:spcBef>
                        <a:spcAft>
                          <a:spcPts val="0"/>
                        </a:spcAft>
                      </a:pPr>
                      <a:r>
                        <a:rPr lang="en-US" sz="600" dirty="0">
                          <a:effectLst/>
                        </a:rPr>
                        <a:t>Critical Questions</a:t>
                      </a:r>
                      <a:endParaRPr lang="en-US" sz="600" dirty="0">
                        <a:effectLst/>
                        <a:latin typeface="Times New Roman"/>
                        <a:ea typeface="PMingLiU"/>
                      </a:endParaRPr>
                    </a:p>
                  </a:txBody>
                  <a:tcPr marL="54007" marR="54007" marT="0" marB="0"/>
                </a:tc>
                <a:tc>
                  <a:txBody>
                    <a:bodyPr/>
                    <a:lstStyle/>
                    <a:p>
                      <a:pPr marL="0" marR="0">
                        <a:spcBef>
                          <a:spcPts val="0"/>
                        </a:spcBef>
                        <a:spcAft>
                          <a:spcPts val="0"/>
                        </a:spcAft>
                      </a:pPr>
                      <a:r>
                        <a:rPr lang="en-US" sz="600" dirty="0">
                          <a:effectLst/>
                        </a:rPr>
                        <a:t>Explanation</a:t>
                      </a:r>
                      <a:endParaRPr lang="en-US" sz="600" dirty="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McCumber Cube: Confidentiality, Integrity, Availability</a:t>
                      </a:r>
                      <a:endParaRPr lang="en-US" sz="600">
                        <a:effectLst/>
                        <a:latin typeface="Times New Roman"/>
                        <a:ea typeface="PMingLiU"/>
                      </a:endParaRPr>
                    </a:p>
                  </a:txBody>
                  <a:tcPr marL="54007" marR="54007" marT="0" marB="0"/>
                </a:tc>
              </a:tr>
              <a:tr h="963168">
                <a:tc>
                  <a:txBody>
                    <a:bodyPr/>
                    <a:lstStyle/>
                    <a:p>
                      <a:pPr marL="0" marR="0">
                        <a:spcBef>
                          <a:spcPts val="0"/>
                        </a:spcBef>
                        <a:spcAft>
                          <a:spcPts val="0"/>
                        </a:spcAft>
                      </a:pPr>
                      <a:r>
                        <a:rPr lang="en-US" sz="600">
                          <a:effectLst/>
                        </a:rPr>
                        <a:t>Q.1. Limit the accessibility of classes, interfaces, methods, and fields</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Use an access modifier to limit their accessibility. The four access levels are:</a:t>
                      </a:r>
                    </a:p>
                    <a:p>
                      <a:pPr marL="342900" marR="0" lvl="0" indent="-342900">
                        <a:spcBef>
                          <a:spcPts val="0"/>
                        </a:spcBef>
                        <a:spcAft>
                          <a:spcPts val="0"/>
                        </a:spcAft>
                        <a:buFont typeface="Symbol"/>
                        <a:buChar char=""/>
                      </a:pPr>
                      <a:r>
                        <a:rPr lang="en-US" sz="600">
                          <a:effectLst/>
                        </a:rPr>
                        <a:t>Default: visible to the package. No modifiers are needed.</a:t>
                      </a:r>
                    </a:p>
                    <a:p>
                      <a:pPr marL="342900" marR="0" lvl="0" indent="-342900">
                        <a:spcBef>
                          <a:spcPts val="0"/>
                        </a:spcBef>
                        <a:spcAft>
                          <a:spcPts val="0"/>
                        </a:spcAft>
                        <a:buFont typeface="Symbol"/>
                        <a:buChar char=""/>
                      </a:pPr>
                      <a:r>
                        <a:rPr lang="en-US" sz="600">
                          <a:effectLst/>
                        </a:rPr>
                        <a:t>Private: visible to the class only</a:t>
                      </a:r>
                    </a:p>
                    <a:p>
                      <a:pPr marL="342900" marR="0" lvl="0" indent="-342900">
                        <a:spcBef>
                          <a:spcPts val="0"/>
                        </a:spcBef>
                        <a:spcAft>
                          <a:spcPts val="0"/>
                        </a:spcAft>
                        <a:buFont typeface="Symbol"/>
                        <a:buChar char=""/>
                      </a:pPr>
                      <a:r>
                        <a:rPr lang="en-US" sz="600">
                          <a:effectLst/>
                        </a:rPr>
                        <a:t>Public: visible to the world</a:t>
                      </a:r>
                    </a:p>
                    <a:p>
                      <a:pPr marL="342900" marR="0" lvl="0" indent="-342900">
                        <a:spcBef>
                          <a:spcPts val="0"/>
                        </a:spcBef>
                        <a:spcAft>
                          <a:spcPts val="0"/>
                        </a:spcAft>
                        <a:buFont typeface="Symbol"/>
                        <a:buChar char=""/>
                      </a:pPr>
                      <a:r>
                        <a:rPr lang="en-US" sz="600">
                          <a:effectLst/>
                        </a:rPr>
                        <a:t>Protected: visible to the package and all subclasses.</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If wrongly declared, data confidentiality, integrity, and availability may be violated.</a:t>
                      </a:r>
                      <a:endParaRPr lang="en-US" sz="600">
                        <a:effectLst/>
                        <a:latin typeface="Times New Roman"/>
                        <a:ea typeface="PMingLiU"/>
                      </a:endParaRPr>
                    </a:p>
                  </a:txBody>
                  <a:tcPr marL="54007" marR="54007" marT="0" marB="0"/>
                </a:tc>
              </a:tr>
              <a:tr h="361188">
                <a:tc>
                  <a:txBody>
                    <a:bodyPr/>
                    <a:lstStyle/>
                    <a:p>
                      <a:pPr marL="0" marR="0">
                        <a:spcBef>
                          <a:spcPts val="0"/>
                        </a:spcBef>
                        <a:spcAft>
                          <a:spcPts val="0"/>
                        </a:spcAft>
                      </a:pPr>
                      <a:r>
                        <a:rPr lang="en-US" sz="600">
                          <a:effectLst/>
                        </a:rPr>
                        <a:t>Q.2. Use a try-with-resources statement to safely handle closeable resources. </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The try-with-resources statement ensures that each resource is closed at the end of the statement.</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When resources are not closed properly, data confidentiality, integrity, and availability may be violated.</a:t>
                      </a:r>
                      <a:endParaRPr lang="en-US" sz="600">
                        <a:effectLst/>
                        <a:latin typeface="Times New Roman"/>
                        <a:ea typeface="PMingLiU"/>
                      </a:endParaRPr>
                    </a:p>
                  </a:txBody>
                  <a:tcPr marL="54007" marR="54007" marT="0" marB="0"/>
                </a:tc>
              </a:tr>
              <a:tr h="601980">
                <a:tc>
                  <a:txBody>
                    <a:bodyPr/>
                    <a:lstStyle/>
                    <a:p>
                      <a:pPr marL="0" marR="0">
                        <a:spcBef>
                          <a:spcPts val="0"/>
                        </a:spcBef>
                        <a:spcAft>
                          <a:spcPts val="0"/>
                        </a:spcAft>
                      </a:pPr>
                      <a:r>
                        <a:rPr lang="en-US" sz="600">
                          <a:effectLst/>
                        </a:rPr>
                        <a:t>Q.3. Avoid using try-catch-finally block.</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Ordinary try-catch-finally block can raise some issues: such as failing to close a resource because an exception is thrown as a result of closing another resource, or masking an important exception when a resource is closed.</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When resources are not closed properly, data confidentiality, integrity, and availability may be violated.</a:t>
                      </a:r>
                      <a:endParaRPr lang="en-US" sz="600">
                        <a:effectLst/>
                        <a:latin typeface="Times New Roman"/>
                        <a:ea typeface="PMingLiU"/>
                      </a:endParaRPr>
                    </a:p>
                  </a:txBody>
                  <a:tcPr marL="54007" marR="54007" marT="0" marB="0"/>
                </a:tc>
              </a:tr>
              <a:tr h="361188">
                <a:tc>
                  <a:txBody>
                    <a:bodyPr/>
                    <a:lstStyle/>
                    <a:p>
                      <a:pPr marL="0" marR="0">
                        <a:spcBef>
                          <a:spcPts val="0"/>
                        </a:spcBef>
                        <a:spcAft>
                          <a:spcPts val="0"/>
                        </a:spcAft>
                      </a:pPr>
                      <a:r>
                        <a:rPr lang="en-US" sz="600">
                          <a:effectLst/>
                        </a:rPr>
                        <a:t>Q.4. Use the same type for the second and third operands in conditional expressions.</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Use different types in a conditional expression may cause unintended type conversions. </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When types are not the same, data integrity may be violated.</a:t>
                      </a:r>
                      <a:endParaRPr lang="en-US" sz="600">
                        <a:effectLst/>
                        <a:latin typeface="Times New Roman"/>
                        <a:ea typeface="PMingLiU"/>
                      </a:endParaRPr>
                    </a:p>
                  </a:txBody>
                  <a:tcPr marL="54007" marR="54007" marT="0" marB="0"/>
                </a:tc>
              </a:tr>
              <a:tr h="481584">
                <a:tc>
                  <a:txBody>
                    <a:bodyPr/>
                    <a:lstStyle/>
                    <a:p>
                      <a:pPr marL="0" marR="0">
                        <a:spcBef>
                          <a:spcPts val="0"/>
                        </a:spcBef>
                        <a:spcAft>
                          <a:spcPts val="0"/>
                        </a:spcAft>
                      </a:pPr>
                      <a:r>
                        <a:rPr lang="en-US" sz="600">
                          <a:effectLst/>
                        </a:rPr>
                        <a:t>Q.5. Avoid using static field variables.</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Static variables are class variables, not instance variables. Science any other class in the same scope can access the static variables it is very difficult to secure them.</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Since static variables can be modified by other classes in the same scope, data integrity may be violated.</a:t>
                      </a:r>
                      <a:endParaRPr lang="en-US" sz="600">
                        <a:effectLst/>
                        <a:latin typeface="Times New Roman"/>
                        <a:ea typeface="PMingLiU"/>
                      </a:endParaRPr>
                    </a:p>
                  </a:txBody>
                  <a:tcPr marL="54007" marR="54007" marT="0" marB="0"/>
                </a:tc>
              </a:tr>
              <a:tr h="240792">
                <a:tc>
                  <a:txBody>
                    <a:bodyPr/>
                    <a:lstStyle/>
                    <a:p>
                      <a:pPr marL="0" marR="0">
                        <a:spcBef>
                          <a:spcPts val="0"/>
                        </a:spcBef>
                        <a:spcAft>
                          <a:spcPts val="0"/>
                        </a:spcAft>
                      </a:pPr>
                      <a:r>
                        <a:rPr lang="en-US" sz="600">
                          <a:effectLst/>
                        </a:rPr>
                        <a:t>Q.6. If possible make public static fields final</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Otherwise, attacker may change the value.</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If value changed, data integrity may be violated.</a:t>
                      </a:r>
                      <a:endParaRPr lang="en-US" sz="600">
                        <a:effectLst/>
                        <a:latin typeface="Times New Roman"/>
                        <a:ea typeface="PMingLiU"/>
                      </a:endParaRPr>
                    </a:p>
                  </a:txBody>
                  <a:tcPr marL="54007" marR="54007" marT="0" marB="0"/>
                </a:tc>
              </a:tr>
              <a:tr h="240792">
                <a:tc>
                  <a:txBody>
                    <a:bodyPr/>
                    <a:lstStyle/>
                    <a:p>
                      <a:pPr marL="0" marR="0">
                        <a:spcBef>
                          <a:spcPts val="0"/>
                        </a:spcBef>
                        <a:spcAft>
                          <a:spcPts val="0"/>
                        </a:spcAft>
                      </a:pPr>
                      <a:r>
                        <a:rPr lang="en-US" sz="600">
                          <a:effectLst/>
                        </a:rPr>
                        <a:t>Q.7. If possible, use immutable objects.</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Contents of the mutable object can be changed.</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If contents changed, data integrity may be violated.</a:t>
                      </a:r>
                      <a:endParaRPr lang="en-US" sz="600">
                        <a:effectLst/>
                        <a:latin typeface="Times New Roman"/>
                        <a:ea typeface="PMingLiU"/>
                      </a:endParaRPr>
                    </a:p>
                  </a:txBody>
                  <a:tcPr marL="54007" marR="54007" marT="0" marB="0"/>
                </a:tc>
              </a:tr>
              <a:tr h="240792">
                <a:tc>
                  <a:txBody>
                    <a:bodyPr/>
                    <a:lstStyle/>
                    <a:p>
                      <a:pPr marL="0" marR="0">
                        <a:spcBef>
                          <a:spcPts val="0"/>
                        </a:spcBef>
                        <a:spcAft>
                          <a:spcPts val="0"/>
                        </a:spcAft>
                      </a:pPr>
                      <a:r>
                        <a:rPr lang="en-US" sz="600">
                          <a:effectLst/>
                        </a:rPr>
                        <a:t>Q.8. Avoid storing user-given mutable objects directly.</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Contents of the mutable objects can be changed. Clone the objects before processing them internally.</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If contents changed, data integrity may be violated.</a:t>
                      </a:r>
                      <a:endParaRPr lang="en-US" sz="600">
                        <a:effectLst/>
                        <a:latin typeface="Times New Roman"/>
                        <a:ea typeface="PMingLiU"/>
                      </a:endParaRPr>
                    </a:p>
                  </a:txBody>
                  <a:tcPr marL="54007" marR="54007" marT="0" marB="0"/>
                </a:tc>
              </a:tr>
              <a:tr h="601980">
                <a:tc>
                  <a:txBody>
                    <a:bodyPr/>
                    <a:lstStyle/>
                    <a:p>
                      <a:pPr marL="0" marR="0">
                        <a:spcBef>
                          <a:spcPts val="0"/>
                        </a:spcBef>
                        <a:spcAft>
                          <a:spcPts val="0"/>
                        </a:spcAft>
                      </a:pPr>
                      <a:r>
                        <a:rPr lang="en-US" sz="600">
                          <a:effectLst/>
                        </a:rPr>
                        <a:t>Q.9. Avoid using inner classes.</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After compilation, any class in the package can access the inner class. Meanwhile, private filed of the inner class will be converted into non-private to permit access by the inner class.</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If other classes in the package can access the inner class, data confidentiality and integrity may be violated. If private filed of the inner class changed, data integrity may be violated.</a:t>
                      </a:r>
                      <a:endParaRPr lang="en-US" sz="600">
                        <a:effectLst/>
                        <a:latin typeface="Times New Roman"/>
                        <a:ea typeface="PMingLiU"/>
                      </a:endParaRPr>
                    </a:p>
                  </a:txBody>
                  <a:tcPr marL="54007" marR="54007" marT="0" marB="0"/>
                </a:tc>
              </a:tr>
              <a:tr h="842772">
                <a:tc>
                  <a:txBody>
                    <a:bodyPr/>
                    <a:lstStyle/>
                    <a:p>
                      <a:pPr marL="0" marR="0">
                        <a:spcBef>
                          <a:spcPts val="0"/>
                        </a:spcBef>
                        <a:spcAft>
                          <a:spcPts val="0"/>
                        </a:spcAft>
                      </a:pPr>
                      <a:r>
                        <a:rPr lang="en-US" sz="600">
                          <a:effectLst/>
                        </a:rPr>
                        <a:t>Q.10. Avoid using the clone() method to copy untrusted method parameters</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Inappropriate use of the clone() method can allow an attacker to exploit vulnerabilities by providing arguments that appear normal but subsequently return unexpected values. Such objects may consequently bypass validation and security checks. (Oracle, Secure Coding Guidelines for the Java Programming Language, Version 4.0)</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dirty="0">
                          <a:effectLst/>
                        </a:rPr>
                        <a:t>Data confidentiality and integrity may be violated.</a:t>
                      </a:r>
                      <a:endParaRPr lang="en-US" sz="600" dirty="0">
                        <a:effectLst/>
                        <a:latin typeface="Times New Roman"/>
                        <a:ea typeface="PMingLiU"/>
                      </a:endParaRPr>
                    </a:p>
                  </a:txBody>
                  <a:tcPr marL="54007" marR="54007" marT="0" marB="0"/>
                </a:tc>
              </a:tr>
              <a:tr h="240792">
                <a:tc>
                  <a:txBody>
                    <a:bodyPr/>
                    <a:lstStyle/>
                    <a:p>
                      <a:pPr marL="0" marR="0">
                        <a:spcBef>
                          <a:spcPts val="0"/>
                        </a:spcBef>
                        <a:spcAft>
                          <a:spcPts val="0"/>
                        </a:spcAft>
                      </a:pPr>
                      <a:r>
                        <a:rPr lang="en-US" sz="600">
                          <a:effectLst/>
                        </a:rPr>
                        <a:t>Q.11. Make secure classes uncloneable.</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Otherwise, malicious developers can instantiate a class without running its constructors. (Sinn, 2008)</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dirty="0">
                          <a:effectLst/>
                        </a:rPr>
                        <a:t>This may violate data confidentiality and integrity.</a:t>
                      </a:r>
                      <a:endParaRPr lang="en-US" sz="600" dirty="0">
                        <a:effectLst/>
                        <a:latin typeface="Times New Roman"/>
                        <a:ea typeface="PMingLiU"/>
                      </a:endParaRPr>
                    </a:p>
                  </a:txBody>
                  <a:tcPr marL="54007" marR="54007" marT="0" marB="0"/>
                </a:tc>
              </a:tr>
              <a:tr h="240792">
                <a:tc>
                  <a:txBody>
                    <a:bodyPr/>
                    <a:lstStyle/>
                    <a:p>
                      <a:pPr marL="0" marR="0">
                        <a:spcBef>
                          <a:spcPts val="0"/>
                        </a:spcBef>
                        <a:spcAft>
                          <a:spcPts val="0"/>
                        </a:spcAft>
                      </a:pPr>
                      <a:r>
                        <a:rPr lang="en-US" sz="600">
                          <a:effectLst/>
                        </a:rPr>
                        <a:t>Q.12. Avoid embedding sensitive information	</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Malicious developers can obtain such a sensitive information</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This may violate data confidentiality.</a:t>
                      </a:r>
                      <a:endParaRPr lang="en-US" sz="600">
                        <a:effectLst/>
                        <a:latin typeface="Times New Roman"/>
                        <a:ea typeface="PMingLiU"/>
                      </a:endParaRPr>
                    </a:p>
                  </a:txBody>
                  <a:tcPr marL="54007" marR="54007" marT="0" marB="0"/>
                </a:tc>
              </a:tr>
              <a:tr h="361188">
                <a:tc>
                  <a:txBody>
                    <a:bodyPr/>
                    <a:lstStyle/>
                    <a:p>
                      <a:pPr marL="0" marR="0">
                        <a:spcBef>
                          <a:spcPts val="0"/>
                        </a:spcBef>
                        <a:spcAft>
                          <a:spcPts val="0"/>
                        </a:spcAft>
                      </a:pPr>
                      <a:r>
                        <a:rPr lang="en-US" sz="600">
                          <a:effectLst/>
                        </a:rPr>
                        <a:t>Q. 13. Prevent constructors from calling methods that can be overridden</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a:effectLst/>
                        </a:rPr>
                        <a:t>Constructors that call overridable methods give attackers a reference to the object being constructed before the object has even been fully initialized</a:t>
                      </a:r>
                      <a:endParaRPr lang="en-US" sz="600">
                        <a:effectLst/>
                        <a:latin typeface="Times New Roman"/>
                        <a:ea typeface="PMingLiU"/>
                      </a:endParaRPr>
                    </a:p>
                  </a:txBody>
                  <a:tcPr marL="54007" marR="54007" marT="0" marB="0"/>
                </a:tc>
                <a:tc>
                  <a:txBody>
                    <a:bodyPr/>
                    <a:lstStyle/>
                    <a:p>
                      <a:pPr marL="0" marR="0">
                        <a:spcBef>
                          <a:spcPts val="0"/>
                        </a:spcBef>
                        <a:spcAft>
                          <a:spcPts val="0"/>
                        </a:spcAft>
                      </a:pPr>
                      <a:r>
                        <a:rPr lang="en-US" sz="600" dirty="0">
                          <a:effectLst/>
                        </a:rPr>
                        <a:t>This may violate data integrity </a:t>
                      </a:r>
                      <a:endParaRPr lang="en-US" sz="600" dirty="0">
                        <a:effectLst/>
                        <a:latin typeface="Times New Roman"/>
                        <a:ea typeface="PMingLiU"/>
                      </a:endParaRPr>
                    </a:p>
                  </a:txBody>
                  <a:tcPr marL="54007" marR="54007" marT="0" marB="0"/>
                </a:tc>
              </a:tr>
            </a:tbl>
          </a:graphicData>
        </a:graphic>
      </p:graphicFrame>
    </p:spTree>
    <p:extLst>
      <p:ext uri="{BB962C8B-B14F-4D97-AF65-F5344CB8AC3E}">
        <p14:creationId xmlns:p14="http://schemas.microsoft.com/office/powerpoint/2010/main" val="919162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Research Summary 2012 - 2014</a:t>
            </a:r>
            <a:endParaRPr lang="en-US" sz="6000" dirty="0"/>
          </a:p>
        </p:txBody>
      </p:sp>
      <p:sp>
        <p:nvSpPr>
          <p:cNvPr id="3" name="Subtitle 2"/>
          <p:cNvSpPr>
            <a:spLocks noGrp="1"/>
          </p:cNvSpPr>
          <p:nvPr>
            <p:ph type="subTitle" idx="1"/>
          </p:nvPr>
        </p:nvSpPr>
        <p:spPr/>
        <p:txBody>
          <a:bodyPr>
            <a:normAutofit fontScale="92500"/>
          </a:bodyPr>
          <a:lstStyle/>
          <a:p>
            <a:r>
              <a:rPr lang="en-US" dirty="0" smtClean="0"/>
              <a:t>Dr. Yen-Hung Hu, Department of Computer Science, Norfolk State University</a:t>
            </a:r>
          </a:p>
        </p:txBody>
      </p:sp>
      <p:pic>
        <p:nvPicPr>
          <p:cNvPr id="6146" name="Picture 2" descr="C:\Users\hemalal-r\Desktop\EB ppt\T. Y. Yeh\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990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emalal-r\Desktop\EB ppt\T. Y. Yeh\journal-of-electrical-electronics-systems-t.-y.-yeh-14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0600"/>
            <a:ext cx="166687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0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3028721"/>
              </p:ext>
            </p:extLst>
          </p:nvPr>
        </p:nvGraphicFramePr>
        <p:xfrm>
          <a:off x="685800" y="2057400"/>
          <a:ext cx="7391400" cy="3276598"/>
        </p:xfrm>
        <a:graphic>
          <a:graphicData uri="http://schemas.openxmlformats.org/drawingml/2006/table">
            <a:tbl>
              <a:tblPr firstRow="1" firstCol="1" bandRow="1">
                <a:tableStyleId>{5C22544A-7EE6-4342-B048-85BDC9FD1C3A}</a:tableStyleId>
              </a:tblPr>
              <a:tblGrid>
                <a:gridCol w="1137139"/>
                <a:gridCol w="2132135"/>
                <a:gridCol w="4122126"/>
              </a:tblGrid>
              <a:tr h="182034">
                <a:tc>
                  <a:txBody>
                    <a:bodyPr/>
                    <a:lstStyle/>
                    <a:p>
                      <a:pPr marL="0" marR="0">
                        <a:spcBef>
                          <a:spcPts val="0"/>
                        </a:spcBef>
                        <a:spcAft>
                          <a:spcPts val="0"/>
                        </a:spcAft>
                      </a:pPr>
                      <a:r>
                        <a:rPr lang="en-US" sz="800" dirty="0">
                          <a:effectLst/>
                        </a:rPr>
                        <a:t>Critical Questions</a:t>
                      </a:r>
                      <a:endParaRPr lang="en-US" sz="800" dirty="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Reasons Causing Vulnerabilities</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Recommended Solutions</a:t>
                      </a:r>
                      <a:endParaRPr lang="en-US" sz="800">
                        <a:effectLst/>
                        <a:latin typeface="Times New Roman"/>
                        <a:ea typeface="PMingLiU"/>
                      </a:endParaRPr>
                    </a:p>
                  </a:txBody>
                  <a:tcPr marL="68580" marR="68580" marT="0" marB="0"/>
                </a:tc>
              </a:tr>
              <a:tr h="546100">
                <a:tc>
                  <a:txBody>
                    <a:bodyPr/>
                    <a:lstStyle/>
                    <a:p>
                      <a:pPr marL="0" marR="0">
                        <a:spcBef>
                          <a:spcPts val="0"/>
                        </a:spcBef>
                        <a:spcAft>
                          <a:spcPts val="0"/>
                        </a:spcAft>
                      </a:pPr>
                      <a:r>
                        <a:rPr lang="en-US" sz="800">
                          <a:effectLst/>
                        </a:rPr>
                        <a:t>Q.1</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Classes are public</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The product should make all classes package-private, since they are in the same package (M3Application) and not served as an API or interface for external classes.</a:t>
                      </a:r>
                      <a:endParaRPr lang="en-US" sz="800">
                        <a:effectLst/>
                        <a:latin typeface="Times New Roman"/>
                        <a:ea typeface="PMingLiU"/>
                      </a:endParaRPr>
                    </a:p>
                  </a:txBody>
                  <a:tcPr marL="68580" marR="68580" marT="0" marB="0"/>
                </a:tc>
              </a:tr>
              <a:tr h="546100">
                <a:tc>
                  <a:txBody>
                    <a:bodyPr/>
                    <a:lstStyle/>
                    <a:p>
                      <a:pPr marL="0" marR="0">
                        <a:spcBef>
                          <a:spcPts val="0"/>
                        </a:spcBef>
                        <a:spcAft>
                          <a:spcPts val="0"/>
                        </a:spcAft>
                      </a:pPr>
                      <a:r>
                        <a:rPr lang="en-US" sz="800">
                          <a:effectLst/>
                        </a:rPr>
                        <a:t>Q.1</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Methods are public</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This implementation is not appropriate. Methods in the product should obtain at least default access modifier privilege. Most of them should be in private access modifier privilege, since they are used internally.</a:t>
                      </a:r>
                      <a:endParaRPr lang="en-US" sz="800">
                        <a:effectLst/>
                        <a:latin typeface="Times New Roman"/>
                        <a:ea typeface="PMingLiU"/>
                      </a:endParaRPr>
                    </a:p>
                  </a:txBody>
                  <a:tcPr marL="68580" marR="68580" marT="0" marB="0"/>
                </a:tc>
              </a:tr>
              <a:tr h="364066">
                <a:tc>
                  <a:txBody>
                    <a:bodyPr/>
                    <a:lstStyle/>
                    <a:p>
                      <a:pPr marL="0" marR="0">
                        <a:spcBef>
                          <a:spcPts val="0"/>
                        </a:spcBef>
                        <a:spcAft>
                          <a:spcPts val="0"/>
                        </a:spcAft>
                      </a:pPr>
                      <a:r>
                        <a:rPr lang="en-US" sz="800">
                          <a:effectLst/>
                        </a:rPr>
                        <a:t>Q.1</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Variable are public</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Variables should limit the accessibility. In this product, most variable should be in private access modifier privilege.</a:t>
                      </a:r>
                      <a:endParaRPr lang="en-US" sz="800">
                        <a:effectLst/>
                        <a:latin typeface="Times New Roman"/>
                        <a:ea typeface="PMingLiU"/>
                      </a:endParaRPr>
                    </a:p>
                  </a:txBody>
                  <a:tcPr marL="68580" marR="68580" marT="0" marB="0"/>
                </a:tc>
              </a:tr>
              <a:tr h="364066">
                <a:tc>
                  <a:txBody>
                    <a:bodyPr/>
                    <a:lstStyle/>
                    <a:p>
                      <a:pPr marL="0" marR="0">
                        <a:spcBef>
                          <a:spcPts val="0"/>
                        </a:spcBef>
                        <a:spcAft>
                          <a:spcPts val="0"/>
                        </a:spcAft>
                      </a:pPr>
                      <a:r>
                        <a:rPr lang="en-US" sz="800">
                          <a:effectLst/>
                        </a:rPr>
                        <a:t>Q.2</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Resource is not proper  closed</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This product should use try-with-resources statement to ensure each resource is closed at the end of the statement.</a:t>
                      </a:r>
                      <a:endParaRPr lang="en-US" sz="800">
                        <a:effectLst/>
                        <a:latin typeface="Times New Roman"/>
                        <a:ea typeface="PMingLiU"/>
                      </a:endParaRPr>
                    </a:p>
                  </a:txBody>
                  <a:tcPr marL="68580" marR="68580" marT="0" marB="0"/>
                </a:tc>
              </a:tr>
              <a:tr h="364066">
                <a:tc>
                  <a:txBody>
                    <a:bodyPr/>
                    <a:lstStyle/>
                    <a:p>
                      <a:pPr marL="0" marR="0">
                        <a:spcBef>
                          <a:spcPts val="0"/>
                        </a:spcBef>
                        <a:spcAft>
                          <a:spcPts val="0"/>
                        </a:spcAft>
                      </a:pPr>
                      <a:r>
                        <a:rPr lang="en-US" sz="800">
                          <a:effectLst/>
                        </a:rPr>
                        <a:t>Q.2</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More than one resource operations in the try-catch-finally block</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Since several exceptions may be thrown, some exceptions will be masked.</a:t>
                      </a:r>
                      <a:endParaRPr lang="en-US" sz="800">
                        <a:effectLst/>
                        <a:latin typeface="Times New Roman"/>
                        <a:ea typeface="PMingLiU"/>
                      </a:endParaRPr>
                    </a:p>
                  </a:txBody>
                  <a:tcPr marL="68580" marR="68580" marT="0" marB="0"/>
                </a:tc>
              </a:tr>
              <a:tr h="364066">
                <a:tc>
                  <a:txBody>
                    <a:bodyPr/>
                    <a:lstStyle/>
                    <a:p>
                      <a:pPr marL="0" marR="0">
                        <a:spcBef>
                          <a:spcPts val="0"/>
                        </a:spcBef>
                        <a:spcAft>
                          <a:spcPts val="0"/>
                        </a:spcAft>
                      </a:pPr>
                      <a:r>
                        <a:rPr lang="en-US" sz="800">
                          <a:effectLst/>
                        </a:rPr>
                        <a:t>Q.5</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Static variables</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dirty="0">
                          <a:effectLst/>
                        </a:rPr>
                        <a:t>Since other classes in the same scope may be able to access and modify a static variable, this variable should better be claimed as final static.</a:t>
                      </a:r>
                      <a:endParaRPr lang="en-US" sz="800" dirty="0">
                        <a:effectLst/>
                        <a:latin typeface="Times New Roman"/>
                        <a:ea typeface="PMingLiU"/>
                      </a:endParaRPr>
                    </a:p>
                  </a:txBody>
                  <a:tcPr marL="68580" marR="68580" marT="0" marB="0"/>
                </a:tc>
              </a:tr>
              <a:tr h="364066">
                <a:tc>
                  <a:txBody>
                    <a:bodyPr/>
                    <a:lstStyle/>
                    <a:p>
                      <a:pPr marL="0" marR="0">
                        <a:spcBef>
                          <a:spcPts val="0"/>
                        </a:spcBef>
                        <a:spcAft>
                          <a:spcPts val="0"/>
                        </a:spcAft>
                      </a:pPr>
                      <a:r>
                        <a:rPr lang="en-US" sz="800">
                          <a:effectLst/>
                        </a:rPr>
                        <a:t>Q.9</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Inner class</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Since there are some security issues related to inner class. It is better to move inner classes to outer classes.</a:t>
                      </a:r>
                      <a:endParaRPr lang="en-US" sz="800">
                        <a:effectLst/>
                        <a:latin typeface="Times New Roman"/>
                        <a:ea typeface="PMingLiU"/>
                      </a:endParaRPr>
                    </a:p>
                  </a:txBody>
                  <a:tcPr marL="68580" marR="68580" marT="0" marB="0"/>
                </a:tc>
              </a:tr>
              <a:tr h="182034">
                <a:tc>
                  <a:txBody>
                    <a:bodyPr/>
                    <a:lstStyle/>
                    <a:p>
                      <a:pPr marL="0" marR="0">
                        <a:spcBef>
                          <a:spcPts val="0"/>
                        </a:spcBef>
                        <a:spcAft>
                          <a:spcPts val="0"/>
                        </a:spcAft>
                      </a:pPr>
                      <a:r>
                        <a:rPr lang="en-US" sz="800">
                          <a:effectLst/>
                        </a:rPr>
                        <a:t>Q.12</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a:effectLst/>
                        </a:rPr>
                        <a:t>Sensitive information</a:t>
                      </a:r>
                      <a:endParaRPr lang="en-US" sz="800">
                        <a:effectLst/>
                        <a:latin typeface="Times New Roman"/>
                        <a:ea typeface="PMingLiU"/>
                      </a:endParaRPr>
                    </a:p>
                  </a:txBody>
                  <a:tcPr marL="68580" marR="68580" marT="0" marB="0"/>
                </a:tc>
                <a:tc>
                  <a:txBody>
                    <a:bodyPr/>
                    <a:lstStyle/>
                    <a:p>
                      <a:pPr marL="0" marR="0">
                        <a:spcBef>
                          <a:spcPts val="0"/>
                        </a:spcBef>
                        <a:spcAft>
                          <a:spcPts val="0"/>
                        </a:spcAft>
                      </a:pPr>
                      <a:r>
                        <a:rPr lang="en-US" sz="800" dirty="0">
                          <a:effectLst/>
                        </a:rPr>
                        <a:t>Use Java security APIs to handle sensitive information.</a:t>
                      </a:r>
                      <a:endParaRPr lang="en-US" sz="800" dirty="0">
                        <a:effectLst/>
                        <a:latin typeface="Times New Roman"/>
                        <a:ea typeface="PMingLiU"/>
                      </a:endParaRPr>
                    </a:p>
                  </a:txBody>
                  <a:tcPr marL="68580" marR="68580" marT="0" marB="0"/>
                </a:tc>
              </a:tr>
            </a:tbl>
          </a:graphicData>
        </a:graphic>
      </p:graphicFrame>
    </p:spTree>
    <p:extLst>
      <p:ext uri="{BB962C8B-B14F-4D97-AF65-F5344CB8AC3E}">
        <p14:creationId xmlns:p14="http://schemas.microsoft.com/office/powerpoint/2010/main" val="2277986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Works</a:t>
            </a:r>
            <a:endParaRPr lang="en-US" dirty="0"/>
          </a:p>
        </p:txBody>
      </p:sp>
      <p:sp>
        <p:nvSpPr>
          <p:cNvPr id="3" name="Content Placeholder 2"/>
          <p:cNvSpPr>
            <a:spLocks noGrp="1"/>
          </p:cNvSpPr>
          <p:nvPr>
            <p:ph idx="1"/>
          </p:nvPr>
        </p:nvSpPr>
        <p:spPr/>
        <p:txBody>
          <a:bodyPr/>
          <a:lstStyle/>
          <a:p>
            <a:r>
              <a:rPr lang="en-US" dirty="0" smtClean="0"/>
              <a:t>Apply the assessment to more capstone programs</a:t>
            </a:r>
            <a:endParaRPr lang="en-US" dirty="0"/>
          </a:p>
        </p:txBody>
      </p:sp>
    </p:spTree>
    <p:extLst>
      <p:ext uri="{BB962C8B-B14F-4D97-AF65-F5344CB8AC3E}">
        <p14:creationId xmlns:p14="http://schemas.microsoft.com/office/powerpoint/2010/main" val="3343142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Dr. Yen-Hung Hu is a faculty member in Department of Computer Science at Norfolk State University. Before joined the Norfolk State University, he was the director </a:t>
            </a:r>
            <a:r>
              <a:rPr lang="en-US" dirty="0"/>
              <a:t>of the Information Assurance Center at Hampton University </a:t>
            </a:r>
            <a:r>
              <a:rPr lang="en-US" dirty="0" smtClean="0"/>
              <a:t>and </a:t>
            </a:r>
            <a:r>
              <a:rPr lang="en-US" dirty="0"/>
              <a:t>a full time faculty member in the Department of Computer Science </a:t>
            </a:r>
            <a:r>
              <a:rPr lang="en-US" dirty="0" smtClean="0"/>
              <a:t>at Hampton University. Dr. Hu has participated in several funded grants including two NSF awards. He has attended a number of Information Assurance </a:t>
            </a:r>
            <a:r>
              <a:rPr lang="en-US" dirty="0"/>
              <a:t>and Cyber Security related research and education workshops including NSA IA CAE principals meeting, NIST Cryptographic Key Management workshop, Colloquium for Information Systems Security </a:t>
            </a:r>
            <a:r>
              <a:rPr lang="en-US" dirty="0" smtClean="0"/>
              <a:t>Education, </a:t>
            </a:r>
            <a:r>
              <a:rPr lang="en-US" dirty="0"/>
              <a:t>and other NSF funded </a:t>
            </a:r>
            <a:r>
              <a:rPr lang="en-US" dirty="0" smtClean="0"/>
              <a:t>workshops. His research focuses on computer and network security. He has authored/co-authored more than 20 publications and made numerous professional presentations. </a:t>
            </a:r>
            <a:endParaRPr lang="en-US" dirty="0"/>
          </a:p>
        </p:txBody>
      </p:sp>
    </p:spTree>
    <p:extLst>
      <p:ext uri="{BB962C8B-B14F-4D97-AF65-F5344CB8AC3E}">
        <p14:creationId xmlns:p14="http://schemas.microsoft.com/office/powerpoint/2010/main" val="3036105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IN" dirty="0"/>
              <a:t>Journal of Electrical &amp; Electronic Systems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IN" sz="2000" dirty="0">
                <a:solidFill>
                  <a:srgbClr val="0070C0"/>
                </a:solidFill>
              </a:rPr>
              <a:t>Electrical Engineering &amp; Electronic </a:t>
            </a:r>
            <a:r>
              <a:rPr lang="en-IN" sz="2000" dirty="0" smtClean="0">
                <a:solidFill>
                  <a:srgbClr val="0070C0"/>
                </a:solidFill>
              </a:rPr>
              <a:t>Technology</a:t>
            </a:r>
          </a:p>
          <a:p>
            <a:pPr marL="342900" indent="-342900">
              <a:buFont typeface="Wingdings" panose="05000000000000000000" pitchFamily="2" charset="2"/>
              <a:buChar char="Ø"/>
              <a:defRPr/>
            </a:pPr>
            <a:r>
              <a:rPr lang="en-IN" sz="2000" dirty="0" smtClean="0"/>
              <a:t> </a:t>
            </a:r>
            <a:r>
              <a:rPr lang="en-IN" sz="2000" dirty="0">
                <a:solidFill>
                  <a:srgbClr val="0070C0"/>
                </a:solidFill>
              </a:rPr>
              <a:t>Telecommunications System &amp; </a:t>
            </a:r>
            <a:r>
              <a:rPr lang="en-IN" sz="2000" dirty="0" smtClean="0">
                <a:solidFill>
                  <a:srgbClr val="0070C0"/>
                </a:solidFill>
              </a:rPr>
              <a:t>Management</a:t>
            </a:r>
          </a:p>
          <a:p>
            <a:pPr marL="342900" indent="-342900">
              <a:buFont typeface="Wingdings" panose="05000000000000000000" pitchFamily="2" charset="2"/>
              <a:buChar char="Ø"/>
              <a:defRPr/>
            </a:pPr>
            <a:r>
              <a:rPr lang="en-IN" sz="2000" dirty="0">
                <a:solidFill>
                  <a:srgbClr val="0070C0"/>
                </a:solidFill>
              </a:rPr>
              <a:t>Information Technology &amp; Software Engineering</a:t>
            </a:r>
            <a:endParaRPr lang="en-US" sz="2000" dirty="0">
              <a:solidFill>
                <a:srgbClr val="0070C0"/>
              </a:solidFill>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4141280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IN" sz="2400" dirty="0"/>
              <a:t>2nd International Conference </a:t>
            </a:r>
            <a:r>
              <a:rPr lang="en-IN" sz="2400" dirty="0" smtClean="0"/>
              <a:t>and exhibition on Lasers optics and Photonics.</a:t>
            </a: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IN" sz="3600" dirty="0" smtClean="0"/>
              <a:t>            Electrical </a:t>
            </a:r>
            <a:r>
              <a:rPr lang="en-IN" sz="3600" dirty="0"/>
              <a:t>&amp; Electronic Systems</a:t>
            </a:r>
            <a:endParaRPr lang="en-US" sz="3600" dirty="0"/>
          </a:p>
          <a:p>
            <a:pPr algn="ctr">
              <a:defRPr/>
            </a:pPr>
            <a:r>
              <a:rPr lang="en-US" sz="3600" dirty="0" smtClean="0"/>
              <a:t>Related </a:t>
            </a:r>
            <a:r>
              <a:rPr lang="en-US" sz="3600" dirty="0"/>
              <a:t>Conferences</a:t>
            </a:r>
          </a:p>
        </p:txBody>
      </p:sp>
    </p:spTree>
    <p:extLst>
      <p:ext uri="{BB962C8B-B14F-4D97-AF65-F5344CB8AC3E}">
        <p14:creationId xmlns:p14="http://schemas.microsoft.com/office/powerpoint/2010/main" val="2214239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526055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rgbClr val="FFFF00"/>
          </a:solidFill>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165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Outline</a:t>
            </a:r>
            <a:endParaRPr lang="en-US" sz="4400" dirty="0"/>
          </a:p>
        </p:txBody>
      </p:sp>
      <p:sp>
        <p:nvSpPr>
          <p:cNvPr id="3" name="Content Placeholder 2"/>
          <p:cNvSpPr>
            <a:spLocks noGrp="1"/>
          </p:cNvSpPr>
          <p:nvPr>
            <p:ph idx="1"/>
          </p:nvPr>
        </p:nvSpPr>
        <p:spPr/>
        <p:txBody>
          <a:bodyPr>
            <a:normAutofit/>
          </a:bodyPr>
          <a:lstStyle/>
          <a:p>
            <a:r>
              <a:rPr lang="en-US" dirty="0" smtClean="0"/>
              <a:t>Internet Traffic Pattern</a:t>
            </a:r>
          </a:p>
          <a:p>
            <a:pPr lvl="1"/>
            <a:r>
              <a:rPr lang="en-US" b="1" dirty="0"/>
              <a:t>A Fluid-Based Approach for Modeling Network Activities</a:t>
            </a:r>
            <a:endParaRPr lang="en-US" b="1" dirty="0" smtClean="0"/>
          </a:p>
          <a:p>
            <a:r>
              <a:rPr lang="en-US" dirty="0" smtClean="0"/>
              <a:t>Attack Pattern Recognition</a:t>
            </a:r>
          </a:p>
          <a:p>
            <a:pPr lvl="1"/>
            <a:r>
              <a:rPr lang="en-US" b="1" dirty="0"/>
              <a:t>Building a Network Symptom Checker for Identifying Abnormal Network Activities</a:t>
            </a:r>
            <a:endParaRPr lang="en-US" b="1" dirty="0" smtClean="0"/>
          </a:p>
          <a:p>
            <a:r>
              <a:rPr lang="en-US" dirty="0" smtClean="0"/>
              <a:t>Trustworthy Network</a:t>
            </a:r>
          </a:p>
          <a:p>
            <a:pPr lvl="1"/>
            <a:r>
              <a:rPr lang="en-US" b="1" dirty="0"/>
              <a:t>Challenges in Building a Trustworthy Network</a:t>
            </a:r>
            <a:endParaRPr lang="en-US" b="1" dirty="0" smtClean="0"/>
          </a:p>
          <a:p>
            <a:r>
              <a:rPr lang="en-US" dirty="0" smtClean="0"/>
              <a:t>Secure Software Engineering</a:t>
            </a:r>
          </a:p>
          <a:p>
            <a:pPr lvl="1"/>
            <a:r>
              <a:rPr lang="en-US" b="1" dirty="0" smtClean="0"/>
              <a:t>Adopting </a:t>
            </a:r>
            <a:r>
              <a:rPr lang="en-US" b="1" dirty="0"/>
              <a:t>Secure Software Development Life Cycle in the Computer Science Capstone </a:t>
            </a:r>
            <a:r>
              <a:rPr lang="en-US" b="1" dirty="0" smtClean="0"/>
              <a:t>Projects</a:t>
            </a:r>
            <a:endParaRPr lang="en-US" b="1" dirty="0"/>
          </a:p>
        </p:txBody>
      </p:sp>
    </p:spTree>
    <p:extLst>
      <p:ext uri="{BB962C8B-B14F-4D97-AF65-F5344CB8AC3E}">
        <p14:creationId xmlns:p14="http://schemas.microsoft.com/office/powerpoint/2010/main" val="3120904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r>
              <a:rPr lang="en-US" sz="3600" dirty="0" smtClean="0">
                <a:latin typeface="+mj-lt"/>
              </a:rPr>
              <a:t>A Fluid-Based Approach for Modeling Network Activities</a:t>
            </a:r>
          </a:p>
        </p:txBody>
      </p:sp>
      <p:sp>
        <p:nvSpPr>
          <p:cNvPr id="3" name="Content Placeholder 2"/>
          <p:cNvSpPr>
            <a:spLocks noGrp="1"/>
          </p:cNvSpPr>
          <p:nvPr>
            <p:ph idx="1"/>
          </p:nvPr>
        </p:nvSpPr>
        <p:spPr/>
        <p:txBody>
          <a:bodyPr/>
          <a:lstStyle/>
          <a:p>
            <a:r>
              <a:rPr lang="en-US" dirty="0" smtClean="0"/>
              <a:t>For a given network topology, if resources of every link and node are pre-defined and limited, behaviors of such a network will be bounded.</a:t>
            </a:r>
          </a:p>
          <a:p>
            <a:r>
              <a:rPr lang="en-US" dirty="0" smtClean="0"/>
              <a:t>Malicious </a:t>
            </a:r>
            <a:r>
              <a:rPr lang="en-US" dirty="0"/>
              <a:t>flooding-based </a:t>
            </a:r>
            <a:r>
              <a:rPr lang="en-US" dirty="0" smtClean="0"/>
              <a:t>Denial of Service </a:t>
            </a:r>
            <a:r>
              <a:rPr lang="en-US" dirty="0"/>
              <a:t>network activities are not isolated, but related as different stages of a series of cyber-attacks </a:t>
            </a:r>
            <a:endParaRPr lang="en-US" dirty="0" smtClean="0"/>
          </a:p>
          <a:p>
            <a:r>
              <a:rPr lang="en-US" dirty="0"/>
              <a:t>N</a:t>
            </a:r>
            <a:r>
              <a:rPr lang="en-US" dirty="0" smtClean="0"/>
              <a:t>ormal and abnormal traffic can be simulated by fluid-based approach</a:t>
            </a:r>
            <a:endParaRPr lang="en-US" dirty="0"/>
          </a:p>
        </p:txBody>
      </p:sp>
    </p:spTree>
    <p:extLst>
      <p:ext uri="{BB962C8B-B14F-4D97-AF65-F5344CB8AC3E}">
        <p14:creationId xmlns:p14="http://schemas.microsoft.com/office/powerpoint/2010/main" val="1565481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Procedures</a:t>
            </a:r>
            <a:endParaRPr lang="en-US" dirty="0"/>
          </a:p>
        </p:txBody>
      </p:sp>
      <p:sp>
        <p:nvSpPr>
          <p:cNvPr id="3" name="Content Placeholder 2"/>
          <p:cNvSpPr>
            <a:spLocks noGrp="1"/>
          </p:cNvSpPr>
          <p:nvPr>
            <p:ph idx="1"/>
          </p:nvPr>
        </p:nvSpPr>
        <p:spPr/>
        <p:txBody>
          <a:bodyPr/>
          <a:lstStyle/>
          <a:p>
            <a:r>
              <a:rPr lang="en-US" dirty="0" smtClean="0"/>
              <a:t>Analyze existing Internet traffics</a:t>
            </a:r>
          </a:p>
          <a:p>
            <a:pPr lvl="1"/>
            <a:r>
              <a:rPr lang="en-US" dirty="0"/>
              <a:t>4 network traffic </a:t>
            </a:r>
            <a:r>
              <a:rPr lang="en-US" dirty="0" smtClean="0"/>
              <a:t>traces </a:t>
            </a:r>
            <a:r>
              <a:rPr lang="en-US" dirty="0"/>
              <a:t>provided by the CAIDA (</a:t>
            </a:r>
            <a:r>
              <a:rPr lang="en-US" dirty="0">
                <a:hlinkClick r:id="rId2"/>
              </a:rPr>
              <a:t>www.caida.org/data</a:t>
            </a:r>
            <a:r>
              <a:rPr lang="en-US" dirty="0" smtClean="0"/>
              <a:t>)</a:t>
            </a:r>
          </a:p>
          <a:p>
            <a:pPr lvl="1"/>
            <a:r>
              <a:rPr lang="en-US" dirty="0" smtClean="0"/>
              <a:t>Statistics of protocol, connection, and overall are collected</a:t>
            </a:r>
          </a:p>
          <a:p>
            <a:r>
              <a:rPr lang="en-US" dirty="0" smtClean="0"/>
              <a:t>Adopt fluid-based approach for modeling TCP and UDP</a:t>
            </a:r>
          </a:p>
          <a:p>
            <a:pPr lvl="1"/>
            <a:r>
              <a:rPr lang="en-US" dirty="0" smtClean="0"/>
              <a:t>TCP represents responsive traffic</a:t>
            </a:r>
          </a:p>
          <a:p>
            <a:pPr lvl="1"/>
            <a:r>
              <a:rPr lang="en-US" dirty="0" smtClean="0"/>
              <a:t>UDP represents best effort traffic</a:t>
            </a:r>
          </a:p>
          <a:p>
            <a:r>
              <a:rPr lang="en-US" dirty="0" smtClean="0"/>
              <a:t>Tune models to comply with the gathered normal traffic characteristics.</a:t>
            </a:r>
          </a:p>
          <a:p>
            <a:r>
              <a:rPr lang="en-US" dirty="0" smtClean="0"/>
              <a:t>Study potential abnormal traffics affecting the stability of normal traffics. </a:t>
            </a:r>
          </a:p>
          <a:p>
            <a:endParaRPr lang="en-US"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32266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Existing Internet Traces – Packet Level Analysis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020357797"/>
              </p:ext>
            </p:extLst>
          </p:nvPr>
        </p:nvGraphicFramePr>
        <p:xfrm>
          <a:off x="228600" y="2220003"/>
          <a:ext cx="4038600" cy="1132797"/>
        </p:xfrm>
        <a:graphic>
          <a:graphicData uri="http://schemas.openxmlformats.org/drawingml/2006/table">
            <a:tbl>
              <a:tblPr firstRow="1" firstCol="1" bandRow="1">
                <a:tableStyleId>{5C22544A-7EE6-4342-B048-85BDC9FD1C3A}</a:tableStyleId>
              </a:tblPr>
              <a:tblGrid>
                <a:gridCol w="649060"/>
                <a:gridCol w="3389540"/>
              </a:tblGrid>
              <a:tr h="152400">
                <a:tc>
                  <a:txBody>
                    <a:bodyPr/>
                    <a:lstStyle/>
                    <a:p>
                      <a:pPr marL="0" marR="0" indent="0" algn="just">
                        <a:lnSpc>
                          <a:spcPct val="105000"/>
                        </a:lnSpc>
                        <a:spcBef>
                          <a:spcPts val="0"/>
                        </a:spcBef>
                        <a:spcAft>
                          <a:spcPts val="0"/>
                        </a:spcAft>
                      </a:pPr>
                      <a:r>
                        <a:rPr lang="en-US" sz="800" dirty="0">
                          <a:effectLst/>
                        </a:rPr>
                        <a:t>Traffic</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File Name</a:t>
                      </a:r>
                      <a:endParaRPr lang="en-US" sz="1000">
                        <a:effectLst/>
                        <a:latin typeface="Times New Roman"/>
                        <a:ea typeface="Times New Roman"/>
                      </a:endParaRPr>
                    </a:p>
                  </a:txBody>
                  <a:tcPr marL="68580" marR="68580" marT="0" marB="0" anchor="ctr"/>
                </a:tc>
              </a:tr>
              <a:tr h="228600">
                <a:tc>
                  <a:txBody>
                    <a:bodyPr/>
                    <a:lstStyle/>
                    <a:p>
                      <a:pPr marL="0" marR="0" indent="0" algn="just">
                        <a:lnSpc>
                          <a:spcPct val="105000"/>
                        </a:lnSpc>
                        <a:spcBef>
                          <a:spcPts val="0"/>
                        </a:spcBef>
                        <a:spcAft>
                          <a:spcPts val="0"/>
                        </a:spcAft>
                      </a:pPr>
                      <a:r>
                        <a:rPr lang="en-US" sz="800" dirty="0">
                          <a:effectLst/>
                        </a:rPr>
                        <a:t>2009-01</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Equinox-sanjose.dirB.20090115-130000.UTC.canon.pcap</a:t>
                      </a:r>
                      <a:endParaRPr lang="en-US" sz="1000" dirty="0">
                        <a:effectLst/>
                        <a:latin typeface="Times New Roman"/>
                        <a:ea typeface="Times New Roman"/>
                      </a:endParaRPr>
                    </a:p>
                  </a:txBody>
                  <a:tcPr marL="68580" marR="68580" marT="0" marB="0" anchor="ctr"/>
                </a:tc>
              </a:tr>
              <a:tr h="228600">
                <a:tc>
                  <a:txBody>
                    <a:bodyPr/>
                    <a:lstStyle/>
                    <a:p>
                      <a:pPr marL="0" marR="0" indent="0" algn="just">
                        <a:lnSpc>
                          <a:spcPct val="105000"/>
                        </a:lnSpc>
                        <a:spcBef>
                          <a:spcPts val="0"/>
                        </a:spcBef>
                        <a:spcAft>
                          <a:spcPts val="0"/>
                        </a:spcAft>
                      </a:pPr>
                      <a:r>
                        <a:rPr lang="en-US" sz="800">
                          <a:effectLst/>
                        </a:rPr>
                        <a:t>2009-02</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Equinox-sanjose.dirB.20100121-130000.UTC.canon.pcap</a:t>
                      </a:r>
                      <a:endParaRPr lang="en-US" sz="1000" dirty="0">
                        <a:effectLst/>
                        <a:latin typeface="Times New Roman"/>
                        <a:ea typeface="Times New Roman"/>
                      </a:endParaRPr>
                    </a:p>
                  </a:txBody>
                  <a:tcPr marL="68580" marR="68580" marT="0" marB="0" anchor="ctr"/>
                </a:tc>
              </a:tr>
              <a:tr h="228600">
                <a:tc>
                  <a:txBody>
                    <a:bodyPr/>
                    <a:lstStyle/>
                    <a:p>
                      <a:pPr marL="0" marR="0" indent="0" algn="just">
                        <a:lnSpc>
                          <a:spcPct val="105000"/>
                        </a:lnSpc>
                        <a:spcBef>
                          <a:spcPts val="0"/>
                        </a:spcBef>
                        <a:spcAft>
                          <a:spcPts val="0"/>
                        </a:spcAft>
                      </a:pPr>
                      <a:r>
                        <a:rPr lang="en-US" sz="800">
                          <a:effectLst/>
                        </a:rPr>
                        <a:t>2009-03</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Equinox-sanjose.dirB.20110120-130000.UTC.canon.pcap</a:t>
                      </a:r>
                      <a:endParaRPr lang="en-US" sz="1000" dirty="0">
                        <a:effectLst/>
                        <a:latin typeface="Times New Roman"/>
                        <a:ea typeface="Times New Roman"/>
                      </a:endParaRPr>
                    </a:p>
                  </a:txBody>
                  <a:tcPr marL="68580" marR="68580" marT="0" marB="0" anchor="ctr"/>
                </a:tc>
              </a:tr>
              <a:tr h="294597">
                <a:tc>
                  <a:txBody>
                    <a:bodyPr/>
                    <a:lstStyle/>
                    <a:p>
                      <a:pPr marL="0" marR="0" indent="0" algn="just">
                        <a:lnSpc>
                          <a:spcPct val="105000"/>
                        </a:lnSpc>
                        <a:spcBef>
                          <a:spcPts val="0"/>
                        </a:spcBef>
                        <a:spcAft>
                          <a:spcPts val="0"/>
                        </a:spcAft>
                      </a:pPr>
                      <a:r>
                        <a:rPr lang="en-US" sz="800">
                          <a:effectLst/>
                        </a:rPr>
                        <a:t>2009-04</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Equinox-sanjose.dirB.20120119-130000.UTC.canon.pcap</a:t>
                      </a:r>
                      <a:endParaRPr lang="en-US" sz="1000" dirty="0">
                        <a:effectLst/>
                        <a:latin typeface="Times New Roman"/>
                        <a:ea typeface="Times New Roman"/>
                      </a:endParaRPr>
                    </a:p>
                  </a:txBody>
                  <a:tcPr marL="68580" marR="68580" marT="0" marB="0" anchor="ctr"/>
                </a:tc>
              </a:tr>
            </a:tbl>
          </a:graphicData>
        </a:graphic>
      </p:graphicFrame>
      <p:sp>
        <p:nvSpPr>
          <p:cNvPr id="10" name="Rectangle 2"/>
          <p:cNvSpPr>
            <a:spLocks noChangeArrowheads="1"/>
          </p:cNvSpPr>
          <p:nvPr/>
        </p:nvSpPr>
        <p:spPr bwMode="auto">
          <a:xfrm>
            <a:off x="76200" y="175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1: The Selected Traffic Traces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227406991"/>
              </p:ext>
            </p:extLst>
          </p:nvPr>
        </p:nvGraphicFramePr>
        <p:xfrm>
          <a:off x="186351" y="4114800"/>
          <a:ext cx="4080851" cy="941388"/>
        </p:xfrm>
        <a:graphic>
          <a:graphicData uri="http://schemas.openxmlformats.org/drawingml/2006/table">
            <a:tbl>
              <a:tblPr firstRow="1" firstCol="1" bandRow="1">
                <a:tableStyleId>{5C22544A-7EE6-4342-B048-85BDC9FD1C3A}</a:tableStyleId>
              </a:tblPr>
              <a:tblGrid>
                <a:gridCol w="763540"/>
                <a:gridCol w="850987"/>
                <a:gridCol w="850987"/>
                <a:gridCol w="850987"/>
                <a:gridCol w="764350"/>
              </a:tblGrid>
              <a:tr h="235347">
                <a:tc>
                  <a:txBody>
                    <a:bodyPr/>
                    <a:lstStyle/>
                    <a:p>
                      <a:pPr marL="0" marR="0" indent="0" algn="just">
                        <a:lnSpc>
                          <a:spcPct val="105000"/>
                        </a:lnSpc>
                        <a:spcBef>
                          <a:spcPts val="0"/>
                        </a:spcBef>
                        <a:spcAft>
                          <a:spcPts val="0"/>
                        </a:spcAft>
                      </a:pPr>
                      <a:r>
                        <a:rPr lang="en-US" sz="800" dirty="0">
                          <a:effectLst/>
                        </a:rPr>
                        <a:t> </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2009-01</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2010-01</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2011-01</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2012-01</a:t>
                      </a:r>
                      <a:endParaRPr lang="en-US" sz="1000">
                        <a:effectLst/>
                        <a:latin typeface="Times New Roman"/>
                        <a:ea typeface="Times New Roman"/>
                      </a:endParaRPr>
                    </a:p>
                  </a:txBody>
                  <a:tcPr marL="68580" marR="68580" marT="0" marB="0" anchor="ctr"/>
                </a:tc>
              </a:tr>
              <a:tr h="235347">
                <a:tc>
                  <a:txBody>
                    <a:bodyPr/>
                    <a:lstStyle/>
                    <a:p>
                      <a:pPr marL="0" marR="0" indent="0" algn="just">
                        <a:lnSpc>
                          <a:spcPct val="105000"/>
                        </a:lnSpc>
                        <a:spcBef>
                          <a:spcPts val="0"/>
                        </a:spcBef>
                        <a:spcAft>
                          <a:spcPts val="0"/>
                        </a:spcAft>
                      </a:pPr>
                      <a:r>
                        <a:rPr lang="en-US" sz="800">
                          <a:effectLst/>
                        </a:rPr>
                        <a:t>TCP</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12261116</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16456196</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24846485</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26542956</a:t>
                      </a:r>
                      <a:endParaRPr lang="en-US" sz="1000">
                        <a:effectLst/>
                        <a:latin typeface="Times New Roman"/>
                        <a:ea typeface="Times New Roman"/>
                      </a:endParaRPr>
                    </a:p>
                  </a:txBody>
                  <a:tcPr marL="68580" marR="68580" marT="0" marB="0" anchor="ctr"/>
                </a:tc>
              </a:tr>
              <a:tr h="235347">
                <a:tc>
                  <a:txBody>
                    <a:bodyPr/>
                    <a:lstStyle/>
                    <a:p>
                      <a:pPr marL="0" marR="0" indent="0" algn="just">
                        <a:lnSpc>
                          <a:spcPct val="105000"/>
                        </a:lnSpc>
                        <a:spcBef>
                          <a:spcPts val="0"/>
                        </a:spcBef>
                        <a:spcAft>
                          <a:spcPts val="0"/>
                        </a:spcAft>
                      </a:pPr>
                      <a:r>
                        <a:rPr lang="en-US" sz="800" dirty="0">
                          <a:effectLst/>
                        </a:rPr>
                        <a:t>UDP</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1482744</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1694519</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6396887</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3101842</a:t>
                      </a:r>
                      <a:endParaRPr lang="en-US" sz="1000">
                        <a:effectLst/>
                        <a:latin typeface="Times New Roman"/>
                        <a:ea typeface="Times New Roman"/>
                      </a:endParaRPr>
                    </a:p>
                  </a:txBody>
                  <a:tcPr marL="68580" marR="68580" marT="0" marB="0" anchor="ctr"/>
                </a:tc>
              </a:tr>
              <a:tr h="235347">
                <a:tc>
                  <a:txBody>
                    <a:bodyPr/>
                    <a:lstStyle/>
                    <a:p>
                      <a:pPr marL="0" marR="0" indent="0" algn="just">
                        <a:lnSpc>
                          <a:spcPct val="105000"/>
                        </a:lnSpc>
                        <a:spcBef>
                          <a:spcPts val="0"/>
                        </a:spcBef>
                        <a:spcAft>
                          <a:spcPts val="0"/>
                        </a:spcAft>
                      </a:pPr>
                      <a:r>
                        <a:rPr lang="en-US" sz="800">
                          <a:effectLst/>
                        </a:rPr>
                        <a:t>Other</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522407</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530530</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505827</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1159979</a:t>
                      </a:r>
                      <a:endParaRPr lang="en-US" sz="1000" dirty="0">
                        <a:effectLst/>
                        <a:latin typeface="Times New Roman"/>
                        <a:ea typeface="Times New Roman"/>
                      </a:endParaRPr>
                    </a:p>
                  </a:txBody>
                  <a:tcPr marL="68580" marR="68580" marT="0" marB="0" anchor="ctr"/>
                </a:tc>
              </a:tr>
            </a:tbl>
          </a:graphicData>
        </a:graphic>
      </p:graphicFrame>
      <p:sp>
        <p:nvSpPr>
          <p:cNvPr id="12" name="Rectangle 3"/>
          <p:cNvSpPr>
            <a:spLocks noChangeArrowheads="1"/>
          </p:cNvSpPr>
          <p:nvPr/>
        </p:nvSpPr>
        <p:spPr bwMode="auto">
          <a:xfrm>
            <a:off x="76200" y="3810000"/>
            <a:ext cx="41148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2: Composition of Packets in the Selected Traffic Traces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067361495"/>
              </p:ext>
            </p:extLst>
          </p:nvPr>
        </p:nvGraphicFramePr>
        <p:xfrm>
          <a:off x="4343400" y="2225235"/>
          <a:ext cx="3810000" cy="1127564"/>
        </p:xfrm>
        <a:graphic>
          <a:graphicData uri="http://schemas.openxmlformats.org/drawingml/2006/table">
            <a:tbl>
              <a:tblPr firstRow="1" firstCol="1" bandRow="1">
                <a:tableStyleId>{5C22544A-7EE6-4342-B048-85BDC9FD1C3A}</a:tableStyleId>
              </a:tblPr>
              <a:tblGrid>
                <a:gridCol w="712863"/>
                <a:gridCol w="794506"/>
                <a:gridCol w="794506"/>
                <a:gridCol w="794506"/>
                <a:gridCol w="713619"/>
              </a:tblGrid>
              <a:tr h="281891">
                <a:tc>
                  <a:txBody>
                    <a:bodyPr/>
                    <a:lstStyle/>
                    <a:p>
                      <a:pPr marL="0" marR="0" indent="0" algn="just">
                        <a:lnSpc>
                          <a:spcPct val="105000"/>
                        </a:lnSpc>
                        <a:spcBef>
                          <a:spcPts val="0"/>
                        </a:spcBef>
                        <a:spcAft>
                          <a:spcPts val="0"/>
                        </a:spcAft>
                      </a:pPr>
                      <a:r>
                        <a:rPr lang="en-US" sz="800" dirty="0">
                          <a:effectLst/>
                        </a:rPr>
                        <a:t> </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2009-01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2010-01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2011-01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2012-01</a:t>
                      </a:r>
                      <a:endParaRPr lang="en-US" sz="1000">
                        <a:effectLst/>
                        <a:latin typeface="Times New Roman"/>
                        <a:ea typeface="Times New Roman"/>
                      </a:endParaRPr>
                    </a:p>
                  </a:txBody>
                  <a:tcPr marL="68580" marR="68580" marT="0" marB="0" anchor="ctr"/>
                </a:tc>
              </a:tr>
              <a:tr h="281891">
                <a:tc>
                  <a:txBody>
                    <a:bodyPr/>
                    <a:lstStyle/>
                    <a:p>
                      <a:pPr marL="0" marR="0" indent="0" algn="just">
                        <a:lnSpc>
                          <a:spcPct val="105000"/>
                        </a:lnSpc>
                        <a:spcBef>
                          <a:spcPts val="0"/>
                        </a:spcBef>
                        <a:spcAft>
                          <a:spcPts val="0"/>
                        </a:spcAft>
                      </a:pPr>
                      <a:r>
                        <a:rPr lang="en-US" sz="800">
                          <a:effectLst/>
                        </a:rPr>
                        <a:t>TCP</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85.95%</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88.09%</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78.26%</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86.16%</a:t>
                      </a:r>
                      <a:endParaRPr lang="en-US" sz="1000">
                        <a:effectLst/>
                        <a:latin typeface="Times New Roman"/>
                        <a:ea typeface="Times New Roman"/>
                      </a:endParaRPr>
                    </a:p>
                  </a:txBody>
                  <a:tcPr marL="68580" marR="68580" marT="0" marB="0" anchor="ctr"/>
                </a:tc>
              </a:tr>
              <a:tr h="281891">
                <a:tc>
                  <a:txBody>
                    <a:bodyPr/>
                    <a:lstStyle/>
                    <a:p>
                      <a:pPr marL="0" marR="0" indent="0" algn="just">
                        <a:lnSpc>
                          <a:spcPct val="105000"/>
                        </a:lnSpc>
                        <a:spcBef>
                          <a:spcPts val="0"/>
                        </a:spcBef>
                        <a:spcAft>
                          <a:spcPts val="0"/>
                        </a:spcAft>
                      </a:pPr>
                      <a:r>
                        <a:rPr lang="en-US" sz="800">
                          <a:effectLst/>
                        </a:rPr>
                        <a:t>UDP</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10.39%</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9.07%</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20.15%</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10.07%</a:t>
                      </a:r>
                      <a:endParaRPr lang="en-US" sz="1000">
                        <a:effectLst/>
                        <a:latin typeface="Times New Roman"/>
                        <a:ea typeface="Times New Roman"/>
                      </a:endParaRPr>
                    </a:p>
                  </a:txBody>
                  <a:tcPr marL="68580" marR="68580" marT="0" marB="0" anchor="ctr"/>
                </a:tc>
              </a:tr>
              <a:tr h="281891">
                <a:tc>
                  <a:txBody>
                    <a:bodyPr/>
                    <a:lstStyle/>
                    <a:p>
                      <a:pPr marL="0" marR="0" indent="0" algn="just">
                        <a:lnSpc>
                          <a:spcPct val="105000"/>
                        </a:lnSpc>
                        <a:spcBef>
                          <a:spcPts val="0"/>
                        </a:spcBef>
                        <a:spcAft>
                          <a:spcPts val="0"/>
                        </a:spcAft>
                      </a:pPr>
                      <a:r>
                        <a:rPr lang="en-US" sz="800">
                          <a:effectLst/>
                        </a:rPr>
                        <a:t>Others</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3.66%</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2.84%</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1.59%</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3.77%</a:t>
                      </a:r>
                      <a:endParaRPr lang="en-US" sz="1000" dirty="0">
                        <a:effectLst/>
                        <a:latin typeface="Times New Roman"/>
                        <a:ea typeface="Times New Roman"/>
                      </a:endParaRPr>
                    </a:p>
                  </a:txBody>
                  <a:tcPr marL="68580" marR="68580" marT="0" marB="0" anchor="ctr"/>
                </a:tc>
              </a:tr>
            </a:tbl>
          </a:graphicData>
        </a:graphic>
      </p:graphicFrame>
      <p:sp>
        <p:nvSpPr>
          <p:cNvPr id="14" name="Rectangle 4"/>
          <p:cNvSpPr>
            <a:spLocks noChangeArrowheads="1"/>
          </p:cNvSpPr>
          <p:nvPr/>
        </p:nvSpPr>
        <p:spPr bwMode="auto">
          <a:xfrm>
            <a:off x="4267200" y="1873478"/>
            <a:ext cx="4419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Table 3: Percentage of Packets in the Selected Traffic Traces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77534587"/>
              </p:ext>
            </p:extLst>
          </p:nvPr>
        </p:nvGraphicFramePr>
        <p:xfrm>
          <a:off x="4343400" y="4114800"/>
          <a:ext cx="3962400" cy="942723"/>
        </p:xfrm>
        <a:graphic>
          <a:graphicData uri="http://schemas.openxmlformats.org/drawingml/2006/table">
            <a:tbl>
              <a:tblPr firstRow="1" firstCol="1" bandRow="1">
                <a:tableStyleId>{5C22544A-7EE6-4342-B048-85BDC9FD1C3A}</a:tableStyleId>
              </a:tblPr>
              <a:tblGrid>
                <a:gridCol w="741378"/>
                <a:gridCol w="826286"/>
                <a:gridCol w="826286"/>
                <a:gridCol w="826286"/>
                <a:gridCol w="742164"/>
              </a:tblGrid>
              <a:tr h="231656">
                <a:tc>
                  <a:txBody>
                    <a:bodyPr/>
                    <a:lstStyle/>
                    <a:p>
                      <a:pPr marL="0" marR="0" indent="0" algn="just">
                        <a:lnSpc>
                          <a:spcPct val="105000"/>
                        </a:lnSpc>
                        <a:spcBef>
                          <a:spcPts val="0"/>
                        </a:spcBef>
                        <a:spcAft>
                          <a:spcPts val="0"/>
                        </a:spcAft>
                      </a:pPr>
                      <a:r>
                        <a:rPr lang="en-US" sz="800" dirty="0">
                          <a:effectLst/>
                        </a:rPr>
                        <a:t> </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All</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TCP</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UDP</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Others</a:t>
                      </a:r>
                      <a:endParaRPr lang="en-US" sz="1000">
                        <a:effectLst/>
                        <a:latin typeface="Times New Roman"/>
                        <a:ea typeface="Times New Roman"/>
                      </a:endParaRPr>
                    </a:p>
                  </a:txBody>
                  <a:tcPr marL="68580" marR="68580" marT="0" marB="0" anchor="ctr"/>
                </a:tc>
              </a:tr>
              <a:tr h="231656">
                <a:tc>
                  <a:txBody>
                    <a:bodyPr/>
                    <a:lstStyle/>
                    <a:p>
                      <a:pPr marL="0" marR="0" indent="0" algn="just">
                        <a:lnSpc>
                          <a:spcPct val="105000"/>
                        </a:lnSpc>
                        <a:spcBef>
                          <a:spcPts val="0"/>
                        </a:spcBef>
                        <a:spcAft>
                          <a:spcPts val="0"/>
                        </a:spcAft>
                      </a:pPr>
                      <a:r>
                        <a:rPr lang="en-US" sz="800" dirty="0">
                          <a:effectLst/>
                        </a:rPr>
                        <a:t>Number</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595611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277697</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237927</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79987</a:t>
                      </a:r>
                      <a:endParaRPr lang="en-US" sz="1000">
                        <a:effectLst/>
                        <a:latin typeface="Times New Roman"/>
                        <a:ea typeface="Times New Roman"/>
                      </a:endParaRPr>
                    </a:p>
                  </a:txBody>
                  <a:tcPr marL="68580" marR="68580" marT="0" marB="0" anchor="ctr"/>
                </a:tc>
              </a:tr>
              <a:tr h="479411">
                <a:tc>
                  <a:txBody>
                    <a:bodyPr/>
                    <a:lstStyle/>
                    <a:p>
                      <a:pPr marL="0" marR="0" indent="0" algn="just">
                        <a:lnSpc>
                          <a:spcPct val="105000"/>
                        </a:lnSpc>
                        <a:spcBef>
                          <a:spcPts val="0"/>
                        </a:spcBef>
                        <a:spcAft>
                          <a:spcPts val="0"/>
                        </a:spcAft>
                      </a:pPr>
                      <a:r>
                        <a:rPr lang="en-US" sz="800" dirty="0">
                          <a:effectLst/>
                        </a:rPr>
                        <a:t>Percentage</a:t>
                      </a:r>
                      <a:endParaRPr lang="en-US" sz="1000" dirty="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100%</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46.62%</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39.95%</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13.43%</a:t>
                      </a:r>
                      <a:endParaRPr lang="en-US" sz="1000" dirty="0">
                        <a:effectLst/>
                        <a:latin typeface="Times New Roman"/>
                        <a:ea typeface="Times New Roman"/>
                      </a:endParaRPr>
                    </a:p>
                  </a:txBody>
                  <a:tcPr marL="68580" marR="68580" marT="0" marB="0" anchor="ctr"/>
                </a:tc>
              </a:tr>
            </a:tbl>
          </a:graphicData>
        </a:graphic>
      </p:graphicFrame>
      <p:sp>
        <p:nvSpPr>
          <p:cNvPr id="16" name="Rectangle 5"/>
          <p:cNvSpPr>
            <a:spLocks noChangeArrowheads="1"/>
          </p:cNvSpPr>
          <p:nvPr/>
        </p:nvSpPr>
        <p:spPr bwMode="auto">
          <a:xfrm>
            <a:off x="4267200" y="3774757"/>
            <a:ext cx="3810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4: Connection Number and Percentage in Traffic Trace 2009-01</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48698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3544"/>
          </a:xfrm>
        </p:spPr>
        <p:txBody>
          <a:bodyPr>
            <a:normAutofit fontScale="90000"/>
          </a:bodyPr>
          <a:lstStyle/>
          <a:p>
            <a:r>
              <a:rPr lang="en-US" dirty="0" smtClean="0"/>
              <a:t>Existing Internet Trace – Connection level Analysis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77961963"/>
              </p:ext>
            </p:extLst>
          </p:nvPr>
        </p:nvGraphicFramePr>
        <p:xfrm>
          <a:off x="685800" y="2286000"/>
          <a:ext cx="3276600" cy="1066800"/>
        </p:xfrm>
        <a:graphic>
          <a:graphicData uri="http://schemas.openxmlformats.org/drawingml/2006/table">
            <a:tbl>
              <a:tblPr firstRow="1" firstCol="1" bandRow="1">
                <a:tableStyleId>{5C22544A-7EE6-4342-B048-85BDC9FD1C3A}</a:tableStyleId>
              </a:tblPr>
              <a:tblGrid>
                <a:gridCol w="546100"/>
                <a:gridCol w="741136"/>
                <a:gridCol w="994682"/>
                <a:gridCol w="994682"/>
              </a:tblGrid>
              <a:tr h="266700">
                <a:tc>
                  <a:txBody>
                    <a:bodyPr/>
                    <a:lstStyle/>
                    <a:p>
                      <a:pPr marL="0" marR="0">
                        <a:spcBef>
                          <a:spcPts val="0"/>
                        </a:spcBef>
                        <a:spcAft>
                          <a:spcPts val="0"/>
                        </a:spcAft>
                      </a:pPr>
                      <a:r>
                        <a:rPr lang="en-US" sz="800">
                          <a:effectLst/>
                        </a:rPr>
                        <a:t>X</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TCP Connection</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UDP Connection</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Other Connection</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1</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25.03%</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77.93%</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68.53%</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10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44.13%</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89.88%</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76.42%</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20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50.19%</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93.69%</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80.69%</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30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54.48%</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96.05%</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85.13%</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40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86.43%</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97.51%</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90.05%</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50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91.91%</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98.66%</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dirty="0">
                          <a:effectLst/>
                        </a:rPr>
                        <a:t>94.52%</a:t>
                      </a:r>
                      <a:endParaRPr lang="en-US" sz="1000" dirty="0">
                        <a:effectLst/>
                        <a:latin typeface="Times New Roman"/>
                        <a:ea typeface="Times New Roman"/>
                      </a:endParaRPr>
                    </a:p>
                  </a:txBody>
                  <a:tcPr marL="68580" marR="68580" marT="0" marB="0" anchor="ctr"/>
                </a:tc>
              </a:tr>
            </a:tbl>
          </a:graphicData>
        </a:graphic>
      </p:graphicFrame>
      <p:sp>
        <p:nvSpPr>
          <p:cNvPr id="5" name="Rectangle 1"/>
          <p:cNvSpPr>
            <a:spLocks noChangeArrowheads="1"/>
          </p:cNvSpPr>
          <p:nvPr/>
        </p:nvSpPr>
        <p:spPr bwMode="auto">
          <a:xfrm>
            <a:off x="533400" y="1905000"/>
            <a:ext cx="541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5: Connection with Life ≤ X Seconds in Traffic Trace 2009-01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77826880"/>
              </p:ext>
            </p:extLst>
          </p:nvPr>
        </p:nvGraphicFramePr>
        <p:xfrm>
          <a:off x="4267200" y="2286000"/>
          <a:ext cx="3276600" cy="1066800"/>
        </p:xfrm>
        <a:graphic>
          <a:graphicData uri="http://schemas.openxmlformats.org/drawingml/2006/table">
            <a:tbl>
              <a:tblPr firstRow="1" firstCol="1" bandRow="1">
                <a:tableStyleId>{5C22544A-7EE6-4342-B048-85BDC9FD1C3A}</a:tableStyleId>
              </a:tblPr>
              <a:tblGrid>
                <a:gridCol w="624114"/>
                <a:gridCol w="715131"/>
                <a:gridCol w="994682"/>
                <a:gridCol w="942673"/>
              </a:tblGrid>
              <a:tr h="266700">
                <a:tc>
                  <a:txBody>
                    <a:bodyPr/>
                    <a:lstStyle/>
                    <a:p>
                      <a:pPr marL="0" marR="0">
                        <a:spcBef>
                          <a:spcPts val="0"/>
                        </a:spcBef>
                        <a:spcAft>
                          <a:spcPts val="0"/>
                        </a:spcAft>
                      </a:pPr>
                      <a:r>
                        <a:rPr lang="en-US" sz="800">
                          <a:effectLst/>
                        </a:rPr>
                        <a:t>X</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TCP Connection</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UDP Connection</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Other Connection</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1</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76.66%</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97.67%</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93.40%</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100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94.62%</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99.65%</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99.36%</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200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96.90%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99.77%</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99.73%</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300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97.79%</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99.82%</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99.85%</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400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98.29%</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99.85%</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99.89%</a:t>
                      </a:r>
                      <a:endParaRPr lang="en-US" sz="1000">
                        <a:effectLst/>
                        <a:latin typeface="Times New Roman"/>
                        <a:ea typeface="Times New Roman"/>
                      </a:endParaRPr>
                    </a:p>
                  </a:txBody>
                  <a:tcPr marL="68580" marR="68580" marT="0" marB="0" anchor="ctr"/>
                </a:tc>
              </a:tr>
              <a:tr h="133350">
                <a:tc>
                  <a:txBody>
                    <a:bodyPr/>
                    <a:lstStyle/>
                    <a:p>
                      <a:pPr marL="0" marR="0">
                        <a:spcBef>
                          <a:spcPts val="0"/>
                        </a:spcBef>
                        <a:spcAft>
                          <a:spcPts val="0"/>
                        </a:spcAft>
                      </a:pPr>
                      <a:r>
                        <a:rPr lang="en-US" sz="800">
                          <a:effectLst/>
                        </a:rPr>
                        <a:t>500</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98.59%</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a:effectLst/>
                        </a:rPr>
                        <a:t>99.87%</a:t>
                      </a:r>
                      <a:endParaRPr lang="en-US" sz="10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800" dirty="0">
                          <a:effectLst/>
                        </a:rPr>
                        <a:t>99.92%</a:t>
                      </a:r>
                      <a:endParaRPr lang="en-US" sz="1000" dirty="0">
                        <a:effectLst/>
                        <a:latin typeface="Times New Roman"/>
                        <a:ea typeface="Times New Roman"/>
                      </a:endParaRPr>
                    </a:p>
                  </a:txBody>
                  <a:tcPr marL="68580" marR="68580" marT="0" marB="0" anchor="ctr"/>
                </a:tc>
              </a:tr>
            </a:tbl>
          </a:graphicData>
        </a:graphic>
      </p:graphicFrame>
      <p:sp>
        <p:nvSpPr>
          <p:cNvPr id="7" name="Rectangle 2"/>
          <p:cNvSpPr>
            <a:spLocks noChangeArrowheads="1"/>
          </p:cNvSpPr>
          <p:nvPr/>
        </p:nvSpPr>
        <p:spPr bwMode="auto">
          <a:xfrm>
            <a:off x="4191000" y="1899313"/>
            <a:ext cx="5029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6: Connection with Size ≤ X Packets in Traffic Trace 2009-01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51236704"/>
              </p:ext>
            </p:extLst>
          </p:nvPr>
        </p:nvGraphicFramePr>
        <p:xfrm>
          <a:off x="685800" y="4191000"/>
          <a:ext cx="3276601" cy="914400"/>
        </p:xfrm>
        <a:graphic>
          <a:graphicData uri="http://schemas.openxmlformats.org/drawingml/2006/table">
            <a:tbl>
              <a:tblPr firstRow="1" firstCol="1" bandRow="1">
                <a:tableStyleId>{5C22544A-7EE6-4342-B048-85BDC9FD1C3A}</a:tableStyleId>
              </a:tblPr>
              <a:tblGrid>
                <a:gridCol w="613062"/>
                <a:gridCol w="615663"/>
                <a:gridCol w="643618"/>
                <a:gridCol w="702129"/>
                <a:gridCol w="702129"/>
              </a:tblGrid>
              <a:tr h="311780">
                <a:tc>
                  <a:txBody>
                    <a:bodyPr/>
                    <a:lstStyle/>
                    <a:p>
                      <a:pPr marL="0" marR="0" indent="0" algn="just">
                        <a:lnSpc>
                          <a:spcPct val="105000"/>
                        </a:lnSpc>
                        <a:spcBef>
                          <a:spcPts val="0"/>
                        </a:spcBef>
                        <a:spcAft>
                          <a:spcPts val="0"/>
                        </a:spcAft>
                      </a:pPr>
                      <a:r>
                        <a:rPr lang="en-US" sz="800">
                          <a:effectLst/>
                        </a:rPr>
                        <a:t>Traffic Trace</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All-stream</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TCP-stream</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UDP-stream</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OTHERS-stream</a:t>
                      </a:r>
                      <a:endParaRPr lang="en-US" sz="1000">
                        <a:effectLst/>
                        <a:latin typeface="Times New Roman"/>
                        <a:ea typeface="Times New Roman"/>
                      </a:endParaRPr>
                    </a:p>
                  </a:txBody>
                  <a:tcPr marL="68580" marR="68580" marT="0" marB="0" anchor="ctr"/>
                </a:tc>
              </a:tr>
              <a:tr h="150655">
                <a:tc>
                  <a:txBody>
                    <a:bodyPr/>
                    <a:lstStyle/>
                    <a:p>
                      <a:pPr marL="0" marR="0" indent="0" algn="just">
                        <a:lnSpc>
                          <a:spcPct val="105000"/>
                        </a:lnSpc>
                        <a:spcBef>
                          <a:spcPts val="0"/>
                        </a:spcBef>
                        <a:spcAft>
                          <a:spcPts val="0"/>
                        </a:spcAft>
                      </a:pPr>
                      <a:r>
                        <a:rPr lang="en-US" sz="800">
                          <a:effectLst/>
                        </a:rPr>
                        <a:t>2009-01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0.84</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0.84</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0.55</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0.55</a:t>
                      </a:r>
                      <a:endParaRPr lang="en-US" sz="1000">
                        <a:effectLst/>
                        <a:latin typeface="Times New Roman"/>
                        <a:ea typeface="Times New Roman"/>
                      </a:endParaRPr>
                    </a:p>
                  </a:txBody>
                  <a:tcPr marL="68580" marR="68580" marT="0" marB="0" anchor="ctr"/>
                </a:tc>
              </a:tr>
              <a:tr h="150655">
                <a:tc>
                  <a:txBody>
                    <a:bodyPr/>
                    <a:lstStyle/>
                    <a:p>
                      <a:pPr marL="0" marR="0" indent="0" algn="just">
                        <a:lnSpc>
                          <a:spcPct val="105000"/>
                        </a:lnSpc>
                        <a:spcBef>
                          <a:spcPts val="0"/>
                        </a:spcBef>
                        <a:spcAft>
                          <a:spcPts val="0"/>
                        </a:spcAft>
                      </a:pPr>
                      <a:r>
                        <a:rPr lang="en-US" sz="800">
                          <a:effectLst/>
                        </a:rPr>
                        <a:t>2010-01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0.75</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0.76</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0.55</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0.59</a:t>
                      </a:r>
                      <a:endParaRPr lang="en-US" sz="1000">
                        <a:effectLst/>
                        <a:latin typeface="Times New Roman"/>
                        <a:ea typeface="Times New Roman"/>
                      </a:endParaRPr>
                    </a:p>
                  </a:txBody>
                  <a:tcPr marL="68580" marR="68580" marT="0" marB="0" anchor="ctr"/>
                </a:tc>
              </a:tr>
              <a:tr h="150655">
                <a:tc>
                  <a:txBody>
                    <a:bodyPr/>
                    <a:lstStyle/>
                    <a:p>
                      <a:pPr marL="0" marR="0" indent="0" algn="just">
                        <a:lnSpc>
                          <a:spcPct val="105000"/>
                        </a:lnSpc>
                        <a:spcBef>
                          <a:spcPts val="0"/>
                        </a:spcBef>
                        <a:spcAft>
                          <a:spcPts val="0"/>
                        </a:spcAft>
                      </a:pPr>
                      <a:r>
                        <a:rPr lang="en-US" sz="800">
                          <a:effectLst/>
                        </a:rPr>
                        <a:t>2011-01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0.81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0.81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0.62</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0.73</a:t>
                      </a:r>
                      <a:endParaRPr lang="en-US" sz="1000">
                        <a:effectLst/>
                        <a:latin typeface="Times New Roman"/>
                        <a:ea typeface="Times New Roman"/>
                      </a:endParaRPr>
                    </a:p>
                  </a:txBody>
                  <a:tcPr marL="68580" marR="68580" marT="0" marB="0" anchor="ctr"/>
                </a:tc>
              </a:tr>
              <a:tr h="150655">
                <a:tc>
                  <a:txBody>
                    <a:bodyPr/>
                    <a:lstStyle/>
                    <a:p>
                      <a:pPr marL="0" marR="0" indent="0" algn="just">
                        <a:lnSpc>
                          <a:spcPct val="105000"/>
                        </a:lnSpc>
                        <a:spcBef>
                          <a:spcPts val="0"/>
                        </a:spcBef>
                        <a:spcAft>
                          <a:spcPts val="0"/>
                        </a:spcAft>
                      </a:pPr>
                      <a:r>
                        <a:rPr lang="en-US" sz="800">
                          <a:effectLst/>
                        </a:rPr>
                        <a:t>2012-01</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0.80</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0.80</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a:effectLst/>
                        </a:rPr>
                        <a:t>0.69</a:t>
                      </a:r>
                      <a:endParaRPr lang="en-US" sz="1000">
                        <a:effectLst/>
                        <a:latin typeface="Times New Roman"/>
                        <a:ea typeface="Times New Roman"/>
                      </a:endParaRPr>
                    </a:p>
                  </a:txBody>
                  <a:tcPr marL="68580" marR="68580" marT="0" marB="0" anchor="ctr"/>
                </a:tc>
                <a:tc>
                  <a:txBody>
                    <a:bodyPr/>
                    <a:lstStyle/>
                    <a:p>
                      <a:pPr marL="0" marR="0" indent="0" algn="just">
                        <a:lnSpc>
                          <a:spcPct val="105000"/>
                        </a:lnSpc>
                        <a:spcBef>
                          <a:spcPts val="0"/>
                        </a:spcBef>
                        <a:spcAft>
                          <a:spcPts val="0"/>
                        </a:spcAft>
                      </a:pPr>
                      <a:r>
                        <a:rPr lang="en-US" sz="800" dirty="0">
                          <a:effectLst/>
                        </a:rPr>
                        <a:t>0.72</a:t>
                      </a:r>
                      <a:endParaRPr lang="en-US" sz="1000" dirty="0">
                        <a:effectLst/>
                        <a:latin typeface="Times New Roman"/>
                        <a:ea typeface="Times New Roman"/>
                      </a:endParaRPr>
                    </a:p>
                  </a:txBody>
                  <a:tcPr marL="68580" marR="68580" marT="0" marB="0" anchor="ctr"/>
                </a:tc>
              </a:tr>
            </a:tbl>
          </a:graphicData>
        </a:graphic>
      </p:graphicFrame>
      <p:sp>
        <p:nvSpPr>
          <p:cNvPr id="9" name="Rectangle 3"/>
          <p:cNvSpPr>
            <a:spLocks noChangeArrowheads="1"/>
          </p:cNvSpPr>
          <p:nvPr/>
        </p:nvSpPr>
        <p:spPr bwMode="auto">
          <a:xfrm>
            <a:off x="609600" y="3877898"/>
            <a:ext cx="4038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Table 7: Hurst Parameter of Four Different Streams in the Selected Traffic Traces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9317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Modeling</a:t>
            </a:r>
            <a:endParaRPr lang="en-US" dirty="0"/>
          </a:p>
        </p:txBody>
      </p:sp>
      <p:sp>
        <p:nvSpPr>
          <p:cNvPr id="3" name="Content Placeholder 2"/>
          <p:cNvSpPr>
            <a:spLocks noGrp="1"/>
          </p:cNvSpPr>
          <p:nvPr>
            <p:ph idx="1"/>
          </p:nvPr>
        </p:nvSpPr>
        <p:spPr/>
        <p:txBody>
          <a:bodyPr/>
          <a:lstStyle/>
          <a:p>
            <a:r>
              <a:rPr lang="en-US" dirty="0" smtClean="0"/>
              <a:t>Single Congested Network</a:t>
            </a:r>
          </a:p>
          <a:p>
            <a:r>
              <a:rPr lang="en-US" dirty="0" smtClean="0"/>
              <a:t>Normal Traffic</a:t>
            </a:r>
          </a:p>
          <a:p>
            <a:r>
              <a:rPr lang="en-US" dirty="0" smtClean="0"/>
              <a:t>Multiple Connections</a:t>
            </a:r>
          </a:p>
          <a:p>
            <a:r>
              <a:rPr lang="en-US" dirty="0" smtClean="0"/>
              <a:t>Malicious Traffic</a:t>
            </a:r>
            <a:endParaRPr lang="en-US" dirty="0"/>
          </a:p>
        </p:txBody>
      </p:sp>
    </p:spTree>
    <p:extLst>
      <p:ext uri="{BB962C8B-B14F-4D97-AF65-F5344CB8AC3E}">
        <p14:creationId xmlns:p14="http://schemas.microsoft.com/office/powerpoint/2010/main" val="783922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TC101790490[[fn=Decatur]]</Template>
  <TotalTime>975</TotalTime>
  <Words>3130</Words>
  <Application>Microsoft Office PowerPoint</Application>
  <PresentationFormat>On-screen Show (4:3)</PresentationFormat>
  <Paragraphs>375</Paragraphs>
  <Slides>36</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Decatur</vt:lpstr>
      <vt:lpstr>Worksheet</vt:lpstr>
      <vt:lpstr>Visio</vt:lpstr>
      <vt:lpstr>PowerPoint Presentation</vt:lpstr>
      <vt:lpstr>PowerPoint Presentation</vt:lpstr>
      <vt:lpstr>Research Summary 2012 - 2014</vt:lpstr>
      <vt:lpstr>Outline</vt:lpstr>
      <vt:lpstr>A Fluid-Based Approach for Modeling Network Activities</vt:lpstr>
      <vt:lpstr>Research Procedures</vt:lpstr>
      <vt:lpstr>Existing Internet Traces – Packet Level Analysis</vt:lpstr>
      <vt:lpstr>Existing Internet Trace – Connection level Analysis</vt:lpstr>
      <vt:lpstr>Network Modeling</vt:lpstr>
      <vt:lpstr>Some Results</vt:lpstr>
      <vt:lpstr>Future Works</vt:lpstr>
      <vt:lpstr>Building a Network Symptom Checker for Identifying Abnormal Network Activities </vt:lpstr>
      <vt:lpstr>Research Procedures</vt:lpstr>
      <vt:lpstr>Modeling Network Activities - 1 </vt:lpstr>
      <vt:lpstr>Modeling Network Activities - 2</vt:lpstr>
      <vt:lpstr>Modeling Network Activities - 3</vt:lpstr>
      <vt:lpstr>Network Symptom Checker</vt:lpstr>
      <vt:lpstr>Future Works</vt:lpstr>
      <vt:lpstr>Challenges in Building a Trustworthy Network </vt:lpstr>
      <vt:lpstr>Examples</vt:lpstr>
      <vt:lpstr>Trustworthy Network Model</vt:lpstr>
      <vt:lpstr>Trustworthy Network Model</vt:lpstr>
      <vt:lpstr>X-Axis: Countermeasures</vt:lpstr>
      <vt:lpstr>Y-Axis: Trustworthy Characteristics</vt:lpstr>
      <vt:lpstr>Z-axis: Network Components</vt:lpstr>
      <vt:lpstr>Adopting Security Software Development Life Cycle in the Computer Science Capstone Projects </vt:lpstr>
      <vt:lpstr>Research Procedures</vt:lpstr>
      <vt:lpstr>Sample Capstone Project – 4 Loop Product</vt:lpstr>
      <vt:lpstr>The Assessment Table</vt:lpstr>
      <vt:lpstr>Observation</vt:lpstr>
      <vt:lpstr>Future Works</vt:lpstr>
      <vt:lpstr>Acknowledgement</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Fluid-Based Stochastic Approach for Analyzing and Modeling Network Traffic</dc:title>
  <dc:creator>yenhunghu</dc:creator>
  <cp:lastModifiedBy>Hemalal Rathod</cp:lastModifiedBy>
  <cp:revision>101</cp:revision>
  <dcterms:created xsi:type="dcterms:W3CDTF">2013-04-18T17:05:47Z</dcterms:created>
  <dcterms:modified xsi:type="dcterms:W3CDTF">2014-10-09T12:04:29Z</dcterms:modified>
</cp:coreProperties>
</file>