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3"/>
  </p:notesMasterIdLst>
  <p:handoutMasterIdLst>
    <p:handoutMasterId r:id="rId44"/>
  </p:handoutMasterIdLst>
  <p:sldIdLst>
    <p:sldId id="256" r:id="rId2"/>
    <p:sldId id="266" r:id="rId3"/>
    <p:sldId id="267" r:id="rId4"/>
    <p:sldId id="271" r:id="rId5"/>
    <p:sldId id="272" r:id="rId6"/>
    <p:sldId id="268" r:id="rId7"/>
    <p:sldId id="257" r:id="rId8"/>
    <p:sldId id="258" r:id="rId9"/>
    <p:sldId id="259" r:id="rId10"/>
    <p:sldId id="261" r:id="rId11"/>
    <p:sldId id="262" r:id="rId12"/>
    <p:sldId id="263" r:id="rId13"/>
    <p:sldId id="264" r:id="rId14"/>
    <p:sldId id="265" r:id="rId15"/>
    <p:sldId id="269" r:id="rId16"/>
    <p:sldId id="270" r:id="rId17"/>
    <p:sldId id="273" r:id="rId18"/>
    <p:sldId id="274" r:id="rId19"/>
    <p:sldId id="275" r:id="rId20"/>
    <p:sldId id="276" r:id="rId21"/>
    <p:sldId id="277" r:id="rId22"/>
    <p:sldId id="278" r:id="rId23"/>
    <p:sldId id="279" r:id="rId24"/>
    <p:sldId id="280" r:id="rId25"/>
    <p:sldId id="281" r:id="rId26"/>
    <p:sldId id="282" r:id="rId27"/>
    <p:sldId id="283" r:id="rId28"/>
    <p:sldId id="285" r:id="rId29"/>
    <p:sldId id="286" r:id="rId30"/>
    <p:sldId id="284" r:id="rId31"/>
    <p:sldId id="296" r:id="rId32"/>
    <p:sldId id="287" r:id="rId33"/>
    <p:sldId id="288" r:id="rId34"/>
    <p:sldId id="289" r:id="rId35"/>
    <p:sldId id="290" r:id="rId36"/>
    <p:sldId id="291" r:id="rId37"/>
    <p:sldId id="292" r:id="rId38"/>
    <p:sldId id="293" r:id="rId39"/>
    <p:sldId id="294" r:id="rId40"/>
    <p:sldId id="295" r:id="rId41"/>
    <p:sldId id="297" r:id="rId42"/>
  </p:sldIdLst>
  <p:sldSz cx="9144000" cy="6858000" type="screen4x3"/>
  <p:notesSz cx="6858000" cy="9180513"/>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pitchFamily="34" charset="0"/>
      </a:defRPr>
    </a:lvl1pPr>
    <a:lvl2pPr marL="457200" algn="l" rtl="0" fontAlgn="base">
      <a:spcBef>
        <a:spcPct val="0"/>
      </a:spcBef>
      <a:spcAft>
        <a:spcPct val="0"/>
      </a:spcAft>
      <a:defRPr kern="1200">
        <a:solidFill>
          <a:schemeClr val="tx1"/>
        </a:solidFill>
        <a:latin typeface="Verdana" pitchFamily="34" charset="0"/>
        <a:ea typeface="+mn-ea"/>
        <a:cs typeface="Arial" pitchFamily="34" charset="0"/>
      </a:defRPr>
    </a:lvl2pPr>
    <a:lvl3pPr marL="914400" algn="l" rtl="0" fontAlgn="base">
      <a:spcBef>
        <a:spcPct val="0"/>
      </a:spcBef>
      <a:spcAft>
        <a:spcPct val="0"/>
      </a:spcAft>
      <a:defRPr kern="1200">
        <a:solidFill>
          <a:schemeClr val="tx1"/>
        </a:solidFill>
        <a:latin typeface="Verdana" pitchFamily="34" charset="0"/>
        <a:ea typeface="+mn-ea"/>
        <a:cs typeface="Arial" pitchFamily="34" charset="0"/>
      </a:defRPr>
    </a:lvl3pPr>
    <a:lvl4pPr marL="1371600" algn="l" rtl="0" fontAlgn="base">
      <a:spcBef>
        <a:spcPct val="0"/>
      </a:spcBef>
      <a:spcAft>
        <a:spcPct val="0"/>
      </a:spcAft>
      <a:defRPr kern="1200">
        <a:solidFill>
          <a:schemeClr val="tx1"/>
        </a:solidFill>
        <a:latin typeface="Verdana" pitchFamily="34" charset="0"/>
        <a:ea typeface="+mn-ea"/>
        <a:cs typeface="Arial" pitchFamily="34" charset="0"/>
      </a:defRPr>
    </a:lvl4pPr>
    <a:lvl5pPr marL="1828800" algn="l" rtl="0" fontAlgn="base">
      <a:spcBef>
        <a:spcPct val="0"/>
      </a:spcBef>
      <a:spcAft>
        <a:spcPct val="0"/>
      </a:spcAft>
      <a:defRPr kern="1200">
        <a:solidFill>
          <a:schemeClr val="tx1"/>
        </a:solidFill>
        <a:latin typeface="Verdana" pitchFamily="34" charset="0"/>
        <a:ea typeface="+mn-ea"/>
        <a:cs typeface="Arial" pitchFamily="34" charset="0"/>
      </a:defRPr>
    </a:lvl5pPr>
    <a:lvl6pPr marL="2286000" algn="l" defTabSz="914400" rtl="0" eaLnBrk="1" latinLnBrk="0" hangingPunct="1">
      <a:defRPr kern="1200">
        <a:solidFill>
          <a:schemeClr val="tx1"/>
        </a:solidFill>
        <a:latin typeface="Verdana" pitchFamily="34" charset="0"/>
        <a:ea typeface="+mn-ea"/>
        <a:cs typeface="Arial" pitchFamily="34" charset="0"/>
      </a:defRPr>
    </a:lvl6pPr>
    <a:lvl7pPr marL="2743200" algn="l" defTabSz="914400" rtl="0" eaLnBrk="1" latinLnBrk="0" hangingPunct="1">
      <a:defRPr kern="1200">
        <a:solidFill>
          <a:schemeClr val="tx1"/>
        </a:solidFill>
        <a:latin typeface="Verdana" pitchFamily="34" charset="0"/>
        <a:ea typeface="+mn-ea"/>
        <a:cs typeface="Arial" pitchFamily="34" charset="0"/>
      </a:defRPr>
    </a:lvl7pPr>
    <a:lvl8pPr marL="3200400" algn="l" defTabSz="914400" rtl="0" eaLnBrk="1" latinLnBrk="0" hangingPunct="1">
      <a:defRPr kern="1200">
        <a:solidFill>
          <a:schemeClr val="tx1"/>
        </a:solidFill>
        <a:latin typeface="Verdana" pitchFamily="34" charset="0"/>
        <a:ea typeface="+mn-ea"/>
        <a:cs typeface="Arial" pitchFamily="34" charset="0"/>
      </a:defRPr>
    </a:lvl8pPr>
    <a:lvl9pPr marL="3657600" algn="l" defTabSz="914400" rtl="0" eaLnBrk="1" latinLnBrk="0" hangingPunct="1">
      <a:defRPr kern="1200">
        <a:solidFill>
          <a:schemeClr val="tx1"/>
        </a:solidFill>
        <a:latin typeface="Verdan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1530" y="-72"/>
      </p:cViewPr>
      <p:guideLst>
        <p:guide orient="horz" pos="2892"/>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29718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109571" name="Rectangle 3"/>
          <p:cNvSpPr>
            <a:spLocks noGrp="1" noChangeArrowheads="1"/>
          </p:cNvSpPr>
          <p:nvPr>
            <p:ph type="dt" sz="quarter" idx="1"/>
          </p:nvPr>
        </p:nvSpPr>
        <p:spPr bwMode="auto">
          <a:xfrm>
            <a:off x="3884613" y="0"/>
            <a:ext cx="29718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109572" name="Rectangle 4"/>
          <p:cNvSpPr>
            <a:spLocks noGrp="1" noChangeArrowheads="1"/>
          </p:cNvSpPr>
          <p:nvPr>
            <p:ph type="ftr" sz="quarter" idx="2"/>
          </p:nvPr>
        </p:nvSpPr>
        <p:spPr bwMode="auto">
          <a:xfrm>
            <a:off x="0" y="87201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
        <p:nvSpPr>
          <p:cNvPr id="109573" name="Rectangle 5"/>
          <p:cNvSpPr>
            <a:spLocks noGrp="1" noChangeArrowheads="1"/>
          </p:cNvSpPr>
          <p:nvPr>
            <p:ph type="sldNum" sz="quarter" idx="3"/>
          </p:nvPr>
        </p:nvSpPr>
        <p:spPr bwMode="auto">
          <a:xfrm>
            <a:off x="3884613" y="8720138"/>
            <a:ext cx="2971800"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6D8A22A1-AADE-42D5-92BA-FCC4A59EAD24}" type="slidenum">
              <a:rPr lang="en-US"/>
              <a:pPr/>
              <a:t>‹#›</a:t>
            </a:fld>
            <a:endParaRPr lang="en-US"/>
          </a:p>
        </p:txBody>
      </p:sp>
    </p:spTree>
    <p:extLst>
      <p:ext uri="{BB962C8B-B14F-4D97-AF65-F5344CB8AC3E}">
        <p14:creationId xmlns:p14="http://schemas.microsoft.com/office/powerpoint/2010/main" val="2389370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44" tIns="45823" rIns="91644" bIns="45823" numCol="1" anchor="t" anchorCtr="0" compatLnSpc="1">
            <a:prstTxWarp prst="textNoShape">
              <a:avLst/>
            </a:prstTxWarp>
          </a:bodyPr>
          <a:lstStyle>
            <a:lvl1pPr defTabSz="915988" eaLnBrk="0" hangingPunct="0">
              <a:defRPr sz="1200">
                <a:latin typeface="Times New Roman" pitchFamily="18" charset="0"/>
              </a:defRPr>
            </a:lvl1pPr>
          </a:lstStyle>
          <a:p>
            <a:endParaRPr lang="en-US"/>
          </a:p>
        </p:txBody>
      </p:sp>
      <p:sp>
        <p:nvSpPr>
          <p:cNvPr id="36867" name="Rectangle 3"/>
          <p:cNvSpPr>
            <a:spLocks noGrp="1" noChangeArrowheads="1"/>
          </p:cNvSpPr>
          <p:nvPr>
            <p:ph type="dt" idx="1"/>
          </p:nvPr>
        </p:nvSpPr>
        <p:spPr bwMode="auto">
          <a:xfrm>
            <a:off x="3886200" y="0"/>
            <a:ext cx="29718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44" tIns="45823" rIns="91644" bIns="45823" numCol="1" anchor="t" anchorCtr="0" compatLnSpc="1">
            <a:prstTxWarp prst="textNoShape">
              <a:avLst/>
            </a:prstTxWarp>
          </a:bodyPr>
          <a:lstStyle>
            <a:lvl1pPr algn="r" defTabSz="915988" eaLnBrk="0" hangingPunct="0">
              <a:defRPr sz="1200">
                <a:latin typeface="Times New Roman" pitchFamily="18" charset="0"/>
              </a:defRPr>
            </a:lvl1pPr>
          </a:lstStyle>
          <a:p>
            <a:endParaRPr lang="en-US"/>
          </a:p>
        </p:txBody>
      </p:sp>
      <p:sp>
        <p:nvSpPr>
          <p:cNvPr id="36868" name="Rectangle 4"/>
          <p:cNvSpPr>
            <a:spLocks noChangeArrowheads="1" noTextEdit="1"/>
          </p:cNvSpPr>
          <p:nvPr>
            <p:ph type="sldImg" idx="2"/>
          </p:nvPr>
        </p:nvSpPr>
        <p:spPr bwMode="auto">
          <a:xfrm>
            <a:off x="1135063" y="688975"/>
            <a:ext cx="4591050" cy="34432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914400" y="4360863"/>
            <a:ext cx="5029200" cy="413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44" tIns="45823" rIns="91644" bIns="4582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870" name="Rectangle 6"/>
          <p:cNvSpPr>
            <a:spLocks noGrp="1" noChangeArrowheads="1"/>
          </p:cNvSpPr>
          <p:nvPr>
            <p:ph type="ftr" sz="quarter" idx="4"/>
          </p:nvPr>
        </p:nvSpPr>
        <p:spPr bwMode="auto">
          <a:xfrm>
            <a:off x="0" y="8721725"/>
            <a:ext cx="29718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44" tIns="45823" rIns="91644" bIns="45823" numCol="1" anchor="b" anchorCtr="0" compatLnSpc="1">
            <a:prstTxWarp prst="textNoShape">
              <a:avLst/>
            </a:prstTxWarp>
          </a:bodyPr>
          <a:lstStyle>
            <a:lvl1pPr defTabSz="915988" eaLnBrk="0" hangingPunct="0">
              <a:defRPr sz="1200">
                <a:latin typeface="Times New Roman" pitchFamily="18" charset="0"/>
              </a:defRPr>
            </a:lvl1pPr>
          </a:lstStyle>
          <a:p>
            <a:endParaRPr lang="en-US"/>
          </a:p>
        </p:txBody>
      </p:sp>
      <p:sp>
        <p:nvSpPr>
          <p:cNvPr id="36871" name="Rectangle 7"/>
          <p:cNvSpPr>
            <a:spLocks noGrp="1" noChangeArrowheads="1"/>
          </p:cNvSpPr>
          <p:nvPr>
            <p:ph type="sldNum" sz="quarter" idx="5"/>
          </p:nvPr>
        </p:nvSpPr>
        <p:spPr bwMode="auto">
          <a:xfrm>
            <a:off x="3886200" y="8721725"/>
            <a:ext cx="29718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44" tIns="45823" rIns="91644" bIns="45823" numCol="1" anchor="b" anchorCtr="0" compatLnSpc="1">
            <a:prstTxWarp prst="textNoShape">
              <a:avLst/>
            </a:prstTxWarp>
          </a:bodyPr>
          <a:lstStyle>
            <a:lvl1pPr algn="r" defTabSz="915988" eaLnBrk="0" hangingPunct="0">
              <a:defRPr sz="1200">
                <a:latin typeface="Times New Roman" pitchFamily="18" charset="0"/>
              </a:defRPr>
            </a:lvl1pPr>
          </a:lstStyle>
          <a:p>
            <a:fld id="{BC545AF8-AC6F-49F8-A2AD-C7CECFD83652}" type="slidenum">
              <a:rPr lang="en-US"/>
              <a:pPr/>
              <a:t>‹#›</a:t>
            </a:fld>
            <a:endParaRPr lang="en-US"/>
          </a:p>
        </p:txBody>
      </p:sp>
    </p:spTree>
    <p:extLst>
      <p:ext uri="{BB962C8B-B14F-4D97-AF65-F5344CB8AC3E}">
        <p14:creationId xmlns:p14="http://schemas.microsoft.com/office/powerpoint/2010/main" val="565286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585066-44C3-4B1B-B0CA-FE74A60B66F8}" type="slidenum">
              <a:rPr lang="en-US"/>
              <a:pPr/>
              <a:t>1</a:t>
            </a:fld>
            <a:endParaRPr lang="en-US"/>
          </a:p>
        </p:txBody>
      </p:sp>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21E5FC-CB1D-45D0-BA39-856B1F55AC91}" type="slidenum">
              <a:rPr lang="en-US"/>
              <a:pPr/>
              <a:t>2</a:t>
            </a:fld>
            <a:endParaRPr lang="en-U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4514"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noProof="0" smtClean="0"/>
              <a:t>Click to edit Master title style</a:t>
            </a:r>
          </a:p>
        </p:txBody>
      </p:sp>
      <p:sp>
        <p:nvSpPr>
          <p:cNvPr id="6451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64516"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17" name="Rectangle 5"/>
          <p:cNvSpPr>
            <a:spLocks noGrp="1" noChangeArrowheads="1"/>
          </p:cNvSpPr>
          <p:nvPr>
            <p:ph type="ftr" sz="quarter" idx="3"/>
          </p:nvPr>
        </p:nvSpPr>
        <p:spPr/>
        <p:txBody>
          <a:bodyPr/>
          <a:lstStyle>
            <a:lvl1pPr>
              <a:defRPr/>
            </a:lvl1pPr>
          </a:lstStyle>
          <a:p>
            <a:endParaRPr lang="en-US"/>
          </a:p>
        </p:txBody>
      </p:sp>
      <p:sp>
        <p:nvSpPr>
          <p:cNvPr id="64518" name="Rectangle 6"/>
          <p:cNvSpPr>
            <a:spLocks noGrp="1" noChangeArrowheads="1"/>
          </p:cNvSpPr>
          <p:nvPr>
            <p:ph type="sldNum" sz="quarter" idx="4"/>
          </p:nvPr>
        </p:nvSpPr>
        <p:spPr/>
        <p:txBody>
          <a:bodyPr/>
          <a:lstStyle>
            <a:lvl1pPr>
              <a:defRPr/>
            </a:lvl1pPr>
          </a:lstStyle>
          <a:p>
            <a:fld id="{C3160405-A39A-4D57-876B-0DBA129CC4C8}" type="slidenum">
              <a:rPr lang="en-US"/>
              <a:pPr/>
              <a:t>‹#›</a:t>
            </a:fld>
            <a:endParaRPr lang="en-US"/>
          </a:p>
        </p:txBody>
      </p:sp>
      <p:sp>
        <p:nvSpPr>
          <p:cNvPr id="64519" name="Rectangle 7"/>
          <p:cNvSpPr>
            <a:spLocks noGrp="1" noChangeArrowheads="1"/>
          </p:cNvSpPr>
          <p:nvPr>
            <p:ph type="dt" sz="quarter" idx="2"/>
          </p:nvPr>
        </p:nvSpPr>
        <p:spPr/>
        <p:txBody>
          <a:bodyPr/>
          <a:lstStyle>
            <a:lvl1pPr>
              <a:defRPr/>
            </a:lvl1pPr>
          </a:lstStyle>
          <a:p>
            <a:r>
              <a:rPr lang="en-US"/>
              <a:t>21.04.2003</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21.04.2003</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3DCA34D-008E-4F72-8EF9-F9D81E0C9A6B}" type="slidenum">
              <a:rPr lang="en-US"/>
              <a:pPr/>
              <a:t>‹#›</a:t>
            </a:fld>
            <a:endParaRPr lang="en-US"/>
          </a:p>
        </p:txBody>
      </p:sp>
    </p:spTree>
    <p:extLst>
      <p:ext uri="{BB962C8B-B14F-4D97-AF65-F5344CB8AC3E}">
        <p14:creationId xmlns:p14="http://schemas.microsoft.com/office/powerpoint/2010/main" val="1771000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21.04.2003</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E0AF13-E6DA-4099-9D07-87FF95F28A00}" type="slidenum">
              <a:rPr lang="en-US"/>
              <a:pPr/>
              <a:t>‹#›</a:t>
            </a:fld>
            <a:endParaRPr lang="en-US"/>
          </a:p>
        </p:txBody>
      </p:sp>
    </p:spTree>
    <p:extLst>
      <p:ext uri="{BB962C8B-B14F-4D97-AF65-F5344CB8AC3E}">
        <p14:creationId xmlns:p14="http://schemas.microsoft.com/office/powerpoint/2010/main" val="3388144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r>
              <a:rPr lang="en-US"/>
              <a:t>21.04.2003</a:t>
            </a: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13E5541A-BCD2-443A-879E-E8ACCE16D9F8}" type="slidenum">
              <a:rPr lang="en-US"/>
              <a:pPr/>
              <a:t>‹#›</a:t>
            </a:fld>
            <a:endParaRPr lang="en-US"/>
          </a:p>
        </p:txBody>
      </p:sp>
    </p:spTree>
    <p:extLst>
      <p:ext uri="{BB962C8B-B14F-4D97-AF65-F5344CB8AC3E}">
        <p14:creationId xmlns:p14="http://schemas.microsoft.com/office/powerpoint/2010/main" val="509676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050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0386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r>
              <a:rPr lang="en-US"/>
              <a:t>21.04.2003</a:t>
            </a:r>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EF99BDF9-3F34-4267-9CA7-763400425E06}" type="slidenum">
              <a:rPr lang="en-US"/>
              <a:pPr/>
              <a:t>‹#›</a:t>
            </a:fld>
            <a:endParaRPr lang="en-US"/>
          </a:p>
        </p:txBody>
      </p:sp>
    </p:spTree>
    <p:extLst>
      <p:ext uri="{BB962C8B-B14F-4D97-AF65-F5344CB8AC3E}">
        <p14:creationId xmlns:p14="http://schemas.microsoft.com/office/powerpoint/2010/main" val="3975996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21.04.2003</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5589F5-CB83-425A-A77D-B9EDBF81D082}" type="slidenum">
              <a:rPr lang="en-US"/>
              <a:pPr/>
              <a:t>‹#›</a:t>
            </a:fld>
            <a:endParaRPr lang="en-US"/>
          </a:p>
        </p:txBody>
      </p:sp>
    </p:spTree>
    <p:extLst>
      <p:ext uri="{BB962C8B-B14F-4D97-AF65-F5344CB8AC3E}">
        <p14:creationId xmlns:p14="http://schemas.microsoft.com/office/powerpoint/2010/main" val="1992405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21.04.2003</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D863C18-9F08-4F1C-919E-CA58E24447D4}" type="slidenum">
              <a:rPr lang="en-US"/>
              <a:pPr/>
              <a:t>‹#›</a:t>
            </a:fld>
            <a:endParaRPr lang="en-US"/>
          </a:p>
        </p:txBody>
      </p:sp>
    </p:spTree>
    <p:extLst>
      <p:ext uri="{BB962C8B-B14F-4D97-AF65-F5344CB8AC3E}">
        <p14:creationId xmlns:p14="http://schemas.microsoft.com/office/powerpoint/2010/main" val="1245086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21.04.2003</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416330A-0046-48DF-8C3D-E89B97653D23}" type="slidenum">
              <a:rPr lang="en-US"/>
              <a:pPr/>
              <a:t>‹#›</a:t>
            </a:fld>
            <a:endParaRPr lang="en-US"/>
          </a:p>
        </p:txBody>
      </p:sp>
    </p:spTree>
    <p:extLst>
      <p:ext uri="{BB962C8B-B14F-4D97-AF65-F5344CB8AC3E}">
        <p14:creationId xmlns:p14="http://schemas.microsoft.com/office/powerpoint/2010/main" val="195513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21.04.2003</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1DC10EF-5AF9-47A8-AFB2-FCEB6691FED7}" type="slidenum">
              <a:rPr lang="en-US"/>
              <a:pPr/>
              <a:t>‹#›</a:t>
            </a:fld>
            <a:endParaRPr lang="en-US"/>
          </a:p>
        </p:txBody>
      </p:sp>
    </p:spTree>
    <p:extLst>
      <p:ext uri="{BB962C8B-B14F-4D97-AF65-F5344CB8AC3E}">
        <p14:creationId xmlns:p14="http://schemas.microsoft.com/office/powerpoint/2010/main" val="243097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21.04.2003</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33C3CB2-0283-4539-9C45-2FA396A5C5CC}" type="slidenum">
              <a:rPr lang="en-US"/>
              <a:pPr/>
              <a:t>‹#›</a:t>
            </a:fld>
            <a:endParaRPr lang="en-US"/>
          </a:p>
        </p:txBody>
      </p:sp>
    </p:spTree>
    <p:extLst>
      <p:ext uri="{BB962C8B-B14F-4D97-AF65-F5344CB8AC3E}">
        <p14:creationId xmlns:p14="http://schemas.microsoft.com/office/powerpoint/2010/main" val="1507671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21.04.2003</a:t>
            </a:r>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E65C412-3A88-4AAC-B3D3-A3543E72EDC6}" type="slidenum">
              <a:rPr lang="en-US"/>
              <a:pPr/>
              <a:t>‹#›</a:t>
            </a:fld>
            <a:endParaRPr lang="en-US"/>
          </a:p>
        </p:txBody>
      </p:sp>
    </p:spTree>
    <p:extLst>
      <p:ext uri="{BB962C8B-B14F-4D97-AF65-F5344CB8AC3E}">
        <p14:creationId xmlns:p14="http://schemas.microsoft.com/office/powerpoint/2010/main" val="277028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21.04.2003</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C1A121B-3A1B-4248-B615-156F9E055E3A}" type="slidenum">
              <a:rPr lang="en-US"/>
              <a:pPr/>
              <a:t>‹#›</a:t>
            </a:fld>
            <a:endParaRPr lang="en-US"/>
          </a:p>
        </p:txBody>
      </p:sp>
    </p:spTree>
    <p:extLst>
      <p:ext uri="{BB962C8B-B14F-4D97-AF65-F5344CB8AC3E}">
        <p14:creationId xmlns:p14="http://schemas.microsoft.com/office/powerpoint/2010/main" val="2274799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21.04.2003</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CBF086C-D97D-402E-A3AD-15082795C4F7}" type="slidenum">
              <a:rPr lang="en-US"/>
              <a:pPr/>
              <a:t>‹#›</a:t>
            </a:fld>
            <a:endParaRPr lang="en-US"/>
          </a:p>
        </p:txBody>
      </p:sp>
    </p:spTree>
    <p:extLst>
      <p:ext uri="{BB962C8B-B14F-4D97-AF65-F5344CB8AC3E}">
        <p14:creationId xmlns:p14="http://schemas.microsoft.com/office/powerpoint/2010/main" val="422440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3491"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itchFamily="34" charset="0"/>
              </a:defRPr>
            </a:lvl1pPr>
          </a:lstStyle>
          <a:p>
            <a:r>
              <a:rPr lang="en-US"/>
              <a:t>21.04.2003</a:t>
            </a:r>
          </a:p>
        </p:txBody>
      </p:sp>
      <p:sp>
        <p:nvSpPr>
          <p:cNvPr id="63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itchFamily="34" charset="0"/>
              </a:defRPr>
            </a:lvl1pPr>
          </a:lstStyle>
          <a:p>
            <a:endParaRPr lang="en-US"/>
          </a:p>
        </p:txBody>
      </p:sp>
      <p:sp>
        <p:nvSpPr>
          <p:cNvPr id="63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itchFamily="34" charset="0"/>
              </a:defRPr>
            </a:lvl1pPr>
          </a:lstStyle>
          <a:p>
            <a:fld id="{5B8AE0D7-0BAA-4DBD-A5D3-C9226E159A4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ftr="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723EEA67-CB2C-4AD9-8933-AA07EF150BCA}" type="slidenum">
              <a:rPr lang="en-US"/>
              <a:pPr/>
              <a:t>1</a:t>
            </a:fld>
            <a:endParaRPr lang="en-US"/>
          </a:p>
        </p:txBody>
      </p:sp>
      <p:sp>
        <p:nvSpPr>
          <p:cNvPr id="2050" name="Rectangle 2"/>
          <p:cNvSpPr>
            <a:spLocks noGrp="1" noChangeArrowheads="1"/>
          </p:cNvSpPr>
          <p:nvPr>
            <p:ph type="title"/>
          </p:nvPr>
        </p:nvSpPr>
        <p:spPr>
          <a:xfrm>
            <a:off x="2209800" y="762000"/>
            <a:ext cx="7772400" cy="1143000"/>
          </a:xfrm>
        </p:spPr>
        <p:txBody>
          <a:bodyPr/>
          <a:lstStyle/>
          <a:p>
            <a:r>
              <a:rPr lang="en-US"/>
              <a:t> </a:t>
            </a:r>
          </a:p>
        </p:txBody>
      </p:sp>
      <p:sp>
        <p:nvSpPr>
          <p:cNvPr id="2051" name="Rectangle 3"/>
          <p:cNvSpPr>
            <a:spLocks noGrp="1" noChangeArrowheads="1"/>
          </p:cNvSpPr>
          <p:nvPr>
            <p:ph type="body" idx="1"/>
          </p:nvPr>
        </p:nvSpPr>
        <p:spPr>
          <a:xfrm>
            <a:off x="685800" y="762000"/>
            <a:ext cx="7772400" cy="4114800"/>
          </a:xfrm>
        </p:spPr>
        <p:txBody>
          <a:bodyPr/>
          <a:lstStyle/>
          <a:p>
            <a:pPr algn="ctr">
              <a:buFontTx/>
              <a:buNone/>
            </a:pPr>
            <a:r>
              <a:rPr lang="en-US" sz="4000" b="1">
                <a:latin typeface="VERDONA"/>
              </a:rPr>
              <a:t>RISK MANAGEMENT AND RISK BASED DISCLOSURE IN SECURITIES FIRMS </a:t>
            </a:r>
          </a:p>
          <a:p>
            <a:pPr algn="ctr"/>
            <a:endParaRPr lang="en-US" sz="4000" b="1">
              <a:latin typeface="VERDONA"/>
            </a:endParaRPr>
          </a:p>
          <a:p>
            <a:pPr>
              <a:buFontTx/>
              <a:buNone/>
            </a:pPr>
            <a:r>
              <a:rPr lang="en-US" sz="2800" b="1">
                <a:latin typeface="VERDONA"/>
              </a:rPr>
              <a:t>YENER COŞKUN</a:t>
            </a:r>
          </a:p>
          <a:p>
            <a:pPr>
              <a:buFontTx/>
              <a:buNone/>
            </a:pPr>
            <a:r>
              <a:rPr lang="en-US" sz="2800" b="1">
                <a:latin typeface="VERDONA"/>
              </a:rPr>
              <a:t>SPECIALIST/ MARKET REGULATION</a:t>
            </a:r>
          </a:p>
          <a:p>
            <a:pPr>
              <a:buFontTx/>
              <a:buNone/>
            </a:pPr>
            <a:r>
              <a:rPr lang="en-US" sz="2800" b="1">
                <a:latin typeface="VERDONA"/>
              </a:rPr>
              <a:t>CAPITAL MARKETS BOARD OF TURKEY</a:t>
            </a:r>
          </a:p>
          <a:p>
            <a:pPr>
              <a:buFontTx/>
              <a:buNone/>
            </a:pPr>
            <a:endParaRPr lang="en-US" sz="2800" b="1">
              <a:latin typeface="VERDONA"/>
            </a:endParaRPr>
          </a:p>
          <a:p>
            <a:pPr>
              <a:buFontTx/>
              <a:buNone/>
            </a:pPr>
            <a:r>
              <a:rPr lang="en-US" sz="2800" b="1">
                <a:latin typeface="VERDONA"/>
              </a:rPr>
              <a:t>Adviser:</a:t>
            </a:r>
            <a:r>
              <a:rPr lang="en-AU" sz="2800" b="1"/>
              <a:t>Prof. Anthony M. Santomero.</a:t>
            </a:r>
            <a:r>
              <a:rPr lang="en-AU" sz="2400"/>
              <a:t> </a:t>
            </a:r>
            <a:endParaRPr lang="en-US" sz="2400" b="1">
              <a:latin typeface="VERDONA"/>
            </a:endParaRPr>
          </a:p>
          <a:p>
            <a:pPr>
              <a:buFontTx/>
              <a:buNone/>
            </a:pPr>
            <a:endParaRPr lang="en-US" sz="2400" b="1">
              <a:latin typeface="VERDON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236E752D-B85E-4E46-A196-28F5CA901A3B}" type="slidenum">
              <a:rPr lang="en-US"/>
              <a:pPr/>
              <a:t>10</a:t>
            </a:fld>
            <a:endParaRPr lang="en-US"/>
          </a:p>
        </p:txBody>
      </p:sp>
      <p:sp>
        <p:nvSpPr>
          <p:cNvPr id="7170" name="Rectangle 2"/>
          <p:cNvSpPr>
            <a:spLocks noGrp="1" noChangeArrowheads="1"/>
          </p:cNvSpPr>
          <p:nvPr>
            <p:ph type="title"/>
          </p:nvPr>
        </p:nvSpPr>
        <p:spPr/>
        <p:txBody>
          <a:bodyPr/>
          <a:lstStyle/>
          <a:p>
            <a:r>
              <a:rPr lang="en-US"/>
              <a:t>RISK TYPES-III:CREDIT RISK</a:t>
            </a:r>
          </a:p>
        </p:txBody>
      </p:sp>
      <p:sp>
        <p:nvSpPr>
          <p:cNvPr id="7171" name="Rectangle 3"/>
          <p:cNvSpPr>
            <a:spLocks noGrp="1" noChangeArrowheads="1"/>
          </p:cNvSpPr>
          <p:nvPr>
            <p:ph type="body" sz="half" idx="1"/>
          </p:nvPr>
        </p:nvSpPr>
        <p:spPr>
          <a:xfrm>
            <a:off x="457200" y="1905000"/>
            <a:ext cx="7086600" cy="4114800"/>
          </a:xfrm>
        </p:spPr>
        <p:txBody>
          <a:bodyPr/>
          <a:lstStyle/>
          <a:p>
            <a:r>
              <a:rPr lang="en-US" sz="2400" b="1"/>
              <a:t>Credit Risks:</a:t>
            </a:r>
            <a:r>
              <a:rPr lang="en-AU" sz="2400">
                <a:latin typeface="VERDONA"/>
              </a:rPr>
              <a:t>the risk of loss arising from the failure of a counterparty to perform its obligations under a contract.</a:t>
            </a:r>
          </a:p>
          <a:p>
            <a:r>
              <a:rPr lang="en-AU" sz="2400" b="1">
                <a:latin typeface="VERDONA"/>
              </a:rPr>
              <a:t>For Credit Risk Manegement:</a:t>
            </a:r>
          </a:p>
          <a:p>
            <a:pPr>
              <a:buFontTx/>
              <a:buNone/>
            </a:pPr>
            <a:r>
              <a:rPr lang="en-US" sz="2400"/>
              <a:t>- </a:t>
            </a:r>
            <a:r>
              <a:rPr lang="tr-TR" sz="2400">
                <a:latin typeface="VERDONA"/>
              </a:rPr>
              <a:t>The diversification reduces the individual firm specific credit risk but SF still exposed to systematic credit risk.</a:t>
            </a:r>
          </a:p>
          <a:p>
            <a:pPr>
              <a:buFontTx/>
              <a:buNone/>
            </a:pPr>
            <a:r>
              <a:rPr lang="tr-TR" sz="2400">
                <a:latin typeface="VERDONA"/>
              </a:rPr>
              <a:t>- S</a:t>
            </a:r>
            <a:r>
              <a:rPr lang="en-AU" sz="2400">
                <a:latin typeface="VERDONA"/>
              </a:rPr>
              <a:t>ufficient collateral and marked to the market.</a:t>
            </a:r>
            <a:r>
              <a:rPr lang="en-US" sz="2400"/>
              <a:t> </a:t>
            </a:r>
          </a:p>
          <a:p>
            <a:pPr>
              <a:buFontTx/>
              <a:buNone/>
            </a:pPr>
            <a:r>
              <a:rPr lang="en-US" sz="2400"/>
              <a:t>-</a:t>
            </a:r>
            <a:r>
              <a:rPr lang="en-AU" sz="2400"/>
              <a:t>Strong reserves and sufficient equity capital which is proportional to the risk bearing by the SFs </a:t>
            </a:r>
            <a:endParaRPr lang="en-US" sz="2800"/>
          </a:p>
        </p:txBody>
      </p:sp>
      <p:pic>
        <p:nvPicPr>
          <p:cNvPr id="7172" name="Picture 4" descr="j0196304[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434263" y="1066800"/>
            <a:ext cx="1709737" cy="1787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D4676CCB-8A84-4D68-92C5-9E49B7762500}" type="slidenum">
              <a:rPr lang="en-US"/>
              <a:pPr/>
              <a:t>11</a:t>
            </a:fld>
            <a:endParaRPr lang="en-US"/>
          </a:p>
        </p:txBody>
      </p:sp>
      <p:sp>
        <p:nvSpPr>
          <p:cNvPr id="8194" name="Rectangle 2"/>
          <p:cNvSpPr>
            <a:spLocks noGrp="1" noChangeArrowheads="1"/>
          </p:cNvSpPr>
          <p:nvPr>
            <p:ph type="title"/>
          </p:nvPr>
        </p:nvSpPr>
        <p:spPr/>
        <p:txBody>
          <a:bodyPr/>
          <a:lstStyle/>
          <a:p>
            <a:r>
              <a:rPr lang="en-US"/>
              <a:t>RISK TYPES-IV-LIQUIDITY RISK</a:t>
            </a:r>
          </a:p>
        </p:txBody>
      </p:sp>
      <p:sp>
        <p:nvSpPr>
          <p:cNvPr id="8195" name="Rectangle 3"/>
          <p:cNvSpPr>
            <a:spLocks noGrp="1" noChangeArrowheads="1"/>
          </p:cNvSpPr>
          <p:nvPr>
            <p:ph type="body" sz="half" idx="1"/>
          </p:nvPr>
        </p:nvSpPr>
        <p:spPr>
          <a:xfrm>
            <a:off x="457200" y="1905000"/>
            <a:ext cx="6705600" cy="4114800"/>
          </a:xfrm>
        </p:spPr>
        <p:txBody>
          <a:bodyPr/>
          <a:lstStyle/>
          <a:p>
            <a:r>
              <a:rPr lang="en-AU" sz="2000" b="1">
                <a:latin typeface="VERDONA"/>
              </a:rPr>
              <a:t>Definition;</a:t>
            </a:r>
            <a:r>
              <a:rPr lang="en-AU" sz="2000">
                <a:latin typeface="VERDONA"/>
              </a:rPr>
              <a:t>SFs have sufficient funds to meet obligations as they arise without selling assets.SFs have to fund their commitments not only their effective economic life but also in the time of liquidation.</a:t>
            </a:r>
          </a:p>
          <a:p>
            <a:r>
              <a:rPr lang="en-AU" sz="2000" b="1">
                <a:latin typeface="VERDONA"/>
              </a:rPr>
              <a:t>Leverage Effect;</a:t>
            </a:r>
            <a:r>
              <a:rPr lang="en-AU" sz="2000">
                <a:latin typeface="VERDONA"/>
              </a:rPr>
              <a:t> The use of leverage (derivatives, margin and other forms of borrowing)can give rise to liquidity risk</a:t>
            </a:r>
          </a:p>
          <a:p>
            <a:r>
              <a:rPr lang="en-AU" sz="2000" b="1">
                <a:latin typeface="VERDONA"/>
              </a:rPr>
              <a:t>Liquidity Risk Management;</a:t>
            </a:r>
            <a:r>
              <a:rPr lang="en-AU" sz="2000">
                <a:latin typeface="VERDONA"/>
              </a:rPr>
              <a:t> critical in protecting capital, maintaining market confidence and ensuring profitable business opportunities.</a:t>
            </a:r>
          </a:p>
          <a:p>
            <a:r>
              <a:rPr lang="en-AU" sz="2000" b="1">
                <a:latin typeface="VERDONA"/>
              </a:rPr>
              <a:t>Stress testing, scenario analysis;</a:t>
            </a:r>
            <a:r>
              <a:rPr lang="en-AU" sz="2000">
                <a:latin typeface="VERDONA"/>
              </a:rPr>
              <a:t> are applied to evaluate potential cash requirements arising from early termination, collateral. Particularly turbulent markets.   </a:t>
            </a:r>
            <a:endParaRPr lang="en-US" sz="2000">
              <a:latin typeface="VERDONA"/>
            </a:endParaRPr>
          </a:p>
        </p:txBody>
      </p:sp>
      <p:pic>
        <p:nvPicPr>
          <p:cNvPr id="8196" name="Picture 4" descr="j0304511[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370763" y="762000"/>
            <a:ext cx="1773237" cy="1785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664F9A23-FBCA-4E5B-82C4-56132A88E2DC}" type="slidenum">
              <a:rPr lang="en-US"/>
              <a:pPr/>
              <a:t>12</a:t>
            </a:fld>
            <a:endParaRPr lang="en-US"/>
          </a:p>
        </p:txBody>
      </p:sp>
      <p:sp>
        <p:nvSpPr>
          <p:cNvPr id="9218" name="Rectangle 2"/>
          <p:cNvSpPr>
            <a:spLocks noGrp="1" noChangeArrowheads="1"/>
          </p:cNvSpPr>
          <p:nvPr>
            <p:ph type="title"/>
          </p:nvPr>
        </p:nvSpPr>
        <p:spPr/>
        <p:txBody>
          <a:bodyPr/>
          <a:lstStyle/>
          <a:p>
            <a:r>
              <a:rPr lang="en-US"/>
              <a:t>RISK TYPES-V</a:t>
            </a:r>
            <a:br>
              <a:rPr lang="en-US"/>
            </a:br>
            <a:r>
              <a:rPr lang="en-US"/>
              <a:t>OFF-BALANCE SHEET RISK</a:t>
            </a:r>
          </a:p>
        </p:txBody>
      </p:sp>
      <p:sp>
        <p:nvSpPr>
          <p:cNvPr id="9219" name="Rectangle 3"/>
          <p:cNvSpPr>
            <a:spLocks noGrp="1" noChangeArrowheads="1"/>
          </p:cNvSpPr>
          <p:nvPr>
            <p:ph type="body" idx="1"/>
          </p:nvPr>
        </p:nvSpPr>
        <p:spPr/>
        <p:txBody>
          <a:bodyPr/>
          <a:lstStyle/>
          <a:p>
            <a:r>
              <a:rPr lang="tr-TR">
                <a:latin typeface="VERDONA"/>
              </a:rPr>
              <a:t>By definition does not appear on the current balance sheet</a:t>
            </a:r>
          </a:p>
          <a:p>
            <a:r>
              <a:rPr lang="tr-TR">
                <a:latin typeface="VERDONA"/>
              </a:rPr>
              <a:t>Other off-balance-sheet activities are positions in forward, futures, swaps, options and other derivatives.</a:t>
            </a:r>
            <a:endParaRPr lang="en-US">
              <a:latin typeface="VERDON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6BEBD30F-3AD8-470B-8860-4AE45EF31D76}" type="slidenum">
              <a:rPr lang="en-US"/>
              <a:pPr/>
              <a:t>13</a:t>
            </a:fld>
            <a:endParaRPr lang="en-US"/>
          </a:p>
        </p:txBody>
      </p:sp>
      <p:sp>
        <p:nvSpPr>
          <p:cNvPr id="10242" name="Rectangle 2"/>
          <p:cNvSpPr>
            <a:spLocks noGrp="1" noChangeArrowheads="1"/>
          </p:cNvSpPr>
          <p:nvPr>
            <p:ph type="title"/>
          </p:nvPr>
        </p:nvSpPr>
        <p:spPr/>
        <p:txBody>
          <a:bodyPr/>
          <a:lstStyle/>
          <a:p>
            <a:r>
              <a:rPr lang="en-US"/>
              <a:t>RISK TYPES-VI</a:t>
            </a:r>
            <a:r>
              <a:rPr lang="en-AU">
                <a:solidFill>
                  <a:schemeClr val="tx1"/>
                </a:solidFill>
                <a:latin typeface="VERDONA"/>
              </a:rPr>
              <a:t> </a:t>
            </a:r>
            <a:br>
              <a:rPr lang="en-AU">
                <a:solidFill>
                  <a:schemeClr val="tx1"/>
                </a:solidFill>
                <a:latin typeface="VERDONA"/>
              </a:rPr>
            </a:br>
            <a:r>
              <a:rPr lang="en-AU">
                <a:solidFill>
                  <a:schemeClr val="tx1"/>
                </a:solidFill>
                <a:latin typeface="VERDONA"/>
              </a:rPr>
              <a:t>Technology risk</a:t>
            </a:r>
            <a:endParaRPr lang="en-US">
              <a:solidFill>
                <a:schemeClr val="tx1"/>
              </a:solidFill>
              <a:latin typeface="VERDONA"/>
            </a:endParaRPr>
          </a:p>
        </p:txBody>
      </p:sp>
      <p:sp>
        <p:nvSpPr>
          <p:cNvPr id="10243" name="Rectangle 3"/>
          <p:cNvSpPr>
            <a:spLocks noGrp="1" noChangeArrowheads="1"/>
          </p:cNvSpPr>
          <p:nvPr>
            <p:ph type="body" sz="half" idx="1"/>
          </p:nvPr>
        </p:nvSpPr>
        <p:spPr>
          <a:xfrm>
            <a:off x="533400" y="1828800"/>
            <a:ext cx="7543800" cy="4530725"/>
          </a:xfrm>
        </p:spPr>
        <p:txBody>
          <a:bodyPr/>
          <a:lstStyle/>
          <a:p>
            <a:r>
              <a:rPr lang="en-AU" sz="2800">
                <a:latin typeface="VERDONA"/>
              </a:rPr>
              <a:t>Technology risk occur when technological investment do not produce the antipated cost savings in economies in scale or scope.</a:t>
            </a:r>
          </a:p>
          <a:p>
            <a:r>
              <a:rPr lang="en-AU" sz="2800">
                <a:latin typeface="VERDONA"/>
              </a:rPr>
              <a:t>Operational risk is partly related to technology risk and can arise whenever existing technology malfunctions or back-office support systems break down.</a:t>
            </a:r>
            <a:endParaRPr lang="en-US" sz="2800">
              <a:latin typeface="VERDONA"/>
            </a:endParaRPr>
          </a:p>
        </p:txBody>
      </p:sp>
      <p:pic>
        <p:nvPicPr>
          <p:cNvPr id="10244" name="Picture 4" descr="j0205466"/>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324725" y="0"/>
            <a:ext cx="1819275" cy="180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5FE03211-712F-46B8-839D-6075DD98AEC4}" type="slidenum">
              <a:rPr lang="en-US"/>
              <a:pPr/>
              <a:t>14</a:t>
            </a:fld>
            <a:endParaRPr lang="en-US"/>
          </a:p>
        </p:txBody>
      </p:sp>
      <p:sp>
        <p:nvSpPr>
          <p:cNvPr id="11266" name="Rectangle 2"/>
          <p:cNvSpPr>
            <a:spLocks noGrp="1" noChangeArrowheads="1"/>
          </p:cNvSpPr>
          <p:nvPr>
            <p:ph type="title"/>
          </p:nvPr>
        </p:nvSpPr>
        <p:spPr/>
        <p:txBody>
          <a:bodyPr/>
          <a:lstStyle/>
          <a:p>
            <a:r>
              <a:rPr lang="en-US" sz="3600"/>
              <a:t>RISK TYPES-VII</a:t>
            </a:r>
            <a:br>
              <a:rPr lang="en-US" sz="3600"/>
            </a:br>
            <a:r>
              <a:rPr lang="en-US" sz="3600"/>
              <a:t>Operational Risk</a:t>
            </a:r>
            <a:r>
              <a:rPr lang="en-AU">
                <a:solidFill>
                  <a:schemeClr val="tx1"/>
                </a:solidFill>
                <a:latin typeface="VERDONA"/>
              </a:rPr>
              <a:t> </a:t>
            </a:r>
            <a:br>
              <a:rPr lang="en-AU">
                <a:solidFill>
                  <a:schemeClr val="tx1"/>
                </a:solidFill>
                <a:latin typeface="VERDONA"/>
              </a:rPr>
            </a:br>
            <a:endParaRPr lang="en-US">
              <a:solidFill>
                <a:schemeClr val="tx1"/>
              </a:solidFill>
              <a:latin typeface="VERDONA"/>
            </a:endParaRPr>
          </a:p>
        </p:txBody>
      </p:sp>
      <p:sp>
        <p:nvSpPr>
          <p:cNvPr id="11267" name="Rectangle 3"/>
          <p:cNvSpPr>
            <a:spLocks noGrp="1" noChangeArrowheads="1"/>
          </p:cNvSpPr>
          <p:nvPr>
            <p:ph type="body" sz="half" idx="1"/>
          </p:nvPr>
        </p:nvSpPr>
        <p:spPr>
          <a:xfrm>
            <a:off x="1371600" y="1219200"/>
            <a:ext cx="5715000" cy="4530725"/>
          </a:xfrm>
        </p:spPr>
        <p:txBody>
          <a:bodyPr/>
          <a:lstStyle/>
          <a:p>
            <a:pPr>
              <a:lnSpc>
                <a:spcPct val="90000"/>
              </a:lnSpc>
            </a:pPr>
            <a:r>
              <a:rPr lang="en-AU" sz="2100" b="1">
                <a:latin typeface="VERDONA"/>
              </a:rPr>
              <a:t>Definition;</a:t>
            </a:r>
            <a:r>
              <a:rPr lang="en-AU" sz="2100">
                <a:latin typeface="VERDONA"/>
              </a:rPr>
              <a:t>the risk of loss resulting from inadequate or failed internal processes such as unauthorized trading, fraud in trading or in back office functions including inadequate books and records and a lack of basic internal accounting controls, inexperienced personnel…</a:t>
            </a:r>
          </a:p>
          <a:p>
            <a:pPr>
              <a:lnSpc>
                <a:spcPct val="90000"/>
              </a:lnSpc>
            </a:pPr>
            <a:r>
              <a:rPr lang="en-US" sz="2100" b="1">
                <a:latin typeface="VERDONA"/>
              </a:rPr>
              <a:t>Barings and Daiwa Case; Old But Still Meaningful Stories</a:t>
            </a:r>
          </a:p>
          <a:p>
            <a:pPr>
              <a:lnSpc>
                <a:spcPct val="90000"/>
              </a:lnSpc>
              <a:buFontTx/>
              <a:buNone/>
            </a:pPr>
            <a:r>
              <a:rPr lang="en-US" sz="2100" b="1">
                <a:latin typeface="VERDONA"/>
              </a:rPr>
              <a:t>	-</a:t>
            </a:r>
            <a:r>
              <a:rPr lang="en-US" sz="2100">
                <a:latin typeface="VERDONA"/>
              </a:rPr>
              <a:t>separate front and back office functions</a:t>
            </a:r>
          </a:p>
          <a:p>
            <a:pPr>
              <a:lnSpc>
                <a:spcPct val="90000"/>
              </a:lnSpc>
              <a:buFontTx/>
              <a:buNone/>
            </a:pPr>
            <a:r>
              <a:rPr lang="en-US" sz="2100">
                <a:latin typeface="VERDONA"/>
              </a:rPr>
              <a:t> 	-</a:t>
            </a:r>
            <a:r>
              <a:rPr lang="en-AU" sz="2100">
                <a:latin typeface="VERDONA"/>
              </a:rPr>
              <a:t>well-defined limits on the activities </a:t>
            </a:r>
          </a:p>
          <a:p>
            <a:pPr>
              <a:lnSpc>
                <a:spcPct val="90000"/>
              </a:lnSpc>
              <a:buFontTx/>
              <a:buNone/>
            </a:pPr>
            <a:r>
              <a:rPr lang="en-AU" sz="2100">
                <a:latin typeface="VERDONA"/>
              </a:rPr>
              <a:t>	-require confirmation of each transaction booked</a:t>
            </a:r>
            <a:endParaRPr lang="en-US" sz="2100">
              <a:latin typeface="VERDONA"/>
            </a:endParaRPr>
          </a:p>
        </p:txBody>
      </p:sp>
      <p:pic>
        <p:nvPicPr>
          <p:cNvPr id="11272" name="Picture 8" descr="j0078734[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715000" y="4343400"/>
            <a:ext cx="4038600" cy="3076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314897DF-2611-4A5B-98F8-4BB0DC3DB0CE}" type="slidenum">
              <a:rPr lang="en-US"/>
              <a:pPr/>
              <a:t>15</a:t>
            </a:fld>
            <a:endParaRPr lang="en-US"/>
          </a:p>
        </p:txBody>
      </p:sp>
      <p:sp>
        <p:nvSpPr>
          <p:cNvPr id="17410" name="Rectangle 2"/>
          <p:cNvSpPr>
            <a:spLocks noGrp="1" noChangeArrowheads="1"/>
          </p:cNvSpPr>
          <p:nvPr>
            <p:ph type="title"/>
          </p:nvPr>
        </p:nvSpPr>
        <p:spPr/>
        <p:txBody>
          <a:bodyPr/>
          <a:lstStyle/>
          <a:p>
            <a:r>
              <a:rPr lang="en-US"/>
              <a:t>RISK TYPES-VIII</a:t>
            </a:r>
            <a:br>
              <a:rPr lang="en-US"/>
            </a:br>
            <a:r>
              <a:rPr lang="en-US"/>
              <a:t>Foreign Exchange and CountryRisk</a:t>
            </a:r>
            <a:r>
              <a:rPr lang="en-AU">
                <a:solidFill>
                  <a:schemeClr val="tx1"/>
                </a:solidFill>
                <a:latin typeface="VERDONA"/>
              </a:rPr>
              <a:t> </a:t>
            </a:r>
            <a:br>
              <a:rPr lang="en-AU">
                <a:solidFill>
                  <a:schemeClr val="tx1"/>
                </a:solidFill>
                <a:latin typeface="VERDONA"/>
              </a:rPr>
            </a:br>
            <a:endParaRPr lang="en-US">
              <a:solidFill>
                <a:schemeClr val="tx1"/>
              </a:solidFill>
              <a:latin typeface="VERDONA"/>
            </a:endParaRPr>
          </a:p>
        </p:txBody>
      </p:sp>
      <p:sp>
        <p:nvSpPr>
          <p:cNvPr id="17411" name="Rectangle 3"/>
          <p:cNvSpPr>
            <a:spLocks noGrp="1" noChangeArrowheads="1"/>
          </p:cNvSpPr>
          <p:nvPr>
            <p:ph type="body" idx="1"/>
          </p:nvPr>
        </p:nvSpPr>
        <p:spPr/>
        <p:txBody>
          <a:bodyPr/>
          <a:lstStyle/>
          <a:p>
            <a:r>
              <a:rPr lang="tr-TR" sz="2800" b="1">
                <a:latin typeface="VERDONA"/>
              </a:rPr>
              <a:t>Foreign exchange rate risk</a:t>
            </a:r>
            <a:r>
              <a:rPr lang="tr-TR" sz="2800">
                <a:latin typeface="VERDONA"/>
              </a:rPr>
              <a:t> arises when a financial institution has assets and revenues denominated in one currency(or group of currencies) and liabilities and costs in another currency(or group of currencies)</a:t>
            </a:r>
          </a:p>
          <a:p>
            <a:r>
              <a:rPr lang="tr-TR" sz="2800" b="1">
                <a:latin typeface="VERDONA"/>
              </a:rPr>
              <a:t>Country or sovereign risk</a:t>
            </a:r>
            <a:r>
              <a:rPr lang="tr-TR" sz="2800">
                <a:latin typeface="VERDONA"/>
              </a:rPr>
              <a:t> is the risk that repayments from foreign borrowers may be interrupted  because of interference from foreign governments.</a:t>
            </a:r>
            <a:endParaRPr lang="en-US" sz="2800">
              <a:latin typeface="VERDON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A3B0F60E-52FF-4BFE-B165-0C1086FAAD6F}" type="slidenum">
              <a:rPr lang="en-US"/>
              <a:pPr/>
              <a:t>16</a:t>
            </a:fld>
            <a:endParaRPr lang="en-US"/>
          </a:p>
        </p:txBody>
      </p:sp>
      <p:sp>
        <p:nvSpPr>
          <p:cNvPr id="18434" name="Rectangle 2"/>
          <p:cNvSpPr>
            <a:spLocks noGrp="1" noChangeArrowheads="1"/>
          </p:cNvSpPr>
          <p:nvPr>
            <p:ph type="title"/>
          </p:nvPr>
        </p:nvSpPr>
        <p:spPr/>
        <p:txBody>
          <a:bodyPr/>
          <a:lstStyle/>
          <a:p>
            <a:r>
              <a:rPr lang="en-US" sz="3600"/>
              <a:t>RISK TYPES-IX</a:t>
            </a:r>
            <a:br>
              <a:rPr lang="en-US" sz="3600"/>
            </a:br>
            <a:r>
              <a:rPr lang="en-US" sz="3600"/>
              <a:t>Legal Risk, Discrete Risks,Agency Risk</a:t>
            </a:r>
            <a:r>
              <a:rPr lang="en-US"/>
              <a:t/>
            </a:r>
            <a:br>
              <a:rPr lang="en-US"/>
            </a:br>
            <a:endParaRPr lang="en-US"/>
          </a:p>
        </p:txBody>
      </p:sp>
      <p:sp>
        <p:nvSpPr>
          <p:cNvPr id="18435" name="Rectangle 3"/>
          <p:cNvSpPr>
            <a:spLocks noGrp="1" noChangeArrowheads="1"/>
          </p:cNvSpPr>
          <p:nvPr>
            <p:ph type="body" idx="1"/>
          </p:nvPr>
        </p:nvSpPr>
        <p:spPr>
          <a:xfrm>
            <a:off x="685800" y="1524000"/>
            <a:ext cx="7772400" cy="4114800"/>
          </a:xfrm>
        </p:spPr>
        <p:txBody>
          <a:bodyPr/>
          <a:lstStyle/>
          <a:p>
            <a:r>
              <a:rPr lang="en-AU" sz="2800" b="1">
                <a:latin typeface="VERDONA"/>
              </a:rPr>
              <a:t>Legal risk</a:t>
            </a:r>
            <a:r>
              <a:rPr lang="en-AU" sz="2800">
                <a:latin typeface="VERDONA"/>
              </a:rPr>
              <a:t> arises from the possibility that an entity may not be able to enforce a contract against another party.</a:t>
            </a:r>
          </a:p>
          <a:p>
            <a:r>
              <a:rPr lang="tr-TR" sz="2800" b="1">
                <a:latin typeface="VERDONA"/>
              </a:rPr>
              <a:t>Discrete risks</a:t>
            </a:r>
            <a:r>
              <a:rPr lang="tr-TR" sz="2800">
                <a:latin typeface="VERDONA"/>
              </a:rPr>
              <a:t> involve the sudden and unexpected changes in financial markets due to tax, war, revolution, or sudden collapse.</a:t>
            </a:r>
          </a:p>
          <a:p>
            <a:r>
              <a:rPr lang="en-AU" sz="2800" b="1">
                <a:latin typeface="VERDONA"/>
              </a:rPr>
              <a:t>Agency risk</a:t>
            </a:r>
            <a:r>
              <a:rPr lang="en-AU" sz="2800">
                <a:latin typeface="VERDONA"/>
              </a:rPr>
              <a:t> closely related with the operational risk arises from existing conflicts of interest between the principal (firms and their shareholders) and agents (managers and/or employees)</a:t>
            </a:r>
            <a:endParaRPr lang="en-US">
              <a:latin typeface="VERDON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A5F73E0A-E63C-4281-A485-C66918093ADF}" type="slidenum">
              <a:rPr lang="en-US"/>
              <a:pPr/>
              <a:t>17</a:t>
            </a:fld>
            <a:endParaRPr lang="en-US"/>
          </a:p>
        </p:txBody>
      </p:sp>
      <p:sp>
        <p:nvSpPr>
          <p:cNvPr id="21506" name="Rectangle 2"/>
          <p:cNvSpPr>
            <a:spLocks noGrp="1" noChangeArrowheads="1"/>
          </p:cNvSpPr>
          <p:nvPr>
            <p:ph type="title"/>
          </p:nvPr>
        </p:nvSpPr>
        <p:spPr>
          <a:xfrm>
            <a:off x="685800" y="0"/>
            <a:ext cx="7772400" cy="1143000"/>
          </a:xfrm>
        </p:spPr>
        <p:txBody>
          <a:bodyPr/>
          <a:lstStyle/>
          <a:p>
            <a:r>
              <a:rPr lang="en-US" sz="3000"/>
              <a:t>Effective RM and Control Sytem Components</a:t>
            </a:r>
            <a:endParaRPr lang="en-US"/>
          </a:p>
        </p:txBody>
      </p:sp>
      <p:sp>
        <p:nvSpPr>
          <p:cNvPr id="21507" name="Rectangle 3"/>
          <p:cNvSpPr>
            <a:spLocks noGrp="1" noChangeArrowheads="1"/>
          </p:cNvSpPr>
          <p:nvPr>
            <p:ph type="body" idx="1"/>
          </p:nvPr>
        </p:nvSpPr>
        <p:spPr>
          <a:xfrm>
            <a:off x="762000" y="990600"/>
            <a:ext cx="7772400" cy="4114800"/>
          </a:xfrm>
        </p:spPr>
        <p:txBody>
          <a:bodyPr/>
          <a:lstStyle/>
          <a:p>
            <a:r>
              <a:rPr lang="en-AU" sz="2000">
                <a:latin typeface="VERDONA"/>
              </a:rPr>
              <a:t>An effective risk management and control system requires;</a:t>
            </a:r>
          </a:p>
          <a:p>
            <a:pPr>
              <a:buFontTx/>
              <a:buNone/>
            </a:pPr>
            <a:r>
              <a:rPr lang="en-AU" sz="2000">
                <a:latin typeface="VERDONA"/>
              </a:rPr>
              <a:t>	-</a:t>
            </a:r>
            <a:r>
              <a:rPr lang="en-AU" sz="2000" b="1">
                <a:latin typeface="VERDONA"/>
              </a:rPr>
              <a:t>Setting an Risk management and control strategy</a:t>
            </a:r>
            <a:r>
              <a:rPr lang="en-AU" sz="2000">
                <a:latin typeface="VERDONA"/>
              </a:rPr>
              <a:t>; Analyse the business and risks+ set the quantitative risk exposure limits+support the risks by adequate capital </a:t>
            </a:r>
          </a:p>
          <a:p>
            <a:pPr>
              <a:buFontTx/>
              <a:buNone/>
            </a:pPr>
            <a:r>
              <a:rPr lang="en-AU" sz="2000">
                <a:latin typeface="VERDONA"/>
              </a:rPr>
              <a:t>	-</a:t>
            </a:r>
            <a:r>
              <a:rPr lang="en-AU" sz="2000" b="1">
                <a:latin typeface="VERDONA"/>
              </a:rPr>
              <a:t>Policies and Procedures to Accomplish the Strategy</a:t>
            </a:r>
            <a:r>
              <a:rPr lang="en-AU" sz="2000">
                <a:latin typeface="VERDONA"/>
              </a:rPr>
              <a:t>;Develop Specific Guideline</a:t>
            </a:r>
          </a:p>
          <a:p>
            <a:pPr>
              <a:buFontTx/>
              <a:buNone/>
            </a:pPr>
            <a:r>
              <a:rPr lang="en-AU" sz="2000">
                <a:latin typeface="VERDONA"/>
              </a:rPr>
              <a:t>	-</a:t>
            </a:r>
            <a:r>
              <a:rPr lang="en-AU" sz="2000" b="1">
                <a:latin typeface="VERDONA"/>
              </a:rPr>
              <a:t>Risk measurement systems,</a:t>
            </a:r>
            <a:r>
              <a:rPr lang="en-AU" sz="2000">
                <a:latin typeface="VERDONA"/>
              </a:rPr>
              <a:t> VAR should include sensitivity analysis and stress testing. A contingency plan to be followed in adverse circumstances and worst-case scenarios should be developed. </a:t>
            </a:r>
          </a:p>
          <a:p>
            <a:pPr>
              <a:buFontTx/>
              <a:buNone/>
            </a:pPr>
            <a:r>
              <a:rPr lang="en-AU" sz="2000">
                <a:latin typeface="VERDONA"/>
              </a:rPr>
              <a:t>Measurement Problem; Legal/Operational/Reputational/Agency Risk?  </a:t>
            </a:r>
            <a:endParaRPr lang="en-AU" sz="2000" b="1">
              <a:latin typeface="VERDONA"/>
            </a:endParaRPr>
          </a:p>
          <a:p>
            <a:pPr>
              <a:buFontTx/>
              <a:buNone/>
            </a:pPr>
            <a:r>
              <a:rPr lang="en-AU" sz="2000">
                <a:latin typeface="VERDONA"/>
              </a:rPr>
              <a:t>	-</a:t>
            </a:r>
            <a:r>
              <a:rPr lang="en-AU" sz="2000" b="1">
                <a:latin typeface="VERDONA"/>
              </a:rPr>
              <a:t>Compliance monitoring and reporting,</a:t>
            </a:r>
          </a:p>
          <a:p>
            <a:pPr>
              <a:buFontTx/>
              <a:buNone/>
            </a:pPr>
            <a:r>
              <a:rPr lang="en-AU" sz="2000">
                <a:latin typeface="VERDONA"/>
              </a:rPr>
              <a:t>	-Regular assessment of the effectiveness of the policies and procedures. </a:t>
            </a:r>
            <a:endParaRPr lang="en-US" sz="2000">
              <a:latin typeface="VERDON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525D393D-1FA4-4868-AC46-CD26B98EA4CD}" type="slidenum">
              <a:rPr lang="en-US"/>
              <a:pPr/>
              <a:t>18</a:t>
            </a:fld>
            <a:endParaRPr lang="en-US"/>
          </a:p>
        </p:txBody>
      </p:sp>
      <p:sp>
        <p:nvSpPr>
          <p:cNvPr id="22530" name="Rectangle 2"/>
          <p:cNvSpPr>
            <a:spLocks noGrp="1" noChangeArrowheads="1"/>
          </p:cNvSpPr>
          <p:nvPr>
            <p:ph type="title"/>
          </p:nvPr>
        </p:nvSpPr>
        <p:spPr>
          <a:xfrm>
            <a:off x="685800" y="228600"/>
            <a:ext cx="7772400" cy="1143000"/>
          </a:xfrm>
        </p:spPr>
        <p:txBody>
          <a:bodyPr/>
          <a:lstStyle/>
          <a:p>
            <a:r>
              <a:rPr lang="en-US" sz="3000"/>
              <a:t>Effective RM and Control Sytem Elements-I</a:t>
            </a:r>
          </a:p>
        </p:txBody>
      </p:sp>
      <p:sp>
        <p:nvSpPr>
          <p:cNvPr id="22531" name="Rectangle 3"/>
          <p:cNvSpPr>
            <a:spLocks noGrp="1" noChangeArrowheads="1"/>
          </p:cNvSpPr>
          <p:nvPr>
            <p:ph type="body" idx="1"/>
          </p:nvPr>
        </p:nvSpPr>
        <p:spPr>
          <a:xfrm>
            <a:off x="762000" y="1143000"/>
            <a:ext cx="7772400" cy="4114800"/>
          </a:xfrm>
        </p:spPr>
        <p:txBody>
          <a:bodyPr/>
          <a:lstStyle/>
          <a:p>
            <a:r>
              <a:rPr lang="en-US" sz="2400" b="1"/>
              <a:t>Control Environment;</a:t>
            </a:r>
            <a:r>
              <a:rPr lang="en-US" sz="2400"/>
              <a:t> </a:t>
            </a:r>
          </a:p>
          <a:p>
            <a:pPr>
              <a:buFontTx/>
              <a:buNone/>
            </a:pPr>
            <a:r>
              <a:rPr lang="en-AU" sz="2400">
                <a:latin typeface="VERDONA"/>
              </a:rPr>
              <a:t>-Firms need to establish a mechanism to ensure that they have internal accounting controls and risk management controls. </a:t>
            </a:r>
          </a:p>
          <a:p>
            <a:pPr>
              <a:buFontTx/>
              <a:buNone/>
            </a:pPr>
            <a:r>
              <a:rPr lang="en-AU" sz="2400">
                <a:latin typeface="VERDONA"/>
              </a:rPr>
              <a:t>-Responsibility for monitoring controls is clearly defined; and senior management promotes a culture of controls at all levels within a firm.</a:t>
            </a:r>
          </a:p>
          <a:p>
            <a:pPr>
              <a:buFontTx/>
              <a:buNone/>
            </a:pPr>
            <a:r>
              <a:rPr lang="en-AU" sz="2400">
                <a:latin typeface="VERDONA"/>
              </a:rPr>
              <a:t>-The control environment's effectiveness is influenced by several variables</a:t>
            </a:r>
          </a:p>
          <a:p>
            <a:r>
              <a:rPr lang="en-AU" sz="2000">
                <a:latin typeface="VERDONA"/>
              </a:rPr>
              <a:t>Management's attitudes, beliefs, and practices</a:t>
            </a:r>
          </a:p>
          <a:p>
            <a:r>
              <a:rPr lang="en-AU" sz="2000">
                <a:latin typeface="VERDONA"/>
              </a:rPr>
              <a:t>Degree of external oversight. </a:t>
            </a:r>
          </a:p>
          <a:p>
            <a:r>
              <a:rPr lang="en-AU" sz="2000">
                <a:latin typeface="VERDONA"/>
              </a:rPr>
              <a:t>Nature and scope of the governing body and management committees</a:t>
            </a:r>
            <a:endParaRPr lang="en-US" sz="2000">
              <a:latin typeface="VERDON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9B59409D-D1A6-49DA-A079-D6AB42A00430}" type="slidenum">
              <a:rPr lang="en-US"/>
              <a:pPr/>
              <a:t>19</a:t>
            </a:fld>
            <a:endParaRPr lang="en-US"/>
          </a:p>
        </p:txBody>
      </p:sp>
      <p:sp>
        <p:nvSpPr>
          <p:cNvPr id="23554" name="Rectangle 2"/>
          <p:cNvSpPr>
            <a:spLocks noGrp="1" noChangeArrowheads="1"/>
          </p:cNvSpPr>
          <p:nvPr>
            <p:ph type="title"/>
          </p:nvPr>
        </p:nvSpPr>
        <p:spPr>
          <a:xfrm>
            <a:off x="685800" y="152400"/>
            <a:ext cx="7772400" cy="1143000"/>
          </a:xfrm>
        </p:spPr>
        <p:txBody>
          <a:bodyPr/>
          <a:lstStyle/>
          <a:p>
            <a:r>
              <a:rPr lang="en-US" sz="3000"/>
              <a:t>Effective RM and Control Sytem Elements-II</a:t>
            </a:r>
          </a:p>
        </p:txBody>
      </p:sp>
      <p:sp>
        <p:nvSpPr>
          <p:cNvPr id="23555" name="Rectangle 3"/>
          <p:cNvSpPr>
            <a:spLocks noGrp="1" noChangeArrowheads="1"/>
          </p:cNvSpPr>
          <p:nvPr>
            <p:ph type="body" idx="1"/>
          </p:nvPr>
        </p:nvSpPr>
        <p:spPr>
          <a:xfrm>
            <a:off x="762000" y="1219200"/>
            <a:ext cx="7772400" cy="4114800"/>
          </a:xfrm>
        </p:spPr>
        <p:txBody>
          <a:bodyPr/>
          <a:lstStyle/>
          <a:p>
            <a:r>
              <a:rPr lang="en-US" sz="2400" b="1"/>
              <a:t>Nature and Scope of The Controls;</a:t>
            </a:r>
            <a:r>
              <a:rPr lang="en-US" sz="2400"/>
              <a:t> </a:t>
            </a:r>
            <a:r>
              <a:rPr lang="en-AU" sz="2400">
                <a:latin typeface="VERDONA"/>
              </a:rPr>
              <a:t>Firm guidance and guidance from supervisors should cover both internal accounting controls and risk management and controls.</a:t>
            </a:r>
          </a:p>
          <a:p>
            <a:r>
              <a:rPr lang="en-AU" sz="2400" b="1">
                <a:latin typeface="VERDONA"/>
              </a:rPr>
              <a:t>Implementation;</a:t>
            </a:r>
            <a:r>
              <a:rPr lang="en-AU" sz="2400">
                <a:latin typeface="VERDONA"/>
              </a:rPr>
              <a:t> Firm guidance+written documentation about their control procedures.</a:t>
            </a:r>
          </a:p>
          <a:p>
            <a:r>
              <a:rPr lang="en-AU" sz="2400" b="1">
                <a:latin typeface="VERDONA"/>
              </a:rPr>
              <a:t>Verification; </a:t>
            </a:r>
            <a:r>
              <a:rPr lang="en-AU" sz="2400">
                <a:latin typeface="VERDONA"/>
              </a:rPr>
              <a:t>The verification procedures should include --- Internal audits, which should be independent of the trading desks and the revenue side of the business,</a:t>
            </a:r>
          </a:p>
          <a:p>
            <a:pPr>
              <a:buFontTx/>
              <a:buNone/>
            </a:pPr>
            <a:r>
              <a:rPr lang="en-AU" sz="2400">
                <a:solidFill>
                  <a:srgbClr val="000000"/>
                </a:solidFill>
                <a:effectLst>
                  <a:outerShdw blurRad="38100" dist="38100" dir="2700000" algn="tl">
                    <a:srgbClr val="FFFFFF"/>
                  </a:outerShdw>
                </a:effectLst>
                <a:latin typeface="VERDONA"/>
              </a:rPr>
              <a:t>	- </a:t>
            </a:r>
            <a:r>
              <a:rPr lang="en-AU" sz="2000">
                <a:latin typeface="VERDONA"/>
              </a:rPr>
              <a:t>External audits by independent accountants. </a:t>
            </a:r>
          </a:p>
          <a:p>
            <a:pPr>
              <a:buFontTx/>
              <a:buNone/>
            </a:pPr>
            <a:r>
              <a:rPr lang="en-AU" sz="2000">
                <a:latin typeface="VERDONA"/>
              </a:rPr>
              <a:t>	- For supervisors, additional verification would be accomplished through an examination process.</a:t>
            </a:r>
          </a:p>
          <a:p>
            <a:endParaRPr lang="en-US" sz="2000">
              <a:latin typeface="VERDO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21.04.2003</a:t>
            </a:r>
          </a:p>
        </p:txBody>
      </p:sp>
      <p:sp>
        <p:nvSpPr>
          <p:cNvPr id="7" name="Slide Number Placeholder 5"/>
          <p:cNvSpPr>
            <a:spLocks noGrp="1"/>
          </p:cNvSpPr>
          <p:nvPr>
            <p:ph type="sldNum" sz="quarter" idx="12"/>
          </p:nvPr>
        </p:nvSpPr>
        <p:spPr/>
        <p:txBody>
          <a:bodyPr/>
          <a:lstStyle/>
          <a:p>
            <a:fld id="{0B9757D4-8927-4E09-8A65-A39E45E66435}" type="slidenum">
              <a:rPr lang="en-US"/>
              <a:pPr/>
              <a:t>2</a:t>
            </a:fld>
            <a:endParaRPr lang="en-US"/>
          </a:p>
        </p:txBody>
      </p:sp>
      <p:sp>
        <p:nvSpPr>
          <p:cNvPr id="12290" name="Rectangle 2"/>
          <p:cNvSpPr>
            <a:spLocks noGrp="1" noChangeArrowheads="1"/>
          </p:cNvSpPr>
          <p:nvPr>
            <p:ph type="title"/>
          </p:nvPr>
        </p:nvSpPr>
        <p:spPr/>
        <p:txBody>
          <a:bodyPr/>
          <a:lstStyle/>
          <a:p>
            <a:r>
              <a:rPr lang="en-US" sz="4000" b="1"/>
              <a:t>WHAT DOES EVERYBODY HATE EXCEPT COMPETITORS</a:t>
            </a:r>
            <a:endParaRPr lang="en-US"/>
          </a:p>
        </p:txBody>
      </p:sp>
      <p:sp>
        <p:nvSpPr>
          <p:cNvPr id="12291" name="Rectangle 3"/>
          <p:cNvSpPr>
            <a:spLocks noGrp="1" noChangeArrowheads="1"/>
          </p:cNvSpPr>
          <p:nvPr>
            <p:ph type="body" idx="1"/>
          </p:nvPr>
        </p:nvSpPr>
        <p:spPr/>
        <p:txBody>
          <a:bodyPr/>
          <a:lstStyle/>
          <a:p>
            <a:r>
              <a:rPr lang="en-US"/>
              <a:t>IN GOOD TIMES;BAD REPUTATION</a:t>
            </a:r>
          </a:p>
          <a:p>
            <a:endParaRPr lang="en-US"/>
          </a:p>
          <a:p>
            <a:r>
              <a:rPr lang="en-US"/>
              <a:t>IN BAD TIMES;BANKRUPTCY</a:t>
            </a:r>
          </a:p>
          <a:p>
            <a:endParaRPr lang="en-US"/>
          </a:p>
          <a:p>
            <a:r>
              <a:rPr lang="en-US"/>
              <a:t>EVERYBODY? SECURITIES FIRMS AND REGULATORS </a:t>
            </a:r>
          </a:p>
          <a:p>
            <a:endParaRPr lang="en-US"/>
          </a:p>
          <a:p>
            <a:endParaRPr lang="en-US"/>
          </a:p>
        </p:txBody>
      </p:sp>
      <p:pic>
        <p:nvPicPr>
          <p:cNvPr id="12292" name="Picture 4" descr="j017446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800600"/>
            <a:ext cx="1717675" cy="18176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8CC13BC1-2D3A-4A96-934C-8B79C12AA58D}" type="slidenum">
              <a:rPr lang="en-US"/>
              <a:pPr/>
              <a:t>20</a:t>
            </a:fld>
            <a:endParaRPr lang="en-US"/>
          </a:p>
        </p:txBody>
      </p:sp>
      <p:sp>
        <p:nvSpPr>
          <p:cNvPr id="24578" name="Rectangle 2"/>
          <p:cNvSpPr>
            <a:spLocks noGrp="1" noChangeArrowheads="1"/>
          </p:cNvSpPr>
          <p:nvPr>
            <p:ph type="title"/>
          </p:nvPr>
        </p:nvSpPr>
        <p:spPr/>
        <p:txBody>
          <a:bodyPr/>
          <a:lstStyle/>
          <a:p>
            <a:r>
              <a:rPr lang="en-US" sz="3000"/>
              <a:t>Effective RM and Control Sytem Elements-III</a:t>
            </a:r>
          </a:p>
        </p:txBody>
      </p:sp>
      <p:sp>
        <p:nvSpPr>
          <p:cNvPr id="24579" name="Rectangle 3"/>
          <p:cNvSpPr>
            <a:spLocks noGrp="1" noChangeArrowheads="1"/>
          </p:cNvSpPr>
          <p:nvPr>
            <p:ph type="body" sz="half" idx="1"/>
          </p:nvPr>
        </p:nvSpPr>
        <p:spPr>
          <a:xfrm>
            <a:off x="457200" y="1905000"/>
            <a:ext cx="6324600" cy="4114800"/>
          </a:xfrm>
        </p:spPr>
        <p:txBody>
          <a:bodyPr/>
          <a:lstStyle/>
          <a:p>
            <a:r>
              <a:rPr lang="en-US" sz="2800" b="1"/>
              <a:t>Reporting;</a:t>
            </a:r>
            <a:r>
              <a:rPr lang="en-US" sz="2800"/>
              <a:t> </a:t>
            </a:r>
            <a:r>
              <a:rPr lang="en-AU" sz="2800">
                <a:latin typeface="VERDONA"/>
              </a:rPr>
              <a:t>Firms need to establish and supervisors should require mechanisms to report material inadequacies or breakdowns in controls to senior management and supervisors on a timely basis</a:t>
            </a:r>
            <a:endParaRPr lang="en-US" sz="2800">
              <a:latin typeface="VERDONA"/>
            </a:endParaRPr>
          </a:p>
        </p:txBody>
      </p:sp>
      <p:pic>
        <p:nvPicPr>
          <p:cNvPr id="24580" name="Picture 4" descr="j0157043[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704138" y="1219200"/>
            <a:ext cx="1439862" cy="1765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39AF842E-D22B-440E-9296-81B899237DA1}" type="slidenum">
              <a:rPr lang="en-US"/>
              <a:pPr/>
              <a:t>21</a:t>
            </a:fld>
            <a:endParaRPr lang="en-US"/>
          </a:p>
        </p:txBody>
      </p:sp>
      <p:sp>
        <p:nvSpPr>
          <p:cNvPr id="25602" name="Rectangle 2"/>
          <p:cNvSpPr>
            <a:spLocks noGrp="1" noChangeArrowheads="1"/>
          </p:cNvSpPr>
          <p:nvPr>
            <p:ph type="title"/>
          </p:nvPr>
        </p:nvSpPr>
        <p:spPr>
          <a:xfrm>
            <a:off x="685800" y="152400"/>
            <a:ext cx="7772400" cy="1143000"/>
          </a:xfrm>
        </p:spPr>
        <p:txBody>
          <a:bodyPr/>
          <a:lstStyle/>
          <a:p>
            <a:r>
              <a:rPr lang="en-US" sz="3200"/>
              <a:t>Disclosure for SF’s Customers-I</a:t>
            </a:r>
            <a:br>
              <a:rPr lang="en-US" sz="3200"/>
            </a:br>
            <a:r>
              <a:rPr lang="en-US" sz="3200" b="1"/>
              <a:t>Shareholder vs. SF’s Customer</a:t>
            </a:r>
            <a:endParaRPr lang="en-US"/>
          </a:p>
        </p:txBody>
      </p:sp>
      <p:sp>
        <p:nvSpPr>
          <p:cNvPr id="25603" name="Rectangle 3"/>
          <p:cNvSpPr>
            <a:spLocks noGrp="1" noChangeArrowheads="1"/>
          </p:cNvSpPr>
          <p:nvPr>
            <p:ph type="body" idx="1"/>
          </p:nvPr>
        </p:nvSpPr>
        <p:spPr>
          <a:xfrm>
            <a:off x="685800" y="1371600"/>
            <a:ext cx="7772400" cy="4114800"/>
          </a:xfrm>
        </p:spPr>
        <p:txBody>
          <a:bodyPr/>
          <a:lstStyle/>
          <a:p>
            <a:r>
              <a:rPr lang="en-AU" sz="2500" b="1">
                <a:latin typeface="VERDONA"/>
              </a:rPr>
              <a:t>The idea;</a:t>
            </a:r>
            <a:r>
              <a:rPr lang="en-AU" sz="2500">
                <a:latin typeface="VERDONA"/>
              </a:rPr>
              <a:t> Disclosure may provide all related parties such as current and prospective customers with greater transparency and enhances market discipline in the SF’s industry.</a:t>
            </a:r>
            <a:endParaRPr lang="en-AU" sz="2500" b="1">
              <a:latin typeface="VERDONA"/>
            </a:endParaRPr>
          </a:p>
          <a:p>
            <a:r>
              <a:rPr lang="en-AU" sz="2500" b="1">
                <a:latin typeface="VERDONA"/>
              </a:rPr>
              <a:t>The risk is still risk;</a:t>
            </a:r>
            <a:r>
              <a:rPr lang="en-AU" sz="2500">
                <a:latin typeface="VERDONA"/>
              </a:rPr>
              <a:t> However the risks of the publicly held company’s shareholder and a SF’s customer are in the different context, both of them can face to serious financial troubles due to lack of sufficient information.</a:t>
            </a:r>
          </a:p>
          <a:p>
            <a:r>
              <a:rPr lang="en-AU" sz="2500" b="1">
                <a:latin typeface="VERDONA"/>
              </a:rPr>
              <a:t>Poor Guys;</a:t>
            </a:r>
            <a:r>
              <a:rPr lang="en-AU" sz="2500">
                <a:latin typeface="VERDONA"/>
              </a:rPr>
              <a:t> The essential difference between a shareholder a SF’s customer, shareholder can access much more updated information, therefore, we assume that the shareholder has a clear idea of his investment risks.</a:t>
            </a:r>
            <a:endParaRPr lang="en-US" sz="2500">
              <a:latin typeface="VERDON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A9E32E44-C2D3-4B92-86B2-689EC0E78E4A}" type="slidenum">
              <a:rPr lang="en-US"/>
              <a:pPr/>
              <a:t>22</a:t>
            </a:fld>
            <a:endParaRPr lang="en-US"/>
          </a:p>
        </p:txBody>
      </p:sp>
      <p:sp>
        <p:nvSpPr>
          <p:cNvPr id="26626" name="Rectangle 2"/>
          <p:cNvSpPr>
            <a:spLocks noGrp="1" noChangeArrowheads="1"/>
          </p:cNvSpPr>
          <p:nvPr>
            <p:ph type="title"/>
          </p:nvPr>
        </p:nvSpPr>
        <p:spPr/>
        <p:txBody>
          <a:bodyPr/>
          <a:lstStyle/>
          <a:p>
            <a:r>
              <a:rPr lang="en-US" sz="3200"/>
              <a:t>Disclosure for SF’s Customers-II</a:t>
            </a:r>
            <a:br>
              <a:rPr lang="en-US" sz="3200"/>
            </a:br>
            <a:r>
              <a:rPr lang="en-US" sz="3200"/>
              <a:t>Voluntarily-Regulatory Risk Disclosure </a:t>
            </a:r>
            <a:br>
              <a:rPr lang="en-US" sz="3200"/>
            </a:br>
            <a:endParaRPr lang="en-US" sz="3200"/>
          </a:p>
        </p:txBody>
      </p:sp>
      <p:sp>
        <p:nvSpPr>
          <p:cNvPr id="26627" name="Rectangle 3"/>
          <p:cNvSpPr>
            <a:spLocks noGrp="1" noChangeArrowheads="1"/>
          </p:cNvSpPr>
          <p:nvPr>
            <p:ph type="body" sz="half" idx="1"/>
          </p:nvPr>
        </p:nvSpPr>
        <p:spPr>
          <a:xfrm>
            <a:off x="457200" y="1905000"/>
            <a:ext cx="6781800" cy="4114800"/>
          </a:xfrm>
        </p:spPr>
        <p:txBody>
          <a:bodyPr/>
          <a:lstStyle/>
          <a:p>
            <a:r>
              <a:rPr lang="en-US" sz="2400" b="1"/>
              <a:t>Voluntarily Risk Disclosure;</a:t>
            </a:r>
            <a:r>
              <a:rPr lang="en-US" sz="2400"/>
              <a:t>is a tool for ensuring or enhancing investor confidence. The Board may promote it.</a:t>
            </a:r>
          </a:p>
          <a:p>
            <a:r>
              <a:rPr lang="en-US" sz="2400" b="1"/>
              <a:t>The question is</a:t>
            </a:r>
            <a:r>
              <a:rPr lang="en-US" sz="2400"/>
              <a:t> whether SFs self-disclosure practices can give enough information(or their business secrets) for investor protection. So, </a:t>
            </a:r>
          </a:p>
          <a:p>
            <a:r>
              <a:rPr lang="en-US" sz="2400" b="1"/>
              <a:t>Regulatory Risk Disclosure;</a:t>
            </a:r>
            <a:r>
              <a:rPr lang="en-US" sz="2400"/>
              <a:t>The most effective way for investor protection and market discipline.</a:t>
            </a:r>
          </a:p>
        </p:txBody>
      </p:sp>
      <p:pic>
        <p:nvPicPr>
          <p:cNvPr id="26628" name="Picture 4" descr="j0290341[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300913" y="914400"/>
            <a:ext cx="1843087" cy="24876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5F64C17D-5782-40AF-9AEE-30D6206BE38E}" type="slidenum">
              <a:rPr lang="en-US"/>
              <a:pPr/>
              <a:t>23</a:t>
            </a:fld>
            <a:endParaRPr lang="en-US"/>
          </a:p>
        </p:txBody>
      </p:sp>
      <p:sp>
        <p:nvSpPr>
          <p:cNvPr id="27650" name="Rectangle 2"/>
          <p:cNvSpPr>
            <a:spLocks noGrp="1" noChangeArrowheads="1"/>
          </p:cNvSpPr>
          <p:nvPr>
            <p:ph type="title"/>
          </p:nvPr>
        </p:nvSpPr>
        <p:spPr/>
        <p:txBody>
          <a:bodyPr/>
          <a:lstStyle/>
          <a:p>
            <a:r>
              <a:rPr lang="en-US" sz="3200"/>
              <a:t>Disclosure for SF’s Customers-III</a:t>
            </a:r>
            <a:br>
              <a:rPr lang="en-US" sz="3200"/>
            </a:br>
            <a:r>
              <a:rPr lang="en-US" sz="3200"/>
              <a:t> Regulatory Risk Disclosure-NASD Rules  </a:t>
            </a:r>
            <a:br>
              <a:rPr lang="en-US" sz="3200"/>
            </a:br>
            <a:endParaRPr lang="en-US" sz="3200"/>
          </a:p>
        </p:txBody>
      </p:sp>
      <p:sp>
        <p:nvSpPr>
          <p:cNvPr id="27651" name="Rectangle 3"/>
          <p:cNvSpPr>
            <a:spLocks noGrp="1" noChangeArrowheads="1"/>
          </p:cNvSpPr>
          <p:nvPr>
            <p:ph type="body" idx="1"/>
          </p:nvPr>
        </p:nvSpPr>
        <p:spPr/>
        <p:txBody>
          <a:bodyPr/>
          <a:lstStyle/>
          <a:p>
            <a:r>
              <a:rPr lang="en-US" sz="2400" b="1"/>
              <a:t>NASD Conduct Rule 2270(</a:t>
            </a:r>
            <a:r>
              <a:rPr lang="en-AU" sz="2400" b="1">
                <a:latin typeface="VERDONA"/>
              </a:rPr>
              <a:t>Disclosure of Financial Condition to Customers)</a:t>
            </a:r>
            <a:r>
              <a:rPr lang="en-US" sz="2400" b="1"/>
              <a:t>;</a:t>
            </a:r>
            <a:r>
              <a:rPr lang="en-US" sz="2400"/>
              <a:t> </a:t>
            </a:r>
            <a:r>
              <a:rPr lang="en-AU" sz="2400">
                <a:latin typeface="VERDONA"/>
              </a:rPr>
              <a:t>A member shall make available to inspection by any bona fide regular customer, upon request,the information relative to such member's financial condition as disclosed in its most recent balance sheet.</a:t>
            </a:r>
          </a:p>
          <a:p>
            <a:r>
              <a:rPr lang="en-AU" sz="2400" b="1">
                <a:latin typeface="VERDONA"/>
              </a:rPr>
              <a:t>NASD Rule 2910(Disclosure of Financial Condition to Other Members);</a:t>
            </a:r>
            <a:r>
              <a:rPr lang="en-AU" sz="2400">
                <a:latin typeface="VERDONA"/>
              </a:rPr>
              <a:t> Any member of the Association who is a party to an open transaction or who has on deposit cash or securities of another member shall furnish upon written request of the other member a statement of its financial condition as disclosed in its most recently prepared balance sheet </a:t>
            </a:r>
            <a:endParaRPr lang="en-US" sz="2400">
              <a:latin typeface="VERDON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1BCA61EB-AB25-4F38-BADD-87EA467E073D}" type="slidenum">
              <a:rPr lang="en-US"/>
              <a:pPr/>
              <a:t>24</a:t>
            </a:fld>
            <a:endParaRPr lang="en-US"/>
          </a:p>
        </p:txBody>
      </p:sp>
      <p:sp>
        <p:nvSpPr>
          <p:cNvPr id="28674" name="Rectangle 2"/>
          <p:cNvSpPr>
            <a:spLocks noGrp="1" noChangeArrowheads="1"/>
          </p:cNvSpPr>
          <p:nvPr>
            <p:ph type="title"/>
          </p:nvPr>
        </p:nvSpPr>
        <p:spPr>
          <a:xfrm>
            <a:off x="762000" y="228600"/>
            <a:ext cx="7772400" cy="1143000"/>
          </a:xfrm>
        </p:spPr>
        <p:txBody>
          <a:bodyPr/>
          <a:lstStyle/>
          <a:p>
            <a:r>
              <a:rPr lang="en-US" sz="2800"/>
              <a:t>Disclosure for SF’s Customers-IV</a:t>
            </a:r>
            <a:br>
              <a:rPr lang="en-US" sz="2800"/>
            </a:br>
            <a:r>
              <a:rPr lang="en-US" sz="2800"/>
              <a:t> Regulatory Risk Disclosure-NASD Public Disclosure Program</a:t>
            </a:r>
            <a:endParaRPr lang="en-US" sz="3200"/>
          </a:p>
        </p:txBody>
      </p:sp>
      <p:sp>
        <p:nvSpPr>
          <p:cNvPr id="28675" name="Rectangle 3"/>
          <p:cNvSpPr>
            <a:spLocks noGrp="1" noChangeArrowheads="1"/>
          </p:cNvSpPr>
          <p:nvPr>
            <p:ph type="body" idx="1"/>
          </p:nvPr>
        </p:nvSpPr>
        <p:spPr>
          <a:xfrm>
            <a:off x="685800" y="1905000"/>
            <a:ext cx="7772400" cy="3736975"/>
          </a:xfrm>
        </p:spPr>
        <p:txBody>
          <a:bodyPr/>
          <a:lstStyle/>
          <a:p>
            <a:pPr>
              <a:buFontTx/>
              <a:buNone/>
            </a:pPr>
            <a:r>
              <a:rPr lang="en-AU" sz="2400">
                <a:solidFill>
                  <a:srgbClr val="000000"/>
                </a:solidFill>
                <a:effectLst>
                  <a:outerShdw blurRad="38100" dist="38100" dir="2700000" algn="tl">
                    <a:srgbClr val="FFFFFF"/>
                  </a:outerShdw>
                </a:effectLst>
                <a:latin typeface="VERDONA"/>
              </a:rPr>
              <a:t> </a:t>
            </a:r>
            <a:r>
              <a:rPr lang="en-AU" sz="2400">
                <a:latin typeface="VERDONA"/>
              </a:rPr>
              <a:t>The reported information is publicly available and has falls into two broad categories: </a:t>
            </a:r>
          </a:p>
          <a:p>
            <a:pPr>
              <a:buFontTx/>
              <a:buNone/>
            </a:pPr>
            <a:r>
              <a:rPr lang="en-AU">
                <a:latin typeface="Symbol" pitchFamily="18" charset="2"/>
                <a:cs typeface="Times New Roman" pitchFamily="18" charset="0"/>
              </a:rPr>
              <a:t>·	</a:t>
            </a:r>
            <a:r>
              <a:rPr lang="en-AU" sz="2200" b="1">
                <a:latin typeface="VERDONA"/>
              </a:rPr>
              <a:t>Administrative</a:t>
            </a:r>
            <a:r>
              <a:rPr lang="en-AU" sz="2200">
                <a:latin typeface="VERDONA"/>
              </a:rPr>
              <a:t> - information about the types of business a firm engages in, background information about a firm or broker, registrations and licenses held, etc  </a:t>
            </a:r>
          </a:p>
          <a:p>
            <a:r>
              <a:rPr lang="en-AU" sz="2200" b="1">
                <a:latin typeface="VERDONA"/>
              </a:rPr>
              <a:t>Disclosure</a:t>
            </a:r>
            <a:r>
              <a:rPr lang="en-AU" sz="2200">
                <a:latin typeface="VERDONA"/>
              </a:rPr>
              <a:t> - information about regulatory and disciplinary actions, criminal proceedings, certain civil and financial proceedings and, in the case of brokers, customer complaints and related arbitration or judicial proceedings</a:t>
            </a:r>
            <a:r>
              <a:rPr lang="en-AU" sz="2200">
                <a:solidFill>
                  <a:srgbClr val="000000"/>
                </a:solidFill>
                <a:effectLst>
                  <a:outerShdw blurRad="38100" dist="38100" dir="2700000" algn="tl">
                    <a:srgbClr val="FFFFFF"/>
                  </a:outerShdw>
                </a:effectLst>
                <a:latin typeface="VERDONA"/>
              </a:rPr>
              <a:t>  </a:t>
            </a:r>
          </a:p>
          <a:p>
            <a:pPr algn="just"/>
            <a:r>
              <a:rPr lang="en-AU" sz="2200" b="1">
                <a:latin typeface="VERDONA"/>
              </a:rPr>
              <a:t>That is not enough;</a:t>
            </a:r>
            <a:r>
              <a:rPr lang="en-AU" sz="2200">
                <a:latin typeface="VERDONA"/>
              </a:rPr>
              <a:t> there is no sufficient  disclosure periodic financial reports and the risk management evaluations, diciplinary information can represent only current and historical legal problems. </a:t>
            </a:r>
          </a:p>
          <a:p>
            <a:pPr>
              <a:buFontTx/>
              <a:buNone/>
            </a:pPr>
            <a:r>
              <a:rPr lang="en-AU" sz="2200">
                <a:solidFill>
                  <a:srgbClr val="000000"/>
                </a:solidFill>
                <a:effectLst>
                  <a:outerShdw blurRad="38100" dist="38100" dir="2700000" algn="tl">
                    <a:srgbClr val="FFFFFF"/>
                  </a:outerShdw>
                </a:effectLst>
                <a:latin typeface="VERDONA"/>
              </a:rPr>
              <a:t> </a:t>
            </a:r>
            <a:endParaRPr lang="en-US" sz="2200">
              <a:solidFill>
                <a:srgbClr val="000000"/>
              </a:solidFill>
              <a:effectLst>
                <a:outerShdw blurRad="38100" dist="38100" dir="2700000" algn="tl">
                  <a:srgbClr val="FFFFFF"/>
                </a:outerShdw>
              </a:effectLst>
              <a:latin typeface="VERDON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ABDD8248-B1B0-46CE-99D5-D1F57ACD8C1D}" type="slidenum">
              <a:rPr lang="en-US"/>
              <a:pPr/>
              <a:t>25</a:t>
            </a:fld>
            <a:endParaRPr lang="en-US"/>
          </a:p>
        </p:txBody>
      </p:sp>
      <p:sp>
        <p:nvSpPr>
          <p:cNvPr id="29698" name="Rectangle 2"/>
          <p:cNvSpPr>
            <a:spLocks noGrp="1" noChangeArrowheads="1"/>
          </p:cNvSpPr>
          <p:nvPr>
            <p:ph type="title"/>
          </p:nvPr>
        </p:nvSpPr>
        <p:spPr/>
        <p:txBody>
          <a:bodyPr/>
          <a:lstStyle/>
          <a:p>
            <a:r>
              <a:rPr lang="en-US" sz="2800"/>
              <a:t>Disclosure for SF’s Customers-V</a:t>
            </a:r>
            <a:br>
              <a:rPr lang="en-US" sz="2800"/>
            </a:br>
            <a:r>
              <a:rPr lang="en-US" sz="2800"/>
              <a:t>Regulatory Risk Disclosure Exchange Act</a:t>
            </a:r>
          </a:p>
        </p:txBody>
      </p:sp>
      <p:sp>
        <p:nvSpPr>
          <p:cNvPr id="29699" name="Rectangle 3"/>
          <p:cNvSpPr>
            <a:spLocks noGrp="1" noChangeArrowheads="1"/>
          </p:cNvSpPr>
          <p:nvPr>
            <p:ph type="body" idx="1"/>
          </p:nvPr>
        </p:nvSpPr>
        <p:spPr/>
        <p:txBody>
          <a:bodyPr/>
          <a:lstStyle/>
          <a:p>
            <a:pPr>
              <a:lnSpc>
                <a:spcPct val="90000"/>
              </a:lnSpc>
            </a:pPr>
            <a:r>
              <a:rPr lang="en-US"/>
              <a:t>Form BD; </a:t>
            </a:r>
          </a:p>
          <a:p>
            <a:pPr>
              <a:lnSpc>
                <a:spcPct val="90000"/>
              </a:lnSpc>
            </a:pPr>
            <a:r>
              <a:rPr lang="en-AU" sz="2400">
                <a:latin typeface="VERDONA"/>
              </a:rPr>
              <a:t>the uniform application for broker-dealer registration,</a:t>
            </a:r>
          </a:p>
          <a:p>
            <a:pPr>
              <a:lnSpc>
                <a:spcPct val="90000"/>
              </a:lnSpc>
            </a:pPr>
            <a:r>
              <a:rPr lang="en-AU" sz="2400">
                <a:latin typeface="VERDONA"/>
              </a:rPr>
              <a:t>publicly available,</a:t>
            </a:r>
          </a:p>
          <a:p>
            <a:pPr>
              <a:lnSpc>
                <a:spcPct val="90000"/>
              </a:lnSpc>
            </a:pPr>
            <a:r>
              <a:rPr lang="en-AU" sz="2400">
                <a:latin typeface="VERDONA"/>
              </a:rPr>
              <a:t> The essential business information and legal disclosures such as criminal disclosure, regulatory action discl. Etc</a:t>
            </a:r>
          </a:p>
          <a:p>
            <a:pPr>
              <a:lnSpc>
                <a:spcPct val="90000"/>
              </a:lnSpc>
            </a:pPr>
            <a:r>
              <a:rPr lang="en-AU" sz="2400">
                <a:latin typeface="VERDONA"/>
              </a:rPr>
              <a:t>Legal disclosures are well designed,</a:t>
            </a:r>
          </a:p>
          <a:p>
            <a:pPr>
              <a:lnSpc>
                <a:spcPct val="90000"/>
              </a:lnSpc>
            </a:pPr>
            <a:r>
              <a:rPr lang="en-AU" sz="2400">
                <a:latin typeface="VERDONA"/>
              </a:rPr>
              <a:t>There is no sufficient  disclosure periodic financial reports and the risk management evaluations like NASD’s Public Disclosure Program.</a:t>
            </a:r>
            <a:endParaRPr lang="en-US" sz="2400">
              <a:latin typeface="VERDON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D6869D5C-076F-472C-893C-200C36551AAD}" type="slidenum">
              <a:rPr lang="en-US"/>
              <a:pPr/>
              <a:t>26</a:t>
            </a:fld>
            <a:endParaRPr lang="en-US"/>
          </a:p>
        </p:txBody>
      </p:sp>
      <p:sp>
        <p:nvSpPr>
          <p:cNvPr id="30722" name="Rectangle 2"/>
          <p:cNvSpPr>
            <a:spLocks noGrp="1" noChangeArrowheads="1"/>
          </p:cNvSpPr>
          <p:nvPr>
            <p:ph type="title"/>
          </p:nvPr>
        </p:nvSpPr>
        <p:spPr/>
        <p:txBody>
          <a:bodyPr/>
          <a:lstStyle/>
          <a:p>
            <a:r>
              <a:rPr lang="en-US" sz="2800"/>
              <a:t>Disclosure for SF’s Customers-VI</a:t>
            </a:r>
            <a:br>
              <a:rPr lang="en-US" sz="2800"/>
            </a:br>
            <a:r>
              <a:rPr lang="en-US" sz="2800"/>
              <a:t>Regulatory Risk Disclosure Exchange Act</a:t>
            </a:r>
          </a:p>
        </p:txBody>
      </p:sp>
      <p:sp>
        <p:nvSpPr>
          <p:cNvPr id="30723" name="Rectangle 3"/>
          <p:cNvSpPr>
            <a:spLocks noGrp="1" noChangeArrowheads="1"/>
          </p:cNvSpPr>
          <p:nvPr>
            <p:ph type="body" idx="1"/>
          </p:nvPr>
        </p:nvSpPr>
        <p:spPr/>
        <p:txBody>
          <a:bodyPr/>
          <a:lstStyle/>
          <a:p>
            <a:r>
              <a:rPr lang="en-AU" sz="2800" b="1">
                <a:latin typeface="VERDONA"/>
              </a:rPr>
              <a:t>Section17(e)(1)(B) and Rule 17a-5(c);</a:t>
            </a:r>
          </a:p>
          <a:p>
            <a:r>
              <a:rPr lang="en-AU" sz="2800">
                <a:latin typeface="VERDONA"/>
              </a:rPr>
              <a:t>A broker-dealer that carries customer accounts must generally send its full balance sheet (including footnote disclosures required by GAAP) to each of its customers twice a year (once audited and once unaudited)</a:t>
            </a:r>
          </a:p>
          <a:p>
            <a:r>
              <a:rPr lang="en-AU" sz="2800">
                <a:latin typeface="VERDONA"/>
              </a:rPr>
              <a:t>a footnote disclosing the amount of net capital the broker-dealer held as of the balance sheet date and the minimum amount of required net capital the broker-dealer to hold as of that date.</a:t>
            </a:r>
            <a:r>
              <a:rPr lang="en-AU" sz="2800" b="1">
                <a:latin typeface="VERDONA"/>
              </a:rPr>
              <a:t> </a:t>
            </a:r>
            <a:endParaRPr lang="en-US" sz="2800" b="1">
              <a:latin typeface="VERDON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F1377407-37F7-4566-9FBC-142A1AEE2290}" type="slidenum">
              <a:rPr lang="en-US"/>
              <a:pPr/>
              <a:t>27</a:t>
            </a:fld>
            <a:endParaRPr lang="en-US"/>
          </a:p>
        </p:txBody>
      </p:sp>
      <p:sp>
        <p:nvSpPr>
          <p:cNvPr id="31746" name="Rectangle 2"/>
          <p:cNvSpPr>
            <a:spLocks noGrp="1" noChangeArrowheads="1"/>
          </p:cNvSpPr>
          <p:nvPr>
            <p:ph type="title"/>
          </p:nvPr>
        </p:nvSpPr>
        <p:spPr>
          <a:xfrm>
            <a:off x="685800" y="152400"/>
            <a:ext cx="7772400" cy="1143000"/>
          </a:xfrm>
        </p:spPr>
        <p:txBody>
          <a:bodyPr/>
          <a:lstStyle/>
          <a:p>
            <a:r>
              <a:rPr lang="en-US" sz="2800"/>
              <a:t>Disclosure for SF’s Customers-VII</a:t>
            </a:r>
            <a:br>
              <a:rPr lang="en-US" sz="2800"/>
            </a:br>
            <a:r>
              <a:rPr lang="en-US" sz="2800"/>
              <a:t>Regulatory Risk Disclosure Exchange Act</a:t>
            </a:r>
          </a:p>
        </p:txBody>
      </p:sp>
      <p:sp>
        <p:nvSpPr>
          <p:cNvPr id="31747" name="Rectangle 3"/>
          <p:cNvSpPr>
            <a:spLocks noGrp="1" noChangeArrowheads="1"/>
          </p:cNvSpPr>
          <p:nvPr>
            <p:ph type="body" idx="1"/>
          </p:nvPr>
        </p:nvSpPr>
        <p:spPr>
          <a:xfrm>
            <a:off x="762000" y="1219200"/>
            <a:ext cx="7772400" cy="4114800"/>
          </a:xfrm>
        </p:spPr>
        <p:txBody>
          <a:bodyPr/>
          <a:lstStyle/>
          <a:p>
            <a:r>
              <a:rPr lang="en-AU" sz="2600" b="1">
                <a:latin typeface="VERDONA"/>
              </a:rPr>
              <a:t>SEC Proposed Rule, Release No. 34-46920; </a:t>
            </a:r>
            <a:r>
              <a:rPr lang="en-AU" sz="2600">
                <a:latin typeface="VERDONA"/>
              </a:rPr>
              <a:t>the proposed amendments would allow a broker-dealer that elects to take advantage of the exemption instead of sending its full balance sheet, </a:t>
            </a:r>
          </a:p>
          <a:p>
            <a:r>
              <a:rPr lang="en-AU" sz="2600">
                <a:latin typeface="VERDONA"/>
              </a:rPr>
              <a:t>to send a financial disclosure statement, consisting of its net capital information and information on how to obtain its full balance sheet, to its customers twice a year, </a:t>
            </a:r>
          </a:p>
          <a:p>
            <a:r>
              <a:rPr lang="en-AU" sz="2600">
                <a:latin typeface="VERDONA"/>
              </a:rPr>
              <a:t>as long as the broker-dealer also posts its balance sheet on its website and promptly sends its balance sheet to its customers who request it via a toll-free number.</a:t>
            </a:r>
            <a:endParaRPr lang="en-US" sz="2600">
              <a:latin typeface="VERDON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0BB72864-FE74-46BC-8948-4E268AE122A2}" type="slidenum">
              <a:rPr lang="en-US"/>
              <a:pPr/>
              <a:t>28</a:t>
            </a:fld>
            <a:endParaRPr lang="en-US"/>
          </a:p>
        </p:txBody>
      </p:sp>
      <p:sp>
        <p:nvSpPr>
          <p:cNvPr id="33794" name="Rectangle 2"/>
          <p:cNvSpPr>
            <a:spLocks noGrp="1" noChangeArrowheads="1"/>
          </p:cNvSpPr>
          <p:nvPr>
            <p:ph type="title"/>
          </p:nvPr>
        </p:nvSpPr>
        <p:spPr/>
        <p:txBody>
          <a:bodyPr/>
          <a:lstStyle/>
          <a:p>
            <a:r>
              <a:rPr lang="en-US" sz="2800"/>
              <a:t>Disclosure for SF’s Customers-VIII</a:t>
            </a:r>
            <a:br>
              <a:rPr lang="en-US" sz="2800"/>
            </a:br>
            <a:r>
              <a:rPr lang="en-US" sz="2800"/>
              <a:t>In TURKEY</a:t>
            </a:r>
          </a:p>
        </p:txBody>
      </p:sp>
      <p:sp>
        <p:nvSpPr>
          <p:cNvPr id="33795" name="Rectangle 3"/>
          <p:cNvSpPr>
            <a:spLocks noGrp="1" noChangeArrowheads="1"/>
          </p:cNvSpPr>
          <p:nvPr>
            <p:ph type="body" sz="half" idx="1"/>
          </p:nvPr>
        </p:nvSpPr>
        <p:spPr>
          <a:xfrm>
            <a:off x="457200" y="1905000"/>
            <a:ext cx="5562600" cy="4114800"/>
          </a:xfrm>
        </p:spPr>
        <p:txBody>
          <a:bodyPr/>
          <a:lstStyle/>
          <a:p>
            <a:pPr>
              <a:lnSpc>
                <a:spcPct val="80000"/>
              </a:lnSpc>
            </a:pPr>
            <a:r>
              <a:rPr lang="en-AU" sz="2400">
                <a:latin typeface="VERDONA"/>
              </a:rPr>
              <a:t>SFs disclose their semi-annual and annual financial reports without detailed info.This disclosure could not get much attention in investment community.</a:t>
            </a:r>
          </a:p>
          <a:p>
            <a:pPr>
              <a:lnSpc>
                <a:spcPct val="80000"/>
              </a:lnSpc>
            </a:pPr>
            <a:r>
              <a:rPr lang="en-AU" sz="2400">
                <a:latin typeface="VERDONA"/>
              </a:rPr>
              <a:t> These reports also do not include the risk assessment of the firm for example the relevant reports do not provide information of the capital adequacy reports. </a:t>
            </a:r>
          </a:p>
          <a:p>
            <a:pPr>
              <a:lnSpc>
                <a:spcPct val="80000"/>
              </a:lnSpc>
            </a:pPr>
            <a:r>
              <a:rPr lang="en-AU" sz="2400">
                <a:latin typeface="VERDONA"/>
              </a:rPr>
              <a:t>The independent audit reports is also unobtainable material by the investors.</a:t>
            </a:r>
          </a:p>
          <a:p>
            <a:pPr>
              <a:lnSpc>
                <a:spcPct val="80000"/>
              </a:lnSpc>
            </a:pPr>
            <a:r>
              <a:rPr lang="en-AU" sz="2400">
                <a:latin typeface="VERDONA"/>
              </a:rPr>
              <a:t> Investors have no inspection rights related to the latest financial information of the SFs.</a:t>
            </a:r>
          </a:p>
        </p:txBody>
      </p:sp>
      <p:pic>
        <p:nvPicPr>
          <p:cNvPr id="33796" name="Picture 4" descr="j0124637[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167438" y="838200"/>
            <a:ext cx="2976562" cy="4530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49F9087F-34E7-4E93-B904-84D4E8E37E31}" type="slidenum">
              <a:rPr lang="en-US"/>
              <a:pPr/>
              <a:t>29</a:t>
            </a:fld>
            <a:endParaRPr lang="en-US"/>
          </a:p>
        </p:txBody>
      </p:sp>
      <p:sp>
        <p:nvSpPr>
          <p:cNvPr id="34818" name="Rectangle 2"/>
          <p:cNvSpPr>
            <a:spLocks noGrp="1" noChangeArrowheads="1"/>
          </p:cNvSpPr>
          <p:nvPr>
            <p:ph type="title"/>
          </p:nvPr>
        </p:nvSpPr>
        <p:spPr/>
        <p:txBody>
          <a:bodyPr/>
          <a:lstStyle/>
          <a:p>
            <a:r>
              <a:rPr lang="en-US" sz="2800"/>
              <a:t>Disclosure for SF’s Customers-IX</a:t>
            </a:r>
            <a:br>
              <a:rPr lang="en-US" sz="2800"/>
            </a:br>
            <a:r>
              <a:rPr lang="en-US" sz="2800"/>
              <a:t>In TURKEY</a:t>
            </a:r>
          </a:p>
        </p:txBody>
      </p:sp>
      <p:sp>
        <p:nvSpPr>
          <p:cNvPr id="34819" name="Rectangle 3"/>
          <p:cNvSpPr>
            <a:spLocks noGrp="1" noChangeArrowheads="1"/>
          </p:cNvSpPr>
          <p:nvPr>
            <p:ph type="body" sz="half" idx="1"/>
          </p:nvPr>
        </p:nvSpPr>
        <p:spPr>
          <a:xfrm>
            <a:off x="457200" y="1905000"/>
            <a:ext cx="6858000" cy="4114800"/>
          </a:xfrm>
        </p:spPr>
        <p:txBody>
          <a:bodyPr/>
          <a:lstStyle/>
          <a:p>
            <a:r>
              <a:rPr lang="en-AU" sz="2800">
                <a:latin typeface="VERDONA"/>
              </a:rPr>
              <a:t>A SF customer can get some information from the the Board and the ISE web-sites which contain the essential business information of SFs such as business address, phone numbers, branches, the name of the CEO, the final criminal sanctions etc.</a:t>
            </a:r>
            <a:endParaRPr lang="en-AU" sz="2000">
              <a:latin typeface="VERDONA"/>
            </a:endParaRPr>
          </a:p>
          <a:p>
            <a:r>
              <a:rPr lang="en-AU" sz="2000">
                <a:latin typeface="VERDONA"/>
              </a:rPr>
              <a:t> </a:t>
            </a:r>
            <a:r>
              <a:rPr lang="en-AU" sz="2800">
                <a:latin typeface="VERDONA"/>
              </a:rPr>
              <a:t>The information about the SFs is very limited for the average investors.</a:t>
            </a:r>
            <a:endParaRPr lang="en-US" sz="2800">
              <a:latin typeface="VERDONA"/>
            </a:endParaRPr>
          </a:p>
          <a:p>
            <a:endParaRPr lang="en-US" sz="2800"/>
          </a:p>
        </p:txBody>
      </p:sp>
      <p:pic>
        <p:nvPicPr>
          <p:cNvPr id="34820" name="Picture 4" descr="j0198572[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116763" y="914400"/>
            <a:ext cx="2027237" cy="2371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C4DA4801-593F-444E-95B5-70D14C02D4CA}" type="slidenum">
              <a:rPr lang="en-US"/>
              <a:pPr/>
              <a:t>3</a:t>
            </a:fld>
            <a:endParaRPr lang="en-US"/>
          </a:p>
        </p:txBody>
      </p:sp>
      <p:sp>
        <p:nvSpPr>
          <p:cNvPr id="13314" name="Rectangle 2"/>
          <p:cNvSpPr>
            <a:spLocks noGrp="1" noChangeArrowheads="1"/>
          </p:cNvSpPr>
          <p:nvPr>
            <p:ph type="title"/>
          </p:nvPr>
        </p:nvSpPr>
        <p:spPr/>
        <p:txBody>
          <a:bodyPr/>
          <a:lstStyle/>
          <a:p>
            <a:r>
              <a:rPr lang="en-US"/>
              <a:t>EVERBODY HURTS SOME TIME (SOME LEVEL) </a:t>
            </a:r>
          </a:p>
        </p:txBody>
      </p:sp>
      <p:sp>
        <p:nvSpPr>
          <p:cNvPr id="13315" name="Rectangle 3"/>
          <p:cNvSpPr>
            <a:spLocks noGrp="1" noChangeArrowheads="1"/>
          </p:cNvSpPr>
          <p:nvPr>
            <p:ph type="body" idx="1"/>
          </p:nvPr>
        </p:nvSpPr>
        <p:spPr/>
        <p:txBody>
          <a:bodyPr/>
          <a:lstStyle/>
          <a:p>
            <a:r>
              <a:rPr lang="en-US" sz="2800"/>
              <a:t>REGULATORS LIKE THE GUYS WHO MANAGE THEIR RISKS EFFECTIVELY</a:t>
            </a:r>
          </a:p>
          <a:p>
            <a:r>
              <a:rPr lang="en-US" sz="2800"/>
              <a:t>EFFECTIVE INTERNAL CONTROL AND RISK MANAGEMENT SYSTEMS ARE THE TOOLS AFFECTING THE OWNERS AND REGULATORS’ POW </a:t>
            </a:r>
          </a:p>
          <a:p>
            <a:r>
              <a:rPr lang="en-US" sz="2800"/>
              <a:t>BUT REGULATORS STILL NEED TO CARE THE INDUSTRY; Minimized and managed wrongs do not rescue the system as a whole</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A59E9FB7-AB10-4976-9790-3EB09CEF01D7}" type="slidenum">
              <a:rPr lang="en-US"/>
              <a:pPr/>
              <a:t>30</a:t>
            </a:fld>
            <a:endParaRPr lang="en-US"/>
          </a:p>
        </p:txBody>
      </p:sp>
      <p:sp>
        <p:nvSpPr>
          <p:cNvPr id="32770" name="Rectangle 2"/>
          <p:cNvSpPr>
            <a:spLocks noGrp="1" noChangeArrowheads="1"/>
          </p:cNvSpPr>
          <p:nvPr>
            <p:ph type="title"/>
          </p:nvPr>
        </p:nvSpPr>
        <p:spPr/>
        <p:txBody>
          <a:bodyPr/>
          <a:lstStyle/>
          <a:p>
            <a:r>
              <a:rPr lang="en-US" sz="3600"/>
              <a:t>Regulation Recommendations</a:t>
            </a:r>
            <a:br>
              <a:rPr lang="en-US" sz="3600"/>
            </a:br>
            <a:r>
              <a:rPr lang="en-US" sz="3600"/>
              <a:t> </a:t>
            </a:r>
            <a:r>
              <a:rPr lang="en-AU" sz="3600" b="1">
                <a:latin typeface="VERDONA"/>
              </a:rPr>
              <a:t>General Disclosure Form-I </a:t>
            </a:r>
            <a:endParaRPr lang="en-US" sz="4000" b="1">
              <a:latin typeface="VERDONA"/>
            </a:endParaRPr>
          </a:p>
        </p:txBody>
      </p:sp>
      <p:sp>
        <p:nvSpPr>
          <p:cNvPr id="32771" name="Rectangle 3"/>
          <p:cNvSpPr>
            <a:spLocks noGrp="1" noChangeArrowheads="1"/>
          </p:cNvSpPr>
          <p:nvPr>
            <p:ph type="body" sz="half" idx="1"/>
          </p:nvPr>
        </p:nvSpPr>
        <p:spPr>
          <a:xfrm>
            <a:off x="457200" y="1905000"/>
            <a:ext cx="7543800" cy="4114800"/>
          </a:xfrm>
        </p:spPr>
        <p:txBody>
          <a:bodyPr/>
          <a:lstStyle/>
          <a:p>
            <a:r>
              <a:rPr lang="en-AU" sz="2000">
                <a:latin typeface="VERDONA"/>
              </a:rPr>
              <a:t>As a part of broader disclosure concept, the Board may adopt a </a:t>
            </a:r>
            <a:r>
              <a:rPr lang="en-AU" sz="2000" b="1">
                <a:latin typeface="VERDONA"/>
              </a:rPr>
              <a:t>General Disclosure Form</a:t>
            </a:r>
            <a:r>
              <a:rPr lang="en-AU" sz="2000">
                <a:latin typeface="VERDONA"/>
              </a:rPr>
              <a:t>.The form should include,</a:t>
            </a:r>
          </a:p>
          <a:p>
            <a:pPr>
              <a:buFontTx/>
              <a:buNone/>
            </a:pPr>
            <a:r>
              <a:rPr lang="en-AU" sz="2000">
                <a:latin typeface="VERDONA"/>
              </a:rPr>
              <a:t>	-the essential business information(business history- ownership structure, names-address-phones-branches-BoD-CEO-licences-foreign investments etc)</a:t>
            </a:r>
          </a:p>
          <a:p>
            <a:pPr>
              <a:buFontTx/>
              <a:buNone/>
            </a:pPr>
            <a:r>
              <a:rPr lang="en-AU" sz="2000">
                <a:latin typeface="VERDONA"/>
              </a:rPr>
              <a:t>	-the latest legal problems and the information on any past securities violations of the SF, like Form BD and Form U-4 </a:t>
            </a:r>
            <a:endParaRPr lang="en-AU" sz="2000">
              <a:solidFill>
                <a:srgbClr val="000000"/>
              </a:solidFill>
              <a:effectLst>
                <a:outerShdw blurRad="38100" dist="38100" dir="2700000" algn="tl">
                  <a:srgbClr val="FFFFFF"/>
                </a:outerShdw>
              </a:effectLst>
              <a:latin typeface="VERDONA"/>
            </a:endParaRPr>
          </a:p>
          <a:p>
            <a:pPr>
              <a:buFontTx/>
              <a:buNone/>
            </a:pPr>
            <a:r>
              <a:rPr lang="en-AU" sz="2000">
                <a:solidFill>
                  <a:srgbClr val="000000"/>
                </a:solidFill>
                <a:effectLst>
                  <a:outerShdw blurRad="38100" dist="38100" dir="2700000" algn="tl">
                    <a:srgbClr val="FFFFFF"/>
                  </a:outerShdw>
                </a:effectLst>
                <a:latin typeface="VERDONA"/>
              </a:rPr>
              <a:t>	-</a:t>
            </a:r>
            <a:r>
              <a:rPr lang="en-AU" sz="2000">
                <a:latin typeface="VERDONA"/>
              </a:rPr>
              <a:t>the latest financial information (the latest audited financial information and capital adequacy report results, the summary of the latest risk management reports),</a:t>
            </a:r>
          </a:p>
          <a:p>
            <a:pPr>
              <a:buFontTx/>
              <a:buNone/>
            </a:pPr>
            <a:r>
              <a:rPr lang="en-AU" sz="2000">
                <a:latin typeface="VERDONA"/>
              </a:rPr>
              <a:t>	-The Form should be updated and easy to reach via internet and customers e-mail</a:t>
            </a:r>
          </a:p>
          <a:p>
            <a:pPr>
              <a:buFontTx/>
              <a:buNone/>
            </a:pPr>
            <a:r>
              <a:rPr lang="en-AU" sz="2000">
                <a:latin typeface="VERDONA"/>
              </a:rPr>
              <a:t>	-The Form should send the customers on a quarterly basis.</a:t>
            </a:r>
          </a:p>
          <a:p>
            <a:pPr>
              <a:buFontTx/>
              <a:buNone/>
            </a:pPr>
            <a:r>
              <a:rPr lang="en-AU" sz="2100">
                <a:latin typeface="VERDONA"/>
              </a:rPr>
              <a:t>	</a:t>
            </a:r>
            <a:endParaRPr lang="en-US" sz="2100">
              <a:latin typeface="VERDONA"/>
            </a:endParaRPr>
          </a:p>
        </p:txBody>
      </p:sp>
      <p:pic>
        <p:nvPicPr>
          <p:cNvPr id="32772" name="Picture 4" descr="j0295337[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001000" y="228600"/>
            <a:ext cx="990600" cy="1073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E95A54C4-A401-40A0-846B-EB21EEF2122D}" type="slidenum">
              <a:rPr lang="en-US"/>
              <a:pPr/>
              <a:t>31</a:t>
            </a:fld>
            <a:endParaRPr lang="en-US"/>
          </a:p>
        </p:txBody>
      </p:sp>
      <p:sp>
        <p:nvSpPr>
          <p:cNvPr id="48130" name="Rectangle 2"/>
          <p:cNvSpPr>
            <a:spLocks noGrp="1" noChangeArrowheads="1"/>
          </p:cNvSpPr>
          <p:nvPr>
            <p:ph type="title"/>
          </p:nvPr>
        </p:nvSpPr>
        <p:spPr/>
        <p:txBody>
          <a:bodyPr/>
          <a:lstStyle/>
          <a:p>
            <a:r>
              <a:rPr lang="en-US" sz="3600"/>
              <a:t>Regulation Recommendations</a:t>
            </a:r>
            <a:br>
              <a:rPr lang="en-US" sz="3600"/>
            </a:br>
            <a:r>
              <a:rPr lang="en-US" sz="3600"/>
              <a:t> </a:t>
            </a:r>
            <a:r>
              <a:rPr lang="en-AU" sz="3600" b="1">
                <a:latin typeface="VERDONA"/>
              </a:rPr>
              <a:t>General Disclosure Form-II</a:t>
            </a:r>
            <a:endParaRPr lang="en-US" sz="3600" b="1">
              <a:latin typeface="VERDONA"/>
            </a:endParaRPr>
          </a:p>
        </p:txBody>
      </p:sp>
      <p:sp>
        <p:nvSpPr>
          <p:cNvPr id="48131" name="Rectangle 3"/>
          <p:cNvSpPr>
            <a:spLocks noGrp="1" noChangeArrowheads="1"/>
          </p:cNvSpPr>
          <p:nvPr>
            <p:ph type="body" sz="half" idx="1"/>
          </p:nvPr>
        </p:nvSpPr>
        <p:spPr>
          <a:xfrm>
            <a:off x="457200" y="1905000"/>
            <a:ext cx="7239000" cy="4114800"/>
          </a:xfrm>
        </p:spPr>
        <p:txBody>
          <a:bodyPr/>
          <a:lstStyle/>
          <a:p>
            <a:pPr>
              <a:lnSpc>
                <a:spcPct val="90000"/>
              </a:lnSpc>
              <a:buFontTx/>
              <a:buNone/>
            </a:pPr>
            <a:r>
              <a:rPr lang="en-AU" sz="2200">
                <a:latin typeface="VERDONA"/>
              </a:rPr>
              <a:t>- As a broader disclosure concept,</a:t>
            </a:r>
            <a:r>
              <a:rPr lang="tr-TR" sz="2200">
                <a:latin typeface="VERDONA"/>
              </a:rPr>
              <a:t> g</a:t>
            </a:r>
            <a:r>
              <a:rPr lang="en-AU" sz="2200">
                <a:latin typeface="VERDONA"/>
              </a:rPr>
              <a:t>eneral disclosure form referring a publicly available document covering both the diciplinary information and the latest financial information including the securities firm’s overall risk assessment.</a:t>
            </a:r>
          </a:p>
          <a:p>
            <a:pPr>
              <a:lnSpc>
                <a:spcPct val="90000"/>
              </a:lnSpc>
              <a:buFontTx/>
              <a:buNone/>
            </a:pPr>
            <a:r>
              <a:rPr lang="en-AU" sz="2200">
                <a:latin typeface="VERDONA"/>
              </a:rPr>
              <a:t>- As a specific part of the broader disclosure idea, the concept of risk-based disclosure has hybrid characteristics; importance of the implementation of the effective risk management and control systems and the risk-based disclosure to current and prospective  customers of securities firms. </a:t>
            </a:r>
          </a:p>
          <a:p>
            <a:pPr>
              <a:lnSpc>
                <a:spcPct val="90000"/>
              </a:lnSpc>
              <a:buFontTx/>
              <a:buNone/>
            </a:pPr>
            <a:endParaRPr lang="en-AU" sz="2200">
              <a:latin typeface="VERDONA"/>
            </a:endParaRPr>
          </a:p>
          <a:p>
            <a:pPr>
              <a:lnSpc>
                <a:spcPct val="90000"/>
              </a:lnSpc>
            </a:pPr>
            <a:endParaRPr lang="en-US" sz="2200">
              <a:latin typeface="VERDONA"/>
            </a:endParaRPr>
          </a:p>
          <a:p>
            <a:pPr>
              <a:lnSpc>
                <a:spcPct val="90000"/>
              </a:lnSpc>
            </a:pPr>
            <a:endParaRPr lang="en-US" sz="2900"/>
          </a:p>
        </p:txBody>
      </p:sp>
      <p:pic>
        <p:nvPicPr>
          <p:cNvPr id="48132" name="Picture 4" descr="j0297707"/>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664450" y="0"/>
            <a:ext cx="1479550" cy="1820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94D0690B-C2FB-4964-ADA3-0018E336E295}" type="slidenum">
              <a:rPr lang="en-US"/>
              <a:pPr/>
              <a:t>32</a:t>
            </a:fld>
            <a:endParaRPr lang="en-US"/>
          </a:p>
        </p:txBody>
      </p:sp>
      <p:sp>
        <p:nvSpPr>
          <p:cNvPr id="35842" name="Rectangle 2"/>
          <p:cNvSpPr>
            <a:spLocks noGrp="1" noChangeArrowheads="1"/>
          </p:cNvSpPr>
          <p:nvPr>
            <p:ph type="title"/>
          </p:nvPr>
        </p:nvSpPr>
        <p:spPr/>
        <p:txBody>
          <a:bodyPr/>
          <a:lstStyle/>
          <a:p>
            <a:r>
              <a:rPr lang="en-US"/>
              <a:t>The Role Of Regulators in Risk Management</a:t>
            </a:r>
          </a:p>
        </p:txBody>
      </p:sp>
      <p:sp>
        <p:nvSpPr>
          <p:cNvPr id="35843" name="Rectangle 3"/>
          <p:cNvSpPr>
            <a:spLocks noGrp="1" noChangeArrowheads="1"/>
          </p:cNvSpPr>
          <p:nvPr>
            <p:ph type="body" sz="half" idx="1"/>
          </p:nvPr>
        </p:nvSpPr>
        <p:spPr>
          <a:xfrm>
            <a:off x="457200" y="1905000"/>
            <a:ext cx="6934200" cy="4114800"/>
          </a:xfrm>
        </p:spPr>
        <p:txBody>
          <a:bodyPr/>
          <a:lstStyle/>
          <a:p>
            <a:r>
              <a:rPr lang="en-US" sz="2600" b="1"/>
              <a:t>CMB have heavily focused its traditional job</a:t>
            </a:r>
            <a:r>
              <a:rPr lang="en-US" sz="2600"/>
              <a:t>;</a:t>
            </a:r>
            <a:r>
              <a:rPr lang="en-AU" sz="2600">
                <a:latin typeface="VERDONA"/>
              </a:rPr>
              <a:t>market surveillance,setting levels of capital reserves, auditing of firms’ etc.</a:t>
            </a:r>
          </a:p>
          <a:p>
            <a:r>
              <a:rPr lang="en-AU" sz="2600" b="1">
                <a:latin typeface="VERDONA"/>
              </a:rPr>
              <a:t>Risk management needs particular attention.</a:t>
            </a:r>
            <a:endParaRPr lang="en-AU" sz="2600">
              <a:latin typeface="VERDONA"/>
            </a:endParaRPr>
          </a:p>
          <a:p>
            <a:r>
              <a:rPr lang="en-AU" sz="2600">
                <a:latin typeface="VERDONA"/>
              </a:rPr>
              <a:t>CMB may promote the better risk management practices in the industry; seminars, training programs, and a regulation. </a:t>
            </a:r>
          </a:p>
          <a:p>
            <a:endParaRPr lang="en-US" sz="2000">
              <a:latin typeface="VERDONA"/>
            </a:endParaRPr>
          </a:p>
        </p:txBody>
      </p:sp>
      <p:pic>
        <p:nvPicPr>
          <p:cNvPr id="35847" name="Picture 7" descr="j0104714[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331075" y="762000"/>
            <a:ext cx="1812925" cy="1614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041607F8-233B-48C3-9CB4-C224991A5A35}" type="slidenum">
              <a:rPr lang="en-US"/>
              <a:pPr/>
              <a:t>33</a:t>
            </a:fld>
            <a:endParaRPr lang="en-US"/>
          </a:p>
        </p:txBody>
      </p:sp>
      <p:sp>
        <p:nvSpPr>
          <p:cNvPr id="39938" name="Rectangle 2"/>
          <p:cNvSpPr>
            <a:spLocks noGrp="1" noChangeArrowheads="1"/>
          </p:cNvSpPr>
          <p:nvPr>
            <p:ph type="title"/>
          </p:nvPr>
        </p:nvSpPr>
        <p:spPr/>
        <p:txBody>
          <a:bodyPr/>
          <a:lstStyle/>
          <a:p>
            <a:r>
              <a:rPr lang="en-US" sz="3200"/>
              <a:t>Regulation Recommendations-I</a:t>
            </a:r>
          </a:p>
        </p:txBody>
      </p:sp>
      <p:sp>
        <p:nvSpPr>
          <p:cNvPr id="39939" name="Rectangle 3"/>
          <p:cNvSpPr>
            <a:spLocks noGrp="1" noChangeArrowheads="1"/>
          </p:cNvSpPr>
          <p:nvPr>
            <p:ph type="body" sz="half" idx="1"/>
          </p:nvPr>
        </p:nvSpPr>
        <p:spPr>
          <a:xfrm>
            <a:off x="457200" y="1905000"/>
            <a:ext cx="7696200" cy="4114800"/>
          </a:xfrm>
        </p:spPr>
        <p:txBody>
          <a:bodyPr/>
          <a:lstStyle/>
          <a:p>
            <a:r>
              <a:rPr lang="en-AU" sz="2000"/>
              <a:t>We believe that either the article 32 of the Serial:5, Number:46 or an independent regulation of the Board should contain these additional points in the below related to the effective use of risk management technics in the SFs.</a:t>
            </a:r>
          </a:p>
          <a:p>
            <a:pPr>
              <a:buFontTx/>
              <a:buNone/>
            </a:pPr>
            <a:r>
              <a:rPr lang="en-AU" sz="2000"/>
              <a:t>	  -the clear definition and the purpose of risk management</a:t>
            </a:r>
          </a:p>
          <a:p>
            <a:pPr lvl="1" algn="just"/>
            <a:r>
              <a:rPr lang="tr-TR" sz="2000">
                <a:latin typeface="arıal tur"/>
              </a:rPr>
              <a:t>the clear definitions of the responsibilities of the risk management unit,</a:t>
            </a:r>
          </a:p>
          <a:p>
            <a:pPr lvl="1" algn="just"/>
            <a:r>
              <a:rPr lang="tr-TR" sz="2000">
                <a:latin typeface="arıal tur"/>
              </a:rPr>
              <a:t>the requirement of SF guidance and guidance from supervisors should cover both internal accounting controls and risk management and controls, </a:t>
            </a:r>
          </a:p>
          <a:p>
            <a:pPr lvl="1" algn="just"/>
            <a:r>
              <a:rPr lang="tr-TR" sz="2000">
                <a:latin typeface="arıal tur"/>
              </a:rPr>
              <a:t>the requirement of the each SF has to establish its independent risk management unit and organizational structure of a SF must provide adequate resources to the unit </a:t>
            </a:r>
          </a:p>
        </p:txBody>
      </p:sp>
      <p:pic>
        <p:nvPicPr>
          <p:cNvPr id="39940" name="Picture 4" descr="IN00221_[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924800" y="457200"/>
            <a:ext cx="895350" cy="501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AE32373E-7628-4523-8197-B8C8B620315A}" type="slidenum">
              <a:rPr lang="en-US"/>
              <a:pPr/>
              <a:t>34</a:t>
            </a:fld>
            <a:endParaRPr lang="en-US"/>
          </a:p>
        </p:txBody>
      </p:sp>
      <p:sp>
        <p:nvSpPr>
          <p:cNvPr id="40962" name="Rectangle 2"/>
          <p:cNvSpPr>
            <a:spLocks noGrp="1" noChangeArrowheads="1"/>
          </p:cNvSpPr>
          <p:nvPr>
            <p:ph type="title"/>
          </p:nvPr>
        </p:nvSpPr>
        <p:spPr/>
        <p:txBody>
          <a:bodyPr/>
          <a:lstStyle/>
          <a:p>
            <a:r>
              <a:rPr lang="en-US" sz="3200"/>
              <a:t>Regulation Recommendations-II</a:t>
            </a:r>
          </a:p>
        </p:txBody>
      </p:sp>
      <p:sp>
        <p:nvSpPr>
          <p:cNvPr id="40963" name="Rectangle 3"/>
          <p:cNvSpPr>
            <a:spLocks noGrp="1" noChangeArrowheads="1"/>
          </p:cNvSpPr>
          <p:nvPr>
            <p:ph type="body" sz="half" idx="1"/>
          </p:nvPr>
        </p:nvSpPr>
        <p:spPr>
          <a:xfrm>
            <a:off x="457200" y="1905000"/>
            <a:ext cx="7543800" cy="4114800"/>
          </a:xfrm>
        </p:spPr>
        <p:txBody>
          <a:bodyPr/>
          <a:lstStyle/>
          <a:p>
            <a:pPr>
              <a:buFontTx/>
              <a:buNone/>
            </a:pPr>
            <a:r>
              <a:rPr lang="en-AU" sz="2000">
                <a:latin typeface="arıal tur"/>
              </a:rPr>
              <a:t>- the requirement of the each SF has to define both its firm-specific risks and general risks (such as market risk, interest rate risk, liquidity risk, legal risk etc),</a:t>
            </a:r>
          </a:p>
          <a:p>
            <a:pPr>
              <a:buFontTx/>
              <a:buNone/>
            </a:pPr>
            <a:r>
              <a:rPr lang="tr-TR" sz="2000">
                <a:latin typeface="arıal tur"/>
              </a:rPr>
              <a:t>-the requirement of the independent risk management unit should support by the independent staff named as risk managers,</a:t>
            </a:r>
          </a:p>
          <a:p>
            <a:pPr>
              <a:buFontTx/>
              <a:buNone/>
            </a:pPr>
            <a:r>
              <a:rPr lang="tr-TR" sz="2000">
                <a:latin typeface="arıal tur"/>
              </a:rPr>
              <a:t>-the requirement of the each risk controller must be licensed by the Board,  </a:t>
            </a:r>
          </a:p>
          <a:p>
            <a:pPr>
              <a:buFontTx/>
              <a:buNone/>
            </a:pPr>
            <a:r>
              <a:rPr lang="en-AU" sz="2000">
                <a:latin typeface="arıal tur"/>
              </a:rPr>
              <a:t>- </a:t>
            </a:r>
            <a:r>
              <a:rPr lang="en-AU" sz="1800">
                <a:latin typeface="arıal tur"/>
              </a:rPr>
              <a:t>the requirement of the each SF has to define both its firm-specific risks and its risk exposures, </a:t>
            </a:r>
            <a:r>
              <a:rPr lang="tr-TR" sz="1800">
                <a:latin typeface="arıal tur"/>
              </a:rPr>
              <a:t>the requirement of the risk management unit of a SF has to report impact and likelihood analysis on a periodical basis, </a:t>
            </a:r>
          </a:p>
          <a:p>
            <a:pPr>
              <a:buFontTx/>
              <a:buNone/>
            </a:pPr>
            <a:r>
              <a:rPr lang="tr-TR" sz="1800">
                <a:latin typeface="arıal tur"/>
              </a:rPr>
              <a:t>- the requirement of the summary basis disclosure of the risk management report to the prospective customers and other related parties </a:t>
            </a:r>
            <a:endParaRPr lang="en-US" sz="1800">
              <a:latin typeface="arıal tur"/>
            </a:endParaRPr>
          </a:p>
          <a:p>
            <a:endParaRPr lang="en-US" sz="1800"/>
          </a:p>
        </p:txBody>
      </p:sp>
      <p:pic>
        <p:nvPicPr>
          <p:cNvPr id="40965" name="Picture 5" descr="IN00221_[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848600" y="457200"/>
            <a:ext cx="895350" cy="501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21512B49-5EBC-47F7-ACD3-74E23E994ED7}" type="slidenum">
              <a:rPr lang="en-US"/>
              <a:pPr/>
              <a:t>35</a:t>
            </a:fld>
            <a:endParaRPr lang="en-US"/>
          </a:p>
        </p:txBody>
      </p:sp>
      <p:sp>
        <p:nvSpPr>
          <p:cNvPr id="41986" name="Rectangle 2"/>
          <p:cNvSpPr>
            <a:spLocks noGrp="1" noChangeArrowheads="1"/>
          </p:cNvSpPr>
          <p:nvPr>
            <p:ph type="title"/>
          </p:nvPr>
        </p:nvSpPr>
        <p:spPr/>
        <p:txBody>
          <a:bodyPr/>
          <a:lstStyle/>
          <a:p>
            <a:r>
              <a:rPr lang="en-US" sz="3200"/>
              <a:t>Regulation Recommendations-III</a:t>
            </a:r>
          </a:p>
        </p:txBody>
      </p:sp>
      <p:sp>
        <p:nvSpPr>
          <p:cNvPr id="41987" name="Rectangle 3"/>
          <p:cNvSpPr>
            <a:spLocks noGrp="1" noChangeArrowheads="1"/>
          </p:cNvSpPr>
          <p:nvPr>
            <p:ph type="body" sz="half" idx="1"/>
          </p:nvPr>
        </p:nvSpPr>
        <p:spPr>
          <a:xfrm>
            <a:off x="457200" y="1905000"/>
            <a:ext cx="8077200" cy="4114800"/>
          </a:xfrm>
        </p:spPr>
        <p:txBody>
          <a:bodyPr/>
          <a:lstStyle/>
          <a:p>
            <a:pPr lvl="1" algn="just"/>
            <a:r>
              <a:rPr lang="tr-TR" sz="2200">
                <a:latin typeface="arıal tur"/>
              </a:rPr>
              <a:t>the requirement of the summary basis report delivery to the current customers on a quarterly basis, </a:t>
            </a:r>
          </a:p>
          <a:p>
            <a:pPr lvl="1" algn="just"/>
            <a:r>
              <a:rPr lang="tr-TR" sz="2200">
                <a:latin typeface="arıal tur"/>
              </a:rPr>
              <a:t>audit requirement to the quarterly basis risk management reports, </a:t>
            </a:r>
          </a:p>
          <a:p>
            <a:pPr lvl="1" algn="just"/>
            <a:r>
              <a:rPr lang="en-AU" sz="2200">
                <a:latin typeface="arıal tur"/>
              </a:rPr>
              <a:t>requirement of the risk management reports should prepare and send to CEO of a SF in a daily, weekly, monthly, quarterly, semi-annually and annually basis. *</a:t>
            </a:r>
            <a:r>
              <a:rPr lang="en-AU" sz="2200"/>
              <a:t>The SF must define the contents of each report type according to its own needs and risk management goals. </a:t>
            </a:r>
          </a:p>
          <a:p>
            <a:pPr lvl="1" algn="just"/>
            <a:r>
              <a:rPr lang="en-AU" sz="2200"/>
              <a:t>The m</a:t>
            </a:r>
            <a:r>
              <a:rPr lang="en-AU" sz="2200">
                <a:latin typeface="VERDONA"/>
              </a:rPr>
              <a:t>onthly and quarterly risk management reports should also send the Board as a summary basis. </a:t>
            </a:r>
            <a:endParaRPr lang="en-US" sz="2200">
              <a:latin typeface="VERDONA"/>
            </a:endParaRPr>
          </a:p>
        </p:txBody>
      </p:sp>
      <p:pic>
        <p:nvPicPr>
          <p:cNvPr id="41988" name="Picture 4" descr="IN00221_[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924800" y="457200"/>
            <a:ext cx="895350" cy="501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E136D709-A8AD-4A96-95BC-3DEE5C4E853D}" type="slidenum">
              <a:rPr lang="en-US"/>
              <a:pPr/>
              <a:t>36</a:t>
            </a:fld>
            <a:endParaRPr lang="en-US"/>
          </a:p>
        </p:txBody>
      </p:sp>
      <p:sp>
        <p:nvSpPr>
          <p:cNvPr id="43010" name="Rectangle 2"/>
          <p:cNvSpPr>
            <a:spLocks noGrp="1" noChangeArrowheads="1"/>
          </p:cNvSpPr>
          <p:nvPr>
            <p:ph type="title"/>
          </p:nvPr>
        </p:nvSpPr>
        <p:spPr/>
        <p:txBody>
          <a:bodyPr/>
          <a:lstStyle/>
          <a:p>
            <a:r>
              <a:rPr lang="en-US" sz="3200"/>
              <a:t>Regulation Recommendations-IV</a:t>
            </a:r>
          </a:p>
        </p:txBody>
      </p:sp>
      <p:sp>
        <p:nvSpPr>
          <p:cNvPr id="43011" name="Rectangle 3"/>
          <p:cNvSpPr>
            <a:spLocks noGrp="1" noChangeArrowheads="1"/>
          </p:cNvSpPr>
          <p:nvPr>
            <p:ph type="body" sz="half" idx="1"/>
          </p:nvPr>
        </p:nvSpPr>
        <p:spPr>
          <a:xfrm>
            <a:off x="457200" y="1905000"/>
            <a:ext cx="8077200" cy="4114800"/>
          </a:xfrm>
        </p:spPr>
        <p:txBody>
          <a:bodyPr/>
          <a:lstStyle/>
          <a:p>
            <a:r>
              <a:rPr lang="en-AU" sz="2400">
                <a:latin typeface="VERDONA"/>
              </a:rPr>
              <a:t>The management of the firm should announce its current or prospective customers whether there is a serious problem or not in terms of firm’s risk exposure. </a:t>
            </a:r>
          </a:p>
          <a:p>
            <a:r>
              <a:rPr lang="en-AU" sz="2400">
                <a:latin typeface="VERDONA"/>
              </a:rPr>
              <a:t>Semi-annual and yearly basis internal risk management reports can also overview by a audit firm in a part of its usual audit process.</a:t>
            </a:r>
          </a:p>
          <a:p>
            <a:r>
              <a:rPr lang="en-AU" sz="2400">
                <a:latin typeface="VERDONA"/>
              </a:rPr>
              <a:t>In addition to other information explained in subsection 7.1., e</a:t>
            </a:r>
            <a:r>
              <a:rPr lang="en-AU" sz="2400"/>
              <a:t>ssential points of report should also disclose to the public as part of the firm’s</a:t>
            </a:r>
            <a:r>
              <a:rPr lang="en-AU" sz="2400">
                <a:latin typeface="VERDONA"/>
              </a:rPr>
              <a:t> latest financial condition.</a:t>
            </a:r>
            <a:endParaRPr lang="en-US" sz="2400">
              <a:latin typeface="VERDONA"/>
            </a:endParaRPr>
          </a:p>
        </p:txBody>
      </p:sp>
      <p:pic>
        <p:nvPicPr>
          <p:cNvPr id="43012" name="Picture 4" descr="IN00221_[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924800" y="457200"/>
            <a:ext cx="895350" cy="501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1B317E3B-F3D4-499E-A6D8-8A58C3FAC66A}" type="slidenum">
              <a:rPr lang="en-US"/>
              <a:pPr/>
              <a:t>37</a:t>
            </a:fld>
            <a:endParaRPr lang="en-US"/>
          </a:p>
        </p:txBody>
      </p:sp>
      <p:sp>
        <p:nvSpPr>
          <p:cNvPr id="44034" name="Rectangle 2"/>
          <p:cNvSpPr>
            <a:spLocks noGrp="1" noChangeArrowheads="1"/>
          </p:cNvSpPr>
          <p:nvPr>
            <p:ph type="title"/>
          </p:nvPr>
        </p:nvSpPr>
        <p:spPr/>
        <p:txBody>
          <a:bodyPr/>
          <a:lstStyle/>
          <a:p>
            <a:r>
              <a:rPr lang="en-US" sz="3200"/>
              <a:t>Regulation Recommendations-V</a:t>
            </a:r>
          </a:p>
        </p:txBody>
      </p:sp>
      <p:sp>
        <p:nvSpPr>
          <p:cNvPr id="44035" name="Rectangle 3"/>
          <p:cNvSpPr>
            <a:spLocks noGrp="1" noChangeArrowheads="1"/>
          </p:cNvSpPr>
          <p:nvPr>
            <p:ph type="body" sz="half" idx="1"/>
          </p:nvPr>
        </p:nvSpPr>
        <p:spPr>
          <a:xfrm>
            <a:off x="457200" y="1600200"/>
            <a:ext cx="8458200" cy="4530725"/>
          </a:xfrm>
        </p:spPr>
        <p:txBody>
          <a:bodyPr/>
          <a:lstStyle/>
          <a:p>
            <a:pPr lvl="1" algn="just"/>
            <a:r>
              <a:rPr lang="tr-TR" sz="2400">
                <a:latin typeface="arıal tur"/>
              </a:rPr>
              <a:t>The report should cover and the answer all points related with the risk management such as,</a:t>
            </a:r>
          </a:p>
          <a:p>
            <a:pPr lvl="1" algn="just">
              <a:buFont typeface="Symbol" pitchFamily="18" charset="2"/>
              <a:buChar char="·"/>
            </a:pPr>
            <a:r>
              <a:rPr lang="tr-TR" sz="2400">
                <a:latin typeface="VERDONA"/>
              </a:rPr>
              <a:t>Whether the data produced by the internal accounting system is accurate, </a:t>
            </a:r>
          </a:p>
          <a:p>
            <a:pPr lvl="1" algn="just">
              <a:buFont typeface="Symbol" pitchFamily="18" charset="2"/>
              <a:buChar char="·"/>
            </a:pPr>
            <a:r>
              <a:rPr lang="tr-TR" sz="2400">
                <a:latin typeface="VERDONA"/>
              </a:rPr>
              <a:t>Whether all risk types are covered and all current and potential problems related those risks are presented in the report,</a:t>
            </a:r>
          </a:p>
          <a:p>
            <a:pPr lvl="1" algn="just">
              <a:buFont typeface="Symbol" pitchFamily="18" charset="2"/>
              <a:buChar char="·"/>
            </a:pPr>
            <a:r>
              <a:rPr lang="tr-TR" sz="2400">
                <a:latin typeface="VERDONA"/>
              </a:rPr>
              <a:t>whether balance sheet risks are suitable to the firm’s risk management  goals or risk profile, in other words whether the firm expose excessive risks,</a:t>
            </a:r>
          </a:p>
          <a:p>
            <a:pPr lvl="1">
              <a:buFont typeface="Symbol" pitchFamily="18" charset="2"/>
              <a:buChar char="·"/>
            </a:pPr>
            <a:r>
              <a:rPr lang="tr-TR" sz="2400">
                <a:latin typeface="arıal tur"/>
              </a:rPr>
              <a:t>whether there is a outstanding trend or significant changes in a particular risk type and overall risk level of the firm, </a:t>
            </a:r>
            <a:r>
              <a:rPr lang="tr-TR" sz="2400">
                <a:solidFill>
                  <a:srgbClr val="000000"/>
                </a:solidFill>
                <a:effectLst>
                  <a:outerShdw blurRad="38100" dist="38100" dir="2700000" algn="tl">
                    <a:srgbClr val="FFFFFF"/>
                  </a:outerShdw>
                </a:effectLst>
                <a:latin typeface="VERDONA"/>
              </a:rPr>
              <a:t> </a:t>
            </a:r>
          </a:p>
        </p:txBody>
      </p:sp>
      <p:pic>
        <p:nvPicPr>
          <p:cNvPr id="44036" name="Picture 4" descr="IN00221_[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924800" y="304800"/>
            <a:ext cx="895350" cy="501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35C8EFAC-88B5-4A61-BD16-53E04D559E1C}" type="slidenum">
              <a:rPr lang="en-US"/>
              <a:pPr/>
              <a:t>38</a:t>
            </a:fld>
            <a:endParaRPr lang="en-US"/>
          </a:p>
        </p:txBody>
      </p:sp>
      <p:sp>
        <p:nvSpPr>
          <p:cNvPr id="45058" name="Rectangle 2"/>
          <p:cNvSpPr>
            <a:spLocks noGrp="1" noChangeArrowheads="1"/>
          </p:cNvSpPr>
          <p:nvPr>
            <p:ph type="title"/>
          </p:nvPr>
        </p:nvSpPr>
        <p:spPr>
          <a:xfrm>
            <a:off x="457200" y="292100"/>
            <a:ext cx="8229600" cy="850900"/>
          </a:xfrm>
        </p:spPr>
        <p:txBody>
          <a:bodyPr/>
          <a:lstStyle/>
          <a:p>
            <a:r>
              <a:rPr lang="en-US" sz="3200"/>
              <a:t>Regulation Recommendations-VI</a:t>
            </a:r>
          </a:p>
        </p:txBody>
      </p:sp>
      <p:sp>
        <p:nvSpPr>
          <p:cNvPr id="45059" name="Rectangle 3"/>
          <p:cNvSpPr>
            <a:spLocks noGrp="1" noChangeArrowheads="1"/>
          </p:cNvSpPr>
          <p:nvPr>
            <p:ph type="body" sz="half" idx="1"/>
          </p:nvPr>
        </p:nvSpPr>
        <p:spPr>
          <a:xfrm>
            <a:off x="533400" y="1143000"/>
            <a:ext cx="8153400" cy="4114800"/>
          </a:xfrm>
        </p:spPr>
        <p:txBody>
          <a:bodyPr/>
          <a:lstStyle/>
          <a:p>
            <a:pPr lvl="1">
              <a:buFont typeface="Symbol" pitchFamily="18" charset="2"/>
              <a:buChar char="·"/>
            </a:pPr>
            <a:r>
              <a:rPr lang="tr-TR" sz="2400">
                <a:latin typeface="arıal tur"/>
              </a:rPr>
              <a:t>whether p</a:t>
            </a:r>
            <a:r>
              <a:rPr lang="tr-TR" sz="2400">
                <a:latin typeface="VERDONA"/>
              </a:rPr>
              <a:t>otential risk exposure and capital of the firm periodically overviewed by using the stress tests, scenario analysis and other risk management technics,</a:t>
            </a:r>
          </a:p>
          <a:p>
            <a:pPr lvl="1" algn="just">
              <a:buFont typeface="Symbol" pitchFamily="18" charset="2"/>
              <a:buChar char="·"/>
            </a:pPr>
            <a:r>
              <a:rPr lang="tr-TR" sz="2400">
                <a:latin typeface="VERDONA"/>
              </a:rPr>
              <a:t>whether SF has sufficient capital proportional to its risk level,</a:t>
            </a:r>
          </a:p>
          <a:p>
            <a:pPr lvl="1" algn="just">
              <a:buFont typeface="Symbol" pitchFamily="18" charset="2"/>
              <a:buChar char="·"/>
            </a:pPr>
            <a:r>
              <a:rPr lang="tr-TR" sz="2400">
                <a:latin typeface="VERDONA"/>
              </a:rPr>
              <a:t>whether there is a material inadequacies, breakdowns or extra-ordinary developments in the system, </a:t>
            </a:r>
            <a:endParaRPr lang="tr-TR" sz="2400">
              <a:solidFill>
                <a:srgbClr val="000000"/>
              </a:solidFill>
              <a:effectLst>
                <a:outerShdw blurRad="38100" dist="38100" dir="2700000" algn="tl">
                  <a:srgbClr val="FFFFFF"/>
                </a:outerShdw>
              </a:effectLst>
              <a:latin typeface="VERDONA"/>
            </a:endParaRPr>
          </a:p>
          <a:p>
            <a:pPr lvl="1" algn="just">
              <a:buFont typeface="Symbol" pitchFamily="18" charset="2"/>
              <a:buChar char="·"/>
            </a:pPr>
            <a:r>
              <a:rPr lang="tr-TR" sz="2400">
                <a:latin typeface="VERDONA"/>
              </a:rPr>
              <a:t>whether there is an unexpected events made negative impacts to the business such as serious civil action or a regulatory action,</a:t>
            </a:r>
            <a:endParaRPr lang="tr-TR" sz="2400">
              <a:latin typeface="arıal tur"/>
            </a:endParaRPr>
          </a:p>
          <a:p>
            <a:pPr lvl="1" algn="just">
              <a:buFont typeface="Symbol" pitchFamily="18" charset="2"/>
              <a:buChar char="·"/>
            </a:pPr>
            <a:r>
              <a:rPr lang="tr-TR" sz="2400">
                <a:latin typeface="arıal tur"/>
              </a:rPr>
              <a:t>whether there is a negative expectation related to securities business and its potential impacts to the balance sheet of the SF,</a:t>
            </a:r>
            <a:endParaRPr lang="tr-TR" sz="2400">
              <a:solidFill>
                <a:srgbClr val="000000"/>
              </a:solidFill>
              <a:effectLst>
                <a:outerShdw blurRad="38100" dist="38100" dir="2700000" algn="tl">
                  <a:srgbClr val="FFFFFF"/>
                </a:outerShdw>
              </a:effectLst>
              <a:latin typeface="VERDONA"/>
            </a:endParaRPr>
          </a:p>
          <a:p>
            <a:endParaRPr lang="en-US" sz="2400"/>
          </a:p>
          <a:p>
            <a:endParaRPr lang="en-US" sz="2400"/>
          </a:p>
        </p:txBody>
      </p:sp>
      <p:pic>
        <p:nvPicPr>
          <p:cNvPr id="45060" name="Picture 4" descr="IN00221_[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924800" y="381000"/>
            <a:ext cx="895350" cy="501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5"/>
          <p:cNvSpPr>
            <a:spLocks noGrp="1"/>
          </p:cNvSpPr>
          <p:nvPr>
            <p:ph type="dt" sz="half" idx="10"/>
          </p:nvPr>
        </p:nvSpPr>
        <p:spPr/>
        <p:txBody>
          <a:bodyPr/>
          <a:lstStyle/>
          <a:p>
            <a:r>
              <a:rPr lang="en-US"/>
              <a:t>21.04.2003</a:t>
            </a:r>
          </a:p>
        </p:txBody>
      </p:sp>
      <p:sp>
        <p:nvSpPr>
          <p:cNvPr id="7" name="Slide Number Placeholder 7"/>
          <p:cNvSpPr>
            <a:spLocks noGrp="1"/>
          </p:cNvSpPr>
          <p:nvPr>
            <p:ph type="sldNum" sz="quarter" idx="12"/>
          </p:nvPr>
        </p:nvSpPr>
        <p:spPr/>
        <p:txBody>
          <a:bodyPr/>
          <a:lstStyle/>
          <a:p>
            <a:fld id="{9ADF7B48-2B59-48F3-BC1B-74786B281C67}" type="slidenum">
              <a:rPr lang="en-US"/>
              <a:pPr/>
              <a:t>39</a:t>
            </a:fld>
            <a:endParaRPr lang="en-US"/>
          </a:p>
        </p:txBody>
      </p:sp>
      <p:sp>
        <p:nvSpPr>
          <p:cNvPr id="46082" name="Rectangle 2"/>
          <p:cNvSpPr>
            <a:spLocks noGrp="1" noChangeArrowheads="1"/>
          </p:cNvSpPr>
          <p:nvPr>
            <p:ph type="title"/>
          </p:nvPr>
        </p:nvSpPr>
        <p:spPr/>
        <p:txBody>
          <a:bodyPr/>
          <a:lstStyle/>
          <a:p>
            <a:r>
              <a:rPr lang="en-US" sz="3200"/>
              <a:t>Regulation Recommendations-VII</a:t>
            </a:r>
          </a:p>
        </p:txBody>
      </p:sp>
      <p:sp>
        <p:nvSpPr>
          <p:cNvPr id="46083" name="Rectangle 3"/>
          <p:cNvSpPr>
            <a:spLocks noGrp="1" noChangeArrowheads="1"/>
          </p:cNvSpPr>
          <p:nvPr>
            <p:ph type="body" sz="half" idx="1"/>
          </p:nvPr>
        </p:nvSpPr>
        <p:spPr>
          <a:xfrm>
            <a:off x="1752600" y="1371600"/>
            <a:ext cx="6248400" cy="4530725"/>
          </a:xfrm>
        </p:spPr>
        <p:txBody>
          <a:bodyPr/>
          <a:lstStyle/>
          <a:p>
            <a:pPr lvl="1">
              <a:buFont typeface="Symbol" pitchFamily="18" charset="2"/>
              <a:buChar char="·"/>
            </a:pPr>
            <a:r>
              <a:rPr lang="tr-TR" sz="2400">
                <a:latin typeface="arıal tur"/>
              </a:rPr>
              <a:t>whether there is a problem in terms of the Board’s risk management criteria such as negative developments in the capital adequacy reports in the near future,</a:t>
            </a:r>
          </a:p>
          <a:p>
            <a:pPr lvl="1" algn="just">
              <a:buFont typeface="Symbol" pitchFamily="18" charset="2"/>
              <a:buChar char="·"/>
            </a:pPr>
            <a:r>
              <a:rPr lang="tr-TR" sz="2400">
                <a:latin typeface="arıal tur"/>
              </a:rPr>
              <a:t>Whether audit firm approve the results of the quarterly basis risk management report. </a:t>
            </a:r>
            <a:endParaRPr lang="tr-TR" sz="2400">
              <a:solidFill>
                <a:srgbClr val="000000"/>
              </a:solidFill>
              <a:effectLst>
                <a:outerShdw blurRad="38100" dist="38100" dir="2700000" algn="tl">
                  <a:srgbClr val="FFFFFF"/>
                </a:outerShdw>
              </a:effectLst>
              <a:latin typeface="VERDONA"/>
            </a:endParaRPr>
          </a:p>
          <a:p>
            <a:pPr lvl="1">
              <a:buFont typeface="Symbol" pitchFamily="18" charset="2"/>
              <a:buChar char="·"/>
            </a:pPr>
            <a:endParaRPr lang="tr-TR" sz="2400">
              <a:latin typeface="arıal tur"/>
            </a:endParaRPr>
          </a:p>
          <a:p>
            <a:endParaRPr lang="en-US" sz="2400"/>
          </a:p>
        </p:txBody>
      </p:sp>
      <p:pic>
        <p:nvPicPr>
          <p:cNvPr id="46090" name="Picture 10" descr="IN00221_[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924800" y="381000"/>
            <a:ext cx="895350" cy="501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CC9E7E61-3587-402E-B84A-C27BF47718DB}" type="slidenum">
              <a:rPr lang="en-US"/>
              <a:pPr/>
              <a:t>4</a:t>
            </a:fld>
            <a:endParaRPr lang="en-US"/>
          </a:p>
        </p:txBody>
      </p:sp>
      <p:sp>
        <p:nvSpPr>
          <p:cNvPr id="19458" name="Rectangle 1026"/>
          <p:cNvSpPr>
            <a:spLocks noGrp="1" noChangeArrowheads="1"/>
          </p:cNvSpPr>
          <p:nvPr>
            <p:ph type="title"/>
          </p:nvPr>
        </p:nvSpPr>
        <p:spPr/>
        <p:txBody>
          <a:bodyPr/>
          <a:lstStyle/>
          <a:p>
            <a:r>
              <a:rPr lang="en-US" b="1"/>
              <a:t>DOMINO EFFECT</a:t>
            </a:r>
            <a:endParaRPr lang="en-US"/>
          </a:p>
        </p:txBody>
      </p:sp>
      <p:sp>
        <p:nvSpPr>
          <p:cNvPr id="19459" name="Rectangle 1027"/>
          <p:cNvSpPr>
            <a:spLocks noGrp="1" noChangeArrowheads="1"/>
          </p:cNvSpPr>
          <p:nvPr>
            <p:ph type="body" sz="half" idx="1"/>
          </p:nvPr>
        </p:nvSpPr>
        <p:spPr>
          <a:xfrm>
            <a:off x="457200" y="1905000"/>
            <a:ext cx="8001000" cy="4114800"/>
          </a:xfrm>
        </p:spPr>
        <p:txBody>
          <a:bodyPr/>
          <a:lstStyle/>
          <a:p>
            <a:r>
              <a:rPr lang="en-AU" sz="2300" b="1"/>
              <a:t>Systemic risk</a:t>
            </a:r>
            <a:r>
              <a:rPr lang="en-AU" sz="2300"/>
              <a:t> refers to (1) the scenario that a </a:t>
            </a:r>
            <a:r>
              <a:rPr lang="en-AU" sz="2300" b="1"/>
              <a:t>disruption</a:t>
            </a:r>
            <a:r>
              <a:rPr lang="en-AU" sz="2300"/>
              <a:t> at a firm, in a market segment, or to a settlement system could cause a "domino effect" throughout the financial markets, (2) a "</a:t>
            </a:r>
            <a:r>
              <a:rPr lang="en-AU" sz="2300" b="1"/>
              <a:t>crisis of confidence</a:t>
            </a:r>
            <a:r>
              <a:rPr lang="en-AU" sz="2300"/>
              <a:t>" among investors, creating illiquid conditions in the marketplace. Systemic risk encompasses the risk that failure in one firm or one segment of the market would trigger failure in segments of or throughout the entire financial markets.</a:t>
            </a:r>
          </a:p>
          <a:p>
            <a:r>
              <a:rPr lang="en-US" sz="2300"/>
              <a:t>As a statutory objective, </a:t>
            </a:r>
            <a:r>
              <a:rPr lang="en-US" sz="2300" b="1"/>
              <a:t>regulators</a:t>
            </a:r>
            <a:r>
              <a:rPr lang="en-US" sz="2300"/>
              <a:t> target to manage systemic risk in an acceptable/sustainable level by using some tools such as monitoring, enforcement, external audit, disclosure etc.</a:t>
            </a:r>
          </a:p>
        </p:txBody>
      </p:sp>
      <p:pic>
        <p:nvPicPr>
          <p:cNvPr id="19462" name="Picture 1030" descr="BS00906_[1]"/>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7461250" y="0"/>
            <a:ext cx="1682750" cy="1371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F6DA350A-9865-4489-B8B1-79889D622F89}" type="slidenum">
              <a:rPr lang="en-US"/>
              <a:pPr/>
              <a:t>40</a:t>
            </a:fld>
            <a:endParaRPr lang="en-US"/>
          </a:p>
        </p:txBody>
      </p:sp>
      <p:sp>
        <p:nvSpPr>
          <p:cNvPr id="47106" name="Rectangle 2"/>
          <p:cNvSpPr>
            <a:spLocks noGrp="1" noChangeArrowheads="1"/>
          </p:cNvSpPr>
          <p:nvPr>
            <p:ph type="title"/>
          </p:nvPr>
        </p:nvSpPr>
        <p:spPr/>
        <p:txBody>
          <a:bodyPr/>
          <a:lstStyle/>
          <a:p>
            <a:r>
              <a:rPr lang="en-US"/>
              <a:t>SOME REALITIES </a:t>
            </a:r>
          </a:p>
        </p:txBody>
      </p:sp>
      <p:sp>
        <p:nvSpPr>
          <p:cNvPr id="47107" name="Rectangle 3"/>
          <p:cNvSpPr>
            <a:spLocks noGrp="1" noChangeArrowheads="1"/>
          </p:cNvSpPr>
          <p:nvPr>
            <p:ph type="body" sz="half" idx="1"/>
          </p:nvPr>
        </p:nvSpPr>
        <p:spPr>
          <a:xfrm>
            <a:off x="457200" y="1905000"/>
            <a:ext cx="8077200" cy="4648200"/>
          </a:xfrm>
        </p:spPr>
        <p:txBody>
          <a:bodyPr/>
          <a:lstStyle/>
          <a:p>
            <a:r>
              <a:rPr lang="en-AU" sz="2200">
                <a:latin typeface="VERDONA"/>
              </a:rPr>
              <a:t>Risk management and controls are not a substitute for  adequate capital requirements and they could not enough for systemic risk management.So, shows must go on. </a:t>
            </a:r>
          </a:p>
          <a:p>
            <a:r>
              <a:rPr lang="en-AU" sz="2200">
                <a:latin typeface="VERDONA"/>
              </a:rPr>
              <a:t>It could not easy to achieve regulatory objectives of the Board by using risk management and control systems and disclosure as policy instruments, if the auditing system does not really work well. </a:t>
            </a:r>
          </a:p>
          <a:p>
            <a:r>
              <a:rPr lang="en-AU" sz="2200">
                <a:latin typeface="VERDONA"/>
              </a:rPr>
              <a:t>As a value added activity,  strong internal control and risk management environment protects SFs from unexpected losses and capital inadequacy problems.BUT, if you have not sufficient control culture or your senior management does not really care it, this is just a best wishes.</a:t>
            </a:r>
          </a:p>
          <a:p>
            <a:endParaRPr lang="en-US" sz="2200">
              <a:latin typeface="VERDONA"/>
            </a:endParaRPr>
          </a:p>
        </p:txBody>
      </p:sp>
      <p:pic>
        <p:nvPicPr>
          <p:cNvPr id="47111" name="Picture 7" descr="EN00513_[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562600" y="-1143000"/>
            <a:ext cx="4038600" cy="3127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26D8195C-D8AD-47BD-B0B0-4135AAA23D0B}" type="slidenum">
              <a:rPr lang="en-US"/>
              <a:pPr/>
              <a:t>41</a:t>
            </a:fld>
            <a:endParaRPr lang="en-US"/>
          </a:p>
        </p:txBody>
      </p:sp>
      <p:sp>
        <p:nvSpPr>
          <p:cNvPr id="106498" name="Rectangle 2"/>
          <p:cNvSpPr>
            <a:spLocks noGrp="1" noChangeArrowheads="1"/>
          </p:cNvSpPr>
          <p:nvPr>
            <p:ph type="title"/>
          </p:nvPr>
        </p:nvSpPr>
        <p:spPr/>
        <p:txBody>
          <a:bodyPr/>
          <a:lstStyle/>
          <a:p>
            <a:r>
              <a:rPr lang="en-US"/>
              <a:t>THANKS…</a:t>
            </a:r>
          </a:p>
        </p:txBody>
      </p:sp>
      <p:pic>
        <p:nvPicPr>
          <p:cNvPr id="106500" name="Picture 4" descr="j0127543[1]"/>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35200" y="2452688"/>
            <a:ext cx="4672013" cy="301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97B823C8-0799-4640-B287-CB2B4C63E902}" type="slidenum">
              <a:rPr lang="en-US"/>
              <a:pPr/>
              <a:t>5</a:t>
            </a:fld>
            <a:endParaRPr lang="en-US"/>
          </a:p>
        </p:txBody>
      </p:sp>
      <p:sp>
        <p:nvSpPr>
          <p:cNvPr id="20482" name="Rectangle 1026"/>
          <p:cNvSpPr>
            <a:spLocks noGrp="1" noChangeArrowheads="1"/>
          </p:cNvSpPr>
          <p:nvPr>
            <p:ph type="title"/>
          </p:nvPr>
        </p:nvSpPr>
        <p:spPr/>
        <p:txBody>
          <a:bodyPr/>
          <a:lstStyle/>
          <a:p>
            <a:r>
              <a:rPr lang="en-US"/>
              <a:t> RISK MANAGEMENT  AND DISCLOSURE </a:t>
            </a:r>
          </a:p>
        </p:txBody>
      </p:sp>
      <p:sp>
        <p:nvSpPr>
          <p:cNvPr id="20483" name="Rectangle 1027"/>
          <p:cNvSpPr>
            <a:spLocks noGrp="1" noChangeArrowheads="1"/>
          </p:cNvSpPr>
          <p:nvPr>
            <p:ph type="body" sz="half" idx="1"/>
          </p:nvPr>
        </p:nvSpPr>
        <p:spPr/>
        <p:txBody>
          <a:bodyPr/>
          <a:lstStyle/>
          <a:p>
            <a:r>
              <a:rPr lang="en-US" sz="2400" b="1"/>
              <a:t>Regulatory Side of the Story;</a:t>
            </a:r>
            <a:r>
              <a:rPr lang="en-US" sz="2400"/>
              <a:t> The question is whether disclosure and effective risk management systems make positive contributions to the market efficiency, investor protection and systemic risk management. </a:t>
            </a:r>
          </a:p>
          <a:p>
            <a:endParaRPr lang="en-US" sz="2400"/>
          </a:p>
        </p:txBody>
      </p:sp>
      <p:pic>
        <p:nvPicPr>
          <p:cNvPr id="20484" name="Picture 1028" descr="j0171713[1]"/>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81638" y="2197100"/>
            <a:ext cx="2371725" cy="353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7C52AC31-6127-4693-A3B1-B17C24ECF463}" type="slidenum">
              <a:rPr lang="en-US"/>
              <a:pPr/>
              <a:t>6</a:t>
            </a:fld>
            <a:endParaRPr lang="en-US"/>
          </a:p>
        </p:txBody>
      </p:sp>
      <p:sp>
        <p:nvSpPr>
          <p:cNvPr id="14338" name="Rectangle 2"/>
          <p:cNvSpPr>
            <a:spLocks noGrp="1" noChangeArrowheads="1"/>
          </p:cNvSpPr>
          <p:nvPr>
            <p:ph type="title"/>
          </p:nvPr>
        </p:nvSpPr>
        <p:spPr/>
        <p:txBody>
          <a:bodyPr/>
          <a:lstStyle/>
          <a:p>
            <a:r>
              <a:rPr lang="en-US" sz="3600"/>
              <a:t>DOES RM MATTER? </a:t>
            </a:r>
            <a:br>
              <a:rPr lang="en-US" sz="3600"/>
            </a:br>
            <a:r>
              <a:rPr lang="en-US" sz="3600"/>
              <a:t> Rationales For RiskManagement</a:t>
            </a:r>
          </a:p>
        </p:txBody>
      </p:sp>
      <p:sp>
        <p:nvSpPr>
          <p:cNvPr id="14339" name="Rectangle 3"/>
          <p:cNvSpPr>
            <a:spLocks noGrp="1" noChangeArrowheads="1"/>
          </p:cNvSpPr>
          <p:nvPr>
            <p:ph type="body" sz="half" idx="1"/>
          </p:nvPr>
        </p:nvSpPr>
        <p:spPr>
          <a:xfrm>
            <a:off x="533400" y="1447800"/>
            <a:ext cx="6705600" cy="5410200"/>
          </a:xfrm>
        </p:spPr>
        <p:txBody>
          <a:bodyPr/>
          <a:lstStyle/>
          <a:p>
            <a:pPr>
              <a:lnSpc>
                <a:spcPct val="90000"/>
              </a:lnSpc>
            </a:pPr>
            <a:r>
              <a:rPr lang="tr-TR" sz="2500" b="1">
                <a:latin typeface="VERDONA"/>
              </a:rPr>
              <a:t>The essential motive</a:t>
            </a:r>
            <a:r>
              <a:rPr lang="tr-TR" sz="2500">
                <a:latin typeface="VERDONA"/>
              </a:rPr>
              <a:t> of risk management for a SF is to preserve and increase the profit or expected shareholder value.</a:t>
            </a:r>
          </a:p>
          <a:p>
            <a:pPr>
              <a:lnSpc>
                <a:spcPct val="90000"/>
              </a:lnSpc>
            </a:pPr>
            <a:r>
              <a:rPr lang="en-AU" sz="2500">
                <a:latin typeface="VERDONA"/>
              </a:rPr>
              <a:t>The SF employs volatility reducing strategies, which have the effect of reducing the variability of earnings. </a:t>
            </a:r>
          </a:p>
          <a:p>
            <a:pPr>
              <a:lnSpc>
                <a:spcPct val="90000"/>
              </a:lnSpc>
            </a:pPr>
            <a:r>
              <a:rPr lang="en-AU" sz="2500">
                <a:latin typeface="VERDONA"/>
              </a:rPr>
              <a:t>The financial marketplace strength, as a whole, ultimately depends upon individual firms' ability to cover unexpected losses with capital reserves.</a:t>
            </a:r>
          </a:p>
          <a:p>
            <a:pPr>
              <a:lnSpc>
                <a:spcPct val="90000"/>
              </a:lnSpc>
            </a:pPr>
            <a:r>
              <a:rPr lang="en-AU" sz="2500">
                <a:latin typeface="VERDONA"/>
              </a:rPr>
              <a:t>The implementation of strong and effective risk management and controls within securities firms promotes stability throughout the entire financial system.</a:t>
            </a:r>
          </a:p>
          <a:p>
            <a:pPr>
              <a:lnSpc>
                <a:spcPct val="90000"/>
              </a:lnSpc>
            </a:pPr>
            <a:endParaRPr lang="en-US" sz="3300"/>
          </a:p>
        </p:txBody>
      </p:sp>
      <p:pic>
        <p:nvPicPr>
          <p:cNvPr id="14344" name="Picture 8" descr="j0107596[1]"/>
          <p:cNvPicPr>
            <a:picLocks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7289800" y="2286000"/>
            <a:ext cx="1854200" cy="1601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21.04.2003</a:t>
            </a:r>
          </a:p>
        </p:txBody>
      </p:sp>
      <p:sp>
        <p:nvSpPr>
          <p:cNvPr id="7" name="Slide Number Placeholder 6"/>
          <p:cNvSpPr>
            <a:spLocks noGrp="1"/>
          </p:cNvSpPr>
          <p:nvPr>
            <p:ph type="sldNum" sz="quarter" idx="12"/>
          </p:nvPr>
        </p:nvSpPr>
        <p:spPr/>
        <p:txBody>
          <a:bodyPr/>
          <a:lstStyle/>
          <a:p>
            <a:fld id="{F37E5F26-5F61-4987-A15D-E1E1337CE558}" type="slidenum">
              <a:rPr lang="en-US"/>
              <a:pPr/>
              <a:t>7</a:t>
            </a:fld>
            <a:endParaRPr lang="en-US"/>
          </a:p>
        </p:txBody>
      </p:sp>
      <p:sp>
        <p:nvSpPr>
          <p:cNvPr id="3074" name="Rectangle 2"/>
          <p:cNvSpPr>
            <a:spLocks noGrp="1" noChangeArrowheads="1"/>
          </p:cNvSpPr>
          <p:nvPr>
            <p:ph type="title"/>
          </p:nvPr>
        </p:nvSpPr>
        <p:spPr/>
        <p:txBody>
          <a:bodyPr/>
          <a:lstStyle/>
          <a:p>
            <a:r>
              <a:rPr lang="en-US"/>
              <a:t>  MISSION:V</a:t>
            </a:r>
            <a:r>
              <a:rPr lang="en-AU" sz="3600">
                <a:latin typeface="VERDONA"/>
              </a:rPr>
              <a:t>olatility Reducing Strategies</a:t>
            </a:r>
            <a:endParaRPr lang="en-US" sz="3600">
              <a:latin typeface="VERDONA"/>
            </a:endParaRPr>
          </a:p>
        </p:txBody>
      </p:sp>
      <p:sp>
        <p:nvSpPr>
          <p:cNvPr id="3075" name="Rectangle 3"/>
          <p:cNvSpPr>
            <a:spLocks noGrp="1" noChangeArrowheads="1"/>
          </p:cNvSpPr>
          <p:nvPr>
            <p:ph type="body" sz="half" idx="1"/>
          </p:nvPr>
        </p:nvSpPr>
        <p:spPr/>
        <p:txBody>
          <a:bodyPr/>
          <a:lstStyle/>
          <a:p>
            <a:pPr algn="just"/>
            <a:r>
              <a:rPr lang="en-AU" sz="2800">
                <a:latin typeface="VERDONA"/>
              </a:rPr>
              <a:t>risks that can be eliminated or avoided by business practices;</a:t>
            </a:r>
          </a:p>
          <a:p>
            <a:pPr algn="just"/>
            <a:r>
              <a:rPr lang="en-AU" sz="2800">
                <a:latin typeface="VERDONA"/>
              </a:rPr>
              <a:t>risks that can be transferred to other participants;</a:t>
            </a:r>
          </a:p>
          <a:p>
            <a:pPr algn="just"/>
            <a:r>
              <a:rPr lang="en-AU" sz="2800">
                <a:latin typeface="VERDONA"/>
              </a:rPr>
              <a:t>risks that must be actively managed at the firm level.</a:t>
            </a:r>
            <a:r>
              <a:rPr lang="tr-TR" sz="2800">
                <a:latin typeface="VERDONA"/>
              </a:rPr>
              <a:t> </a:t>
            </a:r>
            <a:endParaRPr lang="en-AU" sz="2800">
              <a:latin typeface="VERDONA"/>
            </a:endParaRPr>
          </a:p>
          <a:p>
            <a:pPr algn="just"/>
            <a:endParaRPr lang="en-AU" sz="2800">
              <a:latin typeface="VERDONA"/>
            </a:endParaRPr>
          </a:p>
          <a:p>
            <a:endParaRPr lang="en-US" sz="2800"/>
          </a:p>
        </p:txBody>
      </p:sp>
      <p:pic>
        <p:nvPicPr>
          <p:cNvPr id="3076" name="Picture 4" descr="j0078806[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381625" y="2768600"/>
            <a:ext cx="2571750" cy="2387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21.04.2003</a:t>
            </a:r>
          </a:p>
        </p:txBody>
      </p:sp>
      <p:sp>
        <p:nvSpPr>
          <p:cNvPr id="7" name="Slide Number Placeholder 5"/>
          <p:cNvSpPr>
            <a:spLocks noGrp="1"/>
          </p:cNvSpPr>
          <p:nvPr>
            <p:ph type="sldNum" sz="quarter" idx="12"/>
          </p:nvPr>
        </p:nvSpPr>
        <p:spPr/>
        <p:txBody>
          <a:bodyPr/>
          <a:lstStyle/>
          <a:p>
            <a:fld id="{6903BAB7-1D8B-4B6A-8FA6-752FC995039C}" type="slidenum">
              <a:rPr lang="en-US"/>
              <a:pPr/>
              <a:t>8</a:t>
            </a:fld>
            <a:endParaRPr lang="en-US"/>
          </a:p>
        </p:txBody>
      </p:sp>
      <p:sp>
        <p:nvSpPr>
          <p:cNvPr id="4098" name="Rectangle 2"/>
          <p:cNvSpPr>
            <a:spLocks noGrp="1" noChangeArrowheads="1"/>
          </p:cNvSpPr>
          <p:nvPr>
            <p:ph type="title"/>
          </p:nvPr>
        </p:nvSpPr>
        <p:spPr/>
        <p:txBody>
          <a:bodyPr/>
          <a:lstStyle/>
          <a:p>
            <a:r>
              <a:rPr lang="en-US" sz="3600"/>
              <a:t>RISK TYPES-I:INTEREST RATE</a:t>
            </a:r>
            <a:br>
              <a:rPr lang="en-US" sz="3600"/>
            </a:br>
            <a:r>
              <a:rPr lang="en-US" sz="3600"/>
              <a:t> RISK</a:t>
            </a:r>
            <a:r>
              <a:rPr lang="en-US"/>
              <a:t> </a:t>
            </a:r>
          </a:p>
        </p:txBody>
      </p:sp>
      <p:sp>
        <p:nvSpPr>
          <p:cNvPr id="4099" name="Rectangle 3"/>
          <p:cNvSpPr>
            <a:spLocks noGrp="1" noChangeArrowheads="1"/>
          </p:cNvSpPr>
          <p:nvPr>
            <p:ph type="body" idx="1"/>
          </p:nvPr>
        </p:nvSpPr>
        <p:spPr>
          <a:xfrm>
            <a:off x="0" y="1981200"/>
            <a:ext cx="8229600" cy="4530725"/>
          </a:xfrm>
        </p:spPr>
        <p:txBody>
          <a:bodyPr/>
          <a:lstStyle/>
          <a:p>
            <a:r>
              <a:rPr lang="en-US" b="1"/>
              <a:t>Interest Rate Risk</a:t>
            </a:r>
            <a:r>
              <a:rPr lang="en-US"/>
              <a:t>; </a:t>
            </a:r>
            <a:r>
              <a:rPr lang="tr-TR">
                <a:latin typeface="VERDONA"/>
              </a:rPr>
              <a:t>the effect of unanticipated changes in interest rates on  portfolios of financial instruments, whether they be assets or liabilities.</a:t>
            </a:r>
          </a:p>
          <a:p>
            <a:pPr algn="just"/>
            <a:r>
              <a:rPr lang="tr-TR" sz="2400">
                <a:latin typeface="VERDONA"/>
              </a:rPr>
              <a:t>Regulatory bodies and SFs have to evaluate those three elements very carefully; term structure of the government-bond portfolio, concentration of the government bond portfolio in the asset side of a SF balance sheet, management of the maturity mismatching</a:t>
            </a:r>
            <a:r>
              <a:rPr lang="tr-TR" sz="2800">
                <a:latin typeface="VERDONA"/>
              </a:rPr>
              <a:t> </a:t>
            </a:r>
          </a:p>
          <a:p>
            <a:endParaRPr lang="en-US">
              <a:latin typeface="VERDONA"/>
            </a:endParaRPr>
          </a:p>
        </p:txBody>
      </p:sp>
      <p:pic>
        <p:nvPicPr>
          <p:cNvPr id="4104" name="Picture 8" descr="j0139189[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228600"/>
            <a:ext cx="2413000" cy="23606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21.04.2003</a:t>
            </a:r>
          </a:p>
        </p:txBody>
      </p:sp>
      <p:sp>
        <p:nvSpPr>
          <p:cNvPr id="6" name="Slide Number Placeholder 5"/>
          <p:cNvSpPr>
            <a:spLocks noGrp="1"/>
          </p:cNvSpPr>
          <p:nvPr>
            <p:ph type="sldNum" sz="quarter" idx="12"/>
          </p:nvPr>
        </p:nvSpPr>
        <p:spPr/>
        <p:txBody>
          <a:bodyPr/>
          <a:lstStyle/>
          <a:p>
            <a:fld id="{A1F17723-2602-4195-8B10-1E7DBD58C3EA}" type="slidenum">
              <a:rPr lang="en-US"/>
              <a:pPr/>
              <a:t>9</a:t>
            </a:fld>
            <a:endParaRPr lang="en-US"/>
          </a:p>
        </p:txBody>
      </p:sp>
      <p:sp>
        <p:nvSpPr>
          <p:cNvPr id="5122" name="Rectangle 2"/>
          <p:cNvSpPr>
            <a:spLocks noGrp="1" noChangeArrowheads="1"/>
          </p:cNvSpPr>
          <p:nvPr>
            <p:ph type="title"/>
          </p:nvPr>
        </p:nvSpPr>
        <p:spPr/>
        <p:txBody>
          <a:bodyPr/>
          <a:lstStyle/>
          <a:p>
            <a:r>
              <a:rPr lang="en-US"/>
              <a:t>RISK TYPES-II:MARKET RISK</a:t>
            </a:r>
          </a:p>
        </p:txBody>
      </p:sp>
      <p:sp>
        <p:nvSpPr>
          <p:cNvPr id="5123" name="Rectangle 3"/>
          <p:cNvSpPr>
            <a:spLocks noGrp="1" noChangeArrowheads="1"/>
          </p:cNvSpPr>
          <p:nvPr>
            <p:ph type="body" idx="1"/>
          </p:nvPr>
        </p:nvSpPr>
        <p:spPr/>
        <p:txBody>
          <a:bodyPr/>
          <a:lstStyle/>
          <a:p>
            <a:r>
              <a:rPr lang="en-US" sz="2400" b="1"/>
              <a:t>Market Risk:</a:t>
            </a:r>
            <a:r>
              <a:rPr lang="tr-TR" sz="2400">
                <a:latin typeface="VERDONA"/>
              </a:rPr>
              <a:t>uncertainty of an FIs earnings resulting from changes in market conditions such as the price of assets, interest rates, market volatility and market liquidity</a:t>
            </a:r>
          </a:p>
          <a:p>
            <a:r>
              <a:rPr lang="en-AU" sz="2400" b="1">
                <a:latin typeface="VERDONA"/>
              </a:rPr>
              <a:t>The VAR</a:t>
            </a:r>
            <a:r>
              <a:rPr lang="en-AU" sz="2400">
                <a:latin typeface="VERDONA"/>
              </a:rPr>
              <a:t> approach evaluates how prices and price volatility behaved in the past to determine the range of price movements or risks that might occur in the future.</a:t>
            </a:r>
          </a:p>
          <a:p>
            <a:r>
              <a:rPr lang="en-AU" sz="2400">
                <a:latin typeface="VERDONA"/>
              </a:rPr>
              <a:t>methodology as good predictors for potential losses, and these models will be accepted for purposes of calculation of capital charges by banks and securities firms as from the end of 1997</a:t>
            </a:r>
            <a:endParaRPr lang="en-US" sz="2400">
              <a:latin typeface="VERDONA"/>
            </a:endParaRP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627</TotalTime>
  <Words>2590</Words>
  <Application>Microsoft Office PowerPoint</Application>
  <PresentationFormat>On-screen Show (4:3)</PresentationFormat>
  <Paragraphs>274</Paragraphs>
  <Slides>41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41</vt:i4>
      </vt:variant>
    </vt:vector>
  </HeadingPairs>
  <TitlesOfParts>
    <vt:vector size="50" baseType="lpstr">
      <vt:lpstr>Times New Roman</vt:lpstr>
      <vt:lpstr>Arial</vt:lpstr>
      <vt:lpstr>Verdana</vt:lpstr>
      <vt:lpstr>Wingdings</vt:lpstr>
      <vt:lpstr>Tahoma</vt:lpstr>
      <vt:lpstr>VERDONA</vt:lpstr>
      <vt:lpstr>Symbol</vt:lpstr>
      <vt:lpstr>arıal tur</vt:lpstr>
      <vt:lpstr>Ocean</vt:lpstr>
      <vt:lpstr> </vt:lpstr>
      <vt:lpstr>WHAT DOES EVERYBODY HATE EXCEPT COMPETITORS</vt:lpstr>
      <vt:lpstr>EVERBODY HURTS SOME TIME (SOME LEVEL) </vt:lpstr>
      <vt:lpstr>DOMINO EFFECT</vt:lpstr>
      <vt:lpstr> RISK MANAGEMENT  AND DISCLOSURE </vt:lpstr>
      <vt:lpstr>DOES RM MATTER?   Rationales For RiskManagement</vt:lpstr>
      <vt:lpstr>  MISSION:Volatility Reducing Strategies</vt:lpstr>
      <vt:lpstr>RISK TYPES-I:INTEREST RATE  RISK </vt:lpstr>
      <vt:lpstr>RISK TYPES-II:MARKET RISK</vt:lpstr>
      <vt:lpstr>RISK TYPES-III:CREDIT RISK</vt:lpstr>
      <vt:lpstr>RISK TYPES-IV-LIQUIDITY RISK</vt:lpstr>
      <vt:lpstr>RISK TYPES-V OFF-BALANCE SHEET RISK</vt:lpstr>
      <vt:lpstr>RISK TYPES-VI  Technology risk</vt:lpstr>
      <vt:lpstr>RISK TYPES-VII Operational Risk  </vt:lpstr>
      <vt:lpstr>RISK TYPES-VIII Foreign Exchange and CountryRisk  </vt:lpstr>
      <vt:lpstr>RISK TYPES-IX Legal Risk, Discrete Risks,Agency Risk </vt:lpstr>
      <vt:lpstr>Effective RM and Control Sytem Components</vt:lpstr>
      <vt:lpstr>Effective RM and Control Sytem Elements-I</vt:lpstr>
      <vt:lpstr>Effective RM and Control Sytem Elements-II</vt:lpstr>
      <vt:lpstr>Effective RM and Control Sytem Elements-III</vt:lpstr>
      <vt:lpstr>Disclosure for SF’s Customers-I Shareholder vs. SF’s Customer</vt:lpstr>
      <vt:lpstr>Disclosure for SF’s Customers-II Voluntarily-Regulatory Risk Disclosure  </vt:lpstr>
      <vt:lpstr>Disclosure for SF’s Customers-III  Regulatory Risk Disclosure-NASD Rules   </vt:lpstr>
      <vt:lpstr>Disclosure for SF’s Customers-IV  Regulatory Risk Disclosure-NASD Public Disclosure Program</vt:lpstr>
      <vt:lpstr>Disclosure for SF’s Customers-V Regulatory Risk Disclosure Exchange Act</vt:lpstr>
      <vt:lpstr>Disclosure for SF’s Customers-VI Regulatory Risk Disclosure Exchange Act</vt:lpstr>
      <vt:lpstr>Disclosure for SF’s Customers-VII Regulatory Risk Disclosure Exchange Act</vt:lpstr>
      <vt:lpstr>Disclosure for SF’s Customers-VIII In TURKEY</vt:lpstr>
      <vt:lpstr>Disclosure for SF’s Customers-IX In TURKEY</vt:lpstr>
      <vt:lpstr>Regulation Recommendations  General Disclosure Form-I </vt:lpstr>
      <vt:lpstr>Regulation Recommendations  General Disclosure Form-II</vt:lpstr>
      <vt:lpstr>The Role Of Regulators in Risk Management</vt:lpstr>
      <vt:lpstr>Regulation Recommendations-I</vt:lpstr>
      <vt:lpstr>Regulation Recommendations-II</vt:lpstr>
      <vt:lpstr>Regulation Recommendations-III</vt:lpstr>
      <vt:lpstr>Regulation Recommendations-IV</vt:lpstr>
      <vt:lpstr>Regulation Recommendations-V</vt:lpstr>
      <vt:lpstr>Regulation Recommendations-VI</vt:lpstr>
      <vt:lpstr>Regulation Recommendations-VII</vt:lpstr>
      <vt:lpstr>SOME REALITIES </vt:lpstr>
      <vt:lpstr>THANKS…</vt:lpstr>
    </vt:vector>
  </TitlesOfParts>
  <Company>SPK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Rationales For Risk Management</dc:title>
  <dc:creator>SPK</dc:creator>
  <cp:lastModifiedBy>Divya Bhargavi Thondapu</cp:lastModifiedBy>
  <cp:revision>47</cp:revision>
  <dcterms:created xsi:type="dcterms:W3CDTF">2003-04-10T15:31:49Z</dcterms:created>
  <dcterms:modified xsi:type="dcterms:W3CDTF">2014-11-07T10:15:30Z</dcterms:modified>
</cp:coreProperties>
</file>