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2"/>
  </p:notesMasterIdLst>
  <p:sldIdLst>
    <p:sldId id="273" r:id="rId2"/>
    <p:sldId id="274" r:id="rId3"/>
    <p:sldId id="256" r:id="rId4"/>
    <p:sldId id="257" r:id="rId5"/>
    <p:sldId id="258" r:id="rId6"/>
    <p:sldId id="259" r:id="rId7"/>
    <p:sldId id="260" r:id="rId8"/>
    <p:sldId id="261" r:id="rId9"/>
    <p:sldId id="262" r:id="rId10"/>
    <p:sldId id="263" r:id="rId11"/>
    <p:sldId id="264" r:id="rId12"/>
    <p:sldId id="265" r:id="rId13"/>
    <p:sldId id="268" r:id="rId14"/>
    <p:sldId id="269" r:id="rId15"/>
    <p:sldId id="270" r:id="rId16"/>
    <p:sldId id="272" r:id="rId17"/>
    <p:sldId id="278" r:id="rId18"/>
    <p:sldId id="275" r:id="rId19"/>
    <p:sldId id="276"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56B6EE-46DF-42B3-B56D-7964A6C38ECD}" type="datetimeFigureOut">
              <a:rPr lang="en-US" smtClean="0"/>
              <a:t>10/31/2014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F2AD8B-AA37-4D5E-B788-44D2581FF62D}" type="slidenum">
              <a:rPr lang="en-US" smtClean="0"/>
              <a:t>‹#›</a:t>
            </a:fld>
            <a:endParaRPr lang="en-US"/>
          </a:p>
        </p:txBody>
      </p:sp>
    </p:spTree>
    <p:extLst>
      <p:ext uri="{BB962C8B-B14F-4D97-AF65-F5344CB8AC3E}">
        <p14:creationId xmlns:p14="http://schemas.microsoft.com/office/powerpoint/2010/main" val="2176421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35844"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9250C4E3-D2EF-44A7-B0DE-D52C9A45C42F}" type="slidenum">
              <a:rPr lang="en-US" sz="1200"/>
              <a:pPr algn="r" eaLnBrk="1" hangingPunct="1"/>
              <a:t>13</a:t>
            </a:fld>
            <a:endParaRPr lang="en-US" sz="1200"/>
          </a:p>
        </p:txBody>
      </p:sp>
    </p:spTree>
    <p:extLst>
      <p:ext uri="{BB962C8B-B14F-4D97-AF65-F5344CB8AC3E}">
        <p14:creationId xmlns:p14="http://schemas.microsoft.com/office/powerpoint/2010/main" val="408360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2BDF389F-59D2-440D-B196-A6809BC6DCCA}" type="slidenum">
              <a:rPr lang="en-US" smtClean="0"/>
              <a:pPr>
                <a:defRPr/>
              </a:pPr>
              <a:t>16</a:t>
            </a:fld>
            <a:endParaRPr lang="en-US"/>
          </a:p>
        </p:txBody>
      </p:sp>
    </p:spTree>
    <p:extLst>
      <p:ext uri="{BB962C8B-B14F-4D97-AF65-F5344CB8AC3E}">
        <p14:creationId xmlns:p14="http://schemas.microsoft.com/office/powerpoint/2010/main" val="3110496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10/31/2014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10/31/2014</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10/31/2014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10/31/2014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10/31/2014</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10/31/2014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10/31/2014</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10/31/2014</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10/31/2014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omicsgroup.org/journals/industrial-engineering-management.php" TargetMode="External"/><Relationship Id="rId7" Type="http://schemas.openxmlformats.org/officeDocument/2006/relationships/image" Target="../media/image9.pn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hyperlink" Target="http://omicsgroup.org/journals/accounting-marketing.php" TargetMode="External"/><Relationship Id="rId4" Type="http://schemas.openxmlformats.org/officeDocument/2006/relationships/hyperlink" Target="http://esciencecentral.org/journals/global-economics.php"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omicsgroup.com/management-conference-2014/" TargetMode="External"/><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hyperlink" Target="http://advertising-marketing.conferenceseries.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omicsgroup.org/editor-biography/Yener_Coskun"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1"/>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lIns="91426" tIns="45713" rIns="91426" bIns="45713">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defRPr/>
            </a:pPr>
            <a:r>
              <a:rPr lang="en-US" sz="5400" dirty="0">
                <a:solidFill>
                  <a:schemeClr val="accent6"/>
                </a:solidFill>
                <a:latin typeface="Stencil" panose="040409050D0802020404" pitchFamily="82" charset="0"/>
              </a:rPr>
              <a:t>OMICS Group</a:t>
            </a:r>
          </a:p>
        </p:txBody>
      </p:sp>
      <p:sp>
        <p:nvSpPr>
          <p:cNvPr id="3076" name="Rectangle 8"/>
          <p:cNvSpPr>
            <a:spLocks noChangeArrowheads="1"/>
          </p:cNvSpPr>
          <p:nvPr/>
        </p:nvSpPr>
        <p:spPr bwMode="auto">
          <a:xfrm>
            <a:off x="2209801" y="6372226"/>
            <a:ext cx="5456915" cy="400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6" tIns="45713" rIns="91426" bIns="45713">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a:solidFill>
                  <a:srgbClr val="7030A0"/>
                </a:solidFill>
              </a:rPr>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lIns="91426" tIns="45713" rIns="91426" bIns="45713"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15069011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Why </a:t>
            </a:r>
            <a:r>
              <a:rPr lang="en-US" sz="3200" dirty="0" err="1" smtClean="0"/>
              <a:t>Hous</a:t>
            </a:r>
            <a:r>
              <a:rPr lang="tr-TR" sz="3200" dirty="0" smtClean="0"/>
              <a:t>I</a:t>
            </a:r>
            <a:r>
              <a:rPr lang="en-US" sz="3200" dirty="0" smtClean="0"/>
              <a:t>ng </a:t>
            </a:r>
            <a:r>
              <a:rPr lang="en-US" sz="3200" dirty="0"/>
              <a:t>Finance?</a:t>
            </a:r>
            <a:br>
              <a:rPr lang="en-US" sz="3200" dirty="0"/>
            </a:br>
            <a:endParaRPr lang="en-US" dirty="0"/>
          </a:p>
        </p:txBody>
      </p:sp>
      <p:sp>
        <p:nvSpPr>
          <p:cNvPr id="3" name="Content Placeholder 2"/>
          <p:cNvSpPr>
            <a:spLocks noGrp="1"/>
          </p:cNvSpPr>
          <p:nvPr>
            <p:ph sz="quarter" idx="1"/>
          </p:nvPr>
        </p:nvSpPr>
        <p:spPr>
          <a:xfrm>
            <a:off x="457200" y="1371600"/>
            <a:ext cx="7924800" cy="5102352"/>
          </a:xfrm>
        </p:spPr>
        <p:txBody>
          <a:bodyPr>
            <a:normAutofit fontScale="92500" lnSpcReduction="20000"/>
          </a:bodyPr>
          <a:lstStyle/>
          <a:p>
            <a:pPr marL="533400" indent="-533400" defTabSz="914400"/>
            <a:r>
              <a:rPr lang="en-US" dirty="0"/>
              <a:t>Engine of equitable economic growth</a:t>
            </a:r>
            <a:r>
              <a:rPr lang="en-US" sz="2900" dirty="0"/>
              <a:t> </a:t>
            </a:r>
          </a:p>
          <a:p>
            <a:pPr marL="914400" lvl="1" indent="-458788" defTabSz="914400"/>
            <a:r>
              <a:rPr lang="en-US" sz="2000" dirty="0"/>
              <a:t>Key for investment, households wealth, savings, consumption, labor markets, fiscal returns, retirement system</a:t>
            </a:r>
          </a:p>
          <a:p>
            <a:pPr marL="914400" lvl="1" indent="-458788" defTabSz="914400"/>
            <a:r>
              <a:rPr lang="en-US" sz="2000" dirty="0"/>
              <a:t>Collateral to unlock capital (“dead” housing assets, De Soto)</a:t>
            </a:r>
          </a:p>
          <a:p>
            <a:pPr marL="914400" lvl="1" indent="-458788" defTabSz="914400"/>
            <a:r>
              <a:rPr lang="en-US" sz="2000" dirty="0"/>
              <a:t>ECA housing stock privatization: &gt; $ 1 trillion (asset rich, cash poor)</a:t>
            </a:r>
          </a:p>
          <a:p>
            <a:pPr marL="914400" lvl="1" indent="-458788" defTabSz="914400"/>
            <a:endParaRPr lang="en-US" sz="2700" dirty="0"/>
          </a:p>
          <a:p>
            <a:pPr marL="533400" indent="-533400" defTabSz="914400"/>
            <a:r>
              <a:rPr lang="en-US" dirty="0"/>
              <a:t>Meet a growing housing demand (</a:t>
            </a:r>
            <a:r>
              <a:rPr lang="en-US" sz="2000" dirty="0"/>
              <a:t>urbanization, demographics)</a:t>
            </a:r>
            <a:endParaRPr lang="en-US" dirty="0"/>
          </a:p>
          <a:p>
            <a:pPr marL="533400" indent="-533400" defTabSz="914400"/>
            <a:r>
              <a:rPr lang="en-US" dirty="0"/>
              <a:t>Prevent slum proliferation </a:t>
            </a:r>
            <a:r>
              <a:rPr lang="en-US" sz="2000" dirty="0"/>
              <a:t>(cities built the way they are financed)</a:t>
            </a:r>
          </a:p>
          <a:p>
            <a:pPr marL="533400" indent="-533400" defTabSz="914400"/>
            <a:r>
              <a:rPr lang="en-US" dirty="0"/>
              <a:t>Reduce poverty </a:t>
            </a:r>
            <a:r>
              <a:rPr lang="en-US" sz="2000" dirty="0"/>
              <a:t>(asset building, retirement, empowerment, community strengthening, improved living conditions)</a:t>
            </a:r>
          </a:p>
          <a:p>
            <a:pPr marL="533400" indent="-533400" defTabSz="914400"/>
            <a:endParaRPr lang="en-US" dirty="0"/>
          </a:p>
          <a:p>
            <a:pPr marL="533400" indent="-533400" defTabSz="914400"/>
            <a:r>
              <a:rPr lang="en-US" dirty="0"/>
              <a:t>Take part in the financial sector liberalization</a:t>
            </a:r>
            <a:r>
              <a:rPr lang="en-US" sz="2000" dirty="0"/>
              <a:t> (banks, non bank lenders, domestic bond markets, pension funds, etc.)</a:t>
            </a:r>
          </a:p>
          <a:p>
            <a:pPr marL="0" indent="0">
              <a:buNone/>
            </a:pPr>
            <a:endParaRPr lang="en-US" dirty="0"/>
          </a:p>
        </p:txBody>
      </p:sp>
    </p:spTree>
    <p:extLst>
      <p:ext uri="{BB962C8B-B14F-4D97-AF65-F5344CB8AC3E}">
        <p14:creationId xmlns:p14="http://schemas.microsoft.com/office/powerpoint/2010/main" val="2110076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How to build inclusive and sustainable HF system?</a:t>
            </a:r>
            <a:br>
              <a:rPr lang="en-US" sz="2400" dirty="0"/>
            </a:br>
            <a:endParaRPr lang="en-US" sz="2400" dirty="0"/>
          </a:p>
        </p:txBody>
      </p:sp>
      <p:sp>
        <p:nvSpPr>
          <p:cNvPr id="3" name="Content Placeholder 2"/>
          <p:cNvSpPr>
            <a:spLocks noGrp="1"/>
          </p:cNvSpPr>
          <p:nvPr>
            <p:ph sz="quarter" idx="1"/>
          </p:nvPr>
        </p:nvSpPr>
        <p:spPr>
          <a:xfrm>
            <a:off x="457200" y="1371600"/>
            <a:ext cx="7696200" cy="5102352"/>
          </a:xfrm>
        </p:spPr>
        <p:txBody>
          <a:bodyPr>
            <a:normAutofit fontScale="92500" lnSpcReduction="10000"/>
          </a:bodyPr>
          <a:lstStyle/>
          <a:p>
            <a:pPr marL="533400" indent="-533400" defTabSz="914400"/>
            <a:r>
              <a:rPr lang="en-US" dirty="0"/>
              <a:t>Sizeable &amp; durable investment that needs debt leverage</a:t>
            </a:r>
          </a:p>
          <a:p>
            <a:pPr marL="533400" indent="-533400" defTabSz="914400"/>
            <a:endParaRPr lang="en-US" dirty="0"/>
          </a:p>
          <a:p>
            <a:pPr marL="533400" indent="-533400" defTabSz="914400"/>
            <a:r>
              <a:rPr lang="en-US" dirty="0"/>
              <a:t>Required sound foundations</a:t>
            </a:r>
          </a:p>
          <a:p>
            <a:pPr marL="914400" lvl="1" indent="-458788" defTabSz="914400"/>
            <a:r>
              <a:rPr lang="en-US" sz="2400" dirty="0"/>
              <a:t>Relative macroeconomic stability</a:t>
            </a:r>
          </a:p>
          <a:p>
            <a:pPr marL="914400" lvl="1" indent="-458788" defTabSz="914400"/>
            <a:r>
              <a:rPr lang="en-US" sz="2400" dirty="0"/>
              <a:t>Workable legal system (titles, foreclosure)</a:t>
            </a:r>
          </a:p>
          <a:p>
            <a:pPr marL="914400" lvl="1" indent="-458788" defTabSz="914400"/>
            <a:r>
              <a:rPr lang="en-US" sz="2400" dirty="0"/>
              <a:t>Risk management, funding tools &amp; regulations</a:t>
            </a:r>
          </a:p>
          <a:p>
            <a:pPr marL="914400" lvl="1" indent="-458788" defTabSz="914400"/>
            <a:r>
              <a:rPr lang="en-US" sz="2400" dirty="0"/>
              <a:t>Competing private lenders</a:t>
            </a:r>
          </a:p>
          <a:p>
            <a:pPr marL="914400" lvl="1" indent="-458788" defTabSz="914400"/>
            <a:r>
              <a:rPr lang="en-US" sz="2400" dirty="0"/>
              <a:t>Affordable housing (cf. supply constraints)</a:t>
            </a:r>
          </a:p>
          <a:p>
            <a:pPr marL="533400" indent="-533400" defTabSz="914400">
              <a:buFontTx/>
              <a:buNone/>
            </a:pPr>
            <a:endParaRPr lang="en-US" dirty="0"/>
          </a:p>
          <a:p>
            <a:pPr marL="533400" indent="-533400" defTabSz="914400"/>
            <a:r>
              <a:rPr lang="en-US" dirty="0"/>
              <a:t>Enabling role of the State </a:t>
            </a:r>
          </a:p>
          <a:p>
            <a:pPr marL="914400" lvl="1" indent="-458788" defTabSz="914400"/>
            <a:r>
              <a:rPr lang="en-US" sz="2400" dirty="0"/>
              <a:t>Less of direct lender/builder, rather build conducive market environment, catalyst role to expand accessibility</a:t>
            </a:r>
          </a:p>
          <a:p>
            <a:pPr marL="0" indent="0">
              <a:buNone/>
            </a:pPr>
            <a:endParaRPr lang="en-US" dirty="0"/>
          </a:p>
        </p:txBody>
      </p:sp>
    </p:spTree>
    <p:extLst>
      <p:ext uri="{BB962C8B-B14F-4D97-AF65-F5344CB8AC3E}">
        <p14:creationId xmlns:p14="http://schemas.microsoft.com/office/powerpoint/2010/main" val="1014959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How to Expand Housing Finance</a:t>
            </a:r>
            <a:br>
              <a:rPr lang="en-US" sz="3200" dirty="0"/>
            </a:br>
            <a:endParaRPr lang="en-US" dirty="0"/>
          </a:p>
        </p:txBody>
      </p:sp>
      <p:sp>
        <p:nvSpPr>
          <p:cNvPr id="3" name="Content Placeholder 2"/>
          <p:cNvSpPr>
            <a:spLocks noGrp="1"/>
          </p:cNvSpPr>
          <p:nvPr>
            <p:ph sz="quarter" idx="1"/>
          </p:nvPr>
        </p:nvSpPr>
        <p:spPr>
          <a:xfrm>
            <a:off x="457200" y="1219200"/>
            <a:ext cx="7620000" cy="5254752"/>
          </a:xfrm>
        </p:spPr>
        <p:txBody>
          <a:bodyPr>
            <a:normAutofit fontScale="92500" lnSpcReduction="10000"/>
          </a:bodyPr>
          <a:lstStyle/>
          <a:p>
            <a:r>
              <a:rPr lang="en-US" dirty="0"/>
              <a:t>Products</a:t>
            </a:r>
            <a:endParaRPr lang="en-US" sz="2000" dirty="0"/>
          </a:p>
          <a:p>
            <a:pPr lvl="1"/>
            <a:r>
              <a:rPr lang="en-US" sz="2000" dirty="0"/>
              <a:t>Credit products (term, rates, amortization) </a:t>
            </a:r>
          </a:p>
          <a:p>
            <a:pPr lvl="1"/>
            <a:r>
              <a:rPr lang="en-US" sz="2000" dirty="0"/>
              <a:t>Broader distribution </a:t>
            </a:r>
            <a:r>
              <a:rPr lang="en-US" sz="2000" dirty="0" smtClean="0"/>
              <a:t>channels</a:t>
            </a:r>
            <a:endParaRPr lang="tr-TR" sz="2000" dirty="0" smtClean="0"/>
          </a:p>
          <a:p>
            <a:pPr lvl="1"/>
            <a:r>
              <a:rPr lang="tr-TR" sz="2000" dirty="0" smtClean="0"/>
              <a:t>New </a:t>
            </a:r>
            <a:r>
              <a:rPr lang="tr-TR" sz="2000" dirty="0" err="1" smtClean="0"/>
              <a:t>financial</a:t>
            </a:r>
            <a:r>
              <a:rPr lang="tr-TR" sz="2000" dirty="0" smtClean="0"/>
              <a:t> </a:t>
            </a:r>
            <a:r>
              <a:rPr lang="tr-TR" sz="2000" dirty="0" err="1" smtClean="0"/>
              <a:t>products</a:t>
            </a:r>
            <a:endParaRPr lang="en-US" sz="2000" dirty="0"/>
          </a:p>
          <a:p>
            <a:pPr lvl="1"/>
            <a:r>
              <a:rPr lang="en-US" sz="2000" dirty="0"/>
              <a:t>Mortgage credit insurance for lenders</a:t>
            </a:r>
          </a:p>
          <a:p>
            <a:pPr lvl="1"/>
            <a:r>
              <a:rPr lang="en-US" sz="2000" dirty="0"/>
              <a:t>Micro finance applied to housing</a:t>
            </a:r>
          </a:p>
          <a:p>
            <a:pPr lvl="1"/>
            <a:r>
              <a:rPr lang="en-US" sz="2000" dirty="0"/>
              <a:t>Housing saving schemes</a:t>
            </a:r>
          </a:p>
          <a:p>
            <a:pPr lvl="1"/>
            <a:r>
              <a:rPr lang="en-US" sz="2000" dirty="0"/>
              <a:t>Construction, infrastructure and rental finance</a:t>
            </a:r>
          </a:p>
          <a:p>
            <a:pPr lvl="1">
              <a:spcBef>
                <a:spcPct val="10000"/>
              </a:spcBef>
            </a:pPr>
            <a:endParaRPr lang="en-US" sz="2000" dirty="0"/>
          </a:p>
          <a:p>
            <a:r>
              <a:rPr lang="en-US" dirty="0"/>
              <a:t>Policy</a:t>
            </a:r>
            <a:endParaRPr lang="en-US" sz="2600" dirty="0"/>
          </a:p>
          <a:p>
            <a:pPr lvl="1"/>
            <a:r>
              <a:rPr lang="en-US" sz="2000" dirty="0"/>
              <a:t>Affordable land use &amp; urban development rules</a:t>
            </a:r>
          </a:p>
          <a:p>
            <a:pPr lvl="1"/>
            <a:r>
              <a:rPr lang="en-US" sz="2000" dirty="0"/>
              <a:t>Efficient registration of property titles &amp; </a:t>
            </a:r>
            <a:r>
              <a:rPr lang="en-US" sz="2000" dirty="0" smtClean="0"/>
              <a:t>liens</a:t>
            </a:r>
            <a:endParaRPr lang="tr-TR" sz="2000" dirty="0" smtClean="0"/>
          </a:p>
          <a:p>
            <a:pPr lvl="1"/>
            <a:r>
              <a:rPr lang="tr-TR" sz="2000" dirty="0" err="1" smtClean="0"/>
              <a:t>Policies</a:t>
            </a:r>
            <a:r>
              <a:rPr lang="tr-TR" sz="2000" dirty="0" smtClean="0"/>
              <a:t> </a:t>
            </a:r>
            <a:r>
              <a:rPr lang="tr-TR" sz="2000" dirty="0" err="1" smtClean="0"/>
              <a:t>for</a:t>
            </a:r>
            <a:r>
              <a:rPr lang="tr-TR" sz="2000" dirty="0" smtClean="0"/>
              <a:t> market </a:t>
            </a:r>
            <a:r>
              <a:rPr lang="tr-TR" sz="2000" dirty="0" err="1" smtClean="0"/>
              <a:t>development</a:t>
            </a:r>
            <a:r>
              <a:rPr lang="tr-TR" sz="2000" dirty="0" smtClean="0"/>
              <a:t> in </a:t>
            </a:r>
            <a:r>
              <a:rPr lang="tr-TR" sz="2000" dirty="0" err="1" smtClean="0"/>
              <a:t>primary</a:t>
            </a:r>
            <a:r>
              <a:rPr lang="tr-TR" sz="2000" dirty="0" smtClean="0"/>
              <a:t>/</a:t>
            </a:r>
            <a:r>
              <a:rPr lang="tr-TR" sz="2000" dirty="0" err="1" smtClean="0"/>
              <a:t>secondary</a:t>
            </a:r>
            <a:r>
              <a:rPr lang="tr-TR" sz="2000" dirty="0" smtClean="0"/>
              <a:t> market </a:t>
            </a:r>
            <a:endParaRPr lang="en-US" sz="2000" dirty="0"/>
          </a:p>
          <a:p>
            <a:pPr lvl="1"/>
            <a:r>
              <a:rPr lang="en-US" sz="2000" dirty="0"/>
              <a:t>Smarter HF-related subsidies</a:t>
            </a:r>
          </a:p>
          <a:p>
            <a:pPr lvl="1"/>
            <a:r>
              <a:rPr lang="en-US" sz="2000" dirty="0"/>
              <a:t>Instruments to reallocate part of the additional risks</a:t>
            </a:r>
          </a:p>
          <a:p>
            <a:pPr lvl="1"/>
            <a:r>
              <a:rPr lang="en-US" sz="2000" dirty="0"/>
              <a:t>Framework for long-term mortgage securities (different models)</a:t>
            </a:r>
          </a:p>
          <a:p>
            <a:pPr marL="0" indent="0">
              <a:buNone/>
            </a:pPr>
            <a:endParaRPr lang="en-US" dirty="0"/>
          </a:p>
        </p:txBody>
      </p:sp>
    </p:spTree>
    <p:extLst>
      <p:ext uri="{BB962C8B-B14F-4D97-AF65-F5344CB8AC3E}">
        <p14:creationId xmlns:p14="http://schemas.microsoft.com/office/powerpoint/2010/main" val="578798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4294967295"/>
          </p:nvPr>
        </p:nvSpPr>
        <p:spPr/>
        <p:txBody>
          <a:bodyPr lIns="92075" tIns="46038" rIns="92075" bIns="46038"/>
          <a:lstStyle/>
          <a:p>
            <a:pPr>
              <a:buFont typeface="Wingdings 2" pitchFamily="18" charset="2"/>
              <a:buNone/>
            </a:pPr>
            <a:r>
              <a:rPr lang="en-US" smtClean="0"/>
              <a:t> </a:t>
            </a:r>
          </a:p>
        </p:txBody>
      </p:sp>
      <p:sp>
        <p:nvSpPr>
          <p:cNvPr id="5123" name="Rectangle 4"/>
          <p:cNvSpPr>
            <a:spLocks noChangeArrowheads="1"/>
          </p:cNvSpPr>
          <p:nvPr/>
        </p:nvSpPr>
        <p:spPr bwMode="auto">
          <a:xfrm>
            <a:off x="258762" y="1524001"/>
            <a:ext cx="8580438" cy="4905374"/>
          </a:xfrm>
          <a:prstGeom prst="rect">
            <a:avLst/>
          </a:prstGeom>
          <a:solidFill>
            <a:srgbClr val="FFCC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latin typeface="Verdana" pitchFamily="34" charset="0"/>
            </a:endParaRPr>
          </a:p>
        </p:txBody>
      </p:sp>
      <p:sp useBgFill="1">
        <p:nvSpPr>
          <p:cNvPr id="5124" name="Oval 5"/>
          <p:cNvSpPr>
            <a:spLocks noChangeArrowheads="1"/>
          </p:cNvSpPr>
          <p:nvPr/>
        </p:nvSpPr>
        <p:spPr bwMode="auto">
          <a:xfrm>
            <a:off x="1619250" y="1916113"/>
            <a:ext cx="1309688" cy="3375025"/>
          </a:xfrm>
          <a:prstGeom prst="ellipse">
            <a:avLst/>
          </a:prstGeom>
          <a:ln w="12700">
            <a:solidFill>
              <a:schemeClr val="tx1"/>
            </a:solidFill>
            <a:round/>
            <a:headEnd/>
            <a:tailEnd/>
          </a:ln>
        </p:spPr>
        <p:txBody>
          <a:bodyPr wrap="none" anchor="ctr"/>
          <a:lstStyle/>
          <a:p>
            <a:endParaRPr lang="en-US">
              <a:latin typeface="Verdana" pitchFamily="34" charset="0"/>
            </a:endParaRPr>
          </a:p>
        </p:txBody>
      </p:sp>
      <p:grpSp>
        <p:nvGrpSpPr>
          <p:cNvPr id="5125" name="Group 6"/>
          <p:cNvGrpSpPr>
            <a:grpSpLocks/>
          </p:cNvGrpSpPr>
          <p:nvPr/>
        </p:nvGrpSpPr>
        <p:grpSpPr bwMode="auto">
          <a:xfrm>
            <a:off x="971550" y="2708275"/>
            <a:ext cx="1512888" cy="1409700"/>
            <a:chOff x="543" y="2000"/>
            <a:chExt cx="933" cy="499"/>
          </a:xfrm>
        </p:grpSpPr>
        <p:sp>
          <p:nvSpPr>
            <p:cNvPr id="238599" name="Oval 7"/>
            <p:cNvSpPr>
              <a:spLocks noChangeArrowheads="1"/>
            </p:cNvSpPr>
            <p:nvPr/>
          </p:nvSpPr>
          <p:spPr bwMode="auto">
            <a:xfrm>
              <a:off x="543" y="2000"/>
              <a:ext cx="933" cy="499"/>
            </a:xfrm>
            <a:prstGeom prst="ellipse">
              <a:avLst/>
            </a:prstGeom>
            <a:solidFill>
              <a:srgbClr val="FF0066"/>
            </a:solidFill>
            <a:ln w="12700">
              <a:solidFill>
                <a:schemeClr val="tx1"/>
              </a:solidFill>
              <a:round/>
              <a:headEnd/>
              <a:tailEnd/>
            </a:ln>
            <a:effectLst>
              <a:outerShdw dist="107763" dir="2700000" algn="ctr" rotWithShape="0">
                <a:schemeClr val="bg2"/>
              </a:outerShdw>
            </a:effectLst>
          </p:spPr>
          <p:txBody>
            <a:bodyPr wrap="none" anchor="ctr"/>
            <a:lstStyle/>
            <a:p>
              <a:pPr>
                <a:defRPr/>
              </a:pPr>
              <a:endParaRPr lang="en-US">
                <a:latin typeface="Verdana" pitchFamily="34" charset="0"/>
              </a:endParaRPr>
            </a:p>
          </p:txBody>
        </p:sp>
        <p:sp>
          <p:nvSpPr>
            <p:cNvPr id="5175" name="Rectangle 8"/>
            <p:cNvSpPr>
              <a:spLocks noChangeArrowheads="1"/>
            </p:cNvSpPr>
            <p:nvPr/>
          </p:nvSpPr>
          <p:spPr bwMode="auto">
            <a:xfrm>
              <a:off x="668" y="2070"/>
              <a:ext cx="772" cy="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a:r>
                <a:rPr lang="en-US" sz="1600" b="1">
                  <a:latin typeface="Book Antiqua" pitchFamily="18" charset="0"/>
                </a:rPr>
                <a:t>Fiscal and Credit Policy Support</a:t>
              </a:r>
              <a:r>
                <a:rPr lang="en-US" b="1">
                  <a:latin typeface="Book Antiqua" pitchFamily="18" charset="0"/>
                </a:rPr>
                <a:t> </a:t>
              </a:r>
            </a:p>
          </p:txBody>
        </p:sp>
      </p:grpSp>
      <p:sp>
        <p:nvSpPr>
          <p:cNvPr id="5126" name="Rectangle 9"/>
          <p:cNvSpPr>
            <a:spLocks noChangeArrowheads="1"/>
          </p:cNvSpPr>
          <p:nvPr/>
        </p:nvSpPr>
        <p:spPr bwMode="auto">
          <a:xfrm>
            <a:off x="1722438" y="1876425"/>
            <a:ext cx="1149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a:r>
              <a:rPr lang="en-US" b="1">
                <a:solidFill>
                  <a:srgbClr val="FF021D"/>
                </a:solidFill>
                <a:latin typeface="Book Antiqua" pitchFamily="18" charset="0"/>
              </a:rPr>
              <a:t>Financial</a:t>
            </a:r>
          </a:p>
          <a:p>
            <a:pPr algn="ctr"/>
            <a:r>
              <a:rPr lang="en-US" b="1">
                <a:solidFill>
                  <a:srgbClr val="FF021D"/>
                </a:solidFill>
                <a:latin typeface="Book Antiqua" pitchFamily="18" charset="0"/>
              </a:rPr>
              <a:t>Market</a:t>
            </a:r>
          </a:p>
        </p:txBody>
      </p:sp>
      <p:sp>
        <p:nvSpPr>
          <p:cNvPr id="5127" name="Rectangle 10"/>
          <p:cNvSpPr>
            <a:spLocks noChangeArrowheads="1"/>
          </p:cNvSpPr>
          <p:nvPr/>
        </p:nvSpPr>
        <p:spPr bwMode="auto">
          <a:xfrm>
            <a:off x="1371600" y="4656138"/>
            <a:ext cx="1606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a:r>
              <a:rPr lang="en-US" b="1">
                <a:solidFill>
                  <a:srgbClr val="F80631"/>
                </a:solidFill>
                <a:latin typeface="Book Antiqua" pitchFamily="18" charset="0"/>
              </a:rPr>
              <a:t>Housing</a:t>
            </a:r>
          </a:p>
          <a:p>
            <a:pPr algn="ctr"/>
            <a:r>
              <a:rPr lang="en-US" b="1">
                <a:solidFill>
                  <a:srgbClr val="F80631"/>
                </a:solidFill>
                <a:latin typeface="Book Antiqua" pitchFamily="18" charset="0"/>
              </a:rPr>
              <a:t>Market</a:t>
            </a:r>
          </a:p>
        </p:txBody>
      </p:sp>
      <p:sp>
        <p:nvSpPr>
          <p:cNvPr id="5128" name="Rectangle 11"/>
          <p:cNvSpPr>
            <a:spLocks noChangeArrowheads="1"/>
          </p:cNvSpPr>
          <p:nvPr/>
        </p:nvSpPr>
        <p:spPr bwMode="auto">
          <a:xfrm>
            <a:off x="2478088" y="3417888"/>
            <a:ext cx="158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b="1">
                <a:solidFill>
                  <a:srgbClr val="F80631"/>
                </a:solidFill>
                <a:latin typeface="Book Antiqua" pitchFamily="18" charset="0"/>
              </a:rPr>
              <a:t>Affordability</a:t>
            </a:r>
          </a:p>
        </p:txBody>
      </p:sp>
      <p:sp>
        <p:nvSpPr>
          <p:cNvPr id="5129" name="Rectangle 16"/>
          <p:cNvSpPr>
            <a:spLocks noChangeArrowheads="1"/>
          </p:cNvSpPr>
          <p:nvPr/>
        </p:nvSpPr>
        <p:spPr bwMode="auto">
          <a:xfrm>
            <a:off x="4779963" y="2428875"/>
            <a:ext cx="928687" cy="577850"/>
          </a:xfrm>
          <a:prstGeom prst="rect">
            <a:avLst/>
          </a:prstGeom>
          <a:solidFill>
            <a:schemeClr val="accent1"/>
          </a:solidFill>
          <a:ln w="12700">
            <a:solidFill>
              <a:schemeClr val="tx1"/>
            </a:solidFill>
            <a:miter lim="800000"/>
            <a:headEnd/>
            <a:tailEnd/>
          </a:ln>
        </p:spPr>
        <p:txBody>
          <a:bodyPr wrap="none" anchor="ctr"/>
          <a:lstStyle/>
          <a:p>
            <a:endParaRPr lang="en-US">
              <a:latin typeface="Verdana" pitchFamily="34" charset="0"/>
            </a:endParaRPr>
          </a:p>
        </p:txBody>
      </p:sp>
      <p:sp>
        <p:nvSpPr>
          <p:cNvPr id="5130" name="Rectangle 17"/>
          <p:cNvSpPr>
            <a:spLocks noChangeArrowheads="1"/>
          </p:cNvSpPr>
          <p:nvPr/>
        </p:nvSpPr>
        <p:spPr bwMode="auto">
          <a:xfrm>
            <a:off x="4903788" y="2555875"/>
            <a:ext cx="7270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a:r>
              <a:rPr lang="en-US" sz="1600">
                <a:solidFill>
                  <a:srgbClr val="010101"/>
                </a:solidFill>
                <a:latin typeface="Book Antiqua" pitchFamily="18" charset="0"/>
              </a:rPr>
              <a:t>Banks</a:t>
            </a:r>
          </a:p>
        </p:txBody>
      </p:sp>
      <p:sp>
        <p:nvSpPr>
          <p:cNvPr id="5131" name="Line 21"/>
          <p:cNvSpPr>
            <a:spLocks noChangeShapeType="1"/>
          </p:cNvSpPr>
          <p:nvPr/>
        </p:nvSpPr>
        <p:spPr bwMode="auto">
          <a:xfrm>
            <a:off x="5675313" y="2714625"/>
            <a:ext cx="503237" cy="0"/>
          </a:xfrm>
          <a:prstGeom prst="line">
            <a:avLst/>
          </a:prstGeom>
          <a:noFill/>
          <a:ln w="12700">
            <a:solidFill>
              <a:srgbClr val="010101"/>
            </a:solidFill>
            <a:round/>
            <a:headEnd type="stealth" w="med" len="lg"/>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132" name="Line 22"/>
          <p:cNvSpPr>
            <a:spLocks noChangeShapeType="1"/>
          </p:cNvSpPr>
          <p:nvPr/>
        </p:nvSpPr>
        <p:spPr bwMode="auto">
          <a:xfrm flipH="1">
            <a:off x="5219700" y="1773238"/>
            <a:ext cx="6350" cy="665162"/>
          </a:xfrm>
          <a:prstGeom prst="line">
            <a:avLst/>
          </a:prstGeom>
          <a:noFill/>
          <a:ln w="19050">
            <a:solidFill>
              <a:schemeClr val="tx1"/>
            </a:solidFill>
            <a:round/>
            <a:headEnd type="none" w="med" len="lg"/>
            <a:tailEnd type="none" w="med" len="lg"/>
          </a:ln>
          <a:extLst>
            <a:ext uri="{909E8E84-426E-40DD-AFC4-6F175D3DCCD1}">
              <a14:hiddenFill xmlns:a14="http://schemas.microsoft.com/office/drawing/2010/main">
                <a:noFill/>
              </a14:hiddenFill>
            </a:ext>
          </a:extLst>
        </p:spPr>
        <p:txBody>
          <a:bodyPr wrap="none" anchor="ctr"/>
          <a:lstStyle/>
          <a:p>
            <a:endParaRPr lang="en-US"/>
          </a:p>
        </p:txBody>
      </p:sp>
      <p:grpSp>
        <p:nvGrpSpPr>
          <p:cNvPr id="5133" name="Group 23"/>
          <p:cNvGrpSpPr>
            <a:grpSpLocks/>
          </p:cNvGrpSpPr>
          <p:nvPr/>
        </p:nvGrpSpPr>
        <p:grpSpPr bwMode="auto">
          <a:xfrm>
            <a:off x="4211638" y="3282950"/>
            <a:ext cx="2011362" cy="469900"/>
            <a:chOff x="2653" y="2068"/>
            <a:chExt cx="1126" cy="296"/>
          </a:xfrm>
        </p:grpSpPr>
        <p:sp useBgFill="1">
          <p:nvSpPr>
            <p:cNvPr id="5172" name="Rectangle 24"/>
            <p:cNvSpPr>
              <a:spLocks noChangeArrowheads="1"/>
            </p:cNvSpPr>
            <p:nvPr/>
          </p:nvSpPr>
          <p:spPr bwMode="auto">
            <a:xfrm>
              <a:off x="2653" y="2068"/>
              <a:ext cx="1126" cy="296"/>
            </a:xfrm>
            <a:prstGeom prst="rect">
              <a:avLst/>
            </a:prstGeom>
            <a:ln w="12700">
              <a:solidFill>
                <a:schemeClr val="tx1"/>
              </a:solidFill>
              <a:miter lim="800000"/>
              <a:headEnd/>
              <a:tailEnd/>
            </a:ln>
          </p:spPr>
          <p:txBody>
            <a:bodyPr wrap="none" anchor="ctr"/>
            <a:lstStyle/>
            <a:p>
              <a:endParaRPr lang="en-US">
                <a:latin typeface="Verdana" pitchFamily="34" charset="0"/>
              </a:endParaRPr>
            </a:p>
          </p:txBody>
        </p:sp>
        <p:sp>
          <p:nvSpPr>
            <p:cNvPr id="5173" name="Rectangle 25"/>
            <p:cNvSpPr>
              <a:spLocks noChangeArrowheads="1"/>
            </p:cNvSpPr>
            <p:nvPr/>
          </p:nvSpPr>
          <p:spPr bwMode="auto">
            <a:xfrm>
              <a:off x="2691" y="2070"/>
              <a:ext cx="101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a:solidFill>
                    <a:srgbClr val="990000"/>
                  </a:solidFill>
                  <a:latin typeface="Book Antiqua" pitchFamily="18" charset="0"/>
                </a:rPr>
                <a:t>Financial Sector</a:t>
              </a:r>
            </a:p>
          </p:txBody>
        </p:sp>
      </p:grpSp>
      <p:sp>
        <p:nvSpPr>
          <p:cNvPr id="5134" name="Rectangle 27"/>
          <p:cNvSpPr>
            <a:spLocks noChangeArrowheads="1"/>
          </p:cNvSpPr>
          <p:nvPr/>
        </p:nvSpPr>
        <p:spPr bwMode="auto">
          <a:xfrm>
            <a:off x="7812088" y="2636838"/>
            <a:ext cx="1054100" cy="1000125"/>
          </a:xfrm>
          <a:prstGeom prst="rect">
            <a:avLst/>
          </a:prstGeom>
          <a:solidFill>
            <a:srgbClr val="FFFF99"/>
          </a:solidFill>
          <a:ln w="12700">
            <a:solidFill>
              <a:schemeClr val="tx1"/>
            </a:solidFill>
            <a:miter lim="800000"/>
            <a:headEnd/>
            <a:tailEnd/>
          </a:ln>
        </p:spPr>
        <p:txBody>
          <a:bodyPr wrap="none" anchor="ctr"/>
          <a:lstStyle/>
          <a:p>
            <a:endParaRPr lang="en-US">
              <a:latin typeface="Verdana" pitchFamily="34" charset="0"/>
            </a:endParaRPr>
          </a:p>
        </p:txBody>
      </p:sp>
      <p:sp>
        <p:nvSpPr>
          <p:cNvPr id="5135" name="Rectangle 28"/>
          <p:cNvSpPr>
            <a:spLocks noChangeArrowheads="1"/>
          </p:cNvSpPr>
          <p:nvPr/>
        </p:nvSpPr>
        <p:spPr bwMode="auto">
          <a:xfrm>
            <a:off x="7956550" y="2781300"/>
            <a:ext cx="838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a:r>
              <a:rPr lang="en-US" sz="1600">
                <a:solidFill>
                  <a:srgbClr val="002060"/>
                </a:solidFill>
                <a:latin typeface="Book Antiqua" pitchFamily="18" charset="0"/>
              </a:rPr>
              <a:t>Capital</a:t>
            </a:r>
          </a:p>
          <a:p>
            <a:pPr algn="ctr"/>
            <a:r>
              <a:rPr lang="en-US" sz="1600">
                <a:solidFill>
                  <a:srgbClr val="002060"/>
                </a:solidFill>
                <a:latin typeface="Book Antiqua" pitchFamily="18" charset="0"/>
              </a:rPr>
              <a:t>Market</a:t>
            </a:r>
          </a:p>
        </p:txBody>
      </p:sp>
      <p:sp>
        <p:nvSpPr>
          <p:cNvPr id="5136" name="Line 29"/>
          <p:cNvSpPr>
            <a:spLocks noChangeShapeType="1"/>
          </p:cNvSpPr>
          <p:nvPr/>
        </p:nvSpPr>
        <p:spPr bwMode="auto">
          <a:xfrm flipV="1">
            <a:off x="5286375" y="3000375"/>
            <a:ext cx="0" cy="254000"/>
          </a:xfrm>
          <a:prstGeom prst="line">
            <a:avLst/>
          </a:prstGeom>
          <a:noFill/>
          <a:ln w="19050">
            <a:solidFill>
              <a:srgbClr val="01010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useBgFill="1">
        <p:nvSpPr>
          <p:cNvPr id="5137" name="Rectangle 31"/>
          <p:cNvSpPr>
            <a:spLocks noChangeArrowheads="1"/>
          </p:cNvSpPr>
          <p:nvPr/>
        </p:nvSpPr>
        <p:spPr bwMode="auto">
          <a:xfrm>
            <a:off x="4214813" y="4143375"/>
            <a:ext cx="1995487" cy="471488"/>
          </a:xfrm>
          <a:prstGeom prst="rect">
            <a:avLst/>
          </a:prstGeom>
          <a:ln w="12700">
            <a:solidFill>
              <a:schemeClr val="tx1"/>
            </a:solidFill>
            <a:miter lim="800000"/>
            <a:headEnd/>
            <a:tailEnd/>
          </a:ln>
        </p:spPr>
        <p:txBody>
          <a:bodyPr wrap="none" anchor="ctr"/>
          <a:lstStyle/>
          <a:p>
            <a:endParaRPr lang="en-US">
              <a:latin typeface="Verdana" pitchFamily="34" charset="0"/>
            </a:endParaRPr>
          </a:p>
        </p:txBody>
      </p:sp>
      <p:sp>
        <p:nvSpPr>
          <p:cNvPr id="5138" name="Rectangle 32"/>
          <p:cNvSpPr>
            <a:spLocks noChangeArrowheads="1"/>
          </p:cNvSpPr>
          <p:nvPr/>
        </p:nvSpPr>
        <p:spPr bwMode="auto">
          <a:xfrm>
            <a:off x="4548188" y="4124325"/>
            <a:ext cx="13192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a:solidFill>
                  <a:srgbClr val="990000"/>
                </a:solidFill>
                <a:latin typeface="Book Antiqua" pitchFamily="18" charset="0"/>
              </a:rPr>
              <a:t>Real Sector</a:t>
            </a:r>
          </a:p>
        </p:txBody>
      </p:sp>
      <p:sp>
        <p:nvSpPr>
          <p:cNvPr id="5139" name="Rectangle 35"/>
          <p:cNvSpPr>
            <a:spLocks noChangeArrowheads="1"/>
          </p:cNvSpPr>
          <p:nvPr/>
        </p:nvSpPr>
        <p:spPr bwMode="auto">
          <a:xfrm>
            <a:off x="3348038" y="5357813"/>
            <a:ext cx="1041400" cy="609600"/>
          </a:xfrm>
          <a:prstGeom prst="rect">
            <a:avLst/>
          </a:prstGeom>
          <a:solidFill>
            <a:srgbClr val="FFFF99"/>
          </a:solidFill>
          <a:ln w="12700">
            <a:solidFill>
              <a:schemeClr val="tx1"/>
            </a:solidFill>
            <a:miter lim="800000"/>
            <a:headEnd/>
            <a:tailEnd/>
          </a:ln>
        </p:spPr>
        <p:txBody>
          <a:bodyPr wrap="none" anchor="ctr"/>
          <a:lstStyle/>
          <a:p>
            <a:endParaRPr lang="en-US">
              <a:latin typeface="Verdana" pitchFamily="34" charset="0"/>
            </a:endParaRPr>
          </a:p>
        </p:txBody>
      </p:sp>
      <p:sp>
        <p:nvSpPr>
          <p:cNvPr id="5140" name="Rectangle 36"/>
          <p:cNvSpPr>
            <a:spLocks noChangeArrowheads="1"/>
          </p:cNvSpPr>
          <p:nvPr/>
        </p:nvSpPr>
        <p:spPr bwMode="auto">
          <a:xfrm>
            <a:off x="3519488" y="5429250"/>
            <a:ext cx="800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a:r>
              <a:rPr lang="en-US" sz="1200">
                <a:solidFill>
                  <a:srgbClr val="000099"/>
                </a:solidFill>
                <a:latin typeface="Book Antiqua" pitchFamily="18" charset="0"/>
                <a:ea typeface="Arial Unicode MS" pitchFamily="34" charset="-128"/>
                <a:cs typeface="Arial Unicode MS" pitchFamily="34" charset="-128"/>
              </a:rPr>
              <a:t>Public</a:t>
            </a:r>
          </a:p>
          <a:p>
            <a:pPr algn="ctr"/>
            <a:r>
              <a:rPr lang="en-US" sz="1200">
                <a:solidFill>
                  <a:srgbClr val="000099"/>
                </a:solidFill>
                <a:latin typeface="Book Antiqua" pitchFamily="18" charset="0"/>
                <a:ea typeface="Arial Unicode MS" pitchFamily="34" charset="-128"/>
                <a:cs typeface="Arial Unicode MS" pitchFamily="34" charset="-128"/>
              </a:rPr>
              <a:t>Agencies</a:t>
            </a:r>
          </a:p>
        </p:txBody>
      </p:sp>
      <p:sp>
        <p:nvSpPr>
          <p:cNvPr id="5141" name="Rectangle 37"/>
          <p:cNvSpPr>
            <a:spLocks noChangeArrowheads="1"/>
          </p:cNvSpPr>
          <p:nvPr/>
        </p:nvSpPr>
        <p:spPr bwMode="auto">
          <a:xfrm>
            <a:off x="4572000" y="5357813"/>
            <a:ext cx="1152525" cy="609600"/>
          </a:xfrm>
          <a:prstGeom prst="rect">
            <a:avLst/>
          </a:prstGeom>
          <a:solidFill>
            <a:srgbClr val="FFFF99"/>
          </a:solidFill>
          <a:ln w="12700">
            <a:solidFill>
              <a:schemeClr val="tx1"/>
            </a:solidFill>
            <a:miter lim="800000"/>
            <a:headEnd/>
            <a:tailEnd/>
          </a:ln>
        </p:spPr>
        <p:txBody>
          <a:bodyPr wrap="none" anchor="ctr"/>
          <a:lstStyle/>
          <a:p>
            <a:endParaRPr lang="en-US">
              <a:latin typeface="Verdana" pitchFamily="34" charset="0"/>
            </a:endParaRPr>
          </a:p>
        </p:txBody>
      </p:sp>
      <p:sp>
        <p:nvSpPr>
          <p:cNvPr id="5142" name="Rectangle 38"/>
          <p:cNvSpPr>
            <a:spLocks noChangeArrowheads="1"/>
          </p:cNvSpPr>
          <p:nvPr/>
        </p:nvSpPr>
        <p:spPr bwMode="auto">
          <a:xfrm>
            <a:off x="4572000" y="5429250"/>
            <a:ext cx="962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a:r>
              <a:rPr lang="en-US" sz="1200">
                <a:solidFill>
                  <a:srgbClr val="000099"/>
                </a:solidFill>
                <a:latin typeface="Book Antiqua" pitchFamily="18" charset="0"/>
                <a:ea typeface="Arial Unicode MS" pitchFamily="34" charset="-128"/>
                <a:cs typeface="Arial Unicode MS" pitchFamily="34" charset="-128"/>
              </a:rPr>
              <a:t>Private</a:t>
            </a:r>
          </a:p>
          <a:p>
            <a:pPr algn="ctr"/>
            <a:r>
              <a:rPr lang="en-US" sz="1200">
                <a:solidFill>
                  <a:srgbClr val="000099"/>
                </a:solidFill>
                <a:latin typeface="Book Antiqua" pitchFamily="18" charset="0"/>
                <a:ea typeface="Arial Unicode MS" pitchFamily="34" charset="-128"/>
                <a:cs typeface="Arial Unicode MS" pitchFamily="34" charset="-128"/>
              </a:rPr>
              <a:t>Developers</a:t>
            </a:r>
          </a:p>
        </p:txBody>
      </p:sp>
      <p:sp>
        <p:nvSpPr>
          <p:cNvPr id="5143" name="Rectangle 55"/>
          <p:cNvSpPr>
            <a:spLocks noChangeArrowheads="1"/>
          </p:cNvSpPr>
          <p:nvPr/>
        </p:nvSpPr>
        <p:spPr bwMode="auto">
          <a:xfrm>
            <a:off x="6154738" y="2428875"/>
            <a:ext cx="841375" cy="577850"/>
          </a:xfrm>
          <a:prstGeom prst="rect">
            <a:avLst/>
          </a:prstGeom>
          <a:solidFill>
            <a:schemeClr val="accent1"/>
          </a:solidFill>
          <a:ln w="12700">
            <a:solidFill>
              <a:schemeClr val="tx1"/>
            </a:solidFill>
            <a:miter lim="800000"/>
            <a:headEnd/>
            <a:tailEnd/>
          </a:ln>
        </p:spPr>
        <p:txBody>
          <a:bodyPr wrap="none" anchor="ctr"/>
          <a:lstStyle/>
          <a:p>
            <a:endParaRPr lang="en-US">
              <a:latin typeface="Verdana" pitchFamily="34" charset="0"/>
            </a:endParaRPr>
          </a:p>
        </p:txBody>
      </p:sp>
      <p:sp>
        <p:nvSpPr>
          <p:cNvPr id="5144" name="Rectangle 56"/>
          <p:cNvSpPr>
            <a:spLocks noChangeArrowheads="1"/>
          </p:cNvSpPr>
          <p:nvPr/>
        </p:nvSpPr>
        <p:spPr bwMode="auto">
          <a:xfrm>
            <a:off x="6156325" y="2565400"/>
            <a:ext cx="6937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a:r>
              <a:rPr lang="en-US" sz="1600">
                <a:solidFill>
                  <a:srgbClr val="010101"/>
                </a:solidFill>
                <a:latin typeface="Book Antiqua" pitchFamily="18" charset="0"/>
              </a:rPr>
              <a:t> MFIs</a:t>
            </a:r>
          </a:p>
        </p:txBody>
      </p:sp>
      <p:sp>
        <p:nvSpPr>
          <p:cNvPr id="55" name="AutoShape 54"/>
          <p:cNvSpPr>
            <a:spLocks noChangeArrowheads="1"/>
          </p:cNvSpPr>
          <p:nvPr/>
        </p:nvSpPr>
        <p:spPr bwMode="auto">
          <a:xfrm>
            <a:off x="1331913" y="333375"/>
            <a:ext cx="7312025" cy="685800"/>
          </a:xfrm>
          <a:prstGeom prst="roundRect">
            <a:avLst>
              <a:gd name="adj" fmla="val 16667"/>
            </a:avLst>
          </a:prstGeom>
          <a:noFill/>
          <a:ln w="12700">
            <a:solidFill>
              <a:schemeClr val="tx1"/>
            </a:solidFill>
            <a:round/>
            <a:headEnd/>
            <a:tailEnd/>
          </a:ln>
        </p:spPr>
        <p:txBody>
          <a:bodyPr/>
          <a:lstStyle/>
          <a:p>
            <a:pPr algn="ctr" fontAlgn="auto">
              <a:spcBef>
                <a:spcPts val="0"/>
              </a:spcBef>
              <a:spcAft>
                <a:spcPts val="0"/>
              </a:spcAft>
              <a:defRPr/>
            </a:pPr>
            <a:r>
              <a:rPr lang="en-US" sz="3600" b="1" dirty="0">
                <a:solidFill>
                  <a:srgbClr val="990000"/>
                </a:solidFill>
                <a:effectLst>
                  <a:outerShdw blurRad="38100" dist="38100" dir="2700000" algn="tl">
                    <a:srgbClr val="C0C0C0"/>
                  </a:outerShdw>
                </a:effectLst>
                <a:latin typeface="Palatino Linotype" pitchFamily="18" charset="0"/>
                <a:cs typeface="+mn-cs"/>
              </a:rPr>
              <a:t>Housing Finance Market</a:t>
            </a:r>
          </a:p>
        </p:txBody>
      </p:sp>
      <p:sp>
        <p:nvSpPr>
          <p:cNvPr id="5147" name="Rectangle 39"/>
          <p:cNvSpPr>
            <a:spLocks noChangeArrowheads="1"/>
          </p:cNvSpPr>
          <p:nvPr/>
        </p:nvSpPr>
        <p:spPr bwMode="auto">
          <a:xfrm>
            <a:off x="3429000" y="2390775"/>
            <a:ext cx="928688" cy="609600"/>
          </a:xfrm>
          <a:prstGeom prst="rect">
            <a:avLst/>
          </a:prstGeom>
          <a:solidFill>
            <a:schemeClr val="accent1"/>
          </a:solidFill>
          <a:ln w="12700">
            <a:solidFill>
              <a:schemeClr val="tx1"/>
            </a:solidFill>
            <a:miter lim="800000"/>
            <a:headEnd/>
            <a:tailEnd/>
          </a:ln>
        </p:spPr>
        <p:txBody>
          <a:bodyPr wrap="none" anchor="ctr"/>
          <a:lstStyle/>
          <a:p>
            <a:pPr algn="ctr"/>
            <a:r>
              <a:rPr lang="en-US" sz="1600" dirty="0">
                <a:solidFill>
                  <a:srgbClr val="010101"/>
                </a:solidFill>
                <a:latin typeface="Book Antiqua" pitchFamily="18" charset="0"/>
              </a:rPr>
              <a:t>HFCs</a:t>
            </a:r>
          </a:p>
        </p:txBody>
      </p:sp>
      <p:sp>
        <p:nvSpPr>
          <p:cNvPr id="5148" name="Line 21"/>
          <p:cNvSpPr>
            <a:spLocks noChangeShapeType="1"/>
          </p:cNvSpPr>
          <p:nvPr/>
        </p:nvSpPr>
        <p:spPr bwMode="auto">
          <a:xfrm>
            <a:off x="4286250" y="2714625"/>
            <a:ext cx="503238" cy="0"/>
          </a:xfrm>
          <a:prstGeom prst="line">
            <a:avLst/>
          </a:prstGeom>
          <a:noFill/>
          <a:ln w="12700">
            <a:solidFill>
              <a:srgbClr val="010101"/>
            </a:solidFill>
            <a:round/>
            <a:headEnd type="stealth" w="med" len="lg"/>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149" name="Line 22"/>
          <p:cNvSpPr>
            <a:spLocks noChangeShapeType="1"/>
          </p:cNvSpPr>
          <p:nvPr/>
        </p:nvSpPr>
        <p:spPr bwMode="auto">
          <a:xfrm>
            <a:off x="3708400" y="1773238"/>
            <a:ext cx="0" cy="576262"/>
          </a:xfrm>
          <a:prstGeom prst="line">
            <a:avLst/>
          </a:prstGeom>
          <a:noFill/>
          <a:ln w="19050">
            <a:solidFill>
              <a:schemeClr val="tx1"/>
            </a:solidFill>
            <a:round/>
            <a:headEnd type="none" w="med" len="lg"/>
            <a:tailEnd type="none" w="med" len="lg"/>
          </a:ln>
          <a:extLst>
            <a:ext uri="{909E8E84-426E-40DD-AFC4-6F175D3DCCD1}">
              <a14:hiddenFill xmlns:a14="http://schemas.microsoft.com/office/drawing/2010/main">
                <a:noFill/>
              </a14:hiddenFill>
            </a:ext>
          </a:extLst>
        </p:spPr>
        <p:txBody>
          <a:bodyPr wrap="none" anchor="ctr"/>
          <a:lstStyle/>
          <a:p>
            <a:endParaRPr lang="en-US"/>
          </a:p>
        </p:txBody>
      </p:sp>
      <p:sp>
        <p:nvSpPr>
          <p:cNvPr id="5150" name="Line 22"/>
          <p:cNvSpPr>
            <a:spLocks noChangeShapeType="1"/>
          </p:cNvSpPr>
          <p:nvPr/>
        </p:nvSpPr>
        <p:spPr bwMode="auto">
          <a:xfrm flipH="1">
            <a:off x="6516688" y="1773238"/>
            <a:ext cx="14287" cy="665162"/>
          </a:xfrm>
          <a:prstGeom prst="line">
            <a:avLst/>
          </a:prstGeom>
          <a:noFill/>
          <a:ln w="19050">
            <a:solidFill>
              <a:schemeClr val="tx1"/>
            </a:solidFill>
            <a:round/>
            <a:headEnd type="none" w="med" len="lg"/>
            <a:tailEnd type="none" w="med" len="lg"/>
          </a:ln>
          <a:extLst>
            <a:ext uri="{909E8E84-426E-40DD-AFC4-6F175D3DCCD1}">
              <a14:hiddenFill xmlns:a14="http://schemas.microsoft.com/office/drawing/2010/main">
                <a:noFill/>
              </a14:hiddenFill>
            </a:ext>
          </a:extLst>
        </p:spPr>
        <p:txBody>
          <a:bodyPr wrap="none" anchor="ctr"/>
          <a:lstStyle/>
          <a:p>
            <a:endParaRPr lang="en-US"/>
          </a:p>
        </p:txBody>
      </p:sp>
      <p:sp>
        <p:nvSpPr>
          <p:cNvPr id="5151" name="Rectangle 37"/>
          <p:cNvSpPr>
            <a:spLocks noChangeArrowheads="1"/>
          </p:cNvSpPr>
          <p:nvPr/>
        </p:nvSpPr>
        <p:spPr bwMode="auto">
          <a:xfrm>
            <a:off x="5867400" y="5373688"/>
            <a:ext cx="1095375" cy="592137"/>
          </a:xfrm>
          <a:prstGeom prst="rect">
            <a:avLst/>
          </a:prstGeom>
          <a:solidFill>
            <a:srgbClr val="FFFF99"/>
          </a:solidFill>
          <a:ln w="12700">
            <a:solidFill>
              <a:schemeClr val="tx1"/>
            </a:solidFill>
            <a:miter lim="800000"/>
            <a:headEnd/>
            <a:tailEnd/>
          </a:ln>
        </p:spPr>
        <p:txBody>
          <a:bodyPr wrap="none" anchor="ctr"/>
          <a:lstStyle/>
          <a:p>
            <a:pPr algn="ctr"/>
            <a:r>
              <a:rPr lang="en-US" sz="1200">
                <a:solidFill>
                  <a:srgbClr val="000099"/>
                </a:solidFill>
                <a:latin typeface="Book Antiqua" pitchFamily="18" charset="0"/>
                <a:ea typeface="Arial Unicode MS" pitchFamily="34" charset="-128"/>
                <a:cs typeface="Arial Unicode MS" pitchFamily="34" charset="-128"/>
              </a:rPr>
              <a:t>Land </a:t>
            </a:r>
          </a:p>
          <a:p>
            <a:pPr algn="ctr"/>
            <a:r>
              <a:rPr lang="en-US" sz="1200">
                <a:solidFill>
                  <a:srgbClr val="000099"/>
                </a:solidFill>
                <a:latin typeface="Book Antiqua" pitchFamily="18" charset="0"/>
                <a:ea typeface="Arial Unicode MS" pitchFamily="34" charset="-128"/>
                <a:cs typeface="Arial Unicode MS" pitchFamily="34" charset="-128"/>
              </a:rPr>
              <a:t> &amp; </a:t>
            </a:r>
          </a:p>
          <a:p>
            <a:pPr algn="ctr"/>
            <a:r>
              <a:rPr lang="en-US" sz="1200">
                <a:solidFill>
                  <a:srgbClr val="000099"/>
                </a:solidFill>
                <a:latin typeface="Book Antiqua" pitchFamily="18" charset="0"/>
                <a:ea typeface="Arial Unicode MS" pitchFamily="34" charset="-128"/>
                <a:cs typeface="Arial Unicode MS" pitchFamily="34" charset="-128"/>
              </a:rPr>
              <a:t>Construction</a:t>
            </a:r>
          </a:p>
        </p:txBody>
      </p:sp>
      <p:cxnSp>
        <p:nvCxnSpPr>
          <p:cNvPr id="69" name="Straight Connector 68"/>
          <p:cNvCxnSpPr/>
          <p:nvPr/>
        </p:nvCxnSpPr>
        <p:spPr>
          <a:xfrm>
            <a:off x="3929063" y="4929188"/>
            <a:ext cx="4675187" cy="12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3708400" y="1773238"/>
            <a:ext cx="482441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rot="5400000">
            <a:off x="8104982" y="2201069"/>
            <a:ext cx="857250"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rot="5400000">
            <a:off x="7962106" y="4287044"/>
            <a:ext cx="1285875"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p:nvPr/>
        </p:nvCxnSpPr>
        <p:spPr>
          <a:xfrm rot="5400000">
            <a:off x="3713956" y="5144294"/>
            <a:ext cx="428625"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rot="5400000">
            <a:off x="6144419" y="5142707"/>
            <a:ext cx="428625"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p:nvPr/>
        </p:nvCxnSpPr>
        <p:spPr>
          <a:xfrm rot="5400000">
            <a:off x="4929981" y="5142707"/>
            <a:ext cx="428625"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rot="5400000">
            <a:off x="5214144" y="4787106"/>
            <a:ext cx="28575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p:nvPr/>
        </p:nvCxnSpPr>
        <p:spPr>
          <a:xfrm rot="5400000">
            <a:off x="4465638" y="3965575"/>
            <a:ext cx="357188" cy="1587"/>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p:nvPr/>
        </p:nvCxnSpPr>
        <p:spPr>
          <a:xfrm rot="5400000">
            <a:off x="5751513" y="3963988"/>
            <a:ext cx="357187" cy="1587"/>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162" name="Line 29"/>
          <p:cNvSpPr>
            <a:spLocks noChangeShapeType="1"/>
          </p:cNvSpPr>
          <p:nvPr/>
        </p:nvSpPr>
        <p:spPr bwMode="auto">
          <a:xfrm flipV="1">
            <a:off x="6202363" y="3000375"/>
            <a:ext cx="0" cy="254000"/>
          </a:xfrm>
          <a:prstGeom prst="line">
            <a:avLst/>
          </a:prstGeom>
          <a:noFill/>
          <a:ln w="19050">
            <a:solidFill>
              <a:srgbClr val="01010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163" name="Line 29"/>
          <p:cNvSpPr>
            <a:spLocks noChangeShapeType="1"/>
          </p:cNvSpPr>
          <p:nvPr/>
        </p:nvSpPr>
        <p:spPr bwMode="auto">
          <a:xfrm flipV="1">
            <a:off x="4286250" y="3000375"/>
            <a:ext cx="0" cy="254000"/>
          </a:xfrm>
          <a:prstGeom prst="line">
            <a:avLst/>
          </a:prstGeom>
          <a:noFill/>
          <a:ln w="19050">
            <a:solidFill>
              <a:srgbClr val="01010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164" name="Rectangle 37"/>
          <p:cNvSpPr>
            <a:spLocks noChangeArrowheads="1"/>
          </p:cNvSpPr>
          <p:nvPr/>
        </p:nvSpPr>
        <p:spPr bwMode="auto">
          <a:xfrm>
            <a:off x="7092950" y="5373688"/>
            <a:ext cx="1081088" cy="576262"/>
          </a:xfrm>
          <a:prstGeom prst="rect">
            <a:avLst/>
          </a:prstGeom>
          <a:solidFill>
            <a:srgbClr val="FFFF99"/>
          </a:solidFill>
          <a:ln w="12700">
            <a:solidFill>
              <a:schemeClr val="tx1"/>
            </a:solidFill>
            <a:miter lim="800000"/>
            <a:headEnd/>
            <a:tailEnd/>
          </a:ln>
        </p:spPr>
        <p:txBody>
          <a:bodyPr wrap="none" anchor="ctr"/>
          <a:lstStyle/>
          <a:p>
            <a:pPr algn="ctr"/>
            <a:r>
              <a:rPr lang="en-US" sz="1200">
                <a:solidFill>
                  <a:srgbClr val="000099"/>
                </a:solidFill>
                <a:latin typeface="Book Antiqua" pitchFamily="18" charset="0"/>
                <a:ea typeface="Arial Unicode MS" pitchFamily="34" charset="-128"/>
                <a:cs typeface="Arial Unicode MS" pitchFamily="34" charset="-128"/>
              </a:rPr>
              <a:t>Infrastructure </a:t>
            </a:r>
          </a:p>
          <a:p>
            <a:pPr algn="ctr"/>
            <a:r>
              <a:rPr lang="en-US" sz="1000">
                <a:solidFill>
                  <a:srgbClr val="000099"/>
                </a:solidFill>
                <a:latin typeface="Book Antiqua" pitchFamily="18" charset="0"/>
                <a:ea typeface="Arial Unicode MS" pitchFamily="34" charset="-128"/>
                <a:cs typeface="Arial Unicode MS" pitchFamily="34" charset="-128"/>
              </a:rPr>
              <a:t> </a:t>
            </a:r>
          </a:p>
        </p:txBody>
      </p:sp>
      <p:cxnSp>
        <p:nvCxnSpPr>
          <p:cNvPr id="2" name="Straight Arrow Connector 99"/>
          <p:cNvCxnSpPr/>
          <p:nvPr/>
        </p:nvCxnSpPr>
        <p:spPr>
          <a:xfrm rot="5400000">
            <a:off x="7311231" y="5155407"/>
            <a:ext cx="428625"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66" name="Rectangle 27"/>
          <p:cNvSpPr>
            <a:spLocks noChangeArrowheads="1"/>
          </p:cNvSpPr>
          <p:nvPr/>
        </p:nvSpPr>
        <p:spPr bwMode="auto">
          <a:xfrm>
            <a:off x="6659563" y="3284538"/>
            <a:ext cx="1054100" cy="1368425"/>
          </a:xfrm>
          <a:prstGeom prst="rect">
            <a:avLst/>
          </a:prstGeom>
          <a:solidFill>
            <a:schemeClr val="bg2"/>
          </a:solidFill>
          <a:ln w="12700">
            <a:solidFill>
              <a:schemeClr val="tx1"/>
            </a:solidFill>
            <a:miter lim="800000"/>
            <a:headEnd/>
            <a:tailEnd/>
          </a:ln>
        </p:spPr>
        <p:txBody>
          <a:bodyPr wrap="none" anchor="ctr"/>
          <a:lstStyle/>
          <a:p>
            <a:pPr algn="ctr"/>
            <a:r>
              <a:rPr lang="en-US">
                <a:solidFill>
                  <a:srgbClr val="990000"/>
                </a:solidFill>
                <a:latin typeface="Book Antiqua" pitchFamily="18" charset="0"/>
              </a:rPr>
              <a:t>Informal </a:t>
            </a:r>
          </a:p>
          <a:p>
            <a:pPr algn="ctr"/>
            <a:r>
              <a:rPr lang="en-US">
                <a:solidFill>
                  <a:srgbClr val="990000"/>
                </a:solidFill>
                <a:latin typeface="Book Antiqua" pitchFamily="18" charset="0"/>
              </a:rPr>
              <a:t>Sector</a:t>
            </a:r>
          </a:p>
        </p:txBody>
      </p:sp>
      <p:sp>
        <p:nvSpPr>
          <p:cNvPr id="5167" name="Line 56"/>
          <p:cNvSpPr>
            <a:spLocks noChangeShapeType="1"/>
          </p:cNvSpPr>
          <p:nvPr/>
        </p:nvSpPr>
        <p:spPr bwMode="auto">
          <a:xfrm>
            <a:off x="6227763" y="3500438"/>
            <a:ext cx="431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68" name="Line 57"/>
          <p:cNvSpPr>
            <a:spLocks noChangeShapeType="1"/>
          </p:cNvSpPr>
          <p:nvPr/>
        </p:nvSpPr>
        <p:spPr bwMode="auto">
          <a:xfrm>
            <a:off x="6227763" y="4365625"/>
            <a:ext cx="431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69" name="Line 59"/>
          <p:cNvSpPr>
            <a:spLocks noChangeShapeType="1"/>
          </p:cNvSpPr>
          <p:nvPr/>
        </p:nvSpPr>
        <p:spPr bwMode="auto">
          <a:xfrm>
            <a:off x="7740650" y="4076700"/>
            <a:ext cx="3603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70" name="Line 60"/>
          <p:cNvSpPr>
            <a:spLocks noChangeShapeType="1"/>
          </p:cNvSpPr>
          <p:nvPr/>
        </p:nvSpPr>
        <p:spPr bwMode="auto">
          <a:xfrm flipV="1">
            <a:off x="8101013" y="3644900"/>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6" name="Oval 55"/>
          <p:cNvSpPr/>
          <p:nvPr/>
        </p:nvSpPr>
        <p:spPr>
          <a:xfrm>
            <a:off x="3643313" y="1928813"/>
            <a:ext cx="3071812" cy="42862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accent4"/>
                </a:solidFill>
                <a:latin typeface="Book Antiqua" pitchFamily="18" charset="0"/>
              </a:rPr>
              <a:t>NHB</a:t>
            </a:r>
          </a:p>
        </p:txBody>
      </p:sp>
    </p:spTree>
    <p:extLst>
      <p:ext uri="{BB962C8B-B14F-4D97-AF65-F5344CB8AC3E}">
        <p14:creationId xmlns:p14="http://schemas.microsoft.com/office/powerpoint/2010/main" val="183368945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p:cNvSpPr>
            <a:spLocks noGrp="1" noChangeArrowheads="1"/>
          </p:cNvSpPr>
          <p:nvPr>
            <p:ph type="body" idx="1"/>
          </p:nvPr>
        </p:nvSpPr>
        <p:spPr>
          <a:xfrm>
            <a:off x="228600" y="1447800"/>
            <a:ext cx="8686800" cy="4876800"/>
          </a:xfrm>
        </p:spPr>
        <p:txBody>
          <a:bodyPr>
            <a:normAutofit fontScale="92500"/>
          </a:bodyPr>
          <a:lstStyle/>
          <a:p>
            <a:pPr>
              <a:lnSpc>
                <a:spcPct val="80000"/>
              </a:lnSpc>
              <a:defRPr/>
            </a:pPr>
            <a:endParaRPr lang="en-AU" sz="500" dirty="0"/>
          </a:p>
          <a:p>
            <a:pPr>
              <a:lnSpc>
                <a:spcPct val="80000"/>
              </a:lnSpc>
              <a:buFontTx/>
              <a:buNone/>
              <a:defRPr/>
            </a:pPr>
            <a:r>
              <a:rPr lang="en-AU" sz="2400" dirty="0">
                <a:latin typeface="Palatino Linotype" pitchFamily="18" charset="0"/>
              </a:rPr>
              <a:t>GOVERNMENT INTERVENTION</a:t>
            </a:r>
          </a:p>
          <a:p>
            <a:pPr marL="0" indent="0" algn="just">
              <a:lnSpc>
                <a:spcPct val="120000"/>
              </a:lnSpc>
              <a:spcBef>
                <a:spcPts val="600"/>
              </a:spcBef>
              <a:spcAft>
                <a:spcPts val="600"/>
              </a:spcAft>
              <a:buFontTx/>
              <a:buNone/>
              <a:defRPr/>
            </a:pPr>
            <a:r>
              <a:rPr lang="en-AU" sz="2400" dirty="0">
                <a:latin typeface="Palatino Linotype" pitchFamily="18" charset="0"/>
              </a:rPr>
              <a:t>The Government could </a:t>
            </a:r>
            <a:r>
              <a:rPr lang="en-AU" sz="2400" dirty="0" smtClean="0">
                <a:latin typeface="Palatino Linotype" pitchFamily="18" charset="0"/>
              </a:rPr>
              <a:t>consider enabling </a:t>
            </a:r>
            <a:r>
              <a:rPr lang="en-AU" sz="2400" dirty="0">
                <a:latin typeface="Palatino Linotype" pitchFamily="18" charset="0"/>
              </a:rPr>
              <a:t>legal and regulatory reforms and create an enabling </a:t>
            </a:r>
            <a:r>
              <a:rPr lang="en-AU" sz="2400" dirty="0" smtClean="0">
                <a:latin typeface="Palatino Linotype" pitchFamily="18" charset="0"/>
              </a:rPr>
              <a:t>environment</a:t>
            </a:r>
            <a:r>
              <a:rPr lang="en-US" sz="2400" dirty="0" smtClean="0">
                <a:latin typeface="Palatino Linotype" pitchFamily="18" charset="0"/>
              </a:rPr>
              <a:t> </a:t>
            </a:r>
            <a:endParaRPr lang="en-US" sz="2400" dirty="0">
              <a:latin typeface="Palatino Linotype" pitchFamily="18" charset="0"/>
            </a:endParaRPr>
          </a:p>
          <a:p>
            <a:pPr marL="398463" indent="-280988" algn="just">
              <a:lnSpc>
                <a:spcPct val="120000"/>
              </a:lnSpc>
              <a:spcBef>
                <a:spcPts val="600"/>
              </a:spcBef>
              <a:spcAft>
                <a:spcPts val="600"/>
              </a:spcAft>
              <a:buClr>
                <a:schemeClr val="tx2"/>
              </a:buClr>
              <a:buFont typeface="Wingdings" pitchFamily="2" charset="2"/>
              <a:buChar char="Ø"/>
              <a:defRPr/>
            </a:pPr>
            <a:r>
              <a:rPr lang="en-AU" sz="2400" dirty="0">
                <a:latin typeface="Palatino Linotype" pitchFamily="18" charset="0"/>
              </a:rPr>
              <a:t>through efficient functioning of the </a:t>
            </a:r>
            <a:r>
              <a:rPr lang="en-AU" sz="2400" dirty="0" smtClean="0">
                <a:latin typeface="Palatino Linotype" pitchFamily="18" charset="0"/>
              </a:rPr>
              <a:t>land</a:t>
            </a:r>
            <a:r>
              <a:rPr lang="tr-TR" sz="2400" dirty="0" smtClean="0">
                <a:latin typeface="Palatino Linotype" pitchFamily="18" charset="0"/>
              </a:rPr>
              <a:t>/</a:t>
            </a:r>
            <a:r>
              <a:rPr lang="tr-TR" sz="2400" dirty="0" err="1" smtClean="0">
                <a:latin typeface="Palatino Linotype" pitchFamily="18" charset="0"/>
              </a:rPr>
              <a:t>mortgage</a:t>
            </a:r>
            <a:r>
              <a:rPr lang="en-AU" sz="2400" dirty="0" smtClean="0">
                <a:latin typeface="Palatino Linotype" pitchFamily="18" charset="0"/>
              </a:rPr>
              <a:t> market</a:t>
            </a:r>
            <a:r>
              <a:rPr lang="tr-TR" sz="2400" dirty="0" smtClean="0">
                <a:latin typeface="Palatino Linotype" pitchFamily="18" charset="0"/>
              </a:rPr>
              <a:t>s</a:t>
            </a:r>
            <a:endParaRPr lang="en-AU" sz="2400" dirty="0">
              <a:latin typeface="Palatino Linotype" pitchFamily="18" charset="0"/>
            </a:endParaRPr>
          </a:p>
          <a:p>
            <a:pPr marL="398463" indent="-280988" algn="just">
              <a:lnSpc>
                <a:spcPct val="120000"/>
              </a:lnSpc>
              <a:spcBef>
                <a:spcPts val="600"/>
              </a:spcBef>
              <a:spcAft>
                <a:spcPts val="600"/>
              </a:spcAft>
              <a:buClr>
                <a:schemeClr val="tx2"/>
              </a:buClr>
              <a:buFont typeface="Wingdings" pitchFamily="2" charset="2"/>
              <a:buChar char="Ø"/>
              <a:defRPr/>
            </a:pPr>
            <a:r>
              <a:rPr lang="en-AU" sz="2400" dirty="0">
                <a:latin typeface="Palatino Linotype" pitchFamily="18" charset="0"/>
              </a:rPr>
              <a:t>Streamlining of all approval processes</a:t>
            </a:r>
          </a:p>
          <a:p>
            <a:pPr marL="398463" indent="-280988" algn="just">
              <a:lnSpc>
                <a:spcPct val="120000"/>
              </a:lnSpc>
              <a:spcBef>
                <a:spcPts val="600"/>
              </a:spcBef>
              <a:spcAft>
                <a:spcPts val="600"/>
              </a:spcAft>
              <a:buClr>
                <a:schemeClr val="tx2"/>
              </a:buClr>
              <a:buFont typeface="Wingdings" pitchFamily="2" charset="2"/>
              <a:buChar char="Ø"/>
              <a:defRPr/>
            </a:pPr>
            <a:r>
              <a:rPr lang="en-AU" sz="2400" dirty="0">
                <a:latin typeface="Palatino Linotype" pitchFamily="18" charset="0"/>
              </a:rPr>
              <a:t>provision of efficient </a:t>
            </a:r>
            <a:r>
              <a:rPr lang="en-AU" sz="2400" dirty="0" smtClean="0">
                <a:latin typeface="Palatino Linotype" pitchFamily="18" charset="0"/>
              </a:rPr>
              <a:t>infrastructure</a:t>
            </a:r>
            <a:endParaRPr lang="tr-TR" sz="2400" dirty="0" smtClean="0">
              <a:latin typeface="Palatino Linotype" pitchFamily="18" charset="0"/>
            </a:endParaRPr>
          </a:p>
          <a:p>
            <a:pPr marL="398463" indent="-280988" algn="just">
              <a:lnSpc>
                <a:spcPct val="120000"/>
              </a:lnSpc>
              <a:spcBef>
                <a:spcPts val="600"/>
              </a:spcBef>
              <a:spcAft>
                <a:spcPts val="600"/>
              </a:spcAft>
              <a:buClr>
                <a:schemeClr val="tx2"/>
              </a:buClr>
              <a:buFont typeface="Wingdings" pitchFamily="2" charset="2"/>
              <a:buChar char="Ø"/>
              <a:defRPr/>
            </a:pPr>
            <a:r>
              <a:rPr lang="tr-TR" dirty="0" err="1" smtClean="0">
                <a:latin typeface="Palatino Linotype" pitchFamily="18" charset="0"/>
              </a:rPr>
              <a:t>regulate</a:t>
            </a:r>
            <a:r>
              <a:rPr lang="tr-TR" dirty="0" smtClean="0">
                <a:latin typeface="Palatino Linotype" pitchFamily="18" charset="0"/>
              </a:rPr>
              <a:t>/</a:t>
            </a:r>
            <a:r>
              <a:rPr lang="tr-TR" dirty="0" err="1" smtClean="0">
                <a:latin typeface="Palatino Linotype" pitchFamily="18" charset="0"/>
              </a:rPr>
              <a:t>supervise</a:t>
            </a:r>
            <a:r>
              <a:rPr lang="tr-TR" dirty="0" smtClean="0">
                <a:latin typeface="Palatino Linotype" pitchFamily="18" charset="0"/>
              </a:rPr>
              <a:t> </a:t>
            </a:r>
            <a:r>
              <a:rPr lang="tr-TR" dirty="0" err="1" smtClean="0">
                <a:latin typeface="Palatino Linotype" pitchFamily="18" charset="0"/>
              </a:rPr>
              <a:t>primary</a:t>
            </a:r>
            <a:r>
              <a:rPr lang="tr-TR" dirty="0" smtClean="0">
                <a:latin typeface="Palatino Linotype" pitchFamily="18" charset="0"/>
              </a:rPr>
              <a:t>/</a:t>
            </a:r>
            <a:r>
              <a:rPr lang="tr-TR" dirty="0" err="1" smtClean="0">
                <a:latin typeface="Palatino Linotype" pitchFamily="18" charset="0"/>
              </a:rPr>
              <a:t>secondary</a:t>
            </a:r>
            <a:r>
              <a:rPr lang="tr-TR" dirty="0" smtClean="0">
                <a:latin typeface="Palatino Linotype" pitchFamily="18" charset="0"/>
              </a:rPr>
              <a:t> </a:t>
            </a:r>
            <a:r>
              <a:rPr lang="tr-TR" dirty="0" err="1" smtClean="0">
                <a:latin typeface="Palatino Linotype" pitchFamily="18" charset="0"/>
              </a:rPr>
              <a:t>markets</a:t>
            </a:r>
            <a:r>
              <a:rPr lang="en-AU" sz="2400" dirty="0" smtClean="0">
                <a:latin typeface="Palatino Linotype" pitchFamily="18" charset="0"/>
              </a:rPr>
              <a:t> </a:t>
            </a:r>
            <a:endParaRPr lang="en-AU" sz="2400" dirty="0">
              <a:latin typeface="Palatino Linotype" pitchFamily="18" charset="0"/>
            </a:endParaRPr>
          </a:p>
          <a:p>
            <a:pPr marL="398463" indent="-280988" algn="just">
              <a:lnSpc>
                <a:spcPct val="120000"/>
              </a:lnSpc>
              <a:spcBef>
                <a:spcPts val="600"/>
              </a:spcBef>
              <a:spcAft>
                <a:spcPts val="600"/>
              </a:spcAft>
              <a:buClr>
                <a:schemeClr val="tx2"/>
              </a:buClr>
              <a:buFont typeface="Wingdings" pitchFamily="2" charset="2"/>
              <a:buChar char="Ø"/>
              <a:defRPr/>
            </a:pPr>
            <a:r>
              <a:rPr lang="en-AU" sz="2400" dirty="0">
                <a:latin typeface="Palatino Linotype" pitchFamily="18" charset="0"/>
              </a:rPr>
              <a:t>e-governance viz. introducing electronic record for land and bringing in more transparency in the record of land and </a:t>
            </a:r>
            <a:r>
              <a:rPr lang="en-AU" sz="2400" dirty="0" smtClean="0">
                <a:latin typeface="Palatino Linotype" pitchFamily="18" charset="0"/>
              </a:rPr>
              <a:t>houses</a:t>
            </a:r>
            <a:endParaRPr lang="en-AU" sz="2200" dirty="0">
              <a:latin typeface="Palatino Linotype" pitchFamily="18" charset="0"/>
            </a:endParaRPr>
          </a:p>
          <a:p>
            <a:pPr marL="0" indent="0" algn="just">
              <a:spcBef>
                <a:spcPts val="600"/>
              </a:spcBef>
              <a:spcAft>
                <a:spcPts val="600"/>
              </a:spcAft>
              <a:buFontTx/>
              <a:buNone/>
              <a:defRPr/>
            </a:pPr>
            <a:endParaRPr lang="en-US" sz="2200" dirty="0">
              <a:latin typeface="Book Antiqua" pitchFamily="18" charset="0"/>
            </a:endParaRPr>
          </a:p>
        </p:txBody>
      </p:sp>
      <p:sp>
        <p:nvSpPr>
          <p:cNvPr id="5" name="Rounded Rectangle 4"/>
          <p:cNvSpPr/>
          <p:nvPr/>
        </p:nvSpPr>
        <p:spPr>
          <a:xfrm>
            <a:off x="1295400" y="381000"/>
            <a:ext cx="7086600" cy="8382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sz="3600" b="1" dirty="0">
                <a:solidFill>
                  <a:srgbClr val="990000"/>
                </a:solidFill>
                <a:effectLst>
                  <a:outerShdw blurRad="38100" dist="38100" dir="2700000" algn="tl">
                    <a:srgbClr val="C0C0C0"/>
                  </a:outerShdw>
                </a:effectLst>
                <a:latin typeface="Palatino Linotype" pitchFamily="18" charset="0"/>
              </a:rPr>
              <a:t>Policy Issues</a:t>
            </a:r>
            <a:endParaRPr lang="en-US" sz="3600" b="1" dirty="0">
              <a:solidFill>
                <a:srgbClr val="990000"/>
              </a:solidFill>
              <a:effectLst>
                <a:outerShdw blurRad="38100" dist="38100" dir="2700000" algn="tl">
                  <a:srgbClr val="C0C0C0"/>
                </a:outerShdw>
              </a:effectLst>
              <a:latin typeface="Palatino Linotype" pitchFamily="18" charset="0"/>
            </a:endParaRPr>
          </a:p>
        </p:txBody>
      </p:sp>
    </p:spTree>
    <p:extLst>
      <p:ext uri="{BB962C8B-B14F-4D97-AF65-F5344CB8AC3E}">
        <p14:creationId xmlns:p14="http://schemas.microsoft.com/office/powerpoint/2010/main" val="22475592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4294967295"/>
          </p:nvPr>
        </p:nvSpPr>
        <p:spPr>
          <a:xfrm>
            <a:off x="8382000" y="6248400"/>
            <a:ext cx="381000" cy="457200"/>
          </a:xfrm>
          <a:prstGeom prst="rect">
            <a:avLst/>
          </a:prstGeom>
        </p:spPr>
        <p:txBody>
          <a:bodyPr/>
          <a:lstStyle/>
          <a:p>
            <a:pPr>
              <a:defRPr/>
            </a:pPr>
            <a:endParaRPr lang="en-US" dirty="0" smtClean="0"/>
          </a:p>
          <a:p>
            <a:pPr>
              <a:defRPr/>
            </a:pPr>
            <a:endParaRPr lang="en-US" dirty="0" smtClean="0"/>
          </a:p>
        </p:txBody>
      </p:sp>
      <p:sp>
        <p:nvSpPr>
          <p:cNvPr id="75778" name="Rectangle 2"/>
          <p:cNvSpPr>
            <a:spLocks noGrp="1" noChangeArrowheads="1"/>
          </p:cNvSpPr>
          <p:nvPr>
            <p:ph type="title"/>
          </p:nvPr>
        </p:nvSpPr>
        <p:spPr>
          <a:xfrm>
            <a:off x="1619250" y="765175"/>
            <a:ext cx="5400675" cy="652463"/>
          </a:xfrm>
        </p:spPr>
        <p:txBody>
          <a:bodyPr>
            <a:normAutofit fontScale="90000"/>
          </a:bodyPr>
          <a:lstStyle/>
          <a:p>
            <a:pPr algn="ctr">
              <a:defRPr/>
            </a:pPr>
            <a:r>
              <a:rPr lang="en-US" sz="4000" b="1">
                <a:solidFill>
                  <a:srgbClr val="A50021"/>
                </a:solidFill>
                <a:effectLst>
                  <a:outerShdw blurRad="38100" dist="38100" dir="2700000" algn="tl">
                    <a:srgbClr val="C0C0C0"/>
                  </a:outerShdw>
                </a:effectLst>
                <a:latin typeface="Book Antiqua" pitchFamily="18" charset="0"/>
              </a:rPr>
              <a:t> </a:t>
            </a:r>
          </a:p>
        </p:txBody>
      </p:sp>
      <p:sp>
        <p:nvSpPr>
          <p:cNvPr id="23556" name="Rectangle 3"/>
          <p:cNvSpPr>
            <a:spLocks noGrp="1" noChangeArrowheads="1"/>
          </p:cNvSpPr>
          <p:nvPr>
            <p:ph type="body" idx="1"/>
          </p:nvPr>
        </p:nvSpPr>
        <p:spPr>
          <a:xfrm>
            <a:off x="457200" y="1628775"/>
            <a:ext cx="8229600" cy="4772025"/>
          </a:xfrm>
        </p:spPr>
        <p:txBody>
          <a:bodyPr/>
          <a:lstStyle/>
          <a:p>
            <a:pPr marL="354013" indent="-354013">
              <a:lnSpc>
                <a:spcPct val="120000"/>
              </a:lnSpc>
              <a:spcBef>
                <a:spcPct val="30000"/>
              </a:spcBef>
              <a:spcAft>
                <a:spcPct val="30000"/>
              </a:spcAft>
              <a:buClr>
                <a:schemeClr val="tx2"/>
              </a:buClr>
              <a:buSzPct val="85000"/>
              <a:buFontTx/>
              <a:buChar char="•"/>
            </a:pPr>
            <a:r>
              <a:rPr lang="en-US" sz="2400" dirty="0" smtClean="0">
                <a:latin typeface="Palatino Linotype" pitchFamily="18" charset="0"/>
              </a:rPr>
              <a:t>Housing Policy at National &amp; Regional level</a:t>
            </a:r>
          </a:p>
          <a:p>
            <a:pPr marL="354013" indent="-354013">
              <a:lnSpc>
                <a:spcPct val="120000"/>
              </a:lnSpc>
              <a:spcBef>
                <a:spcPct val="30000"/>
              </a:spcBef>
              <a:spcAft>
                <a:spcPct val="30000"/>
              </a:spcAft>
              <a:buClr>
                <a:schemeClr val="tx2"/>
              </a:buClr>
              <a:buSzPct val="85000"/>
              <a:buFontTx/>
              <a:buChar char="•"/>
            </a:pPr>
            <a:r>
              <a:rPr lang="en-US" sz="2400" dirty="0" smtClean="0">
                <a:latin typeface="Palatino Linotype" pitchFamily="18" charset="0"/>
              </a:rPr>
              <a:t>Integrated with Financial Sector</a:t>
            </a:r>
          </a:p>
          <a:p>
            <a:pPr marL="354013" indent="-354013">
              <a:lnSpc>
                <a:spcPct val="120000"/>
              </a:lnSpc>
              <a:spcBef>
                <a:spcPct val="30000"/>
              </a:spcBef>
              <a:spcAft>
                <a:spcPct val="30000"/>
              </a:spcAft>
              <a:buClr>
                <a:schemeClr val="tx2"/>
              </a:buClr>
              <a:buSzPct val="85000"/>
              <a:buFontTx/>
              <a:buChar char="•"/>
            </a:pPr>
            <a:r>
              <a:rPr lang="en-US" sz="2400" dirty="0" smtClean="0">
                <a:latin typeface="Palatino Linotype" pitchFamily="18" charset="0"/>
              </a:rPr>
              <a:t>Fiscal &amp; Financial Sector Policy</a:t>
            </a:r>
          </a:p>
          <a:p>
            <a:pPr marL="354013" indent="-354013" algn="just">
              <a:lnSpc>
                <a:spcPct val="120000"/>
              </a:lnSpc>
              <a:spcBef>
                <a:spcPct val="30000"/>
              </a:spcBef>
              <a:spcAft>
                <a:spcPct val="30000"/>
              </a:spcAft>
              <a:buClr>
                <a:schemeClr val="tx2"/>
              </a:buClr>
              <a:buSzPct val="85000"/>
              <a:buFontTx/>
              <a:buChar char="•"/>
            </a:pPr>
            <a:r>
              <a:rPr lang="en-US" sz="2400" dirty="0" smtClean="0">
                <a:latin typeface="Palatino Linotype" pitchFamily="18" charset="0"/>
              </a:rPr>
              <a:t>Institution-Building &amp; Product Innovation (Supply &amp; Demand Side)</a:t>
            </a:r>
          </a:p>
          <a:p>
            <a:pPr marL="354013" indent="-354013" algn="just">
              <a:lnSpc>
                <a:spcPct val="120000"/>
              </a:lnSpc>
              <a:spcBef>
                <a:spcPct val="30000"/>
              </a:spcBef>
              <a:spcAft>
                <a:spcPct val="30000"/>
              </a:spcAft>
              <a:buClr>
                <a:schemeClr val="tx2"/>
              </a:buClr>
              <a:buSzPct val="85000"/>
              <a:buFontTx/>
              <a:buChar char="•"/>
            </a:pPr>
            <a:r>
              <a:rPr lang="en-US" sz="2400" dirty="0" smtClean="0">
                <a:latin typeface="Palatino Linotype" pitchFamily="18" charset="0"/>
              </a:rPr>
              <a:t>Deregulation with closer Supervision (Finance &amp; Construction Sector )</a:t>
            </a:r>
          </a:p>
          <a:p>
            <a:pPr marL="354013" indent="-354013" algn="just">
              <a:lnSpc>
                <a:spcPct val="120000"/>
              </a:lnSpc>
              <a:spcBef>
                <a:spcPct val="30000"/>
              </a:spcBef>
              <a:spcAft>
                <a:spcPct val="30000"/>
              </a:spcAft>
              <a:buClr>
                <a:schemeClr val="tx2"/>
              </a:buClr>
              <a:buSzPct val="85000"/>
              <a:buFontTx/>
              <a:buChar char="•"/>
            </a:pPr>
            <a:r>
              <a:rPr lang="en-US" sz="2400" dirty="0" smtClean="0">
                <a:latin typeface="Palatino Linotype" pitchFamily="18" charset="0"/>
              </a:rPr>
              <a:t>Flow of Funds &amp; Efficient Housing Market</a:t>
            </a:r>
          </a:p>
        </p:txBody>
      </p:sp>
      <p:sp>
        <p:nvSpPr>
          <p:cNvPr id="6" name="Rounded Rectangle 5"/>
          <p:cNvSpPr/>
          <p:nvPr/>
        </p:nvSpPr>
        <p:spPr>
          <a:xfrm>
            <a:off x="1676400" y="381000"/>
            <a:ext cx="5867400" cy="9144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50000"/>
              </a:spcBef>
              <a:spcAft>
                <a:spcPts val="0"/>
              </a:spcAft>
              <a:defRPr/>
            </a:pPr>
            <a:r>
              <a:rPr lang="en-US" sz="3600" b="1" dirty="0">
                <a:solidFill>
                  <a:srgbClr val="A50021"/>
                </a:solidFill>
                <a:effectLst>
                  <a:outerShdw blurRad="38100" dist="38100" dir="2700000" algn="tl">
                    <a:srgbClr val="C0C0C0"/>
                  </a:outerShdw>
                </a:effectLst>
                <a:latin typeface="Palatino Linotype" pitchFamily="18" charset="0"/>
              </a:rPr>
              <a:t>Policy Reforms</a:t>
            </a:r>
          </a:p>
        </p:txBody>
      </p:sp>
    </p:spTree>
    <p:extLst>
      <p:ext uri="{BB962C8B-B14F-4D97-AF65-F5344CB8AC3E}">
        <p14:creationId xmlns:p14="http://schemas.microsoft.com/office/powerpoint/2010/main" val="16936515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468313" y="1676400"/>
            <a:ext cx="8424862" cy="4454525"/>
          </a:xfrm>
        </p:spPr>
        <p:txBody>
          <a:bodyPr/>
          <a:lstStyle/>
          <a:p>
            <a:pPr>
              <a:lnSpc>
                <a:spcPct val="120000"/>
              </a:lnSpc>
              <a:spcBef>
                <a:spcPct val="40000"/>
              </a:spcBef>
              <a:spcAft>
                <a:spcPct val="40000"/>
              </a:spcAft>
              <a:buClr>
                <a:schemeClr val="tx2"/>
              </a:buClr>
              <a:buSzPct val="85000"/>
              <a:buFontTx/>
              <a:buChar char="•"/>
            </a:pPr>
            <a:r>
              <a:rPr lang="en-US" sz="2400" dirty="0" smtClean="0">
                <a:latin typeface="Palatino Linotype" pitchFamily="18" charset="0"/>
              </a:rPr>
              <a:t>Specialized Institutions vs. Universal Institutions</a:t>
            </a:r>
          </a:p>
          <a:p>
            <a:pPr>
              <a:lnSpc>
                <a:spcPct val="120000"/>
              </a:lnSpc>
              <a:spcBef>
                <a:spcPct val="40000"/>
              </a:spcBef>
              <a:spcAft>
                <a:spcPct val="40000"/>
              </a:spcAft>
              <a:buClr>
                <a:schemeClr val="tx2"/>
              </a:buClr>
              <a:buSzPct val="85000"/>
              <a:buFontTx/>
              <a:buChar char="•"/>
            </a:pPr>
            <a:r>
              <a:rPr lang="en-US" sz="2400" dirty="0" smtClean="0">
                <a:latin typeface="Palatino Linotype" pitchFamily="18" charset="0"/>
              </a:rPr>
              <a:t>Augmenting funds for the sector</a:t>
            </a:r>
          </a:p>
          <a:p>
            <a:pPr>
              <a:lnSpc>
                <a:spcPct val="120000"/>
              </a:lnSpc>
              <a:spcBef>
                <a:spcPct val="40000"/>
              </a:spcBef>
              <a:spcAft>
                <a:spcPct val="40000"/>
              </a:spcAft>
              <a:buClr>
                <a:schemeClr val="tx2"/>
              </a:buClr>
              <a:buSzPct val="85000"/>
              <a:buFontTx/>
              <a:buChar char="•"/>
            </a:pPr>
            <a:r>
              <a:rPr lang="en-US" sz="2400" dirty="0" smtClean="0">
                <a:latin typeface="Palatino Linotype" pitchFamily="18" charset="0"/>
              </a:rPr>
              <a:t>Resource </a:t>
            </a:r>
            <a:r>
              <a:rPr lang="en-US" sz="2400" dirty="0" smtClean="0">
                <a:latin typeface="Palatino Linotype" pitchFamily="18" charset="0"/>
              </a:rPr>
              <a:t>Mobilization &amp; Deployment</a:t>
            </a:r>
          </a:p>
          <a:p>
            <a:pPr>
              <a:lnSpc>
                <a:spcPct val="120000"/>
              </a:lnSpc>
              <a:spcBef>
                <a:spcPct val="40000"/>
              </a:spcBef>
              <a:spcAft>
                <a:spcPct val="40000"/>
              </a:spcAft>
              <a:buClr>
                <a:schemeClr val="tx2"/>
              </a:buClr>
              <a:buSzPct val="85000"/>
              <a:buFontTx/>
              <a:buChar char="•"/>
            </a:pPr>
            <a:r>
              <a:rPr lang="en-US" sz="2400" dirty="0" smtClean="0">
                <a:latin typeface="Palatino Linotype" pitchFamily="18" charset="0"/>
              </a:rPr>
              <a:t>Facilitating the growth of Secondary market</a:t>
            </a:r>
          </a:p>
          <a:p>
            <a:pPr>
              <a:lnSpc>
                <a:spcPct val="120000"/>
              </a:lnSpc>
              <a:spcBef>
                <a:spcPct val="40000"/>
              </a:spcBef>
              <a:spcAft>
                <a:spcPct val="40000"/>
              </a:spcAft>
              <a:buClr>
                <a:schemeClr val="tx2"/>
              </a:buClr>
              <a:buSzPct val="85000"/>
              <a:buFontTx/>
              <a:buChar char="•"/>
            </a:pPr>
            <a:r>
              <a:rPr lang="en-US" sz="2400" dirty="0" smtClean="0">
                <a:latin typeface="Palatino Linotype" pitchFamily="18" charset="0"/>
              </a:rPr>
              <a:t>Lending Discipline &amp; Quality of Assets</a:t>
            </a:r>
          </a:p>
          <a:p>
            <a:pPr>
              <a:lnSpc>
                <a:spcPct val="120000"/>
              </a:lnSpc>
              <a:spcBef>
                <a:spcPct val="40000"/>
              </a:spcBef>
              <a:spcAft>
                <a:spcPct val="40000"/>
              </a:spcAft>
              <a:buClr>
                <a:schemeClr val="tx2"/>
              </a:buClr>
              <a:buSzPct val="85000"/>
              <a:buFontTx/>
              <a:buChar char="•"/>
            </a:pPr>
            <a:r>
              <a:rPr lang="en-US" sz="2400" dirty="0" smtClean="0">
                <a:latin typeface="Palatino Linotype" pitchFamily="18" charset="0"/>
              </a:rPr>
              <a:t>Tapping Overseas Market – </a:t>
            </a:r>
            <a:r>
              <a:rPr lang="en-US" sz="2400" dirty="0" err="1" smtClean="0">
                <a:latin typeface="Palatino Linotype" pitchFamily="18" charset="0"/>
              </a:rPr>
              <a:t>Lendings</a:t>
            </a:r>
            <a:r>
              <a:rPr lang="en-US" sz="2400" dirty="0" smtClean="0">
                <a:latin typeface="Palatino Linotype" pitchFamily="18" charset="0"/>
              </a:rPr>
              <a:t> &amp; Investments  </a:t>
            </a:r>
          </a:p>
        </p:txBody>
      </p:sp>
      <p:sp>
        <p:nvSpPr>
          <p:cNvPr id="5" name="Rounded Rectangle 4"/>
          <p:cNvSpPr/>
          <p:nvPr/>
        </p:nvSpPr>
        <p:spPr>
          <a:xfrm>
            <a:off x="685800" y="381000"/>
            <a:ext cx="7772400" cy="9144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rgbClr val="990000"/>
                </a:solidFill>
                <a:effectLst>
                  <a:outerShdw blurRad="38100" dist="38100" dir="2700000" algn="tl">
                    <a:srgbClr val="C0C0C0"/>
                  </a:outerShdw>
                </a:effectLst>
                <a:latin typeface="Palatino Linotype" pitchFamily="18" charset="0"/>
              </a:rPr>
              <a:t>Growth of Housing Finance Sector</a:t>
            </a:r>
          </a:p>
        </p:txBody>
      </p:sp>
    </p:spTree>
    <p:extLst>
      <p:ext uri="{BB962C8B-B14F-4D97-AF65-F5344CB8AC3E}">
        <p14:creationId xmlns:p14="http://schemas.microsoft.com/office/powerpoint/2010/main" val="24132036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Global FINANCIAL CRISIS AND MORTGAGE MARKETS</a:t>
            </a:r>
            <a:endParaRPr lang="tr-TR" dirty="0"/>
          </a:p>
        </p:txBody>
      </p:sp>
      <p:sp>
        <p:nvSpPr>
          <p:cNvPr id="3" name="Content Placeholder 2"/>
          <p:cNvSpPr>
            <a:spLocks noGrp="1"/>
          </p:cNvSpPr>
          <p:nvPr>
            <p:ph sz="quarter" idx="1"/>
          </p:nvPr>
        </p:nvSpPr>
        <p:spPr/>
        <p:txBody>
          <a:bodyPr/>
          <a:lstStyle/>
          <a:p>
            <a:r>
              <a:rPr lang="tr-TR" dirty="0" err="1" smtClean="0"/>
              <a:t>Integrated</a:t>
            </a:r>
            <a:r>
              <a:rPr lang="tr-TR" dirty="0" smtClean="0"/>
              <a:t> </a:t>
            </a:r>
            <a:r>
              <a:rPr lang="tr-TR" dirty="0" err="1" smtClean="0"/>
              <a:t>Mortgage</a:t>
            </a:r>
            <a:r>
              <a:rPr lang="tr-TR" dirty="0" smtClean="0"/>
              <a:t> </a:t>
            </a:r>
            <a:r>
              <a:rPr lang="tr-TR" dirty="0" err="1" smtClean="0"/>
              <a:t>Markets</a:t>
            </a:r>
            <a:r>
              <a:rPr lang="tr-TR" dirty="0" smtClean="0"/>
              <a:t> May </a:t>
            </a:r>
            <a:r>
              <a:rPr lang="tr-TR" dirty="0" err="1" smtClean="0"/>
              <a:t>Create</a:t>
            </a:r>
            <a:r>
              <a:rPr lang="tr-TR" dirty="0" smtClean="0"/>
              <a:t> </a:t>
            </a:r>
            <a:r>
              <a:rPr lang="tr-TR" dirty="0" err="1" smtClean="0"/>
              <a:t>Economy-Wide</a:t>
            </a:r>
            <a:r>
              <a:rPr lang="tr-TR" dirty="0" smtClean="0"/>
              <a:t> </a:t>
            </a:r>
            <a:r>
              <a:rPr lang="tr-TR" dirty="0" err="1" smtClean="0"/>
              <a:t>Bubble</a:t>
            </a:r>
            <a:r>
              <a:rPr lang="tr-TR" dirty="0" smtClean="0"/>
              <a:t> </a:t>
            </a:r>
            <a:r>
              <a:rPr lang="tr-TR" dirty="0" err="1" smtClean="0"/>
              <a:t>and</a:t>
            </a:r>
            <a:r>
              <a:rPr lang="tr-TR" dirty="0" smtClean="0"/>
              <a:t> </a:t>
            </a:r>
            <a:r>
              <a:rPr lang="tr-TR" dirty="0" err="1" smtClean="0"/>
              <a:t>Crisis</a:t>
            </a:r>
            <a:endParaRPr lang="tr-TR" dirty="0" smtClean="0"/>
          </a:p>
          <a:p>
            <a:endParaRPr lang="tr-TR" dirty="0" smtClean="0"/>
          </a:p>
          <a:p>
            <a:r>
              <a:rPr lang="tr-TR" dirty="0" smtClean="0"/>
              <a:t>Global Financial </a:t>
            </a:r>
            <a:r>
              <a:rPr lang="tr-TR" dirty="0" err="1" smtClean="0"/>
              <a:t>Crisis</a:t>
            </a:r>
            <a:r>
              <a:rPr lang="tr-TR" dirty="0" smtClean="0"/>
              <a:t> is </a:t>
            </a:r>
            <a:r>
              <a:rPr lang="tr-TR" dirty="0" err="1" smtClean="0"/>
              <a:t>the</a:t>
            </a:r>
            <a:r>
              <a:rPr lang="tr-TR" dirty="0" smtClean="0"/>
              <a:t> </a:t>
            </a:r>
            <a:r>
              <a:rPr lang="tr-TR" dirty="0" err="1" smtClean="0"/>
              <a:t>Latest</a:t>
            </a:r>
            <a:r>
              <a:rPr lang="tr-TR" dirty="0" smtClean="0"/>
              <a:t> Case </a:t>
            </a:r>
          </a:p>
          <a:p>
            <a:endParaRPr lang="tr-TR" dirty="0" smtClean="0"/>
          </a:p>
          <a:p>
            <a:r>
              <a:rPr lang="tr-TR" dirty="0" smtClean="0"/>
              <a:t>Global Financial </a:t>
            </a:r>
            <a:r>
              <a:rPr lang="tr-TR" dirty="0" err="1" smtClean="0"/>
              <a:t>Crisis</a:t>
            </a:r>
            <a:r>
              <a:rPr lang="tr-TR" dirty="0" smtClean="0"/>
              <a:t> </a:t>
            </a:r>
            <a:r>
              <a:rPr lang="tr-TR" dirty="0" err="1" smtClean="0"/>
              <a:t>Shows</a:t>
            </a:r>
            <a:r>
              <a:rPr lang="tr-TR" dirty="0" smtClean="0"/>
              <a:t> </a:t>
            </a:r>
            <a:r>
              <a:rPr lang="tr-TR" dirty="0" err="1" smtClean="0"/>
              <a:t>Better</a:t>
            </a:r>
            <a:r>
              <a:rPr lang="tr-TR" dirty="0" smtClean="0"/>
              <a:t> </a:t>
            </a:r>
            <a:r>
              <a:rPr lang="tr-TR" dirty="0" err="1" smtClean="0"/>
              <a:t>Regulation</a:t>
            </a:r>
            <a:r>
              <a:rPr lang="tr-TR" dirty="0" smtClean="0"/>
              <a:t>, </a:t>
            </a:r>
            <a:r>
              <a:rPr lang="tr-TR" dirty="0" err="1" smtClean="0"/>
              <a:t>Supervision</a:t>
            </a:r>
            <a:r>
              <a:rPr lang="tr-TR" dirty="0" smtClean="0"/>
              <a:t>, </a:t>
            </a:r>
            <a:r>
              <a:rPr lang="tr-TR" dirty="0" err="1" smtClean="0"/>
              <a:t>and</a:t>
            </a:r>
            <a:r>
              <a:rPr lang="tr-TR" dirty="0" smtClean="0"/>
              <a:t> </a:t>
            </a:r>
            <a:r>
              <a:rPr lang="tr-TR" dirty="0" err="1" smtClean="0"/>
              <a:t>Enforcement</a:t>
            </a:r>
            <a:r>
              <a:rPr lang="tr-TR" dirty="0" smtClean="0"/>
              <a:t> in </a:t>
            </a:r>
            <a:r>
              <a:rPr lang="tr-TR" dirty="0" err="1" smtClean="0"/>
              <a:t>Mortgage</a:t>
            </a:r>
            <a:r>
              <a:rPr lang="tr-TR" dirty="0" smtClean="0"/>
              <a:t> </a:t>
            </a:r>
            <a:r>
              <a:rPr lang="tr-TR" dirty="0" err="1" smtClean="0"/>
              <a:t>Markets</a:t>
            </a:r>
            <a:endParaRPr lang="tr-TR" dirty="0" smtClean="0"/>
          </a:p>
          <a:p>
            <a:endParaRPr lang="tr-TR" dirty="0" smtClean="0"/>
          </a:p>
          <a:p>
            <a:r>
              <a:rPr lang="tr-TR" dirty="0" err="1" smtClean="0"/>
              <a:t>National</a:t>
            </a:r>
            <a:r>
              <a:rPr lang="tr-TR" dirty="0" smtClean="0"/>
              <a:t>/</a:t>
            </a:r>
            <a:r>
              <a:rPr lang="tr-TR" dirty="0" err="1" smtClean="0"/>
              <a:t>Int’l</a:t>
            </a:r>
            <a:r>
              <a:rPr lang="tr-TR" dirty="0" smtClean="0"/>
              <a:t> </a:t>
            </a:r>
            <a:r>
              <a:rPr lang="tr-TR" dirty="0" err="1" smtClean="0"/>
              <a:t>Regulatory</a:t>
            </a:r>
            <a:r>
              <a:rPr lang="tr-TR" dirty="0" smtClean="0"/>
              <a:t> </a:t>
            </a:r>
            <a:r>
              <a:rPr lang="tr-TR" dirty="0" err="1" smtClean="0"/>
              <a:t>Bodies</a:t>
            </a:r>
            <a:r>
              <a:rPr lang="tr-TR" dirty="0" smtClean="0"/>
              <a:t> </a:t>
            </a:r>
            <a:r>
              <a:rPr lang="tr-TR" dirty="0" err="1" smtClean="0"/>
              <a:t>Should</a:t>
            </a:r>
            <a:r>
              <a:rPr lang="tr-TR" dirty="0" smtClean="0"/>
              <a:t> be Pro-Active on </a:t>
            </a:r>
            <a:r>
              <a:rPr lang="tr-TR" dirty="0" err="1" smtClean="0"/>
              <a:t>Mortgage</a:t>
            </a:r>
            <a:r>
              <a:rPr lang="tr-TR" dirty="0" smtClean="0"/>
              <a:t> Market </a:t>
            </a:r>
            <a:r>
              <a:rPr lang="tr-TR" dirty="0" err="1" smtClean="0"/>
              <a:t>Developments</a:t>
            </a:r>
            <a:endParaRPr lang="tr-TR" dirty="0" smtClean="0"/>
          </a:p>
          <a:p>
            <a:endParaRPr lang="tr-TR" dirty="0"/>
          </a:p>
        </p:txBody>
      </p:sp>
    </p:spTree>
    <p:extLst>
      <p:ext uri="{BB962C8B-B14F-4D97-AF65-F5344CB8AC3E}">
        <p14:creationId xmlns:p14="http://schemas.microsoft.com/office/powerpoint/2010/main" val="2000461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63048" tIns="31524" rIns="63048" bIns="31524"/>
          <a:lstStyle/>
          <a:p>
            <a:pPr>
              <a:defRPr/>
            </a:pPr>
            <a:endParaRPr lang="en-US"/>
          </a:p>
        </p:txBody>
      </p:sp>
      <p:sp>
        <p:nvSpPr>
          <p:cNvPr id="3" name="Content Placeholder 2"/>
          <p:cNvSpPr>
            <a:spLocks noGrp="1"/>
          </p:cNvSpPr>
          <p:nvPr>
            <p:ph idx="1"/>
          </p:nvPr>
        </p:nvSpPr>
        <p:spPr/>
        <p:txBody>
          <a:bodyPr rIns="63048" bIns="31524"/>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4" y="1"/>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Vertical Scroll 6"/>
          <p:cNvSpPr/>
          <p:nvPr/>
        </p:nvSpPr>
        <p:spPr>
          <a:xfrm>
            <a:off x="-82550" y="131111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lIns="91426" tIns="45713" rIns="91426" bIns="45713" anchor="ctr"/>
          <a:lstStyle/>
          <a:p>
            <a:pPr marL="342846" indent="-342846">
              <a:buFont typeface="Wingdings" panose="05000000000000000000" pitchFamily="2" charset="2"/>
              <a:buChar char="Ø"/>
              <a:defRPr/>
            </a:pPr>
            <a:r>
              <a:rPr lang="en-US" sz="2000" dirty="0">
                <a:solidFill>
                  <a:schemeClr val="bg2">
                    <a:lumMod val="50000"/>
                  </a:schemeClr>
                </a:solidFill>
                <a:hlinkClick r:id="rId3"/>
              </a:rPr>
              <a:t>Industrial Engineering and Management</a:t>
            </a:r>
            <a:endParaRPr lang="en-US" sz="2000" dirty="0">
              <a:solidFill>
                <a:schemeClr val="bg2">
                  <a:lumMod val="50000"/>
                </a:schemeClr>
              </a:solidFill>
            </a:endParaRPr>
          </a:p>
          <a:p>
            <a:pPr marL="342846" indent="-342846">
              <a:buFont typeface="Wingdings" panose="05000000000000000000" pitchFamily="2" charset="2"/>
              <a:buChar char="Ø"/>
              <a:defRPr/>
            </a:pPr>
            <a:r>
              <a:rPr lang="en-US" sz="2000" dirty="0">
                <a:solidFill>
                  <a:schemeClr val="bg2">
                    <a:lumMod val="50000"/>
                  </a:schemeClr>
                </a:solidFill>
                <a:hlinkClick r:id="rId4"/>
              </a:rPr>
              <a:t>Journal of Global Economics</a:t>
            </a:r>
            <a:endParaRPr lang="en-US" sz="2000" dirty="0">
              <a:solidFill>
                <a:schemeClr val="bg2">
                  <a:lumMod val="50000"/>
                </a:schemeClr>
              </a:solidFill>
            </a:endParaRPr>
          </a:p>
          <a:p>
            <a:pPr marL="342846" indent="-342846">
              <a:buFont typeface="Wingdings" panose="05000000000000000000" pitchFamily="2" charset="2"/>
              <a:buChar char="Ø"/>
              <a:defRPr/>
            </a:pPr>
            <a:r>
              <a:rPr lang="en-US" sz="2000" dirty="0">
                <a:solidFill>
                  <a:schemeClr val="bg2">
                    <a:lumMod val="50000"/>
                  </a:schemeClr>
                </a:solidFill>
                <a:hlinkClick r:id="rId5"/>
              </a:rPr>
              <a:t>Journal of Accounting and Marketing</a:t>
            </a:r>
            <a:endParaRPr lang="en-US" sz="2000" dirty="0">
              <a:solidFill>
                <a:schemeClr val="bg2">
                  <a:lumMod val="50000"/>
                </a:schemeClr>
              </a:solidFill>
            </a:endParaRPr>
          </a:p>
        </p:txBody>
      </p:sp>
      <p:pic>
        <p:nvPicPr>
          <p:cNvPr id="15367" name="Picture 8" descr="C:\Users\rakesh-s\Desktop\gocr-header.jpg"/>
          <p:cNvPicPr>
            <a:picLocks noChangeAspect="1" noChangeArrowheads="1"/>
          </p:cNvPicPr>
          <p:nvPr/>
        </p:nvPicPr>
        <p:blipFill>
          <a:blip r:embed="rId6">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8021" y="124217"/>
            <a:ext cx="8420335" cy="1085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247368" y="762138"/>
            <a:ext cx="3357802" cy="402218"/>
          </a:xfrm>
          <a:prstGeom prst="rect">
            <a:avLst/>
          </a:prstGeom>
          <a:noFill/>
        </p:spPr>
        <p:txBody>
          <a:bodyPr wrap="square" lIns="63048" tIns="31524" rIns="63048" bIns="31524" rtlCol="0">
            <a:spAutoFit/>
          </a:bodyPr>
          <a:lstStyle/>
          <a:p>
            <a:r>
              <a:rPr lang="en-US" sz="2200" dirty="0">
                <a:solidFill>
                  <a:srgbClr val="0070C0"/>
                </a:solidFill>
                <a:latin typeface="Times New Roman" pitchFamily="18" charset="0"/>
                <a:cs typeface="Times New Roman" pitchFamily="18" charset="0"/>
              </a:rPr>
              <a:t>Related Journals</a:t>
            </a:r>
          </a:p>
        </p:txBody>
      </p:sp>
    </p:spTree>
    <p:extLst>
      <p:ext uri="{BB962C8B-B14F-4D97-AF65-F5344CB8AC3E}">
        <p14:creationId xmlns:p14="http://schemas.microsoft.com/office/powerpoint/2010/main" val="30770123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1"/>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lIns="91426" tIns="45713" rIns="91426" bIns="45713" anchor="ctr"/>
          <a:lstStyle/>
          <a:p>
            <a:pPr marL="285705" indent="-285705">
              <a:buFont typeface="Wingdings" panose="05000000000000000000" pitchFamily="2" charset="2"/>
              <a:buChar char="Ø"/>
              <a:defRPr/>
            </a:pPr>
            <a:r>
              <a:rPr lang="en-US" sz="2200" dirty="0">
                <a:hlinkClick r:id="rId3"/>
              </a:rPr>
              <a:t>2</a:t>
            </a:r>
            <a:r>
              <a:rPr lang="en-US" sz="2200" baseline="30000" dirty="0">
                <a:hlinkClick r:id="rId3"/>
              </a:rPr>
              <a:t>nd</a:t>
            </a:r>
            <a:r>
              <a:rPr lang="en-US" sz="2200" dirty="0">
                <a:hlinkClick r:id="rId3"/>
              </a:rPr>
              <a:t> International Conference on Business Economics and Management</a:t>
            </a:r>
            <a:endParaRPr lang="en-US" sz="2200" dirty="0"/>
          </a:p>
          <a:p>
            <a:pPr marL="285705" indent="-285705">
              <a:buFont typeface="Wingdings" panose="05000000000000000000" pitchFamily="2" charset="2"/>
              <a:buChar char="Ø"/>
              <a:defRPr/>
            </a:pPr>
            <a:r>
              <a:rPr lang="en-US" sz="2200" dirty="0">
                <a:hlinkClick r:id="rId4" tooltip="Click here"/>
              </a:rPr>
              <a:t>International Conference on Advertising and Marketing Expo</a:t>
            </a:r>
            <a:endParaRPr lang="en-US" sz="2200" dirty="0">
              <a:latin typeface="Footlight MT Light" panose="0204060206030A020304" pitchFamily="18" charset="0"/>
            </a:endParaRPr>
          </a:p>
        </p:txBody>
      </p:sp>
      <p:pic>
        <p:nvPicPr>
          <p:cNvPr id="5"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6075" y="124217"/>
            <a:ext cx="8573043" cy="111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62436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2"/>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7144" y="549118"/>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lIns="91426" tIns="45713" rIns="91426" bIns="45713"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708112" y="5650458"/>
            <a:ext cx="8265359" cy="923316"/>
          </a:xfrm>
          <a:prstGeom prst="rect">
            <a:avLst/>
          </a:prstGeom>
        </p:spPr>
        <p:style>
          <a:lnRef idx="2">
            <a:schemeClr val="dk1"/>
          </a:lnRef>
          <a:fillRef idx="1">
            <a:schemeClr val="lt1"/>
          </a:fillRef>
          <a:effectRef idx="0">
            <a:schemeClr val="dk1"/>
          </a:effectRef>
          <a:fontRef idx="minor">
            <a:schemeClr val="dk1"/>
          </a:fontRef>
        </p:style>
        <p:txBody>
          <a:bodyPr wrap="square" lIns="91426" tIns="45713" rIns="91426" bIns="45713">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12605"/>
            <a:ext cx="8534400" cy="831850"/>
          </a:xfrm>
          <a:prstGeom prst="rect">
            <a:avLst/>
          </a:prstGeom>
        </p:spPr>
        <p:txBody>
          <a:bodyPr lIns="91426" tIns="45713" rIns="91426" bIns="45713"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a:solidFill>
                  <a:schemeClr val="accent4">
                    <a:lumMod val="10000"/>
                  </a:schemeClr>
                </a:solidFill>
                <a:latin typeface="Baskerville Old Face" panose="02020602080505020303" pitchFamily="18" charset="0"/>
              </a:rPr>
              <a:t>OMICS Journals are welcoming Submissions</a:t>
            </a:r>
            <a:r>
              <a:rPr lang="en-US" sz="3200" b="1" dirty="0">
                <a:solidFill>
                  <a:schemeClr val="accent4">
                    <a:lumMod val="10000"/>
                  </a:schemeClr>
                </a:solidFill>
              </a:rPr>
              <a:t/>
            </a:r>
            <a:br>
              <a:rPr lang="en-US" sz="3200" b="1" dirty="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5207064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63048" tIns="31524" rIns="63048" bIns="31524"/>
          <a:lstStyle/>
          <a:p>
            <a:pPr>
              <a:defRPr/>
            </a:pPr>
            <a:endParaRPr lang="en-US"/>
          </a:p>
        </p:txBody>
      </p:sp>
      <p:sp>
        <p:nvSpPr>
          <p:cNvPr id="3" name="Content Placeholder 2"/>
          <p:cNvSpPr>
            <a:spLocks noGrp="1"/>
          </p:cNvSpPr>
          <p:nvPr>
            <p:ph idx="1"/>
          </p:nvPr>
        </p:nvSpPr>
        <p:spPr/>
        <p:txBody>
          <a:bodyPr rIns="63048" bIns="31524"/>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5611" y="45506"/>
            <a:ext cx="7086600" cy="830983"/>
          </a:xfrm>
          <a:prstGeom prst="rect">
            <a:avLst/>
          </a:prstGeom>
        </p:spPr>
        <p:txBody>
          <a:bodyPr lIns="91426" tIns="45713" rIns="91426" bIns="45713">
            <a:spAutoFit/>
          </a:bodyPr>
          <a:lstStyle/>
          <a:p>
            <a:pPr>
              <a:defRPr/>
            </a:pPr>
            <a:r>
              <a:rPr lang="en-US" sz="2400" dirty="0">
                <a:latin typeface="Andalus" panose="02020603050405020304" pitchFamily="18" charset="-78"/>
                <a:cs typeface="Andalus" panose="02020603050405020304" pitchFamily="18" charset="-78"/>
              </a:rPr>
              <a:t>OMICS Group </a:t>
            </a:r>
            <a:r>
              <a:rPr lang="en-US" sz="2400" b="1" dirty="0">
                <a:latin typeface="Andalus" panose="02020603050405020304" pitchFamily="18" charset="-78"/>
                <a:cs typeface="Andalus" panose="02020603050405020304" pitchFamily="18" charset="-78"/>
              </a:rPr>
              <a:t>Open Access Membership</a:t>
            </a:r>
            <a:br>
              <a:rPr lang="en-US" sz="2400" b="1" dirty="0">
                <a:latin typeface="Andalus" panose="02020603050405020304" pitchFamily="18" charset="-78"/>
                <a:cs typeface="Andalus" panose="02020603050405020304" pitchFamily="18" charset="-78"/>
              </a:rPr>
            </a:br>
            <a:endParaRPr lang="en-US" sz="2400" dirty="0">
              <a:latin typeface="Andalus" panose="02020603050405020304" pitchFamily="18" charset="-78"/>
              <a:cs typeface="Andalus" panose="02020603050405020304" pitchFamily="18" charset="-78"/>
            </a:endParaRPr>
          </a:p>
        </p:txBody>
      </p:sp>
      <p:sp>
        <p:nvSpPr>
          <p:cNvPr id="7" name="Teardrop 6"/>
          <p:cNvSpPr/>
          <p:nvPr/>
        </p:nvSpPr>
        <p:spPr>
          <a:xfrm>
            <a:off x="1295400" y="630239"/>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lIns="91426" tIns="45713" rIns="91426" bIns="45713" anchor="ctr"/>
          <a:lstStyle/>
          <a:p>
            <a:pPr>
              <a:defRPr/>
            </a:pPr>
            <a:endParaRPr lang="en-US" sz="1700" dirty="0">
              <a:solidFill>
                <a:srgbClr val="FFFF00"/>
              </a:solidFill>
              <a:latin typeface="Calisto MT" panose="02040603050505030304" pitchFamily="18" charset="0"/>
            </a:endParaRPr>
          </a:p>
          <a:p>
            <a:pPr>
              <a:defRPr/>
            </a:pPr>
            <a:r>
              <a:rPr lang="en-US" sz="1700" dirty="0">
                <a:solidFill>
                  <a:srgbClr val="FFFF00"/>
                </a:solidFill>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sz="1700" dirty="0">
                <a:solidFill>
                  <a:srgbClr val="FFFF00"/>
                </a:solidFill>
                <a:latin typeface="Calisto MT" panose="02040603050505030304" pitchFamily="18" charset="0"/>
              </a:rPr>
              <a:t>For more details and benefits, click on the link below:</a:t>
            </a:r>
          </a:p>
          <a:p>
            <a:pPr>
              <a:defRPr/>
            </a:pPr>
            <a:r>
              <a:rPr lang="en-US" sz="2200" dirty="0">
                <a:solidFill>
                  <a:srgbClr val="FFFF00"/>
                </a:solidFill>
                <a:latin typeface="Calisto MT" panose="02040603050505030304" pitchFamily="18" charset="0"/>
                <a:hlinkClick r:id="rId4"/>
              </a:rPr>
              <a:t>http://omicsonline.org/membership.php</a:t>
            </a:r>
            <a:endParaRPr lang="en-US" sz="2200" dirty="0">
              <a:solidFill>
                <a:srgbClr val="FFFF00"/>
              </a:solidFill>
              <a:latin typeface="Calisto MT" panose="02040603050505030304" pitchFamily="18" charset="0"/>
            </a:endParaRPr>
          </a:p>
          <a:p>
            <a:pPr>
              <a:defRPr/>
            </a:pPr>
            <a:endParaRPr lang="en-US" dirty="0">
              <a:solidFill>
                <a:srgbClr val="FFFF00"/>
              </a:solidFill>
              <a:latin typeface="Calisto MT" panose="02040603050505030304" pitchFamily="18" charset="0"/>
            </a:endParaRPr>
          </a:p>
        </p:txBody>
      </p:sp>
    </p:spTree>
    <p:extLst>
      <p:ext uri="{BB962C8B-B14F-4D97-AF65-F5344CB8AC3E}">
        <p14:creationId xmlns:p14="http://schemas.microsoft.com/office/powerpoint/2010/main" val="2822324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981200"/>
            <a:ext cx="6172200" cy="1894362"/>
          </a:xfrm>
        </p:spPr>
        <p:txBody>
          <a:bodyPr/>
          <a:lstStyle/>
          <a:p>
            <a:pPr algn="ctr"/>
            <a:r>
              <a:rPr lang="en-US" dirty="0" smtClean="0"/>
              <a:t>Housing Finance </a:t>
            </a:r>
            <a:endParaRPr lang="en-US" dirty="0"/>
          </a:p>
        </p:txBody>
      </p:sp>
      <p:sp>
        <p:nvSpPr>
          <p:cNvPr id="3" name="Subtitle 2"/>
          <p:cNvSpPr>
            <a:spLocks noGrp="1"/>
          </p:cNvSpPr>
          <p:nvPr>
            <p:ph type="subTitle" idx="1"/>
          </p:nvPr>
        </p:nvSpPr>
        <p:spPr>
          <a:xfrm>
            <a:off x="1981200" y="5003322"/>
            <a:ext cx="7086600" cy="1371600"/>
          </a:xfrm>
        </p:spPr>
        <p:txBody>
          <a:bodyPr>
            <a:normAutofit fontScale="92500" lnSpcReduction="10000"/>
          </a:bodyPr>
          <a:lstStyle/>
          <a:p>
            <a:r>
              <a:rPr lang="en-US" dirty="0">
                <a:hlinkClick r:id="rId2" tooltip="Yener Coşkun"/>
              </a:rPr>
              <a:t>Yener </a:t>
            </a:r>
            <a:r>
              <a:rPr lang="en-US" dirty="0" err="1">
                <a:hlinkClick r:id="rId2" tooltip="Yener Coşkun"/>
              </a:rPr>
              <a:t>Coşkun</a:t>
            </a:r>
            <a:r>
              <a:rPr lang="en-US" dirty="0"/>
              <a:t/>
            </a:r>
            <a:br>
              <a:rPr lang="en-US" dirty="0"/>
            </a:br>
            <a:r>
              <a:rPr lang="en-US" sz="1600" dirty="0">
                <a:solidFill>
                  <a:schemeClr val="tx1"/>
                </a:solidFill>
              </a:rPr>
              <a:t>Senior </a:t>
            </a:r>
            <a:r>
              <a:rPr lang="en-US" sz="1600" dirty="0" smtClean="0">
                <a:solidFill>
                  <a:schemeClr val="tx1"/>
                </a:solidFill>
              </a:rPr>
              <a:t>Specialist</a:t>
            </a:r>
            <a:r>
              <a:rPr lang="tr-TR" sz="1600" dirty="0" smtClean="0">
                <a:solidFill>
                  <a:schemeClr val="tx1"/>
                </a:solidFill>
              </a:rPr>
              <a:t>, </a:t>
            </a:r>
            <a:r>
              <a:rPr lang="tr-TR" sz="1600" dirty="0" err="1" smtClean="0">
                <a:solidFill>
                  <a:schemeClr val="tx1"/>
                </a:solidFill>
              </a:rPr>
              <a:t>Capital</a:t>
            </a:r>
            <a:r>
              <a:rPr lang="tr-TR" sz="1600" dirty="0" smtClean="0">
                <a:solidFill>
                  <a:schemeClr val="tx1"/>
                </a:solidFill>
              </a:rPr>
              <a:t> </a:t>
            </a:r>
            <a:r>
              <a:rPr lang="tr-TR" sz="1600" dirty="0" err="1" smtClean="0">
                <a:solidFill>
                  <a:schemeClr val="tx1"/>
                </a:solidFill>
              </a:rPr>
              <a:t>Markets</a:t>
            </a:r>
            <a:r>
              <a:rPr lang="tr-TR" sz="1600" dirty="0" smtClean="0">
                <a:solidFill>
                  <a:schemeClr val="tx1"/>
                </a:solidFill>
              </a:rPr>
              <a:t> Board of </a:t>
            </a:r>
            <a:r>
              <a:rPr lang="tr-TR" sz="1600" dirty="0" err="1" smtClean="0">
                <a:solidFill>
                  <a:schemeClr val="tx1"/>
                </a:solidFill>
              </a:rPr>
              <a:t>Turkey</a:t>
            </a:r>
            <a:endParaRPr lang="tr-TR" sz="1600" dirty="0" smtClean="0">
              <a:solidFill>
                <a:schemeClr val="tx1"/>
              </a:solidFill>
            </a:endParaRPr>
          </a:p>
          <a:p>
            <a:r>
              <a:rPr lang="tr-TR" sz="1600" dirty="0" err="1" smtClean="0">
                <a:solidFill>
                  <a:schemeClr val="tx1"/>
                </a:solidFill>
              </a:rPr>
              <a:t>Visiting</a:t>
            </a:r>
            <a:r>
              <a:rPr lang="tr-TR" sz="1600" dirty="0" smtClean="0">
                <a:solidFill>
                  <a:schemeClr val="tx1"/>
                </a:solidFill>
              </a:rPr>
              <a:t> </a:t>
            </a:r>
            <a:r>
              <a:rPr lang="tr-TR" sz="1600" dirty="0" err="1" smtClean="0">
                <a:solidFill>
                  <a:schemeClr val="tx1"/>
                </a:solidFill>
              </a:rPr>
              <a:t>Lecturer</a:t>
            </a:r>
            <a:r>
              <a:rPr lang="tr-TR" sz="1600" dirty="0" smtClean="0">
                <a:solidFill>
                  <a:schemeClr val="tx1"/>
                </a:solidFill>
              </a:rPr>
              <a:t>, </a:t>
            </a:r>
            <a:r>
              <a:rPr lang="tr-TR" sz="1600" dirty="0" err="1" smtClean="0">
                <a:solidFill>
                  <a:schemeClr val="tx1"/>
                </a:solidFill>
              </a:rPr>
              <a:t>Izmir</a:t>
            </a:r>
            <a:r>
              <a:rPr lang="tr-TR" sz="1600" dirty="0" smtClean="0">
                <a:solidFill>
                  <a:schemeClr val="tx1"/>
                </a:solidFill>
              </a:rPr>
              <a:t> </a:t>
            </a:r>
            <a:r>
              <a:rPr lang="tr-TR" sz="1600" dirty="0" err="1" smtClean="0">
                <a:solidFill>
                  <a:schemeClr val="tx1"/>
                </a:solidFill>
              </a:rPr>
              <a:t>University</a:t>
            </a:r>
            <a:r>
              <a:rPr lang="tr-TR" sz="1600" dirty="0" smtClean="0">
                <a:solidFill>
                  <a:schemeClr val="tx1"/>
                </a:solidFill>
              </a:rPr>
              <a:t> Of </a:t>
            </a:r>
            <a:r>
              <a:rPr lang="tr-TR" sz="1600" dirty="0" err="1" smtClean="0">
                <a:solidFill>
                  <a:schemeClr val="tx1"/>
                </a:solidFill>
              </a:rPr>
              <a:t>Economic&amp;University</a:t>
            </a:r>
            <a:r>
              <a:rPr lang="tr-TR" sz="1600" dirty="0" smtClean="0">
                <a:solidFill>
                  <a:schemeClr val="tx1"/>
                </a:solidFill>
              </a:rPr>
              <a:t> of </a:t>
            </a:r>
            <a:r>
              <a:rPr lang="tr-TR" sz="1600" dirty="0" err="1" smtClean="0">
                <a:solidFill>
                  <a:schemeClr val="tx1"/>
                </a:solidFill>
              </a:rPr>
              <a:t>Sarajevo</a:t>
            </a:r>
            <a:endParaRPr lang="tr-TR" sz="1600" dirty="0" smtClean="0">
              <a:solidFill>
                <a:schemeClr val="tx1"/>
              </a:solidFill>
            </a:endParaRPr>
          </a:p>
          <a:p>
            <a:r>
              <a:rPr lang="tr-TR" sz="1600" dirty="0" smtClean="0">
                <a:solidFill>
                  <a:schemeClr val="tx1"/>
                </a:solidFill>
              </a:rPr>
              <a:t>TURKEY</a:t>
            </a:r>
            <a:r>
              <a:rPr lang="en-US" dirty="0"/>
              <a:t/>
            </a:r>
            <a:br>
              <a:rPr lang="en-US" dirty="0"/>
            </a:br>
            <a:endParaRPr lang="en-US" dirty="0"/>
          </a:p>
        </p:txBody>
      </p:sp>
      <p:pic>
        <p:nvPicPr>
          <p:cNvPr id="3074" name="Picture 2" descr="Yener Cosku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276665"/>
            <a:ext cx="1600200" cy="22402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44631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Biography</a:t>
            </a:r>
            <a:endParaRPr lang="en-US" dirty="0"/>
          </a:p>
        </p:txBody>
      </p:sp>
      <p:sp>
        <p:nvSpPr>
          <p:cNvPr id="3" name="Content Placeholder 2"/>
          <p:cNvSpPr>
            <a:spLocks noGrp="1"/>
          </p:cNvSpPr>
          <p:nvPr>
            <p:ph sz="quarter" idx="1"/>
          </p:nvPr>
        </p:nvSpPr>
        <p:spPr>
          <a:xfrm>
            <a:off x="457200" y="1600200"/>
            <a:ext cx="7467600" cy="5257800"/>
          </a:xfrm>
        </p:spPr>
        <p:txBody>
          <a:bodyPr>
            <a:normAutofit lnSpcReduction="10000"/>
          </a:bodyPr>
          <a:lstStyle/>
          <a:p>
            <a:pPr algn="just"/>
            <a:r>
              <a:rPr lang="en-US" sz="2000" dirty="0"/>
              <a:t>Dr. </a:t>
            </a:r>
            <a:r>
              <a:rPr lang="en-US" sz="2000" dirty="0" err="1"/>
              <a:t>Yener</a:t>
            </a:r>
            <a:r>
              <a:rPr lang="en-US" sz="2000" dirty="0"/>
              <a:t> </a:t>
            </a:r>
            <a:r>
              <a:rPr lang="en-US" sz="2000" dirty="0" err="1"/>
              <a:t>Coskun</a:t>
            </a:r>
            <a:r>
              <a:rPr lang="en-US" sz="2000" dirty="0"/>
              <a:t> have both government experience, as senior specialist, and academic background. </a:t>
            </a:r>
            <a:endParaRPr lang="en-US" sz="2000" dirty="0" smtClean="0"/>
          </a:p>
          <a:p>
            <a:pPr marL="0" indent="0" algn="just">
              <a:buNone/>
            </a:pPr>
            <a:endParaRPr lang="en-US" sz="2000" dirty="0" smtClean="0"/>
          </a:p>
          <a:p>
            <a:pPr algn="just"/>
            <a:r>
              <a:rPr lang="en-US" sz="2000" dirty="0"/>
              <a:t>He has been working for Capital Markets Board of Turkey since 1995 by specifically focusing on investment banking and capital market activities</a:t>
            </a:r>
            <a:r>
              <a:rPr lang="en-US" sz="2000" dirty="0" smtClean="0"/>
              <a:t>.</a:t>
            </a:r>
          </a:p>
          <a:p>
            <a:pPr marL="0" indent="0" algn="just">
              <a:buNone/>
            </a:pPr>
            <a:endParaRPr lang="en-US" sz="2000" dirty="0" smtClean="0"/>
          </a:p>
          <a:p>
            <a:pPr algn="just"/>
            <a:r>
              <a:rPr lang="en-US" sz="2000" dirty="0"/>
              <a:t>At the academic side, his research areas are real estate, housing finance, mortgage markets</a:t>
            </a:r>
            <a:r>
              <a:rPr lang="en-US" sz="2000" dirty="0" smtClean="0"/>
              <a:t>, </a:t>
            </a:r>
            <a:r>
              <a:rPr lang="tr-TR" sz="2000" dirty="0" err="1" smtClean="0"/>
              <a:t>financial</a:t>
            </a:r>
            <a:r>
              <a:rPr lang="tr-TR" sz="2000" dirty="0" smtClean="0"/>
              <a:t> </a:t>
            </a:r>
            <a:r>
              <a:rPr lang="en-US" sz="2000" dirty="0" smtClean="0"/>
              <a:t>and </a:t>
            </a:r>
            <a:r>
              <a:rPr lang="en-US" sz="2000" dirty="0"/>
              <a:t>capital markets</a:t>
            </a:r>
            <a:r>
              <a:rPr lang="en-US" sz="2000" dirty="0" smtClean="0"/>
              <a:t>.</a:t>
            </a:r>
          </a:p>
          <a:p>
            <a:pPr marL="0" indent="0" algn="just">
              <a:buNone/>
            </a:pPr>
            <a:endParaRPr lang="en-US" sz="2000" dirty="0" smtClean="0"/>
          </a:p>
          <a:p>
            <a:pPr algn="just"/>
            <a:r>
              <a:rPr lang="en-US" sz="2000" dirty="0" err="1"/>
              <a:t>Yener</a:t>
            </a:r>
            <a:r>
              <a:rPr lang="en-US" sz="2000" dirty="0"/>
              <a:t> spent 10 months at Wharton School, University of Pennsylvania, as a visiting scholar in 2002-2003 and awarded PhD title in 2013 at Ankara University (Turkey) The Graduate School of Natural and Applied Sciences, Real Estate Development Department. </a:t>
            </a:r>
          </a:p>
        </p:txBody>
      </p:sp>
    </p:spTree>
    <p:extLst>
      <p:ext uri="{BB962C8B-B14F-4D97-AF65-F5344CB8AC3E}">
        <p14:creationId xmlns:p14="http://schemas.microsoft.com/office/powerpoint/2010/main" val="2171781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7467600" cy="5105400"/>
          </a:xfrm>
        </p:spPr>
        <p:txBody>
          <a:bodyPr>
            <a:normAutofit fontScale="85000" lnSpcReduction="20000"/>
          </a:bodyPr>
          <a:lstStyle/>
          <a:p>
            <a:pPr algn="just"/>
            <a:r>
              <a:rPr lang="en-US" dirty="0"/>
              <a:t>Dr. </a:t>
            </a:r>
            <a:r>
              <a:rPr lang="en-US" dirty="0" err="1"/>
              <a:t>Coskun</a:t>
            </a:r>
            <a:r>
              <a:rPr lang="en-US" dirty="0"/>
              <a:t> holds MRICS designation since 2010 and various local professional designations related to capital markets and real estate </a:t>
            </a:r>
            <a:r>
              <a:rPr lang="en-US" dirty="0" err="1"/>
              <a:t>apprasial</a:t>
            </a:r>
            <a:r>
              <a:rPr lang="en-US" dirty="0" smtClean="0"/>
              <a:t>.</a:t>
            </a:r>
          </a:p>
          <a:p>
            <a:pPr marL="0" indent="0" algn="just">
              <a:buNone/>
            </a:pPr>
            <a:endParaRPr lang="en-US" dirty="0" smtClean="0"/>
          </a:p>
          <a:p>
            <a:pPr algn="just"/>
            <a:r>
              <a:rPr lang="en-US" dirty="0"/>
              <a:t>He has two published books and several journal articles on capital markets, real estate and housing finance</a:t>
            </a:r>
            <a:r>
              <a:rPr lang="en-US" dirty="0" smtClean="0"/>
              <a:t>.</a:t>
            </a:r>
          </a:p>
          <a:p>
            <a:pPr marL="0" indent="0" algn="just">
              <a:buNone/>
            </a:pPr>
            <a:endParaRPr lang="en-US" dirty="0" smtClean="0"/>
          </a:p>
          <a:p>
            <a:pPr algn="just"/>
            <a:r>
              <a:rPr lang="en-US" dirty="0" err="1"/>
              <a:t>Yener</a:t>
            </a:r>
            <a:r>
              <a:rPr lang="en-US" dirty="0"/>
              <a:t> is consultative member of RICS Sustainability Task Force Europe since 2012/July and also has acted as the chair for European Real Estate Society (ERES) PhD Student Committee in 2010/June-2013/July. </a:t>
            </a:r>
            <a:endParaRPr lang="en-US" dirty="0" smtClean="0"/>
          </a:p>
          <a:p>
            <a:pPr marL="0" indent="0" algn="just">
              <a:buNone/>
            </a:pPr>
            <a:endParaRPr lang="en-US" dirty="0" smtClean="0"/>
          </a:p>
          <a:p>
            <a:pPr algn="just"/>
            <a:r>
              <a:rPr lang="en-US" dirty="0"/>
              <a:t>As visiting lecturer, Dr. </a:t>
            </a:r>
            <a:r>
              <a:rPr lang="en-US" dirty="0" err="1"/>
              <a:t>Coskun</a:t>
            </a:r>
            <a:r>
              <a:rPr lang="en-US" dirty="0"/>
              <a:t> has been serving both University of Sarajevo (for Facility Management&amp; Housing Market Courses in the MSc in Applied </a:t>
            </a:r>
            <a:r>
              <a:rPr lang="en-US" dirty="0" err="1"/>
              <a:t>Finance&amp;Property</a:t>
            </a:r>
            <a:r>
              <a:rPr lang="en-US" dirty="0"/>
              <a:t> program at the School of Economics and Business) and also Izmir University of Economics (for the Real Estate Finance and Financial Markets Course) since 2012.</a:t>
            </a:r>
            <a:endParaRPr lang="en-US" b="1" dirty="0"/>
          </a:p>
        </p:txBody>
      </p:sp>
      <p:sp>
        <p:nvSpPr>
          <p:cNvPr id="5" name="Title 1"/>
          <p:cNvSpPr>
            <a:spLocks noGrp="1"/>
          </p:cNvSpPr>
          <p:nvPr>
            <p:ph type="title"/>
          </p:nvPr>
        </p:nvSpPr>
        <p:spPr/>
        <p:txBody>
          <a:bodyPr/>
          <a:lstStyle/>
          <a:p>
            <a:r>
              <a:rPr lang="en-US" dirty="0" smtClean="0"/>
              <a:t>Biography</a:t>
            </a:r>
            <a:endParaRPr lang="en-US" dirty="0"/>
          </a:p>
        </p:txBody>
      </p:sp>
    </p:spTree>
    <p:extLst>
      <p:ext uri="{BB962C8B-B14F-4D97-AF65-F5344CB8AC3E}">
        <p14:creationId xmlns:p14="http://schemas.microsoft.com/office/powerpoint/2010/main" val="3168517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Interest </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a:t>Housing </a:t>
            </a:r>
            <a:r>
              <a:rPr lang="en-US" dirty="0" smtClean="0"/>
              <a:t>Finance</a:t>
            </a:r>
          </a:p>
          <a:p>
            <a:r>
              <a:rPr lang="en-US" dirty="0"/>
              <a:t>Affordable </a:t>
            </a:r>
            <a:r>
              <a:rPr lang="en-US" dirty="0" smtClean="0"/>
              <a:t>Housing</a:t>
            </a:r>
          </a:p>
          <a:p>
            <a:r>
              <a:rPr lang="en-US" dirty="0"/>
              <a:t>Real Estate </a:t>
            </a:r>
            <a:r>
              <a:rPr lang="en-US" dirty="0" smtClean="0"/>
              <a:t>Finance</a:t>
            </a:r>
          </a:p>
          <a:p>
            <a:r>
              <a:rPr lang="en-US" dirty="0" smtClean="0"/>
              <a:t>Regulation</a:t>
            </a:r>
          </a:p>
          <a:p>
            <a:r>
              <a:rPr lang="en-US" dirty="0"/>
              <a:t>Capital </a:t>
            </a:r>
            <a:r>
              <a:rPr lang="en-US" dirty="0" smtClean="0"/>
              <a:t>Markets</a:t>
            </a:r>
            <a:endParaRPr lang="tr-TR" dirty="0" smtClean="0"/>
          </a:p>
          <a:p>
            <a:r>
              <a:rPr lang="tr-TR" dirty="0" err="1" smtClean="0"/>
              <a:t>Investment</a:t>
            </a:r>
            <a:r>
              <a:rPr lang="tr-TR" dirty="0" smtClean="0"/>
              <a:t> </a:t>
            </a:r>
            <a:r>
              <a:rPr lang="tr-TR" dirty="0" err="1" smtClean="0"/>
              <a:t>Banking</a:t>
            </a:r>
            <a:r>
              <a:rPr lang="tr-TR" dirty="0" smtClean="0"/>
              <a:t> </a:t>
            </a:r>
            <a:r>
              <a:rPr lang="tr-TR" dirty="0" err="1" smtClean="0"/>
              <a:t>and</a:t>
            </a:r>
            <a:r>
              <a:rPr lang="tr-TR" dirty="0" smtClean="0"/>
              <a:t> Financial </a:t>
            </a:r>
            <a:r>
              <a:rPr lang="tr-TR" dirty="0" err="1" smtClean="0"/>
              <a:t>Markets</a:t>
            </a:r>
            <a:endParaRPr lang="en-US" dirty="0" smtClean="0"/>
          </a:p>
          <a:p>
            <a:r>
              <a:rPr lang="en-US" dirty="0" smtClean="0"/>
              <a:t>Risk </a:t>
            </a:r>
            <a:r>
              <a:rPr lang="en-US" dirty="0" smtClean="0"/>
              <a:t>Management</a:t>
            </a:r>
          </a:p>
          <a:p>
            <a:r>
              <a:rPr lang="en-US" dirty="0"/>
              <a:t>Late Ottoman Empire Political and Economic </a:t>
            </a:r>
            <a:r>
              <a:rPr lang="en-US" dirty="0" smtClean="0"/>
              <a:t>History</a:t>
            </a: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4096711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Hous</a:t>
            </a:r>
            <a:r>
              <a:rPr lang="tr-TR" dirty="0" smtClean="0"/>
              <a:t>I</a:t>
            </a:r>
            <a:r>
              <a:rPr lang="en-US" dirty="0" smtClean="0"/>
              <a:t>ng F</a:t>
            </a:r>
            <a:r>
              <a:rPr lang="tr-TR" dirty="0" smtClean="0"/>
              <a:t>I</a:t>
            </a:r>
            <a:r>
              <a:rPr lang="en-US" dirty="0" err="1" smtClean="0"/>
              <a:t>nance</a:t>
            </a:r>
            <a:r>
              <a:rPr lang="en-US" dirty="0" smtClean="0"/>
              <a:t> </a:t>
            </a:r>
            <a:r>
              <a:rPr lang="en-US" dirty="0" smtClean="0"/>
              <a:t>(HF)</a:t>
            </a:r>
            <a:r>
              <a:rPr lang="en-US" dirty="0"/>
              <a:t/>
            </a:r>
            <a:br>
              <a:rPr lang="en-US" dirty="0"/>
            </a:br>
            <a:endParaRPr lang="en-US" dirty="0"/>
          </a:p>
        </p:txBody>
      </p:sp>
      <p:sp>
        <p:nvSpPr>
          <p:cNvPr id="3" name="Content Placeholder 2"/>
          <p:cNvSpPr>
            <a:spLocks noGrp="1"/>
          </p:cNvSpPr>
          <p:nvPr>
            <p:ph sz="quarter" idx="1"/>
          </p:nvPr>
        </p:nvSpPr>
        <p:spPr>
          <a:xfrm>
            <a:off x="762000" y="1219200"/>
            <a:ext cx="7467600" cy="2895600"/>
          </a:xfrm>
        </p:spPr>
        <p:txBody>
          <a:bodyPr/>
          <a:lstStyle/>
          <a:p>
            <a:pPr algn="just"/>
            <a:r>
              <a:rPr lang="en-US" dirty="0"/>
              <a:t>Housing finance is a broad topic, the concept of which can vary across continents, regions and countries, particularly in terms of the areas it covers. For example, what is understood by the term “housing finance” in a developed country may be very different to what is understood by the term in a developing country</a:t>
            </a:r>
            <a:r>
              <a:rPr lang="en-US" dirty="0" smtClean="0"/>
              <a:t>.</a:t>
            </a:r>
          </a:p>
          <a:p>
            <a:pPr marL="0" indent="0" algn="just">
              <a:buNone/>
            </a:pPr>
            <a:endParaRPr lang="en-US" dirty="0"/>
          </a:p>
        </p:txBody>
      </p:sp>
      <p:sp>
        <p:nvSpPr>
          <p:cNvPr id="4" name="AutoShape 2" descr="data:image/jpeg;base64,/9j/4AAQSkZJRgABAQAAAQABAAD/2wCEAAkGBhAQEBUUEBAVEhAWEBAQFRAQEBQQDw8QFBAVFBQQFBQXGyYeGBkjGRQUHy8gIycpLCwsFR4xNTAqNSYrLCkBCQoKDgwOGA8PFykkHBwpKSkpKSkpKSkpKSkpKSkpKSkpKSkpKSwpKSkpKSkpLCkpKSwpKSwpLCksKSkpKSkpKf/AABEIAJABXgMBIgACEQEDEQH/xAAcAAACAwEBAQEAAAAAAAAAAAADBAIFBgcBAAj/xABAEAACAQIEAwYDBQYFAwUAAAABAgADEQQFEiExQVEGE1JhcZEUIoEyQqGx8AcjYnKSwRUzQ1PRJEThFjRzg6L/xAAZAQADAQEBAAAAAAAAAAAAAAAAAQMCBAX/xAAhEQACAgIDAQEBAQEAAAAAAAAAAQIRAyESEzEEQRRRIv/aAAwDAQACEQMRAD8AT0QgWTCSa05YAYWECQi04RacABLThAkKKcIEgAAJJqkMEkxTgAEJJhIYJJinCgACnJCnDBJMU4AL93Jd3DinPQkAAd3PdEYFKEbDEC5BA6kbe8zYCejyn2iNdzPu6mrAV0Tw0413c+7v9dYrAV7uRNKOd3PDSgtgJ6J8UjRpzw04AKaJEpHDTkTTjoQpokSkb7uR7uFMBM05EpHDTkDTgMUKSBSNskGUgAqyQbJGykGyRAJskEyRtkgykQCjJBssbZIJkhQCrLBssZZINliGLMJAiMFYNlgABhBlYdlkTtEM1ISTVJNUk1SUMkQkIqSapCKkAICnJhIQJJhIADCSYSFCSQSAAwkmEhAkmEgAIJJhIUU5JVETaWxglp+UDicUlPja/nAZjmgp3C8ev/ExWZ5y9QlVNt925L6zgyfR+RLwxXtlrnHanRsD7flBZB+0Kvh3/fDvMMT/AJRsXUHnMvr0XFg7f7n2vYSFKn4iSL8Nr/WcynJO2yzgn4d2ovSxNIVcOwambG2xZD0IELhu7eyuoDfyj5vOcq7KdrRl9Tfagx+ZTuN+k6ZXZa1L4jCsKlMi7KD8w/lPKdOPJyIThRY4vs8rDkvRlJB9NpnsbQWk2mpRrJbcVVfUp8ztCUc9cCym5H+lUujfRuBgcX20YAirQcAD72yn0POUdswNUMZTdLVFVRwWugspP8Q6xbFUDT+39GG6up4aYjT7eUACDh2IItZbWt/LFMT2o7jfumfCMPmpuv2B1QzL5Lw0qL/Bdwxs4I6cVMtqfZ2g/wBl29NrzJUEpYml3uDqGqg37vV+9peTDnHMuzspYVDblqUEFT5xdkkacL8L9+yS8qh+qwT9kH+7UB9RLPC4trbMHHG/H8o0MwH3lYeY3EazSJuNGbfsnWHND9bRZ+zdccEv6MJsUxSHgw+u0ka6D749xN90hUYCrl1RTYob9IkxGrTcavDff2mzzeqruNIu192HD6mU+ZZHTq8P3dTk6jeL+hm1jspnw5HEH6iBNKWS518MRQxDCtfmyFdvJoepliVVNTDNrUfaTiy+XnKxypmJRooWpwTU4/Vob7jeAenLUYE3pwRSNusGViATdIJkjrpAskAE2SDZI2yQLpABYpBOsZKwbrAYsywRSMssERMjNeqQq058ohFEqZPgkIqT1RCKsBHgSTVJJVhVWAyKpCLThFSFRIgBClJijDhITTtvwg2l6NKwApbeXM8pT5tmQUWXh16xrNcxuCFNh+ExGaZgat0S+kfae155+bM3pHRCAnnGcF206gBcgsT+AtK5dRtp2HVW+16iWGDwLORqINIc9ChifWfY24PAAeU5HS8LbEWojkLdbxeriwnACe43G22HDraUWMxhtsD62moxsD3HZlc/25S77C/tAq5dWHFsOx+enxFusyLtfjPP1edMI8UTns/SWJwlDHURisG2pSLlF2INuc8y1SU01ltyDA6l9GE4t2E7d1strbHVQb7dMm4I5kec7nSr0MfSFfB1eIu6pbpwK8jKEWqAYnsVTPzIgN970zoI+hlfjeyZZdLM+m3B/mU+0vcJmqoQjEMD8u/EHwmXVCqF+zY0/UfLARxzGdmMTgqne4MEODcsj2DDoUPKaTIu1lHGHuq//S4y1rHZKh6qeF50c4alUFyisD5AzO532CwtYEimA3G6mxB6giTkajIp8IXwlYpdzzs5vq/lPAzS4DMRUXa4boeMzCYl8Nali0NSgNlrWvVT69I1XwNYAVMPU72nxDLuQOjc5Dkbo0TU/KR7odJS0c3ap8hID8wb3MWpUKyM1sQTSO5RwTUT+QibTsOLNCAP0JWYjG1KbWZPl5MN5m8aMclzh8U9Rb/aLb0/J1ZZbZV2qpVAErECqBZmN9DkcwbcY2jcHFPZLMKtLEDTVp2HJ7bgzP4rAV8G4eixK8e8Taw6MJr6uBoWB12U8N9vWSp5cNrPdd/O48pnxlmoPwosDnFDFDTXtSr8qgH7tvWeYzLWpn5hseBG6kdQZPN+yiub0SQeOg/ZJ6DoYnl2c4igRSxFJ3o3tpZfmTzVunD2nTDLXpyTxgnpwTUpoMbkt17yj8yHe3308iJTtTt+vznSpJkaoRdIJkjjLAss0IUZIFkjjLAusBijpAssbZYGokQCrrBlYyVgSsyBsFWECT5VhUWVMny04VEklWFRIAeLThVpySJDKsAPEpwqpJKsnsNydom62OmyOkW34dZS5pmgAIDbdZ9m+cr1sBv6zIY7GtVO17eU87NmvSOjHClYPG5m1ZtIJRAd25n8ZLC4Om7WRmAG5XfQ0WSkrvod9IP3jy95psPXw9FAoKkDjYjfz2nG/DoQhUoEAfKFFvpM/mzo219/KbfALTxupbHQNiQd7yyo9gcEo1VVax2A1E3vCGKbZpzUTiOJoEdePIxRxvz+oM/QVb9neWINTUW0/wA7e8zGY4bIaNQ02w9UsOak2/Od2P55y0iDzROM4il+uEXZCJ2KrS7Okb4Osfqf+YfLOz+RYttNDBuCOOtiB+c6H82SKton2xbOL06d5oey3amtltZXpX0k2ZPuuL8x1nWX7DZam3wJO3EMYKv2Ry/T8uDPHhc+85JSpllTRo8tx9DMaArYbSH03ekRxPMHpD5biivEgLfSRfVb1mYyanRwD68Ph3W5sygk39zNZVo08XT7ymWU7alU6SfIzakmRkqLWm+ixTdOdjcjzEhntCpUonumINrkDiR0HnKvC5glNtOsW4aWO4/5lumIC2Ki6HwgbRsx4cjz+g9IE6ahTgSzksG/iB5SryTtbi8IQ9J+9ok/NSYWNudp2nMsqw9cWcaWP3gACZj82/Zm5uaVRGHIPTsR9RJyiisZ3oYwec4XM6WvDr+/A3pGp3bD24yrrdpu4fRXR0bYXPz6fqJT0+wVbCk1FqEVRuAhIAPXeWOH7RpXtQzFdD8FxCgKGP8AFttJckXpl2cMXAqUmUuRcNc6W/nAiVHE1yfmp91VU/fUHD1fToZVVsuxWXtqo2agxvcDvFceduEs8Hm1PEKVbUL7mk16bE9VHC00mLimAwnaPFl2FWgoUGwQAbJ1uOMvKWKZlHwrU2Xi1Jrq466T/wCIghSkAwWtUA4G29P685S5hmGOUl6CpUp8WOgd6B0IvG9i40bqnilba9mA3UEEg9J9XCtYOLj1IImP7Pdq8NWcDQExPmv2jzuRwmmw+KqMTrp6LcGBurDy5zDTNx2hqlQFNtVJtyd0Y3BHSe43KUxAug7up4eR84njKfe09Abuze4qLxvKzAf4lRqDWUxNIm1y1qiAc9pWDr9Izx7FsXg3pMVdbHpy9RE3Wbys1Or8lXgODEWYbdZnc0yIpdqba6fiU3I8jOyGRPRzuNGeZYJljbp14wLLKpGRR1gnEaZYB0jAWcQLCNOsAyzLQGyVIVEngWGVZQyeosMiTymkOqxAfIkMqz1EhFEAPlErMyp1n2VDp8uct1EIBJ5IclRuMuJjquQVD9qmT5GxFoP/ANPEDah/+ZuVEmonL/JH/Snczm9fIKlvlw59NMpsZ2crn/tn9AhtOyqvrDKvrF/Il+jWcxvYHJPh8Oz1KZRrn5LEG00WExQrLrYkMlyF0kAeoPGWSmFUyijxMudlJWx7slqgNnFlsp/HpOWdpcuq/FPak5G24RrTt5M+nV8+bplaVk5RUj89f4ZWH+m5/wDraaj9nuGqJXJZGUEcSpA/GdcI8ojmXLhL5fucotNaMQx09C/w+0BiVIHyj+8ZUzwqd55dxbOjaKOvRqlrWA8+cJgkq0GBV7j7wtsZYadx8sLiEFuk4szp2iq2KY/J6WKcVEqCm3PUBvD4bA4mn9mvRdOGmoD+crK9MX2F5mO2ddkogbjf0MlH6600NYeX6dGYVCACtE26VCIcVqwFhSUjyqf8z85viaguRUqA+VQgfnK+p2jxV7JXqg9e9a35zqhl5/hp/M4/p+icxSqd/hyf5XUzEZ/gDUBvhqgP8o/Oc3w/arHJ/wB5Vv8A/IT+c+bt3mIb/wB09vOzf2ias2oNGuy/tpjMvHd92z0+QrKSF9LRgftiPGpgqLEcDYg/lMXiu1+KZfmq6vVReKrmVS1yAT5rMbRrhFnRcL+3OiNnwJW+x0MLexEs6H7T8t2IwrjVxIUH15zl2GxocXZF28gJ7hcbrYgINO/DlB5GvENYonUW7T5M+5oMhP3hTs3uDH8HmWW1gETE1ADsAbgj0M5Yi7y/7L0b4hee8eLJLI6ZjJiUVaOif4DR02TFuPMm5kqeTOB8uLQjqwuYGosAyz0FgRyd0kOV8sxZ/wAuvh7fxg3nmHynEU2DI+HVvvgMxRxzuplcwgn/AFvF/OgeVv0u817PUqi6kZFqWuVU/IT5X4TI4nDlWsQAfLeNuIu6y0Y8SIoUgaixorBOs2Am6QbU4w6wbCJjNeqwqLBKIdRNmQqCGVYJBDoIATQQqiRUQqrEBJRChZ4FhFEQHyrCqs8UQqiAHyrCBZ4sIIMAV94RTAk7yamQkUQW8+vIAyV4golK3OFvaWGqIZoeE5vpX/DKY1sr1Ww6RzCUC24MWcfLPe8NhZrTy8E+DuyskmTqkBrX36QdRPrIVLk359YWlUuOnneS+jI5s1FULVk+kyHbjDnub8d5uBS1H/zM321pH4Y2PMCSj6VxvZybEIQDfpM0zWbnxM1uKpNvvKB8CRckgbnlx/Cel88tG8jsUZbC+8Yq/YvptDOEIUXHDoN4xUwo7sBQdXXadDJFTRfcXF42tc3sBt0nlOhpazH+/wCUIqgtsT9L/wB4mxp7GKOXBieI8hLPB4IILKPWfZdTvewINt7yyo4S/AGcMpycqOhVQI09pedlDbELEUwRlnkVArXX1nT88WpEcruJuKu/tF3WNVFgGWe2vDy36KuIB4y6wLLABZoFxGmWAcQAVYQFQRpxAOIALsIBljLCBeDGa1RDKsgghlEozISmIwogkEOkywJqsKokVEIIgJgQirICFSIRNVhFWREmsAJhZMLIiEJiY0JE7n1kkaAqN8x9ZJTItlUhi8kpgA0lriGFY7SszJrER8HeVuZtuJD6NwocfQIqX2PCeaRykdW090bXnjfzyu7OhSPbSdAfNBq8Lhzx9ZucKWxWGPGUHbMXoH6S8JlH2uN8OfpOaWikFs5jiKPG3HrKGph3ubi+4sLjbzmjrKRf0lGtE3JJ+hM6fnZSfhCpgOtm9QARAthXAIB9DcbSzVVtvYQWj5SV33nU5bMQ0K0sA22qw/iuL+kK2GF/tD1J3kzTut7AHoIxisKF03vuvKTlOpJFIQtORZ9msuDA34/gY7muaU6GwF25qOUY7H07qbbi8zvaZf8Aq2tsNp0YIJys55Tfg9l/aMNV0smm44385rcHhhcMOG051g6INX0B3nUMlsaCEdLTqUEmTcnRfNwHoIuwh1XYekC4navDmYBhAssO8E0BCzrAOsaeLvABdxAOIy8A8AFXEEwh6sBVgwNUldPEPeGXEJ4h7zmvf1L8fxhBXqdT7yXcW6jpqYlPEPeGTEp4h7zl616nU+89GIqeI/1RdodTOrLiU8Q/qhFxKeNf6pypa9TxH+qTGIqeI/1Q7R9R1ZcQnjX3hFxFPxr7zk/xFTxH+qerianiP9Rh2oXUdbGJp+Nf6pNcVT8Y95yMYmp4j7mS+JqeL8TDtQdJ19cTT8a+8mMRT8a+84/8TU8R/qM9TFVdQuxtcfeh2IOqjqFVwCTcW43J2nwYNuCD6GILoNAaraQovf8AW8o6hK3emO7pMwXifmv0nPPLXiNKBrqTecKR5TG5nivg2K0bm9MMRqJtc8d59XqNRWhUps2uo3zgsSGuw5ekI5G/wHFL9NiW3lXmT2Mo83dlxoJY93pHBtgd+KyjzTG1O8094QBchtex6Cwmm0/TPhr+94f34R74lNNjbV05TmVDGV11fvibg6btzPrLHI8zbWdTtotwqMG35/SJRQWawudXL6biHwrG5lZh8wRja9vQyzXEU1HPlveQ+nFa0bg9hw5lL2p3w59ZZfHrYm17C8rO0NUNRIA34nyE8eWOReLOdVxYbdJSI1nIP5S/xKb+XrM5iamhjcXlMGtFntBcUo07E38oPCUtjdje4k6NQNvYjbhykqVXjdbfXadT2TVhGUFdrk3juZUDZLj7vW0To118I9QbiaLOqS6KbLx0D0kcid8ikJuKaGux7Dfaw4Wh807HitV194Rfla95X9nMVpv5maH49vOdeLNSs55RtlZR7C0771Da3LjNPl2BFKmEW5Uc2lTRxhLcZb5dUJYC/G/5Skc6k/DEoUHOZ0l2ZwPrAvmtDxj3mIz9GXEOL2+bh9JV/N1nasteE+qzoj5rR/3BAtmlL/cEwB1dYMhusfcPpN82Z0vGIF8zpeITDEN1kCrdYu010m1fM6XjHvF6mZU/EJkCjdZ41NusO0Og1D5lT8Qgmx9M/eEzRpHrIikesXaHSPF6nQSXeVOgkyp6D2ktLdB7SB08SAqVOgkhVfykwreUloPQQsXEGKz+U9GJbpCBD5SQpny9ouQUwfxLdJ98W3lC92fL2nvdH+H2jtCpgfjG8veffGt0h+6Pl7SQo+Q9o7QqYuMW0+TMal4z3Hp7QlLDRWg4s1eEzWhUoolZx9kX3KkQ+Gw2BAI70kHrVY6fNekoKVDYcPaTGH9IckZeM1OBwGCTV+916gQTUqaiV6bzzCZPh1cN3xfSSVR6gKJfoJm/hvT2klw/pGpmelmnxmAo1WLGrY9ARaUOZ5BSNQfvbi38MVr4ck8YhiMCxP2oc0HUx5uy9Irs88pdlgDcVfYSs+Fcff8Axk1oVeVQj6x9kRdTLWllTre1T8BG8LQqKN3v6yhFCr/uH3kkwLH/AFD7kTlzytaNxx0aWmpuQGG484TNrd212vcKPaZmlhHXhVP9Rg8dhXI3qt/VONKSKrGIZhgiTswA9JTVMg1G7VB7RrEYVr/bJ+sVbCN4/wAZHjO7OiMRmnkQtbvFH03hmyNAv+b15CI/CHxzw4U+OY4ZP9N0hull1JbWqknmBYS3pY2mF0lri33iDM4uD84wcPtxilglP1ipF/hEw6kkMov/ABRv4miLg1Bb1veZmjQh+79JTH88ov0nJWaTB18Je5cfjLOnm+EQ3B38rmYukLdIwH24+09KFRXhB4hTtTjxUr3S9utpT9+8tcSLxfu/P8J0KQKFCXfNPizfoRzR5/hPNB6/hFbHxFLt+hPNLfoGMlT4p9pPihbNUKlG/QMiUb9AxtlPikSp8ULYUK6G6/hI923WN6D4p4qm/wBqFhR//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data:image/jpeg;base64,/9j/4AAQSkZJRgABAQAAAQABAAD/2wCEAAkGBhAQEBUUEBAVEhAWEBAQFRAQEBQQDw8QFBAVFBQQFBQXGyYeGBkjGRQUHy8gIycpLCwsFR4xNTAqNSYrLCkBCQoKDgwOGA8PFykkHBwpKSkpKSkpKSkpKSkpKSkpKSkpKSkpKSwpKSkpKSkpLCkpKSwpKSwpLCksKSkpKSkpKf/AABEIAJABXgMBIgACEQEDEQH/xAAcAAACAwEBAQEAAAAAAAAAAAADBAIFBgcBAAj/xABAEAACAQIEAwYDBQYFAwUAAAABAgADEQQFEiExQVEGE1JhcZEUIoEyQqGx8AcjYnKSwRUzQ1PRJEThFjRzg6L/xAAZAQADAQEBAAAAAAAAAAAAAAAAAQMCBAX/xAAhEQACAgIDAQEBAQEAAAAAAAAAAQIRAyESEzEEQRRRIv/aAAwDAQACEQMRAD8AT0QgWTCSa05YAYWECQi04RacABLThAkKKcIEgAAJJqkMEkxTgAEJJhIYJJinCgACnJCnDBJMU4AL93Jd3DinPQkAAd3PdEYFKEbDEC5BA6kbe8zYCejyn2iNdzPu6mrAV0Tw0413c+7v9dYrAV7uRNKOd3PDSgtgJ6J8UjRpzw04AKaJEpHDTkTTjoQpokSkb7uR7uFMBM05EpHDTkDTgMUKSBSNskGUgAqyQbJGykGyRAJskEyRtkgykQCjJBssbZIJkhQCrLBssZZINliGLMJAiMFYNlgABhBlYdlkTtEM1ISTVJNUk1SUMkQkIqSapCKkAICnJhIQJJhIADCSYSFCSQSAAwkmEhAkmEgAIJJhIUU5JVETaWxglp+UDicUlPja/nAZjmgp3C8ev/ExWZ5y9QlVNt925L6zgyfR+RLwxXtlrnHanRsD7flBZB+0Kvh3/fDvMMT/AJRsXUHnMvr0XFg7f7n2vYSFKn4iSL8Nr/WcynJO2yzgn4d2ovSxNIVcOwambG2xZD0IELhu7eyuoDfyj5vOcq7KdrRl9Tfagx+ZTuN+k6ZXZa1L4jCsKlMi7KD8w/lPKdOPJyIThRY4vs8rDkvRlJB9NpnsbQWk2mpRrJbcVVfUp8ztCUc9cCym5H+lUujfRuBgcX20YAirQcAD72yn0POUdswNUMZTdLVFVRwWugspP8Q6xbFUDT+39GG6up4aYjT7eUACDh2IItZbWt/LFMT2o7jfumfCMPmpuv2B1QzL5Lw0qL/Bdwxs4I6cVMtqfZ2g/wBl29NrzJUEpYml3uDqGqg37vV+9peTDnHMuzspYVDblqUEFT5xdkkacL8L9+yS8qh+qwT9kH+7UB9RLPC4trbMHHG/H8o0MwH3lYeY3EazSJuNGbfsnWHND9bRZ+zdccEv6MJsUxSHgw+u0ka6D749xN90hUYCrl1RTYob9IkxGrTcavDff2mzzeqruNIu192HD6mU+ZZHTq8P3dTk6jeL+hm1jspnw5HEH6iBNKWS518MRQxDCtfmyFdvJoepliVVNTDNrUfaTiy+XnKxypmJRooWpwTU4/Vob7jeAenLUYE3pwRSNusGViATdIJkjrpAskAE2SDZI2yQLpABYpBOsZKwbrAYsywRSMssERMjNeqQq058ohFEqZPgkIqT1RCKsBHgSTVJJVhVWAyKpCLThFSFRIgBClJijDhITTtvwg2l6NKwApbeXM8pT5tmQUWXh16xrNcxuCFNh+ExGaZgat0S+kfae155+bM3pHRCAnnGcF206gBcgsT+AtK5dRtp2HVW+16iWGDwLORqINIc9ChifWfY24PAAeU5HS8LbEWojkLdbxeriwnACe43G22HDraUWMxhtsD62moxsD3HZlc/25S77C/tAq5dWHFsOx+enxFusyLtfjPP1edMI8UTns/SWJwlDHURisG2pSLlF2INuc8y1SU01ltyDA6l9GE4t2E7d1strbHVQb7dMm4I5kec7nSr0MfSFfB1eIu6pbpwK8jKEWqAYnsVTPzIgN970zoI+hlfjeyZZdLM+m3B/mU+0vcJmqoQjEMD8u/EHwmXVCqF+zY0/UfLARxzGdmMTgqne4MEODcsj2DDoUPKaTIu1lHGHuq//S4y1rHZKh6qeF50c4alUFyisD5AzO532CwtYEimA3G6mxB6giTkajIp8IXwlYpdzzs5vq/lPAzS4DMRUXa4boeMzCYl8Nali0NSgNlrWvVT69I1XwNYAVMPU72nxDLuQOjc5Dkbo0TU/KR7odJS0c3ap8hID8wb3MWpUKyM1sQTSO5RwTUT+QibTsOLNCAP0JWYjG1KbWZPl5MN5m8aMclzh8U9Rb/aLb0/J1ZZbZV2qpVAErECqBZmN9DkcwbcY2jcHFPZLMKtLEDTVp2HJ7bgzP4rAV8G4eixK8e8Taw6MJr6uBoWB12U8N9vWSp5cNrPdd/O48pnxlmoPwosDnFDFDTXtSr8qgH7tvWeYzLWpn5hseBG6kdQZPN+yiub0SQeOg/ZJ6DoYnl2c4igRSxFJ3o3tpZfmTzVunD2nTDLXpyTxgnpwTUpoMbkt17yj8yHe3308iJTtTt+vznSpJkaoRdIJkjjLAss0IUZIFkjjLAusBijpAssbZYGokQCrrBlYyVgSsyBsFWECT5VhUWVMny04VEklWFRIAeLThVpySJDKsAPEpwqpJKsnsNydom62OmyOkW34dZS5pmgAIDbdZ9m+cr1sBv6zIY7GtVO17eU87NmvSOjHClYPG5m1ZtIJRAd25n8ZLC4Om7WRmAG5XfQ0WSkrvod9IP3jy95psPXw9FAoKkDjYjfz2nG/DoQhUoEAfKFFvpM/mzo219/KbfALTxupbHQNiQd7yyo9gcEo1VVax2A1E3vCGKbZpzUTiOJoEdePIxRxvz+oM/QVb9neWINTUW0/wA7e8zGY4bIaNQ02w9UsOak2/Od2P55y0iDzROM4il+uEXZCJ2KrS7Okb4Osfqf+YfLOz+RYttNDBuCOOtiB+c6H82SKton2xbOL06d5oey3amtltZXpX0k2ZPuuL8x1nWX7DZam3wJO3EMYKv2Ry/T8uDPHhc+85JSpllTRo8tx9DMaArYbSH03ekRxPMHpD5biivEgLfSRfVb1mYyanRwD68Ph3W5sygk39zNZVo08XT7ymWU7alU6SfIzakmRkqLWm+ixTdOdjcjzEhntCpUonumINrkDiR0HnKvC5glNtOsW4aWO4/5lumIC2Ki6HwgbRsx4cjz+g9IE6ahTgSzksG/iB5SryTtbi8IQ9J+9ok/NSYWNudp2nMsqw9cWcaWP3gACZj82/Zm5uaVRGHIPTsR9RJyiisZ3oYwec4XM6WvDr+/A3pGp3bD24yrrdpu4fRXR0bYXPz6fqJT0+wVbCk1FqEVRuAhIAPXeWOH7RpXtQzFdD8FxCgKGP8AFttJckXpl2cMXAqUmUuRcNc6W/nAiVHE1yfmp91VU/fUHD1fToZVVsuxWXtqo2agxvcDvFceduEs8Hm1PEKVbUL7mk16bE9VHC00mLimAwnaPFl2FWgoUGwQAbJ1uOMvKWKZlHwrU2Xi1Jrq466T/wCIghSkAwWtUA4G29P685S5hmGOUl6CpUp8WOgd6B0IvG9i40bqnilba9mA3UEEg9J9XCtYOLj1IImP7Pdq8NWcDQExPmv2jzuRwmmw+KqMTrp6LcGBurDy5zDTNx2hqlQFNtVJtyd0Y3BHSe43KUxAug7up4eR84njKfe09Abuze4qLxvKzAf4lRqDWUxNIm1y1qiAc9pWDr9Izx7FsXg3pMVdbHpy9RE3Wbys1Or8lXgODEWYbdZnc0yIpdqba6fiU3I8jOyGRPRzuNGeZYJljbp14wLLKpGRR1gnEaZYB0jAWcQLCNOsAyzLQGyVIVEngWGVZQyeosMiTymkOqxAfIkMqz1EhFEAPlErMyp1n2VDp8uct1EIBJ5IclRuMuJjquQVD9qmT5GxFoP/ANPEDah/+ZuVEmonL/JH/Snczm9fIKlvlw59NMpsZ2crn/tn9AhtOyqvrDKvrF/Il+jWcxvYHJPh8Oz1KZRrn5LEG00WExQrLrYkMlyF0kAeoPGWSmFUyijxMudlJWx7slqgNnFlsp/HpOWdpcuq/FPak5G24RrTt5M+nV8+bplaVk5RUj89f4ZWH+m5/wDraaj9nuGqJXJZGUEcSpA/GdcI8ojmXLhL5fucotNaMQx09C/w+0BiVIHyj+8ZUzwqd55dxbOjaKOvRqlrWA8+cJgkq0GBV7j7wtsZYadx8sLiEFuk4szp2iq2KY/J6WKcVEqCm3PUBvD4bA4mn9mvRdOGmoD+crK9MX2F5mO2ddkogbjf0MlH6600NYeX6dGYVCACtE26VCIcVqwFhSUjyqf8z85viaguRUqA+VQgfnK+p2jxV7JXqg9e9a35zqhl5/hp/M4/p+icxSqd/hyf5XUzEZ/gDUBvhqgP8o/Oc3w/arHJ/wB5Vv8A/IT+c+bt3mIb/wB09vOzf2ias2oNGuy/tpjMvHd92z0+QrKSF9LRgftiPGpgqLEcDYg/lMXiu1+KZfmq6vVReKrmVS1yAT5rMbRrhFnRcL+3OiNnwJW+x0MLexEs6H7T8t2IwrjVxIUH15zl2GxocXZF28gJ7hcbrYgINO/DlB5GvENYonUW7T5M+5oMhP3hTs3uDH8HmWW1gETE1ADsAbgj0M5Yi7y/7L0b4hee8eLJLI6ZjJiUVaOif4DR02TFuPMm5kqeTOB8uLQjqwuYGosAyz0FgRyd0kOV8sxZ/wAuvh7fxg3nmHynEU2DI+HVvvgMxRxzuplcwgn/AFvF/OgeVv0u817PUqi6kZFqWuVU/IT5X4TI4nDlWsQAfLeNuIu6y0Y8SIoUgaixorBOs2Am6QbU4w6wbCJjNeqwqLBKIdRNmQqCGVYJBDoIATQQqiRUQqrEBJRChZ4FhFEQHyrCqs8UQqiAHyrCBZ4sIIMAV94RTAk7yamQkUQW8+vIAyV4golK3OFvaWGqIZoeE5vpX/DKY1sr1Ww6RzCUC24MWcfLPe8NhZrTy8E+DuyskmTqkBrX36QdRPrIVLk359YWlUuOnneS+jI5s1FULVk+kyHbjDnub8d5uBS1H/zM321pH4Y2PMCSj6VxvZybEIQDfpM0zWbnxM1uKpNvvKB8CRckgbnlx/Cel88tG8jsUZbC+8Yq/YvptDOEIUXHDoN4xUwo7sBQdXXadDJFTRfcXF42tc3sBt0nlOhpazH+/wCUIqgtsT9L/wB4mxp7GKOXBieI8hLPB4IILKPWfZdTvewINt7yyo4S/AGcMpycqOhVQI09pedlDbELEUwRlnkVArXX1nT88WpEcruJuKu/tF3WNVFgGWe2vDy36KuIB4y6wLLABZoFxGmWAcQAVYQFQRpxAOIALsIBljLCBeDGa1RDKsgghlEozISmIwogkEOkywJqsKokVEIIgJgQirICFSIRNVhFWREmsAJhZMLIiEJiY0JE7n1kkaAqN8x9ZJTItlUhi8kpgA0lriGFY7SszJrER8HeVuZtuJD6NwocfQIqX2PCeaRykdW090bXnjfzyu7OhSPbSdAfNBq8Lhzx9ZucKWxWGPGUHbMXoH6S8JlH2uN8OfpOaWikFs5jiKPG3HrKGph3ubi+4sLjbzmjrKRf0lGtE3JJ+hM6fnZSfhCpgOtm9QARAthXAIB9DcbSzVVtvYQWj5SV33nU5bMQ0K0sA22qw/iuL+kK2GF/tD1J3kzTut7AHoIxisKF03vuvKTlOpJFIQtORZ9msuDA34/gY7muaU6GwF25qOUY7H07qbbi8zvaZf8Aq2tsNp0YIJys55Tfg9l/aMNV0smm44385rcHhhcMOG051g6INX0B3nUMlsaCEdLTqUEmTcnRfNwHoIuwh1XYekC4navDmYBhAssO8E0BCzrAOsaeLvABdxAOIy8A8AFXEEwh6sBVgwNUldPEPeGXEJ4h7zmvf1L8fxhBXqdT7yXcW6jpqYlPEPeGTEp4h7zl616nU+89GIqeI/1RdodTOrLiU8Q/qhFxKeNf6pypa9TxH+qTGIqeI/1Q7R9R1ZcQnjX3hFxFPxr7zk/xFTxH+qerianiP9Rh2oXUdbGJp+Nf6pNcVT8Y95yMYmp4j7mS+JqeL8TDtQdJ19cTT8a+8mMRT8a+84/8TU8R/qM9TFVdQuxtcfeh2IOqjqFVwCTcW43J2nwYNuCD6GILoNAaraQovf8AW8o6hK3emO7pMwXifmv0nPPLXiNKBrqTecKR5TG5nivg2K0bm9MMRqJtc8d59XqNRWhUps2uo3zgsSGuw5ekI5G/wHFL9NiW3lXmT2Mo83dlxoJY93pHBtgd+KyjzTG1O8094QBchtex6Cwmm0/TPhr+94f34R74lNNjbV05TmVDGV11fvibg6btzPrLHI8zbWdTtotwqMG35/SJRQWawudXL6biHwrG5lZh8wRja9vQyzXEU1HPlveQ+nFa0bg9hw5lL2p3w59ZZfHrYm17C8rO0NUNRIA34nyE8eWOReLOdVxYbdJSI1nIP5S/xKb+XrM5iamhjcXlMGtFntBcUo07E38oPCUtjdje4k6NQNvYjbhykqVXjdbfXadT2TVhGUFdrk3juZUDZLj7vW0To118I9QbiaLOqS6KbLx0D0kcid8ikJuKaGux7Dfaw4Wh807HitV194Rfla95X9nMVpv5maH49vOdeLNSs55RtlZR7C0771Da3LjNPl2BFKmEW5Uc2lTRxhLcZb5dUJYC/G/5Skc6k/DEoUHOZ0l2ZwPrAvmtDxj3mIz9GXEOL2+bh9JV/N1nasteE+qzoj5rR/3BAtmlL/cEwB1dYMhusfcPpN82Z0vGIF8zpeITDEN1kCrdYu010m1fM6XjHvF6mZU/EJkCjdZ41NusO0Og1D5lT8Qgmx9M/eEzRpHrIikesXaHSPF6nQSXeVOgkyp6D2ktLdB7SB08SAqVOgkhVfykwreUloPQQsXEGKz+U9GJbpCBD5SQpny9ouQUwfxLdJ98W3lC92fL2nvdH+H2jtCpgfjG8veffGt0h+6Pl7SQo+Q9o7QqYuMW0+TMal4z3Hp7QlLDRWg4s1eEzWhUoolZx9kX3KkQ+Gw2BAI70kHrVY6fNekoKVDYcPaTGH9IckZeM1OBwGCTV+916gQTUqaiV6bzzCZPh1cN3xfSSVR6gKJfoJm/hvT2klw/pGpmelmnxmAo1WLGrY9ARaUOZ5BSNQfvbi38MVr4ck8YhiMCxP2oc0HUx5uy9Irs88pdlgDcVfYSs+Fcff8Axk1oVeVQj6x9kRdTLWllTre1T8BG8LQqKN3v6yhFCr/uH3kkwLH/AFD7kTlzytaNxx0aWmpuQGG484TNrd212vcKPaZmlhHXhVP9Rg8dhXI3qt/VONKSKrGIZhgiTswA9JTVMg1G7VB7RrEYVr/bJ+sVbCN4/wAZHjO7OiMRmnkQtbvFH03hmyNAv+b15CI/CHxzw4U+OY4ZP9N0hull1JbWqknmBYS3pY2mF0lri33iDM4uD84wcPtxilglP1ipF/hEw6kkMov/ABRv4miLg1Bb1veZmjQh+79JTH88ov0nJWaTB18Je5cfjLOnm+EQ3B38rmYukLdIwH24+09KFRXhB4hTtTjxUr3S9utpT9+8tcSLxfu/P8J0KQKFCXfNPizfoRzR5/hPNB6/hFbHxFLt+hPNLfoGMlT4p9pPihbNUKlG/QMiUb9AxtlPikSp8ULYUK6G6/hI923WN6D4p4qm/wBqFhR//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4191000"/>
            <a:ext cx="444500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7611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55000" lnSpcReduction="20000"/>
          </a:bodyPr>
          <a:lstStyle/>
          <a:p>
            <a:pPr algn="just"/>
            <a:r>
              <a:rPr lang="en-US" sz="3800" dirty="0"/>
              <a:t>“Housing finance brings together complex and multi-sector issues that are driven by constantly changing local features, such as a country’s legal environment or culture, economic makeup, regulatory environment, or political system</a:t>
            </a:r>
            <a:r>
              <a:rPr lang="en-US" sz="3800" dirty="0" smtClean="0"/>
              <a:t>”</a:t>
            </a:r>
          </a:p>
          <a:p>
            <a:pPr algn="just"/>
            <a:endParaRPr lang="en-US" sz="3800" dirty="0"/>
          </a:p>
          <a:p>
            <a:pPr algn="just"/>
            <a:r>
              <a:rPr lang="en-US" sz="3800" dirty="0"/>
              <a:t>“The purpose of a housing finance system is to provide the funds which home-buyers need to purchase their homes. This is a simple objective, and the number of ways in which it can be achieved is limited. Notwithstanding this basic simplicity, in a number of countries, largely as a result of government action, very complicated housing finance systems have been developed. However, the essential feature of any system, that is, the ability to channel the funds of investors to those purchasing their homes, must remain</a:t>
            </a:r>
            <a:r>
              <a:rPr lang="en-US" sz="3800" dirty="0" smtClean="0"/>
              <a:t>.”</a:t>
            </a:r>
          </a:p>
        </p:txBody>
      </p:sp>
      <p:sp>
        <p:nvSpPr>
          <p:cNvPr id="6" name="Title 1"/>
          <p:cNvSpPr>
            <a:spLocks noGrp="1"/>
          </p:cNvSpPr>
          <p:nvPr>
            <p:ph type="title"/>
          </p:nvPr>
        </p:nvSpPr>
        <p:spPr/>
        <p:txBody>
          <a:bodyPr/>
          <a:lstStyle/>
          <a:p>
            <a:r>
              <a:rPr lang="en-US" dirty="0"/>
              <a:t>Housing Finance</a:t>
            </a:r>
            <a:br>
              <a:rPr lang="en-US" dirty="0"/>
            </a:br>
            <a:endParaRPr lang="en-US" dirty="0"/>
          </a:p>
        </p:txBody>
      </p:sp>
    </p:spTree>
    <p:extLst>
      <p:ext uri="{BB962C8B-B14F-4D97-AF65-F5344CB8AC3E}">
        <p14:creationId xmlns:p14="http://schemas.microsoft.com/office/powerpoint/2010/main" val="917287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19200"/>
            <a:ext cx="7467600" cy="5486400"/>
          </a:xfrm>
        </p:spPr>
        <p:txBody>
          <a:bodyPr>
            <a:normAutofit fontScale="85000" lnSpcReduction="10000"/>
          </a:bodyPr>
          <a:lstStyle/>
          <a:p>
            <a:pPr algn="just"/>
            <a:r>
              <a:rPr lang="en-US" dirty="0"/>
              <a:t>“Put simply, housing finance is what allows for the production and consumption of housing. It refers to the money we use to build and maintain the nation’s housing stock. But it also refers to the money we need to pay for it, in the form of rents, mortgage loans and repayments</a:t>
            </a:r>
            <a:r>
              <a:rPr lang="en-US" dirty="0" smtClean="0"/>
              <a:t>.”</a:t>
            </a:r>
          </a:p>
          <a:p>
            <a:pPr marL="0" indent="0" algn="just">
              <a:buNone/>
            </a:pPr>
            <a:endParaRPr lang="en-US" dirty="0" smtClean="0"/>
          </a:p>
          <a:p>
            <a:pPr algn="just"/>
            <a:r>
              <a:rPr lang="en-US" dirty="0"/>
              <a:t>“There is recognition of other relevant forms of housing finance [apart from residential mortgage finance] such as developer finance, rental finance, or microfinance applied to housing. Developer finance is often in the form of unregulated advance payments by buyers, and developers sometimes provide long-term finance to buyers through </a:t>
            </a:r>
            <a:r>
              <a:rPr lang="en-US" dirty="0" err="1"/>
              <a:t>instalments</a:t>
            </a:r>
            <a:r>
              <a:rPr lang="en-US" dirty="0"/>
              <a:t> sales when mortgages markets are not accessible. Microfinance for housing is typically used for home improvement or progressive housing purposes. Loans are typically granted without pledging properties. Although the overall impact of microfinance in housing remains limited, this activity can represent an important source of funding for those in the informal sector.”</a:t>
            </a:r>
          </a:p>
        </p:txBody>
      </p:sp>
      <p:sp>
        <p:nvSpPr>
          <p:cNvPr id="4" name="Title 1"/>
          <p:cNvSpPr>
            <a:spLocks noGrp="1"/>
          </p:cNvSpPr>
          <p:nvPr>
            <p:ph type="title"/>
          </p:nvPr>
        </p:nvSpPr>
        <p:spPr>
          <a:xfrm>
            <a:off x="457200" y="274638"/>
            <a:ext cx="7467600" cy="1143000"/>
          </a:xfrm>
        </p:spPr>
        <p:txBody>
          <a:bodyPr/>
          <a:lstStyle/>
          <a:p>
            <a:r>
              <a:rPr lang="en-US" dirty="0"/>
              <a:t>Housing Finance</a:t>
            </a:r>
            <a:br>
              <a:rPr lang="en-US" dirty="0"/>
            </a:br>
            <a:endParaRPr lang="en-US" dirty="0"/>
          </a:p>
        </p:txBody>
      </p:sp>
    </p:spTree>
    <p:extLst>
      <p:ext uri="{BB962C8B-B14F-4D97-AF65-F5344CB8AC3E}">
        <p14:creationId xmlns:p14="http://schemas.microsoft.com/office/powerpoint/2010/main" val="42642679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46</TotalTime>
  <Words>1465</Words>
  <Application>Microsoft Office PowerPoint</Application>
  <PresentationFormat>On-screen Show (4:3)</PresentationFormat>
  <Paragraphs>160</Paragraphs>
  <Slides>20</Slides>
  <Notes>2</Notes>
  <HiddenSlides>0</HiddenSlides>
  <MMClips>0</MMClips>
  <ScaleCrop>false</ScaleCrop>
  <HeadingPairs>
    <vt:vector size="6" baseType="variant">
      <vt:variant>
        <vt:lpstr>Fonts Used</vt:lpstr>
      </vt:variant>
      <vt:variant>
        <vt:i4>18</vt:i4>
      </vt:variant>
      <vt:variant>
        <vt:lpstr>Theme</vt:lpstr>
      </vt:variant>
      <vt:variant>
        <vt:i4>1</vt:i4>
      </vt:variant>
      <vt:variant>
        <vt:lpstr>Slide Titles</vt:lpstr>
      </vt:variant>
      <vt:variant>
        <vt:i4>20</vt:i4>
      </vt:variant>
    </vt:vector>
  </HeadingPairs>
  <TitlesOfParts>
    <vt:vector size="39" baseType="lpstr">
      <vt:lpstr>Arial Unicode MS</vt:lpstr>
      <vt:lpstr>Microsoft YaHei</vt:lpstr>
      <vt:lpstr>Andalus</vt:lpstr>
      <vt:lpstr>Arial</vt:lpstr>
      <vt:lpstr>Baskerville Old Face</vt:lpstr>
      <vt:lpstr>Book Antiqua</vt:lpstr>
      <vt:lpstr>Calibri</vt:lpstr>
      <vt:lpstr>Calisto MT</vt:lpstr>
      <vt:lpstr>Centaur</vt:lpstr>
      <vt:lpstr>Century Schoolbook</vt:lpstr>
      <vt:lpstr>Footlight MT Light</vt:lpstr>
      <vt:lpstr>Nyala</vt:lpstr>
      <vt:lpstr>Palatino Linotype</vt:lpstr>
      <vt:lpstr>Stencil</vt:lpstr>
      <vt:lpstr>Times New Roman</vt:lpstr>
      <vt:lpstr>Verdana</vt:lpstr>
      <vt:lpstr>Wingdings</vt:lpstr>
      <vt:lpstr>Wingdings 2</vt:lpstr>
      <vt:lpstr>Oriel</vt:lpstr>
      <vt:lpstr>PowerPoint Presentation</vt:lpstr>
      <vt:lpstr>PowerPoint Presentation</vt:lpstr>
      <vt:lpstr>Housing Finance </vt:lpstr>
      <vt:lpstr>Biography</vt:lpstr>
      <vt:lpstr>Biography</vt:lpstr>
      <vt:lpstr>Research Interest </vt:lpstr>
      <vt:lpstr>HousIng FInance (HF) </vt:lpstr>
      <vt:lpstr>Housing Finance </vt:lpstr>
      <vt:lpstr>Housing Finance </vt:lpstr>
      <vt:lpstr>Why HousIng Finance? </vt:lpstr>
      <vt:lpstr>How to build inclusive and sustainable HF system? </vt:lpstr>
      <vt:lpstr>How to Expand Housing Finance </vt:lpstr>
      <vt:lpstr>PowerPoint Presentation</vt:lpstr>
      <vt:lpstr>PowerPoint Presentation</vt:lpstr>
      <vt:lpstr> </vt:lpstr>
      <vt:lpstr>PowerPoint Presentation</vt:lpstr>
      <vt:lpstr>Global FINANCIAL CRISIS AND MORTGAGE MARKETS</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Sushma Bottu</dc:creator>
  <cp:lastModifiedBy>Yener COŞKUN</cp:lastModifiedBy>
  <cp:revision>7</cp:revision>
  <dcterms:created xsi:type="dcterms:W3CDTF">2006-08-16T00:00:00Z</dcterms:created>
  <dcterms:modified xsi:type="dcterms:W3CDTF">2014-10-31T07:46:40Z</dcterms:modified>
</cp:coreProperties>
</file>