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3"/>
  </p:notesMasterIdLst>
  <p:handoutMasterIdLst>
    <p:handoutMasterId r:id="rId14"/>
  </p:handoutMasterIdLst>
  <p:sldIdLst>
    <p:sldId id="491" r:id="rId2"/>
    <p:sldId id="477" r:id="rId3"/>
    <p:sldId id="489" r:id="rId4"/>
    <p:sldId id="478" r:id="rId5"/>
    <p:sldId id="346" r:id="rId6"/>
    <p:sldId id="466" r:id="rId7"/>
    <p:sldId id="493" r:id="rId8"/>
    <p:sldId id="492" r:id="rId9"/>
    <p:sldId id="495" r:id="rId10"/>
    <p:sldId id="497" r:id="rId11"/>
    <p:sldId id="496" r:id="rId12"/>
  </p:sldIdLst>
  <p:sldSz cx="9144000" cy="6858000" type="screen4x3"/>
  <p:notesSz cx="7010400" cy="9296400"/>
  <p:defaultTextStyle>
    <a:defPPr>
      <a:defRPr lang="en-US"/>
    </a:defPPr>
    <a:lvl1pPr algn="ctr" rtl="0" fontAlgn="base" latinLnBrk="1">
      <a:spcBef>
        <a:spcPct val="0"/>
      </a:spcBef>
      <a:spcAft>
        <a:spcPct val="0"/>
      </a:spcAft>
      <a:defRPr kumimoji="1" kern="1200">
        <a:solidFill>
          <a:schemeClr val="bg1"/>
        </a:solidFill>
        <a:latin typeface="굴림" pitchFamily="34" charset="-127"/>
        <a:ea typeface="굴림" pitchFamily="34" charset="-127"/>
        <a:cs typeface="+mn-cs"/>
      </a:defRPr>
    </a:lvl1pPr>
    <a:lvl2pPr marL="457200" algn="ctr" rtl="0" fontAlgn="base" latinLnBrk="1">
      <a:spcBef>
        <a:spcPct val="0"/>
      </a:spcBef>
      <a:spcAft>
        <a:spcPct val="0"/>
      </a:spcAft>
      <a:defRPr kumimoji="1" kern="1200">
        <a:solidFill>
          <a:schemeClr val="bg1"/>
        </a:solidFill>
        <a:latin typeface="굴림" pitchFamily="34" charset="-127"/>
        <a:ea typeface="굴림" pitchFamily="34" charset="-127"/>
        <a:cs typeface="+mn-cs"/>
      </a:defRPr>
    </a:lvl2pPr>
    <a:lvl3pPr marL="914400" algn="ctr" rtl="0" fontAlgn="base" latinLnBrk="1">
      <a:spcBef>
        <a:spcPct val="0"/>
      </a:spcBef>
      <a:spcAft>
        <a:spcPct val="0"/>
      </a:spcAft>
      <a:defRPr kumimoji="1" kern="1200">
        <a:solidFill>
          <a:schemeClr val="bg1"/>
        </a:solidFill>
        <a:latin typeface="굴림" pitchFamily="34" charset="-127"/>
        <a:ea typeface="굴림" pitchFamily="34" charset="-127"/>
        <a:cs typeface="+mn-cs"/>
      </a:defRPr>
    </a:lvl3pPr>
    <a:lvl4pPr marL="1371600" algn="ctr" rtl="0" fontAlgn="base" latinLnBrk="1">
      <a:spcBef>
        <a:spcPct val="0"/>
      </a:spcBef>
      <a:spcAft>
        <a:spcPct val="0"/>
      </a:spcAft>
      <a:defRPr kumimoji="1" kern="1200">
        <a:solidFill>
          <a:schemeClr val="bg1"/>
        </a:solidFill>
        <a:latin typeface="굴림" pitchFamily="34" charset="-127"/>
        <a:ea typeface="굴림" pitchFamily="34" charset="-127"/>
        <a:cs typeface="+mn-cs"/>
      </a:defRPr>
    </a:lvl4pPr>
    <a:lvl5pPr marL="1828800" algn="ctr" rtl="0" fontAlgn="base" latinLnBrk="1">
      <a:spcBef>
        <a:spcPct val="0"/>
      </a:spcBef>
      <a:spcAft>
        <a:spcPct val="0"/>
      </a:spcAft>
      <a:defRPr kumimoji="1" kern="1200">
        <a:solidFill>
          <a:schemeClr val="bg1"/>
        </a:solidFill>
        <a:latin typeface="굴림" pitchFamily="34" charset="-127"/>
        <a:ea typeface="굴림" pitchFamily="34" charset="-127"/>
        <a:cs typeface="+mn-cs"/>
      </a:defRPr>
    </a:lvl5pPr>
    <a:lvl6pPr marL="2286000" algn="l" defTabSz="914400" rtl="0" eaLnBrk="1" latinLnBrk="0" hangingPunct="1">
      <a:defRPr kumimoji="1" kern="1200">
        <a:solidFill>
          <a:schemeClr val="bg1"/>
        </a:solidFill>
        <a:latin typeface="굴림" pitchFamily="34" charset="-127"/>
        <a:ea typeface="굴림" pitchFamily="34" charset="-127"/>
        <a:cs typeface="+mn-cs"/>
      </a:defRPr>
    </a:lvl6pPr>
    <a:lvl7pPr marL="2743200" algn="l" defTabSz="914400" rtl="0" eaLnBrk="1" latinLnBrk="0" hangingPunct="1">
      <a:defRPr kumimoji="1" kern="1200">
        <a:solidFill>
          <a:schemeClr val="bg1"/>
        </a:solidFill>
        <a:latin typeface="굴림" pitchFamily="34" charset="-127"/>
        <a:ea typeface="굴림" pitchFamily="34" charset="-127"/>
        <a:cs typeface="+mn-cs"/>
      </a:defRPr>
    </a:lvl7pPr>
    <a:lvl8pPr marL="3200400" algn="l" defTabSz="914400" rtl="0" eaLnBrk="1" latinLnBrk="0" hangingPunct="1">
      <a:defRPr kumimoji="1" kern="1200">
        <a:solidFill>
          <a:schemeClr val="bg1"/>
        </a:solidFill>
        <a:latin typeface="굴림" pitchFamily="34" charset="-127"/>
        <a:ea typeface="굴림" pitchFamily="34" charset="-127"/>
        <a:cs typeface="+mn-cs"/>
      </a:defRPr>
    </a:lvl8pPr>
    <a:lvl9pPr marL="3657600" algn="l" defTabSz="914400" rtl="0" eaLnBrk="1" latinLnBrk="0" hangingPunct="1">
      <a:defRPr kumimoji="1" kern="1200">
        <a:solidFill>
          <a:schemeClr val="bg1"/>
        </a:solidFill>
        <a:latin typeface="굴림" pitchFamily="34" charset="-127"/>
        <a:ea typeface="굴림" pitchFamily="34"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FF"/>
    <a:srgbClr val="FF99FF"/>
    <a:srgbClr val="FF00FF"/>
    <a:srgbClr val="66FF33"/>
    <a:srgbClr val="006600"/>
    <a:srgbClr val="FF6600"/>
    <a:srgbClr val="FECF7A"/>
    <a:srgbClr val="CC00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39" autoAdjust="0"/>
    <p:restoredTop sz="98138" autoAdjust="0"/>
  </p:normalViewPr>
  <p:slideViewPr>
    <p:cSldViewPr snapToGrid="0">
      <p:cViewPr>
        <p:scale>
          <a:sx n="70" d="100"/>
          <a:sy n="70" d="100"/>
        </p:scale>
        <p:origin x="-1458"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210"/>
    </p:cViewPr>
  </p:sorterViewPr>
  <p:notesViewPr>
    <p:cSldViewPr snapToGrid="0">
      <p:cViewPr varScale="1">
        <p:scale>
          <a:sx n="54" d="100"/>
          <a:sy n="54" d="100"/>
        </p:scale>
        <p:origin x="-1284"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Migrating Population</c:v>
                </c:pt>
              </c:strCache>
            </c:strRef>
          </c:tx>
          <c:spPr>
            <a:ln>
              <a:solidFill>
                <a:srgbClr val="FF0000"/>
              </a:solidFill>
            </a:ln>
          </c:spPr>
          <c:marker>
            <c:spPr>
              <a:solidFill>
                <a:srgbClr val="FF0000"/>
              </a:solidFill>
              <a:ln>
                <a:solidFill>
                  <a:srgbClr val="FF0000"/>
                </a:solidFill>
              </a:ln>
            </c:spPr>
          </c:marker>
          <c:cat>
            <c:numRef>
              <c:f>Sheet1!$A$2:$A$10</c:f>
              <c:numCache>
                <c:formatCode>General</c:formatCode>
                <c:ptCount val="9"/>
                <c:pt idx="0">
                  <c:v>2000</c:v>
                </c:pt>
                <c:pt idx="1">
                  <c:v>2001</c:v>
                </c:pt>
                <c:pt idx="2">
                  <c:v>2002</c:v>
                </c:pt>
                <c:pt idx="3">
                  <c:v>2003</c:v>
                </c:pt>
                <c:pt idx="4">
                  <c:v>2004</c:v>
                </c:pt>
                <c:pt idx="5">
                  <c:v>2005</c:v>
                </c:pt>
                <c:pt idx="6">
                  <c:v>2006</c:v>
                </c:pt>
                <c:pt idx="7">
                  <c:v>2007</c:v>
                </c:pt>
                <c:pt idx="8">
                  <c:v>2008</c:v>
                </c:pt>
              </c:numCache>
            </c:numRef>
          </c:cat>
          <c:val>
            <c:numRef>
              <c:f>Sheet1!$B$2:$B$10</c:f>
              <c:numCache>
                <c:formatCode>General</c:formatCode>
                <c:ptCount val="9"/>
                <c:pt idx="0">
                  <c:v>57.9</c:v>
                </c:pt>
                <c:pt idx="1">
                  <c:v>47.6</c:v>
                </c:pt>
                <c:pt idx="2">
                  <c:v>77.400000000000006</c:v>
                </c:pt>
                <c:pt idx="3">
                  <c:v>67.5</c:v>
                </c:pt>
                <c:pt idx="4">
                  <c:v>55.5</c:v>
                </c:pt>
                <c:pt idx="5">
                  <c:v>48.5</c:v>
                </c:pt>
                <c:pt idx="6">
                  <c:v>39.5</c:v>
                </c:pt>
                <c:pt idx="7">
                  <c:v>18.5</c:v>
                </c:pt>
                <c:pt idx="8">
                  <c:v>17.100000000000001</c:v>
                </c:pt>
              </c:numCache>
            </c:numRef>
          </c:val>
          <c:smooth val="0"/>
        </c:ser>
        <c:ser>
          <c:idx val="1"/>
          <c:order val="1"/>
          <c:tx>
            <c:strRef>
              <c:f>Sheet1!$C$1</c:f>
              <c:strCache>
                <c:ptCount val="1"/>
                <c:pt idx="0">
                  <c:v>Shanghai Residents</c:v>
                </c:pt>
              </c:strCache>
            </c:strRef>
          </c:tx>
          <c:spPr>
            <a:ln>
              <a:solidFill>
                <a:srgbClr val="0000FF"/>
              </a:solidFill>
            </a:ln>
          </c:spPr>
          <c:marker>
            <c:spPr>
              <a:solidFill>
                <a:srgbClr val="0000FF"/>
              </a:solidFill>
              <a:ln>
                <a:solidFill>
                  <a:srgbClr val="0000FF"/>
                </a:solidFill>
              </a:ln>
            </c:spPr>
          </c:marker>
          <c:cat>
            <c:numRef>
              <c:f>Sheet1!$A$2:$A$10</c:f>
              <c:numCache>
                <c:formatCode>General</c:formatCode>
                <c:ptCount val="9"/>
                <c:pt idx="0">
                  <c:v>2000</c:v>
                </c:pt>
                <c:pt idx="1">
                  <c:v>2001</c:v>
                </c:pt>
                <c:pt idx="2">
                  <c:v>2002</c:v>
                </c:pt>
                <c:pt idx="3">
                  <c:v>2003</c:v>
                </c:pt>
                <c:pt idx="4">
                  <c:v>2004</c:v>
                </c:pt>
                <c:pt idx="5">
                  <c:v>2005</c:v>
                </c:pt>
                <c:pt idx="6">
                  <c:v>2006</c:v>
                </c:pt>
                <c:pt idx="7">
                  <c:v>2007</c:v>
                </c:pt>
                <c:pt idx="8">
                  <c:v>2008</c:v>
                </c:pt>
              </c:numCache>
            </c:numRef>
          </c:cat>
          <c:val>
            <c:numRef>
              <c:f>Sheet1!$C$2:$C$10</c:f>
              <c:numCache>
                <c:formatCode>General</c:formatCode>
                <c:ptCount val="9"/>
                <c:pt idx="0">
                  <c:v>8</c:v>
                </c:pt>
                <c:pt idx="1">
                  <c:v>9</c:v>
                </c:pt>
                <c:pt idx="2">
                  <c:v>10</c:v>
                </c:pt>
                <c:pt idx="3">
                  <c:v>12.1</c:v>
                </c:pt>
                <c:pt idx="4">
                  <c:v>12.2</c:v>
                </c:pt>
                <c:pt idx="5">
                  <c:v>1.6</c:v>
                </c:pt>
                <c:pt idx="6">
                  <c:v>9.4</c:v>
                </c:pt>
                <c:pt idx="7">
                  <c:v>6.7</c:v>
                </c:pt>
                <c:pt idx="8">
                  <c:v>7</c:v>
                </c:pt>
              </c:numCache>
            </c:numRef>
          </c:val>
          <c:smooth val="0"/>
        </c:ser>
        <c:dLbls>
          <c:showLegendKey val="0"/>
          <c:showVal val="0"/>
          <c:showCatName val="0"/>
          <c:showSerName val="0"/>
          <c:showPercent val="0"/>
          <c:showBubbleSize val="0"/>
        </c:dLbls>
        <c:marker val="1"/>
        <c:smooth val="0"/>
        <c:axId val="116922368"/>
        <c:axId val="77659456"/>
      </c:lineChart>
      <c:catAx>
        <c:axId val="116922368"/>
        <c:scaling>
          <c:orientation val="minMax"/>
        </c:scaling>
        <c:delete val="0"/>
        <c:axPos val="b"/>
        <c:numFmt formatCode="General" sourceLinked="1"/>
        <c:majorTickMark val="out"/>
        <c:minorTickMark val="none"/>
        <c:tickLblPos val="nextTo"/>
        <c:txPr>
          <a:bodyPr/>
          <a:lstStyle/>
          <a:p>
            <a:pPr>
              <a:defRPr sz="1000">
                <a:latin typeface="Arial" pitchFamily="34" charset="0"/>
                <a:cs typeface="Arial" pitchFamily="34" charset="0"/>
              </a:defRPr>
            </a:pPr>
            <a:endParaRPr lang="en-US"/>
          </a:p>
        </c:txPr>
        <c:crossAx val="77659456"/>
        <c:crosses val="autoZero"/>
        <c:auto val="1"/>
        <c:lblAlgn val="ctr"/>
        <c:lblOffset val="100"/>
        <c:noMultiLvlLbl val="0"/>
      </c:catAx>
      <c:valAx>
        <c:axId val="77659456"/>
        <c:scaling>
          <c:orientation val="minMax"/>
        </c:scaling>
        <c:delete val="0"/>
        <c:axPos val="l"/>
        <c:title>
          <c:tx>
            <c:rich>
              <a:bodyPr rot="-5400000" vert="horz"/>
              <a:lstStyle/>
              <a:p>
                <a:pPr>
                  <a:defRPr sz="1000" b="1">
                    <a:latin typeface="Arial" pitchFamily="34" charset="0"/>
                    <a:cs typeface="Arial" pitchFamily="34" charset="0"/>
                  </a:defRPr>
                </a:pPr>
                <a:r>
                  <a:rPr lang="en-US" sz="1000" b="1" dirty="0" smtClean="0">
                    <a:latin typeface="Arial" pitchFamily="34" charset="0"/>
                    <a:cs typeface="Arial" pitchFamily="34" charset="0"/>
                  </a:rPr>
                  <a:t>Per 100,000 live births</a:t>
                </a:r>
                <a:endParaRPr lang="en-US" sz="1000" b="1" dirty="0">
                  <a:latin typeface="Arial" pitchFamily="34" charset="0"/>
                  <a:cs typeface="Arial" pitchFamily="34" charset="0"/>
                </a:endParaRPr>
              </a:p>
            </c:rich>
          </c:tx>
          <c:layout/>
          <c:overlay val="0"/>
        </c:title>
        <c:numFmt formatCode="General" sourceLinked="1"/>
        <c:majorTickMark val="out"/>
        <c:minorTickMark val="none"/>
        <c:tickLblPos val="nextTo"/>
        <c:txPr>
          <a:bodyPr/>
          <a:lstStyle/>
          <a:p>
            <a:pPr>
              <a:defRPr sz="1400">
                <a:latin typeface="Arial" pitchFamily="34" charset="0"/>
                <a:cs typeface="Arial" pitchFamily="34" charset="0"/>
              </a:defRPr>
            </a:pPr>
            <a:endParaRPr lang="en-US"/>
          </a:p>
        </c:txPr>
        <c:crossAx val="116922368"/>
        <c:crosses val="autoZero"/>
        <c:crossBetween val="between"/>
        <c:majorUnit val="20"/>
      </c:valAx>
    </c:plotArea>
    <c:legend>
      <c:legendPos val="t"/>
      <c:layout>
        <c:manualLayout>
          <c:xMode val="edge"/>
          <c:yMode val="edge"/>
          <c:x val="9.7885494290328903E-2"/>
          <c:y val="0.10741146460183661"/>
          <c:w val="0.89999991128196244"/>
          <c:h val="9.0019706197836516E-2"/>
        </c:manualLayout>
      </c:layout>
      <c:overlay val="0"/>
      <c:txPr>
        <a:bodyPr/>
        <a:lstStyle/>
        <a:p>
          <a:pPr>
            <a:defRPr sz="12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Rural-to-Urban Migrants</c:v>
                </c:pt>
              </c:strCache>
            </c:strRef>
          </c:tx>
          <c:spPr>
            <a:solidFill>
              <a:srgbClr val="FF0000"/>
            </a:solidFill>
          </c:spPr>
          <c:invertIfNegative val="0"/>
          <c:dLbls>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Sheet1!$A$2</c:f>
              <c:strCache>
                <c:ptCount val="1"/>
                <c:pt idx="0">
                  <c:v>Incidence of Unintended Pregnancy during 1st Year Postpartum</c:v>
                </c:pt>
              </c:strCache>
            </c:strRef>
          </c:cat>
          <c:val>
            <c:numRef>
              <c:f>Sheet1!$B$2</c:f>
              <c:numCache>
                <c:formatCode>General</c:formatCode>
                <c:ptCount val="1"/>
                <c:pt idx="0">
                  <c:v>13</c:v>
                </c:pt>
              </c:numCache>
            </c:numRef>
          </c:val>
        </c:ser>
        <c:ser>
          <c:idx val="1"/>
          <c:order val="1"/>
          <c:tx>
            <c:strRef>
              <c:f>Sheet1!$C$1</c:f>
              <c:strCache>
                <c:ptCount val="1"/>
                <c:pt idx="0">
                  <c:v>Permanent Residents</c:v>
                </c:pt>
              </c:strCache>
            </c:strRef>
          </c:tx>
          <c:spPr>
            <a:solidFill>
              <a:srgbClr val="0000FF"/>
            </a:solidFill>
          </c:spPr>
          <c:invertIfNegative val="0"/>
          <c:dLbls>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Sheet1!$A$2</c:f>
              <c:strCache>
                <c:ptCount val="1"/>
                <c:pt idx="0">
                  <c:v>Incidence of Unintended Pregnancy during 1st Year Postpartum</c:v>
                </c:pt>
              </c:strCache>
            </c:strRef>
          </c:cat>
          <c:val>
            <c:numRef>
              <c:f>Sheet1!$C$2</c:f>
              <c:numCache>
                <c:formatCode>General</c:formatCode>
                <c:ptCount val="1"/>
                <c:pt idx="0">
                  <c:v>4</c:v>
                </c:pt>
              </c:numCache>
            </c:numRef>
          </c:val>
        </c:ser>
        <c:dLbls>
          <c:showLegendKey val="0"/>
          <c:showVal val="0"/>
          <c:showCatName val="0"/>
          <c:showSerName val="0"/>
          <c:showPercent val="0"/>
          <c:showBubbleSize val="0"/>
        </c:dLbls>
        <c:gapWidth val="150"/>
        <c:axId val="116976128"/>
        <c:axId val="116523584"/>
      </c:barChart>
      <c:catAx>
        <c:axId val="116976128"/>
        <c:scaling>
          <c:orientation val="minMax"/>
        </c:scaling>
        <c:delete val="0"/>
        <c:axPos val="b"/>
        <c:majorTickMark val="out"/>
        <c:minorTickMark val="none"/>
        <c:tickLblPos val="nextTo"/>
        <c:txPr>
          <a:bodyPr/>
          <a:lstStyle/>
          <a:p>
            <a:pPr>
              <a:defRPr sz="1200" b="0">
                <a:solidFill>
                  <a:schemeClr val="tx1"/>
                </a:solidFill>
                <a:latin typeface="Arial" pitchFamily="34" charset="0"/>
                <a:cs typeface="Arial" pitchFamily="34" charset="0"/>
              </a:defRPr>
            </a:pPr>
            <a:endParaRPr lang="en-US"/>
          </a:p>
        </c:txPr>
        <c:crossAx val="116523584"/>
        <c:crosses val="autoZero"/>
        <c:auto val="1"/>
        <c:lblAlgn val="ctr"/>
        <c:lblOffset val="100"/>
        <c:noMultiLvlLbl val="0"/>
      </c:catAx>
      <c:valAx>
        <c:axId val="116523584"/>
        <c:scaling>
          <c:orientation val="minMax"/>
        </c:scaling>
        <c:delete val="0"/>
        <c:axPos val="l"/>
        <c:numFmt formatCode="General" sourceLinked="1"/>
        <c:majorTickMark val="out"/>
        <c:minorTickMark val="none"/>
        <c:tickLblPos val="nextTo"/>
        <c:txPr>
          <a:bodyPr/>
          <a:lstStyle/>
          <a:p>
            <a:pPr>
              <a:defRPr sz="1200" b="0">
                <a:latin typeface="Arial" pitchFamily="34" charset="0"/>
                <a:cs typeface="Arial" pitchFamily="34" charset="0"/>
              </a:defRPr>
            </a:pPr>
            <a:endParaRPr lang="en-US"/>
          </a:p>
        </c:txPr>
        <c:crossAx val="116976128"/>
        <c:crosses val="autoZero"/>
        <c:crossBetween val="between"/>
        <c:majorUnit val="4"/>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hdr" sz="quarter"/>
          </p:nvPr>
        </p:nvSpPr>
        <p:spPr bwMode="auto">
          <a:xfrm>
            <a:off x="0" y="1"/>
            <a:ext cx="3038604" cy="4653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latinLnBrk="0">
              <a:defRPr kumimoji="0" sz="1200">
                <a:solidFill>
                  <a:schemeClr val="tx1"/>
                </a:solidFill>
                <a:latin typeface="Arial" charset="0"/>
                <a:ea typeface="宋体" pitchFamily="2" charset="-122"/>
              </a:defRPr>
            </a:lvl1pPr>
          </a:lstStyle>
          <a:p>
            <a:endParaRPr lang="zh-CN" altLang="en-US"/>
          </a:p>
        </p:txBody>
      </p:sp>
      <p:sp>
        <p:nvSpPr>
          <p:cNvPr id="173059" name="Rectangle 3"/>
          <p:cNvSpPr>
            <a:spLocks noGrp="1" noChangeArrowheads="1"/>
          </p:cNvSpPr>
          <p:nvPr>
            <p:ph type="dt" sz="quarter" idx="1"/>
          </p:nvPr>
        </p:nvSpPr>
        <p:spPr bwMode="auto">
          <a:xfrm>
            <a:off x="3970160" y="1"/>
            <a:ext cx="3038604" cy="4653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latinLnBrk="0">
              <a:defRPr kumimoji="0" sz="1200">
                <a:solidFill>
                  <a:schemeClr val="tx1"/>
                </a:solidFill>
                <a:latin typeface="Arial" charset="0"/>
                <a:ea typeface="宋体" pitchFamily="2" charset="-122"/>
              </a:defRPr>
            </a:lvl1pPr>
          </a:lstStyle>
          <a:p>
            <a:endParaRPr lang="en-US" altLang="zh-CN"/>
          </a:p>
        </p:txBody>
      </p:sp>
      <p:sp>
        <p:nvSpPr>
          <p:cNvPr id="173060" name="Rectangle 4"/>
          <p:cNvSpPr>
            <a:spLocks noGrp="1" noChangeArrowheads="1"/>
          </p:cNvSpPr>
          <p:nvPr>
            <p:ph type="ftr" sz="quarter" idx="2"/>
          </p:nvPr>
        </p:nvSpPr>
        <p:spPr bwMode="auto">
          <a:xfrm>
            <a:off x="0" y="8829573"/>
            <a:ext cx="3038604" cy="46534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latinLnBrk="0">
              <a:defRPr kumimoji="0" sz="1200">
                <a:solidFill>
                  <a:schemeClr val="tx1"/>
                </a:solidFill>
                <a:latin typeface="Arial" charset="0"/>
                <a:ea typeface="宋体" pitchFamily="2" charset="-122"/>
              </a:defRPr>
            </a:lvl1pPr>
          </a:lstStyle>
          <a:p>
            <a:endParaRPr lang="en-US" altLang="zh-CN"/>
          </a:p>
        </p:txBody>
      </p:sp>
      <p:sp>
        <p:nvSpPr>
          <p:cNvPr id="173061" name="Rectangle 5"/>
          <p:cNvSpPr>
            <a:spLocks noGrp="1" noChangeArrowheads="1"/>
          </p:cNvSpPr>
          <p:nvPr>
            <p:ph type="sldNum" sz="quarter" idx="3"/>
          </p:nvPr>
        </p:nvSpPr>
        <p:spPr bwMode="auto">
          <a:xfrm>
            <a:off x="3970160" y="8829573"/>
            <a:ext cx="3038604" cy="46534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latinLnBrk="0">
              <a:defRPr kumimoji="0" sz="1200">
                <a:solidFill>
                  <a:schemeClr val="tx1"/>
                </a:solidFill>
                <a:latin typeface="Arial" charset="0"/>
                <a:ea typeface="宋体" pitchFamily="2" charset="-122"/>
              </a:defRPr>
            </a:lvl1pPr>
          </a:lstStyle>
          <a:p>
            <a:fld id="{580974FE-1ED3-4725-A984-A6D6BFE3C35C}" type="slidenum">
              <a:rPr lang="zh-CN" altLang="en-US"/>
              <a:pPr/>
              <a:t>‹#›</a:t>
            </a:fld>
            <a:endParaRPr lang="en-US" altLang="zh-CN"/>
          </a:p>
        </p:txBody>
      </p:sp>
    </p:spTree>
    <p:extLst>
      <p:ext uri="{BB962C8B-B14F-4D97-AF65-F5344CB8AC3E}">
        <p14:creationId xmlns:p14="http://schemas.microsoft.com/office/powerpoint/2010/main" val="99371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1"/>
            <a:ext cx="3038604" cy="4653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latinLnBrk="0">
              <a:defRPr kumimoji="0" sz="1200">
                <a:solidFill>
                  <a:schemeClr val="tx1"/>
                </a:solidFill>
                <a:latin typeface="Arial" charset="0"/>
              </a:defRPr>
            </a:lvl1pPr>
          </a:lstStyle>
          <a:p>
            <a:endParaRPr lang="en-US" altLang="ko-KR"/>
          </a:p>
        </p:txBody>
      </p:sp>
      <p:sp>
        <p:nvSpPr>
          <p:cNvPr id="83971" name="Rectangle 3"/>
          <p:cNvSpPr>
            <a:spLocks noGrp="1" noChangeArrowheads="1"/>
          </p:cNvSpPr>
          <p:nvPr>
            <p:ph type="dt" idx="1"/>
          </p:nvPr>
        </p:nvSpPr>
        <p:spPr bwMode="auto">
          <a:xfrm>
            <a:off x="3970160" y="1"/>
            <a:ext cx="3038604" cy="4653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latinLnBrk="0">
              <a:defRPr kumimoji="0" sz="1200">
                <a:solidFill>
                  <a:schemeClr val="tx1"/>
                </a:solidFill>
                <a:latin typeface="Arial" charset="0"/>
              </a:defRPr>
            </a:lvl1pPr>
          </a:lstStyle>
          <a:p>
            <a:endParaRPr lang="en-US" altLang="ko-KR"/>
          </a:p>
        </p:txBody>
      </p:sp>
      <p:sp>
        <p:nvSpPr>
          <p:cNvPr id="839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83973" name="Rectangle 5"/>
          <p:cNvSpPr>
            <a:spLocks noGrp="1" noChangeArrowheads="1"/>
          </p:cNvSpPr>
          <p:nvPr>
            <p:ph type="body" sz="quarter" idx="3"/>
          </p:nvPr>
        </p:nvSpPr>
        <p:spPr bwMode="auto">
          <a:xfrm>
            <a:off x="700714" y="4415531"/>
            <a:ext cx="5608975" cy="418360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83974" name="Rectangle 6"/>
          <p:cNvSpPr>
            <a:spLocks noGrp="1" noChangeArrowheads="1"/>
          </p:cNvSpPr>
          <p:nvPr>
            <p:ph type="ftr" sz="quarter" idx="4"/>
          </p:nvPr>
        </p:nvSpPr>
        <p:spPr bwMode="auto">
          <a:xfrm>
            <a:off x="0" y="8829573"/>
            <a:ext cx="3038604" cy="46534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latinLnBrk="0">
              <a:defRPr kumimoji="0" sz="1200">
                <a:solidFill>
                  <a:schemeClr val="tx1"/>
                </a:solidFill>
                <a:latin typeface="Arial" charset="0"/>
              </a:defRPr>
            </a:lvl1pPr>
          </a:lstStyle>
          <a:p>
            <a:endParaRPr lang="en-US" altLang="ko-KR"/>
          </a:p>
        </p:txBody>
      </p:sp>
      <p:sp>
        <p:nvSpPr>
          <p:cNvPr id="83975" name="Rectangle 7"/>
          <p:cNvSpPr>
            <a:spLocks noGrp="1" noChangeArrowheads="1"/>
          </p:cNvSpPr>
          <p:nvPr>
            <p:ph type="sldNum" sz="quarter" idx="5"/>
          </p:nvPr>
        </p:nvSpPr>
        <p:spPr bwMode="auto">
          <a:xfrm>
            <a:off x="3970160" y="8829573"/>
            <a:ext cx="3038604" cy="46534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latinLnBrk="0">
              <a:defRPr kumimoji="0" sz="1200">
                <a:solidFill>
                  <a:schemeClr val="tx1"/>
                </a:solidFill>
                <a:latin typeface="Arial" charset="0"/>
              </a:defRPr>
            </a:lvl1pPr>
          </a:lstStyle>
          <a:p>
            <a:fld id="{0782423A-9263-4020-A7A3-E70AD099298C}" type="slidenum">
              <a:rPr lang="ko-KR" altLang="en-US"/>
              <a:pPr/>
              <a:t>‹#›</a:t>
            </a:fld>
            <a:endParaRPr lang="en-US" altLang="ko-KR"/>
          </a:p>
        </p:txBody>
      </p:sp>
    </p:spTree>
    <p:extLst>
      <p:ext uri="{BB962C8B-B14F-4D97-AF65-F5344CB8AC3E}">
        <p14:creationId xmlns:p14="http://schemas.microsoft.com/office/powerpoint/2010/main" val="14788120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China has experienced rapid economic development over the last 30 years. </a:t>
            </a:r>
            <a:r>
              <a:rPr lang="en-US" sz="1200" kern="1200" dirty="0" smtClean="0">
                <a:solidFill>
                  <a:schemeClr val="tx1"/>
                </a:solidFill>
                <a:latin typeface="Arial" charset="0"/>
                <a:ea typeface="+mn-ea"/>
                <a:cs typeface="+mn-cs"/>
              </a:rPr>
              <a:t>However, the </a:t>
            </a:r>
            <a:r>
              <a:rPr lang="en-US" sz="1200" kern="1200" dirty="0" smtClean="0">
                <a:solidFill>
                  <a:schemeClr val="bg2"/>
                </a:solidFill>
                <a:latin typeface="Arial" pitchFamily="34" charset="0"/>
                <a:ea typeface="+mn-ea"/>
                <a:cs typeface="Arial" pitchFamily="34" charset="0"/>
              </a:rPr>
              <a:t>d</a:t>
            </a:r>
            <a:r>
              <a:rPr lang="en-US" dirty="0" smtClean="0">
                <a:solidFill>
                  <a:schemeClr val="bg2"/>
                </a:solidFill>
                <a:latin typeface="Arial" pitchFamily="34" charset="0"/>
                <a:cs typeface="Arial" pitchFamily="34" charset="0"/>
              </a:rPr>
              <a:t>evelopment </a:t>
            </a:r>
            <a:r>
              <a:rPr lang="en-US" sz="1200" b="0" kern="1200" dirty="0" smtClean="0">
                <a:solidFill>
                  <a:schemeClr val="tx1"/>
                </a:solidFill>
                <a:latin typeface="Arial" charset="0"/>
                <a:ea typeface="+mn-ea"/>
                <a:cs typeface="+mn-cs"/>
              </a:rPr>
              <a:t>mainly </a:t>
            </a:r>
            <a:r>
              <a:rPr lang="en-US" sz="1200" b="0" kern="1200" baseline="0" dirty="0" smtClean="0">
                <a:solidFill>
                  <a:schemeClr val="tx1"/>
                </a:solidFill>
                <a:latin typeface="Arial" charset="0"/>
                <a:ea typeface="+mn-ea"/>
                <a:cs typeface="+mn-cs"/>
              </a:rPr>
              <a:t>benefited people living in urban areas</a:t>
            </a:r>
            <a:r>
              <a:rPr lang="en-US" sz="1200" b="0" kern="120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The economic unbalanced development between rural and urban areas has led to a vast internal migration. People move from rural area to the cities to seek jobs with higher paid so that they can support their families</a:t>
            </a:r>
            <a:r>
              <a:rPr lang="en-US" sz="1200" kern="1200" baseline="0" dirty="0" smtClean="0">
                <a:solidFill>
                  <a:schemeClr val="tx1"/>
                </a:solidFill>
                <a:latin typeface="Arial" charset="0"/>
                <a:ea typeface="+mn-ea"/>
                <a:cs typeface="+mn-cs"/>
              </a:rPr>
              <a:t> left behind. </a:t>
            </a:r>
          </a:p>
          <a:p>
            <a:r>
              <a:rPr lang="en-US" sz="1200" kern="1200" dirty="0" smtClean="0">
                <a:solidFill>
                  <a:schemeClr val="tx1"/>
                </a:solidFill>
                <a:latin typeface="Arial" charset="0"/>
                <a:ea typeface="+mn-ea"/>
                <a:cs typeface="+mn-cs"/>
              </a:rPr>
              <a:t>Shanghai, the financial and economic center of China, has the highest proportion of cross-province immigrants. In 2010, Shanghai had about 9 million migrants</a:t>
            </a:r>
            <a:r>
              <a:rPr lang="en-US" sz="1200" kern="1200" baseline="0" dirty="0" smtClean="0">
                <a:solidFill>
                  <a:schemeClr val="tx1"/>
                </a:solidFill>
                <a:latin typeface="Arial" charset="0"/>
                <a:ea typeface="+mn-ea"/>
                <a:cs typeface="+mn-cs"/>
              </a:rPr>
              <a:t> which was equal to the overall population of Senegal.</a:t>
            </a:r>
          </a:p>
          <a:p>
            <a:endParaRPr lang="en-US" sz="1200" kern="1200" baseline="0" dirty="0" smtClean="0">
              <a:solidFill>
                <a:schemeClr val="tx1"/>
              </a:solidFill>
              <a:latin typeface="Arial" charset="0"/>
              <a:ea typeface="+mn-ea"/>
              <a:cs typeface="+mn-cs"/>
            </a:endParaRPr>
          </a:p>
          <a:p>
            <a:r>
              <a:rPr lang="en-US" sz="1200" kern="1200" dirty="0" smtClean="0">
                <a:solidFill>
                  <a:schemeClr val="tx1"/>
                </a:solidFill>
                <a:latin typeface="Arial" charset="0"/>
                <a:ea typeface="+mn-ea"/>
                <a:cs typeface="+mn-cs"/>
              </a:rPr>
              <a:t>Most rural-to-urban migrant women have minimal education and are only qualified for unskilled jobs that typically are low paying and unstable. Under the current health care system, the majority of this population is not covered by medical insurance at the cities, and consequently, they must pay for all of their medical costs. Like this migrant pregnant woman in Shanghai, fresh fruits</a:t>
            </a:r>
            <a:r>
              <a:rPr lang="en-US" sz="1200" kern="1200" baseline="0" dirty="0" smtClean="0">
                <a:solidFill>
                  <a:schemeClr val="tx1"/>
                </a:solidFill>
                <a:latin typeface="Arial" charset="0"/>
                <a:ea typeface="+mn-ea"/>
                <a:cs typeface="+mn-cs"/>
              </a:rPr>
              <a:t> might not be affordable for her.</a:t>
            </a:r>
          </a:p>
          <a:p>
            <a:endParaRPr lang="en-US" sz="1200" kern="1200" baseline="0" dirty="0" smtClean="0">
              <a:solidFill>
                <a:schemeClr val="tx1"/>
              </a:solidFill>
              <a:latin typeface="Arial" charset="0"/>
              <a:ea typeface="+mn-ea"/>
              <a:cs typeface="+mn-cs"/>
            </a:endParaRPr>
          </a:p>
          <a:p>
            <a:endParaRPr lang="en-US" sz="1200" kern="1200" dirty="0" smtClean="0">
              <a:solidFill>
                <a:schemeClr val="tx1"/>
              </a:solidFill>
              <a:latin typeface="Arial" charset="0"/>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7C4C911-7D50-4A2B-AD8F-F26C115C6224}"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Therefore, migrant women experience poor reproductive health including high rates of maternal mortality and unintended pregnancy, which have raised considerable concern in the health care community. As presented in the left graph, prior to 2004, migrant</a:t>
            </a:r>
            <a:r>
              <a:rPr lang="en-US" sz="1200" kern="1200" baseline="0" dirty="0" smtClean="0">
                <a:solidFill>
                  <a:schemeClr val="tx1"/>
                </a:solidFill>
                <a:latin typeface="Arial" charset="0"/>
                <a:ea typeface="+mn-ea"/>
                <a:cs typeface="+mn-cs"/>
              </a:rPr>
              <a:t> women had a much higher </a:t>
            </a:r>
            <a:r>
              <a:rPr lang="en-US" sz="1200" kern="1200" dirty="0" smtClean="0">
                <a:solidFill>
                  <a:schemeClr val="tx1"/>
                </a:solidFill>
                <a:latin typeface="Arial" charset="0"/>
                <a:ea typeface="+mn-ea"/>
                <a:cs typeface="+mn-cs"/>
              </a:rPr>
              <a:t>maternal mortality ratio</a:t>
            </a:r>
            <a:r>
              <a:rPr lang="en-US" sz="1200" kern="1200" baseline="0" dirty="0" smtClean="0">
                <a:solidFill>
                  <a:schemeClr val="tx1"/>
                </a:solidFill>
                <a:latin typeface="Arial" charset="0"/>
                <a:ea typeface="+mn-ea"/>
                <a:cs typeface="+mn-cs"/>
              </a:rPr>
              <a:t> when compared with Shanghai residents. To address this situation,  in 2004, t</a:t>
            </a:r>
            <a:r>
              <a:rPr lang="en-US" sz="1200" kern="1200" dirty="0" smtClean="0">
                <a:solidFill>
                  <a:schemeClr val="tx1"/>
                </a:solidFill>
                <a:latin typeface="Arial" charset="0"/>
                <a:ea typeface="+mn-ea"/>
                <a:cs typeface="+mn-cs"/>
              </a:rPr>
              <a:t>he Shanghai government established maternal health centers in 10 public hospitals designated to care for this impoverished population and increase their access to quality delivery services. By 2006, the number of centers increased to 24, and the maternal mortality ratio decreased significantly.</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Arial" charset="0"/>
                <a:ea typeface="+mn-ea"/>
                <a:cs typeface="+mn-cs"/>
              </a:rPr>
              <a:t>The Shanghai government has also expanded free family planning services to this population. However, the incidence of unintended</a:t>
            </a:r>
            <a:r>
              <a:rPr lang="en-US" sz="1200" kern="1200" baseline="0" dirty="0" smtClean="0">
                <a:solidFill>
                  <a:schemeClr val="tx1"/>
                </a:solidFill>
                <a:latin typeface="Arial" charset="0"/>
                <a:ea typeface="+mn-ea"/>
                <a:cs typeface="+mn-cs"/>
              </a:rPr>
              <a:t> pregnancy, specifically during the postpartum still remains high. M</a:t>
            </a:r>
            <a:r>
              <a:rPr lang="en-US" baseline="0" dirty="0" smtClean="0"/>
              <a:t>igrant women’s incidence of unintended pregnancy during the first year postpartum was 3 folds compared to that of permanent residents</a:t>
            </a:r>
            <a:endParaRPr lang="en-US" sz="1200" kern="1200" dirty="0" smtClean="0">
              <a:solidFill>
                <a:schemeClr val="tx1"/>
              </a:solidFill>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0782423A-9263-4020-A7A3-E70AD099298C}" type="slidenum">
              <a:rPr lang="ko-KR" altLang="en-US" smtClean="0"/>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A question comes up: </a:t>
            </a:r>
            <a:r>
              <a:rPr lang="en-US" sz="1200" dirty="0" smtClean="0">
                <a:latin typeface="Arial" pitchFamily="34" charset="0"/>
                <a:cs typeface="Arial" pitchFamily="34" charset="0"/>
              </a:rPr>
              <a:t>Why migrant women had such a high incidence of postpartum unintended pregnancy?</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Results of a survey showed that </a:t>
            </a:r>
            <a:r>
              <a:rPr lang="en-US" dirty="0" smtClean="0">
                <a:latin typeface="Arial" pitchFamily="34" charset="0"/>
                <a:cs typeface="Arial" pitchFamily="34" charset="0"/>
              </a:rPr>
              <a:t>delaying contraception use and subsequent exposure to unprotected sexual intercourse is the main reason. </a:t>
            </a:r>
          </a:p>
          <a:p>
            <a:r>
              <a:rPr lang="en-US" sz="1200" kern="1200" dirty="0" smtClean="0">
                <a:solidFill>
                  <a:schemeClr val="tx1"/>
                </a:solidFill>
                <a:latin typeface="Arial" charset="0"/>
                <a:ea typeface="+mn-ea"/>
                <a:cs typeface="+mn-cs"/>
              </a:rPr>
              <a:t>86% of unintended</a:t>
            </a:r>
            <a:r>
              <a:rPr lang="en-US" sz="1200" kern="1200" baseline="0" dirty="0" smtClean="0">
                <a:solidFill>
                  <a:schemeClr val="tx1"/>
                </a:solidFill>
                <a:latin typeface="Arial" charset="0"/>
                <a:ea typeface="+mn-ea"/>
                <a:cs typeface="+mn-cs"/>
              </a:rPr>
              <a:t> pregnancies </a:t>
            </a:r>
            <a:r>
              <a:rPr lang="en-US" sz="1200" kern="1200" dirty="0" smtClean="0">
                <a:solidFill>
                  <a:schemeClr val="tx1"/>
                </a:solidFill>
                <a:latin typeface="Arial" charset="0"/>
                <a:ea typeface="+mn-ea"/>
                <a:cs typeface="+mn-cs"/>
              </a:rPr>
              <a:t>resulted from the non-use of contraception. </a:t>
            </a:r>
            <a:r>
              <a:rPr lang="en-US" sz="1200" kern="1200" baseline="0" dirty="0" smtClean="0">
                <a:solidFill>
                  <a:schemeClr val="tx1"/>
                </a:solidFill>
                <a:latin typeface="Arial" charset="0"/>
                <a:ea typeface="+mn-ea"/>
                <a:cs typeface="+mn-cs"/>
              </a:rPr>
              <a:t>Migrant postnatal women initiated contraception use 5 months later than sexual resumption. </a:t>
            </a:r>
          </a:p>
          <a:p>
            <a:endParaRPr lang="en-US" sz="1200" kern="1200" baseline="0" dirty="0" smtClean="0">
              <a:solidFill>
                <a:schemeClr val="tx1"/>
              </a:solidFill>
              <a:latin typeface="Arial" charset="0"/>
              <a:ea typeface="+mn-ea"/>
              <a:cs typeface="+mn-cs"/>
            </a:endParaRPr>
          </a:p>
          <a:p>
            <a:r>
              <a:rPr lang="en-US" sz="1200" kern="1200" baseline="0" dirty="0" smtClean="0">
                <a:solidFill>
                  <a:schemeClr val="tx1"/>
                </a:solidFill>
                <a:latin typeface="Arial" charset="0"/>
                <a:ea typeface="+mn-ea"/>
                <a:cs typeface="+mn-cs"/>
              </a:rPr>
              <a:t>Another survey found that the </a:t>
            </a:r>
            <a:r>
              <a:rPr lang="en-US" sz="1200" dirty="0" smtClean="0">
                <a:solidFill>
                  <a:srgbClr val="FF0000"/>
                </a:solidFill>
                <a:latin typeface="Arial" pitchFamily="34" charset="0"/>
                <a:cs typeface="Arial" pitchFamily="34" charset="0"/>
              </a:rPr>
              <a:t>awareness and utilization of free family planning services among migrant women was low. </a:t>
            </a:r>
          </a:p>
          <a:p>
            <a:endParaRPr lang="en-US" sz="1200" kern="1200" baseline="0" dirty="0" smtClean="0">
              <a:solidFill>
                <a:srgbClr val="FF0000"/>
              </a:solidFill>
              <a:latin typeface="Arial" pitchFamily="34" charset="0"/>
              <a:ea typeface="+mn-ea"/>
              <a:cs typeface="Arial" pitchFamily="34" charset="0"/>
            </a:endParaRPr>
          </a:p>
          <a:p>
            <a:pPr algn="l">
              <a:spcBef>
                <a:spcPts val="0"/>
              </a:spcBef>
            </a:pPr>
            <a:r>
              <a:rPr lang="en-US" sz="1200" kern="1200" baseline="0" dirty="0" smtClean="0">
                <a:solidFill>
                  <a:srgbClr val="FF0000"/>
                </a:solidFill>
                <a:latin typeface="Arial" pitchFamily="34" charset="0"/>
                <a:ea typeface="+mn-ea"/>
                <a:cs typeface="Arial" pitchFamily="34" charset="0"/>
              </a:rPr>
              <a:t>Accordingly, there is a challenge ahead of us: </a:t>
            </a:r>
            <a:r>
              <a:rPr kumimoji="0" lang="en-US" altLang="zh-CN" u="sng" dirty="0" smtClean="0">
                <a:solidFill>
                  <a:schemeClr val="tx1">
                    <a:lumMod val="50000"/>
                  </a:schemeClr>
                </a:solidFill>
                <a:latin typeface="Arial" pitchFamily="34" charset="0"/>
                <a:ea typeface="宋体" pitchFamily="2" charset="-122"/>
                <a:cs typeface="Arial" pitchFamily="34" charset="0"/>
              </a:rPr>
              <a:t>How to improve migrant women’s access to free  family planning services, increase their early use of contraception after delivery, and decrease the high incidence of unintended pregnancy during the first year postpartum? </a:t>
            </a:r>
            <a:endParaRPr lang="en-US" u="sng" dirty="0" smtClean="0">
              <a:solidFill>
                <a:schemeClr val="tx1">
                  <a:lumMod val="50000"/>
                </a:schemeClr>
              </a:solidFill>
            </a:endParaRPr>
          </a:p>
          <a:p>
            <a:r>
              <a:rPr lang="en-US" sz="1200" kern="1200" baseline="0" dirty="0" smtClean="0">
                <a:solidFill>
                  <a:srgbClr val="FF0000"/>
                </a:solidFill>
                <a:latin typeface="Arial" pitchFamily="34" charset="0"/>
                <a:ea typeface="+mn-ea"/>
                <a:cs typeface="Arial" pitchFamily="34" charset="0"/>
              </a:rPr>
              <a:t> </a:t>
            </a:r>
            <a:endParaRPr lang="en-US" sz="1200" kern="1200" baseline="0" dirty="0" smtClean="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0782423A-9263-4020-A7A3-E70AD099298C}" type="slidenum">
              <a:rPr lang="ko-KR" altLang="en-US" smtClean="0"/>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sz="1400" b="1" i="0" u="none" strike="noStrike" kern="1200" baseline="0">
                <a:solidFill>
                  <a:srgbClr val="003300"/>
                </a:solidFill>
                <a:latin typeface="Arial" pitchFamily="34" charset="0"/>
                <a:ea typeface="Verdana"/>
                <a:cs typeface="Arial" pitchFamily="34" charset="0"/>
              </a:defRPr>
            </a:pPr>
            <a:r>
              <a:rPr lang="en-US" sz="1400" b="0" i="0" u="none" strike="noStrike" kern="1200" baseline="0" dirty="0" smtClean="0">
                <a:solidFill>
                  <a:srgbClr val="003300"/>
                </a:solidFill>
                <a:latin typeface="Arial" pitchFamily="34" charset="0"/>
                <a:ea typeface="Verdana"/>
                <a:cs typeface="Arial" pitchFamily="34" charset="0"/>
              </a:rPr>
              <a:t>To answer this question, we </a:t>
            </a:r>
            <a:r>
              <a:rPr lang="en-US" sz="1400" b="0" dirty="0" smtClean="0"/>
              <a:t>designed</a:t>
            </a:r>
            <a:r>
              <a:rPr lang="en-US" sz="1400" b="0" baseline="0" dirty="0" smtClean="0"/>
              <a:t> a prospective study </a:t>
            </a:r>
            <a:r>
              <a:rPr lang="en-US" altLang="zh-CN" sz="1400" b="0" dirty="0" smtClean="0">
                <a:latin typeface="Arial" pitchFamily="34" charset="0"/>
                <a:ea typeface="宋体" pitchFamily="2" charset="-122"/>
                <a:cs typeface="Arial" pitchFamily="34" charset="0"/>
              </a:rPr>
              <a:t>at the </a:t>
            </a:r>
            <a:r>
              <a:rPr lang="en-US" sz="1400" b="0" dirty="0" err="1" smtClean="0">
                <a:solidFill>
                  <a:srgbClr val="FF0000"/>
                </a:solidFill>
                <a:latin typeface="Arial" pitchFamily="34" charset="0"/>
                <a:cs typeface="Arial" pitchFamily="34" charset="0"/>
              </a:rPr>
              <a:t>Pu</a:t>
            </a:r>
            <a:r>
              <a:rPr lang="en-US" sz="1400" b="0" dirty="0" smtClean="0">
                <a:solidFill>
                  <a:srgbClr val="FF0000"/>
                </a:solidFill>
                <a:latin typeface="Arial" pitchFamily="34" charset="0"/>
                <a:cs typeface="Arial" pitchFamily="34" charset="0"/>
              </a:rPr>
              <a:t> Jiang Community Health Center </a:t>
            </a:r>
            <a:r>
              <a:rPr lang="en-US" sz="1400" b="0" baseline="0" dirty="0" smtClean="0"/>
              <a:t>and introduce f</a:t>
            </a:r>
            <a:r>
              <a:rPr lang="en-US" altLang="zh-CN" sz="1400" b="0" dirty="0" smtClean="0">
                <a:latin typeface="Arial" pitchFamily="34" charset="0"/>
                <a:ea typeface="宋体" pitchFamily="2" charset="-122"/>
                <a:cs typeface="Arial" pitchFamily="34" charset="0"/>
              </a:rPr>
              <a:t>ree contraceptive services</a:t>
            </a:r>
            <a:r>
              <a:rPr lang="en-US" altLang="zh-CN" sz="1400" b="0" baseline="0" dirty="0" smtClean="0">
                <a:latin typeface="Arial" charset="0"/>
                <a:ea typeface="+mn-ea"/>
                <a:cs typeface="+mn-cs"/>
              </a:rPr>
              <a:t> to migrant women which was sponsored by </a:t>
            </a:r>
            <a:r>
              <a:rPr lang="en-US" sz="1400" b="0" i="0" u="none" strike="noStrike" kern="1200" baseline="0" dirty="0" smtClean="0">
                <a:solidFill>
                  <a:srgbClr val="003300"/>
                </a:solidFill>
                <a:latin typeface="Arial" pitchFamily="34" charset="0"/>
                <a:ea typeface="Verdana"/>
                <a:cs typeface="Arial" pitchFamily="34" charset="0"/>
              </a:rPr>
              <a:t>Shanghai Municipal Population &amp; Family Planning Commission. </a:t>
            </a:r>
            <a:r>
              <a:rPr lang="en-US" sz="1400" b="0" dirty="0" err="1" smtClean="0">
                <a:solidFill>
                  <a:srgbClr val="FF0000"/>
                </a:solidFill>
                <a:latin typeface="Arial" pitchFamily="34" charset="0"/>
                <a:cs typeface="Arial" pitchFamily="34" charset="0"/>
              </a:rPr>
              <a:t>Pu</a:t>
            </a:r>
            <a:r>
              <a:rPr lang="en-US" sz="1400" b="0" dirty="0" smtClean="0">
                <a:solidFill>
                  <a:srgbClr val="FF0000"/>
                </a:solidFill>
                <a:latin typeface="Arial" pitchFamily="34" charset="0"/>
                <a:cs typeface="Arial" pitchFamily="34" charset="0"/>
              </a:rPr>
              <a:t> Jiang Community Health Center </a:t>
            </a:r>
            <a:r>
              <a:rPr lang="en-US" sz="1400" b="0" kern="1200" dirty="0" smtClean="0">
                <a:solidFill>
                  <a:schemeClr val="tx1"/>
                </a:solidFill>
                <a:latin typeface="Arial" charset="0"/>
                <a:ea typeface="+mn-ea"/>
                <a:cs typeface="+mn-cs"/>
              </a:rPr>
              <a:t>is the first and most widely used maternal health center for migrant women in Shanghai. During the recent 5 years,</a:t>
            </a:r>
            <a:r>
              <a:rPr lang="en-US" sz="1400" b="0" kern="1200" baseline="0" dirty="0" smtClean="0">
                <a:solidFill>
                  <a:schemeClr val="tx1"/>
                </a:solidFill>
                <a:latin typeface="Arial" charset="0"/>
                <a:ea typeface="+mn-ea"/>
                <a:cs typeface="+mn-cs"/>
              </a:rPr>
              <a:t> </a:t>
            </a:r>
            <a:r>
              <a:rPr lang="en-US" sz="1400" b="0" i="0" u="none" strike="noStrike" kern="1200" baseline="0" dirty="0" smtClean="0">
                <a:solidFill>
                  <a:srgbClr val="003300"/>
                </a:solidFill>
                <a:latin typeface="Arial" pitchFamily="34" charset="0"/>
                <a:ea typeface="Verdana"/>
                <a:cs typeface="Arial" pitchFamily="34" charset="0"/>
              </a:rPr>
              <a:t>over 40,000 migrant women gave birth  here</a:t>
            </a:r>
            <a:r>
              <a:rPr lang="en-US" sz="1400" b="0" kern="1200" baseline="0" dirty="0" smtClean="0">
                <a:solidFill>
                  <a:schemeClr val="tx1"/>
                </a:solidFill>
                <a:latin typeface="Arial" charset="0"/>
                <a:ea typeface="+mn-ea"/>
                <a:cs typeface="+mn-cs"/>
              </a:rPr>
              <a:t>. </a:t>
            </a:r>
          </a:p>
          <a:p>
            <a:pPr marL="0" marR="0" indent="0" algn="l" defTabSz="914400" rtl="0" eaLnBrk="1" fontAlgn="base" latinLnBrk="0" hangingPunct="1">
              <a:lnSpc>
                <a:spcPct val="100000"/>
              </a:lnSpc>
              <a:spcBef>
                <a:spcPct val="30000"/>
              </a:spcBef>
              <a:spcAft>
                <a:spcPct val="0"/>
              </a:spcAft>
              <a:buClrTx/>
              <a:buSzTx/>
              <a:buFontTx/>
              <a:buNone/>
              <a:tabLst/>
              <a:defRPr sz="1400" b="1" i="0" u="none" strike="noStrike" kern="1200" baseline="0">
                <a:solidFill>
                  <a:srgbClr val="003300"/>
                </a:solidFill>
                <a:latin typeface="Arial" pitchFamily="34" charset="0"/>
                <a:ea typeface="Verdana"/>
                <a:cs typeface="Arial" pitchFamily="34" charset="0"/>
              </a:defRPr>
            </a:pPr>
            <a:endParaRPr lang="en-US" sz="1400" b="0" kern="1200" baseline="0" dirty="0" smtClean="0">
              <a:solidFill>
                <a:schemeClr val="tx1"/>
              </a:solidFill>
              <a:latin typeface="Arial" charset="0"/>
              <a:ea typeface="+mn-ea"/>
              <a:cs typeface="+mn-cs"/>
            </a:endParaRPr>
          </a:p>
          <a:p>
            <a:pPr algn="l">
              <a:spcBef>
                <a:spcPts val="0"/>
              </a:spcBef>
              <a:spcAft>
                <a:spcPts val="0"/>
              </a:spcAft>
            </a:pPr>
            <a:r>
              <a:rPr lang="en-US" sz="1400" dirty="0" smtClean="0">
                <a:solidFill>
                  <a:schemeClr val="tx1"/>
                </a:solidFill>
                <a:latin typeface="Arial" pitchFamily="34" charset="0"/>
                <a:cs typeface="Arial" pitchFamily="34" charset="0"/>
              </a:rPr>
              <a:t>Migrant women who gave birth from January to October 2006  and met inclusion/exclusion criteria  were eligible</a:t>
            </a:r>
            <a:r>
              <a:rPr lang="en-US" sz="1400" baseline="0" dirty="0" smtClean="0">
                <a:solidFill>
                  <a:schemeClr val="tx1"/>
                </a:solidFill>
                <a:latin typeface="Arial" pitchFamily="34" charset="0"/>
                <a:cs typeface="Arial" pitchFamily="34" charset="0"/>
              </a:rPr>
              <a:t>. Women in the intervention group were enrolled from admission to the  </a:t>
            </a:r>
            <a:r>
              <a:rPr lang="en-US" sz="1400" dirty="0" smtClean="0">
                <a:solidFill>
                  <a:schemeClr val="tx1"/>
                </a:solidFill>
                <a:latin typeface="Arial" pitchFamily="34" charset="0"/>
                <a:cs typeface="Arial" pitchFamily="34" charset="0"/>
              </a:rPr>
              <a:t>maternity ward during early labor  and were followed up through the first full</a:t>
            </a:r>
            <a:r>
              <a:rPr lang="en-US" sz="1400" baseline="0" dirty="0" smtClean="0">
                <a:solidFill>
                  <a:schemeClr val="tx1"/>
                </a:solidFill>
                <a:latin typeface="Arial" pitchFamily="34" charset="0"/>
                <a:cs typeface="Arial" pitchFamily="34" charset="0"/>
              </a:rPr>
              <a:t> year of postpartum. Women in the comparison group was enrolled retrospectively and received the follow up at 6 months and 12 months postpartum. </a:t>
            </a:r>
          </a:p>
          <a:p>
            <a:pPr algn="l">
              <a:spcBef>
                <a:spcPts val="0"/>
              </a:spcBef>
              <a:spcAft>
                <a:spcPts val="0"/>
              </a:spcAft>
            </a:pPr>
            <a:endParaRPr lang="en-US" sz="1400" baseline="0" dirty="0" smtClean="0">
              <a:solidFill>
                <a:schemeClr val="tx1"/>
              </a:solidFill>
              <a:latin typeface="Arial" pitchFamily="34" charset="0"/>
              <a:cs typeface="Arial" pitchFamily="34" charset="0"/>
            </a:endParaRPr>
          </a:p>
          <a:p>
            <a:pPr algn="l">
              <a:spcBef>
                <a:spcPts val="0"/>
              </a:spcBef>
              <a:spcAft>
                <a:spcPts val="0"/>
              </a:spcAft>
            </a:pPr>
            <a:r>
              <a:rPr lang="en-US" sz="1400" baseline="0" dirty="0" smtClean="0">
                <a:solidFill>
                  <a:schemeClr val="tx1"/>
                </a:solidFill>
                <a:latin typeface="Arial" pitchFamily="34" charset="0"/>
                <a:cs typeface="Arial" pitchFamily="34" charset="0"/>
              </a:rPr>
              <a:t>The study endpoints included incidence of unintended pregnancy, first time of contraception use and contraception prevalence by the end of first year.</a:t>
            </a:r>
            <a:endParaRPr lang="en-US" sz="1400" dirty="0" smtClean="0">
              <a:solidFill>
                <a:schemeClr val="tx1"/>
              </a:solidFill>
              <a:latin typeface="Arial" pitchFamily="34" charset="0"/>
              <a:cs typeface="Arial" pitchFamily="34" charset="0"/>
            </a:endParaRPr>
          </a:p>
          <a:p>
            <a:pPr marL="0" marR="0" indent="0" algn="l" defTabSz="914400" rtl="0" eaLnBrk="1" fontAlgn="base" latinLnBrk="0" hangingPunct="1">
              <a:lnSpc>
                <a:spcPct val="100000"/>
              </a:lnSpc>
              <a:spcBef>
                <a:spcPct val="30000"/>
              </a:spcBef>
              <a:spcAft>
                <a:spcPct val="0"/>
              </a:spcAft>
              <a:buClrTx/>
              <a:buSzTx/>
              <a:buFontTx/>
              <a:buNone/>
              <a:tabLst/>
              <a:defRPr sz="1400" b="1" i="0" u="none" strike="noStrike" kern="1200" baseline="0">
                <a:solidFill>
                  <a:srgbClr val="003300"/>
                </a:solidFill>
                <a:latin typeface="Arial" pitchFamily="34" charset="0"/>
                <a:ea typeface="Verdana"/>
                <a:cs typeface="Arial" pitchFamily="34" charset="0"/>
              </a:defRPr>
            </a:pPr>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defRPr sz="1400" b="1" i="0" u="none" strike="noStrike" kern="1200" baseline="0">
                <a:solidFill>
                  <a:srgbClr val="003300"/>
                </a:solidFill>
                <a:latin typeface="Arial" pitchFamily="34" charset="0"/>
                <a:ea typeface="Verdana"/>
                <a:cs typeface="Arial" pitchFamily="34" charset="0"/>
              </a:defRPr>
            </a:pPr>
            <a:endParaRPr lang="en-US" sz="1400" b="0" i="0" u="none" strike="noStrike" kern="1200" baseline="0" dirty="0">
              <a:solidFill>
                <a:srgbClr val="003300"/>
              </a:solidFill>
              <a:latin typeface="Arial" pitchFamily="34" charset="0"/>
              <a:ea typeface="Verdana"/>
              <a:cs typeface="Arial" pitchFamily="34" charset="0"/>
            </a:endParaRPr>
          </a:p>
        </p:txBody>
      </p:sp>
      <p:sp>
        <p:nvSpPr>
          <p:cNvPr id="4" name="Slide Number Placeholder 3"/>
          <p:cNvSpPr>
            <a:spLocks noGrp="1"/>
          </p:cNvSpPr>
          <p:nvPr>
            <p:ph type="sldNum" sz="quarter" idx="10"/>
          </p:nvPr>
        </p:nvSpPr>
        <p:spPr/>
        <p:txBody>
          <a:bodyPr/>
          <a:lstStyle/>
          <a:p>
            <a:fld id="{0782423A-9263-4020-A7A3-E70AD099298C}" type="slidenum">
              <a:rPr lang="ko-KR" altLang="en-US" smtClean="0"/>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Arial" charset="0"/>
                <a:ea typeface="+mn-ea"/>
                <a:cs typeface="+mn-cs"/>
              </a:rPr>
              <a:t>Measures for the intervention group consisted of two parts: </a:t>
            </a:r>
          </a:p>
          <a:p>
            <a:pPr marL="228600" indent="-228600">
              <a:buAutoNum type="arabicParenBoth"/>
            </a:pPr>
            <a:r>
              <a:rPr lang="en-US" sz="1200" kern="1200" dirty="0" smtClean="0">
                <a:solidFill>
                  <a:schemeClr val="tx1"/>
                </a:solidFill>
                <a:latin typeface="Arial" charset="0"/>
                <a:ea typeface="+mn-ea"/>
                <a:cs typeface="+mn-cs"/>
              </a:rPr>
              <a:t>First part was the services provided prior to discharge. Postnatal women usually stayed at the hospital for</a:t>
            </a:r>
            <a:r>
              <a:rPr lang="en-US" sz="1200" kern="1200" baseline="0" dirty="0" smtClean="0">
                <a:solidFill>
                  <a:schemeClr val="tx1"/>
                </a:solidFill>
                <a:latin typeface="Arial" charset="0"/>
                <a:ea typeface="+mn-ea"/>
                <a:cs typeface="+mn-cs"/>
              </a:rPr>
              <a:t> 24 hours after vaginal delivery if no complications and 5 days for c-section. After women registered and signed the IC, contraception counseling was provided immediately and health leaflets were distributed. Migrant women could choose the tubal ligation during c-section, IUD insertion immediately after delivery or DMPA for non-breastfeeding women prior to discharge. For those who would not like to initiate long term contraceptive method prior to discharge, two boxes including 20 sets of male condom were provided.</a:t>
            </a:r>
          </a:p>
          <a:p>
            <a:pPr marL="228600" indent="-228600">
              <a:buAutoNum type="arabicParenBoth"/>
            </a:pPr>
            <a:r>
              <a:rPr lang="en-US" sz="1200" kern="1200" baseline="0" dirty="0" smtClean="0">
                <a:solidFill>
                  <a:schemeClr val="tx1"/>
                </a:solidFill>
                <a:latin typeface="Arial" charset="0"/>
                <a:ea typeface="+mn-ea"/>
                <a:cs typeface="+mn-cs"/>
              </a:rPr>
              <a:t>After migrant women left the hospital, repeated telephone follow-up were arranged at </a:t>
            </a:r>
            <a:r>
              <a:rPr lang="en-US" altLang="zh-CN" sz="1200" kern="1200" baseline="0" dirty="0" smtClean="0">
                <a:solidFill>
                  <a:schemeClr val="tx1"/>
                </a:solidFill>
                <a:latin typeface="Arial" charset="0"/>
                <a:ea typeface="+mn-ea"/>
                <a:cs typeface="+mn-cs"/>
              </a:rPr>
              <a:t>42d\3\6\9\12mo postpartum for each family. During each follow-up, women were asked if they had any questions about contraception use. </a:t>
            </a:r>
            <a:r>
              <a:rPr kumimoji="0" lang="en-US" altLang="zh-CN" sz="1200" kern="1200" baseline="0" dirty="0" smtClean="0">
                <a:solidFill>
                  <a:schemeClr val="bg2"/>
                </a:solidFill>
                <a:latin typeface="Arial" pitchFamily="34" charset="0"/>
                <a:ea typeface="宋体" pitchFamily="2" charset="-122"/>
                <a:cs typeface="Arial" pitchFamily="34" charset="0"/>
              </a:rPr>
              <a:t>F</a:t>
            </a:r>
            <a:r>
              <a:rPr kumimoji="0" lang="en-US" altLang="zh-CN" dirty="0" smtClean="0">
                <a:solidFill>
                  <a:schemeClr val="bg2"/>
                </a:solidFill>
                <a:latin typeface="Arial" pitchFamily="34" charset="0"/>
                <a:ea typeface="宋体" pitchFamily="2" charset="-122"/>
                <a:cs typeface="Arial" pitchFamily="34" charset="0"/>
              </a:rPr>
              <a:t>ree contraceptive</a:t>
            </a:r>
            <a:r>
              <a:rPr kumimoji="0" lang="en-US" altLang="zh-CN" baseline="0" dirty="0" smtClean="0">
                <a:solidFill>
                  <a:schemeClr val="bg2"/>
                </a:solidFill>
                <a:latin typeface="Arial" pitchFamily="34" charset="0"/>
                <a:ea typeface="宋体" pitchFamily="2" charset="-122"/>
                <a:cs typeface="Arial" pitchFamily="34" charset="0"/>
              </a:rPr>
              <a:t> services policy was reinforced and </a:t>
            </a:r>
            <a:r>
              <a:rPr kumimoji="0" lang="en-US" altLang="zh-CN" sz="1200" kern="1200" baseline="0" dirty="0" smtClean="0">
                <a:solidFill>
                  <a:schemeClr val="bg2"/>
                </a:solidFill>
                <a:latin typeface="Arial" pitchFamily="34" charset="0"/>
                <a:ea typeface="宋体" pitchFamily="2" charset="-122"/>
                <a:cs typeface="Arial" pitchFamily="34" charset="0"/>
              </a:rPr>
              <a:t>t</a:t>
            </a:r>
            <a:r>
              <a:rPr kumimoji="0" lang="en-US" altLang="zh-CN" baseline="0" dirty="0" smtClean="0">
                <a:solidFill>
                  <a:schemeClr val="bg2"/>
                </a:solidFill>
                <a:latin typeface="Arial" pitchFamily="34" charset="0"/>
                <a:ea typeface="宋体" pitchFamily="2" charset="-122"/>
                <a:cs typeface="Arial" pitchFamily="34" charset="0"/>
              </a:rPr>
              <a:t>he investigator also provided the very detailed information about how to access such free services in the city. Finally women were asked to </a:t>
            </a:r>
            <a:r>
              <a:rPr lang="en-US" altLang="zh-CN" sz="1200" kern="1200" baseline="0" dirty="0" smtClean="0">
                <a:solidFill>
                  <a:schemeClr val="tx1"/>
                </a:solidFill>
                <a:latin typeface="Arial" charset="0"/>
                <a:ea typeface="+mn-ea"/>
                <a:cs typeface="+mn-cs"/>
              </a:rPr>
              <a:t>finish the questionnaires which includes </a:t>
            </a:r>
            <a:r>
              <a:rPr kumimoji="0" lang="en-US" altLang="zh-CN" dirty="0" smtClean="0">
                <a:solidFill>
                  <a:schemeClr val="bg2"/>
                </a:solidFill>
                <a:latin typeface="Arial" pitchFamily="34" charset="0"/>
                <a:ea typeface="宋体" pitchFamily="2" charset="-122"/>
                <a:cs typeface="Arial" pitchFamily="34" charset="0"/>
              </a:rPr>
              <a:t>M &amp; C Health/Infant feeding/Sexual activity/Menses and Pregnancy. </a:t>
            </a:r>
            <a:r>
              <a:rPr kumimoji="0" lang="en-US" altLang="zh-CN" baseline="0" dirty="0" smtClean="0">
                <a:solidFill>
                  <a:schemeClr val="bg2"/>
                </a:solidFill>
                <a:latin typeface="Arial" pitchFamily="34" charset="0"/>
                <a:ea typeface="宋体" pitchFamily="2" charset="-122"/>
                <a:cs typeface="Arial" pitchFamily="34" charset="0"/>
              </a:rPr>
              <a:t>For those women who would like to return to delivery hospital or family planning clinics for further contraceptive services, hospital visit was arranged.</a:t>
            </a:r>
          </a:p>
          <a:p>
            <a:pPr marL="228600" indent="-228600">
              <a:buAutoNum type="arabicParenBoth"/>
            </a:pPr>
            <a:endParaRPr kumimoji="0" lang="en-US" baseline="0" dirty="0" smtClean="0">
              <a:solidFill>
                <a:schemeClr val="bg2"/>
              </a:solidFill>
              <a:latin typeface="Arial" pitchFamily="34" charset="0"/>
              <a:ea typeface="宋体" pitchFamily="2" charset="-122"/>
              <a:cs typeface="Arial" pitchFamily="34" charset="0"/>
            </a:endParaRPr>
          </a:p>
          <a:p>
            <a:pPr marL="228600" indent="-228600">
              <a:buNone/>
            </a:pPr>
            <a:r>
              <a:rPr kumimoji="0" lang="en-US" baseline="0" dirty="0" smtClean="0">
                <a:solidFill>
                  <a:schemeClr val="bg2"/>
                </a:solidFill>
                <a:latin typeface="Arial" pitchFamily="34" charset="0"/>
                <a:ea typeface="宋体" pitchFamily="2" charset="-122"/>
                <a:cs typeface="Arial" pitchFamily="34" charset="0"/>
              </a:rPr>
              <a:t>Women in the comparison group </a:t>
            </a:r>
            <a:r>
              <a:rPr kumimoji="0" lang="en-US" sz="1200" baseline="0" dirty="0" smtClean="0">
                <a:solidFill>
                  <a:schemeClr val="tx1"/>
                </a:solidFill>
                <a:latin typeface="Arial" pitchFamily="34" charset="0"/>
                <a:ea typeface="宋体" pitchFamily="2" charset="-122"/>
                <a:cs typeface="Arial" pitchFamily="34" charset="0"/>
              </a:rPr>
              <a:t>r</a:t>
            </a:r>
            <a:r>
              <a:rPr kumimoji="0" lang="en-US" altLang="zh-CN" sz="1200" dirty="0" smtClean="0">
                <a:solidFill>
                  <a:schemeClr val="tx1"/>
                </a:solidFill>
                <a:latin typeface="Arial" pitchFamily="34" charset="0"/>
                <a:ea typeface="宋体" pitchFamily="2" charset="-122"/>
                <a:cs typeface="Arial" pitchFamily="34" charset="0"/>
              </a:rPr>
              <a:t>eceived the standard maternity care provided at the hospital but did not receive the contraceptive service and counseling provided by the project. </a:t>
            </a:r>
            <a:r>
              <a:rPr kumimoji="0" lang="en-US" sz="1200" dirty="0" smtClean="0">
                <a:solidFill>
                  <a:schemeClr val="tx1"/>
                </a:solidFill>
                <a:latin typeface="Arial" pitchFamily="34" charset="0"/>
                <a:ea typeface="宋体" pitchFamily="2" charset="-122"/>
                <a:cs typeface="Arial" pitchFamily="34" charset="0"/>
              </a:rPr>
              <a:t>During the enrollment at 6-month and 12-month follow-up telephone interviews, information was collected about M &amp; C health, current contraceptive practices, and the occurrence of pregnancies following the index births. </a:t>
            </a:r>
            <a:r>
              <a:rPr kumimoji="0" lang="en-US" baseline="0" dirty="0" smtClean="0">
                <a:solidFill>
                  <a:schemeClr val="bg2"/>
                </a:solidFill>
                <a:latin typeface="Arial" pitchFamily="34" charset="0"/>
                <a:ea typeface="宋体" pitchFamily="2" charset="-122"/>
                <a:cs typeface="Arial" pitchFamily="34" charset="0"/>
              </a:rPr>
              <a:t> </a:t>
            </a:r>
            <a:endParaRPr lang="en-US" dirty="0"/>
          </a:p>
        </p:txBody>
      </p:sp>
      <p:sp>
        <p:nvSpPr>
          <p:cNvPr id="4" name="Slide Number Placeholder 3"/>
          <p:cNvSpPr>
            <a:spLocks noGrp="1"/>
          </p:cNvSpPr>
          <p:nvPr>
            <p:ph type="sldNum" sz="quarter" idx="10"/>
          </p:nvPr>
        </p:nvSpPr>
        <p:spPr/>
        <p:txBody>
          <a:bodyPr/>
          <a:lstStyle/>
          <a:p>
            <a:fld id="{0782423A-9263-4020-A7A3-E70AD099298C}" type="slidenum">
              <a:rPr lang="ko-KR" altLang="en-US" smtClean="0"/>
              <a:pPr/>
              <a:t>6</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10/14/2015</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10/14/2015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10/14/2015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10/14/2015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10/14/2015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213AF-26F6-41FA-8D85-E2C5388D6E58}" type="datetimeFigureOut">
              <a:rPr lang="en-US" smtClean="0"/>
              <a:pPr/>
              <a:t>10/14/2015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4213AF-26F6-41FA-8D85-E2C5388D6E58}" type="datetimeFigureOut">
              <a:rPr lang="en-US" smtClean="0"/>
              <a:pPr/>
              <a:t>10/14/2015</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44213AF-26F6-41FA-8D85-E2C5388D6E58}" type="datetimeFigureOut">
              <a:rPr lang="en-US" smtClean="0"/>
              <a:pPr/>
              <a:t>10/14/2015</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4213AF-26F6-41FA-8D85-E2C5388D6E58}" type="datetimeFigureOut">
              <a:rPr lang="en-US" smtClean="0"/>
              <a:pPr/>
              <a:t>10/14/2015</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44213AF-26F6-41FA-8D85-E2C5388D6E58}" type="datetimeFigureOut">
              <a:rPr lang="en-US" smtClean="0"/>
              <a:pPr/>
              <a:t>10/14/2015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10/14/2015</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10/14/2015</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464511" y="1580925"/>
            <a:ext cx="83058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b="1">
                <a:solidFill>
                  <a:srgbClr val="1A4298"/>
                </a:solidFill>
                <a:latin typeface="+mj-lt"/>
                <a:ea typeface="ＭＳ Ｐゴシック" pitchFamily="-112" charset="-128"/>
                <a:cs typeface="ＭＳ Ｐゴシック" pitchFamily="-112" charset="-128"/>
              </a:defRPr>
            </a:lvl1pPr>
            <a:lvl2pPr algn="l" rtl="0" eaLnBrk="1" fontAlgn="base" hangingPunct="1">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2pPr>
            <a:lvl3pPr algn="l" rtl="0" eaLnBrk="1" fontAlgn="base" hangingPunct="1">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3pPr>
            <a:lvl4pPr algn="l" rtl="0" eaLnBrk="1" fontAlgn="base" hangingPunct="1">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4pPr>
            <a:lvl5pPr algn="l" rtl="0" eaLnBrk="1" fontAlgn="base" hangingPunct="1">
              <a:spcBef>
                <a:spcPct val="0"/>
              </a:spcBef>
              <a:spcAft>
                <a:spcPct val="0"/>
              </a:spcAft>
              <a:defRPr sz="3200" b="1">
                <a:solidFill>
                  <a:schemeClr val="tx2"/>
                </a:solidFill>
                <a:latin typeface="Verdana" pitchFamily="-112" charset="0"/>
                <a:ea typeface="ＭＳ Ｐゴシック" pitchFamily="28" charset="-128"/>
                <a:cs typeface="ＭＳ Ｐゴシック" pitchFamily="28" charset="-128"/>
              </a:defRPr>
            </a:lvl5pPr>
            <a:lvl6pPr marL="4572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6pPr>
            <a:lvl7pPr marL="9144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7pPr>
            <a:lvl8pPr marL="13716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8pPr>
            <a:lvl9pPr marL="1828800" algn="l" rtl="0" eaLnBrk="1" fontAlgn="base" hangingPunct="1">
              <a:spcBef>
                <a:spcPct val="0"/>
              </a:spcBef>
              <a:spcAft>
                <a:spcPct val="0"/>
              </a:spcAft>
              <a:defRPr sz="3600" b="1">
                <a:solidFill>
                  <a:schemeClr val="tx2"/>
                </a:solidFill>
                <a:latin typeface="Arial" pitchFamily="28" charset="0"/>
                <a:ea typeface="ＭＳ Ｐゴシック" pitchFamily="28" charset="-128"/>
                <a:cs typeface="ＭＳ Ｐゴシック" pitchFamily="28" charset="-128"/>
              </a:defRPr>
            </a:lvl9pPr>
          </a:lstStyle>
          <a:p>
            <a:pPr latinLnBrk="0"/>
            <a:r>
              <a:rPr kumimoji="0" lang="en-US" altLang="zh-CN" kern="0" dirty="0" smtClean="0">
                <a:solidFill>
                  <a:srgbClr val="003399"/>
                </a:solidFill>
                <a:ea typeface="굴림" charset="-127"/>
              </a:rPr>
              <a:t>Disadvantaged Population and Reproductive Health</a:t>
            </a:r>
            <a:endParaRPr kumimoji="0" lang="en-US" altLang="ko-KR" kern="0" dirty="0" smtClean="0">
              <a:solidFill>
                <a:srgbClr val="003399"/>
              </a:solidFill>
              <a:ea typeface="굴림" charset="-127"/>
            </a:endParaRPr>
          </a:p>
        </p:txBody>
      </p:sp>
      <p:sp>
        <p:nvSpPr>
          <p:cNvPr id="6" name="Rectangle 4"/>
          <p:cNvSpPr>
            <a:spLocks noChangeArrowheads="1"/>
          </p:cNvSpPr>
          <p:nvPr/>
        </p:nvSpPr>
        <p:spPr bwMode="auto">
          <a:xfrm>
            <a:off x="965694" y="4791692"/>
            <a:ext cx="5696363"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8000" tIns="10800" rIns="18000" bIns="1080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algn="l" eaLnBrk="1" hangingPunct="1">
              <a:spcBef>
                <a:spcPct val="20000"/>
              </a:spcBef>
              <a:buClr>
                <a:schemeClr val="tx1"/>
              </a:buClr>
              <a:buFont typeface="Wingdings" pitchFamily="2" charset="2"/>
              <a:buNone/>
            </a:pPr>
            <a:r>
              <a:rPr lang="en-US" altLang="ko-KR" sz="1600" b="1" dirty="0" smtClean="0">
                <a:solidFill>
                  <a:srgbClr val="003399"/>
                </a:solidFill>
                <a:latin typeface="Arial" panose="020B0604020202020204" pitchFamily="34" charset="0"/>
                <a:ea typeface="굴림" charset="-127"/>
                <a:cs typeface="Arial" panose="020B0604020202020204" pitchFamily="34" charset="0"/>
              </a:rPr>
              <a:t>Ph.D</a:t>
            </a:r>
            <a:r>
              <a:rPr lang="en-US" altLang="ko-KR" sz="1600" b="1" dirty="0">
                <a:solidFill>
                  <a:srgbClr val="003399"/>
                </a:solidFill>
                <a:latin typeface="Arial" panose="020B0604020202020204" pitchFamily="34" charset="0"/>
                <a:ea typeface="굴림" charset="-127"/>
                <a:cs typeface="Arial" panose="020B0604020202020204" pitchFamily="34" charset="0"/>
              </a:rPr>
              <a:t>. </a:t>
            </a:r>
            <a:r>
              <a:rPr lang="en-US" altLang="ko-KR" sz="1600" b="1" dirty="0" smtClean="0">
                <a:solidFill>
                  <a:srgbClr val="003399"/>
                </a:solidFill>
                <a:latin typeface="Arial" panose="020B0604020202020204" pitchFamily="34" charset="0"/>
                <a:ea typeface="굴림" charset="-127"/>
                <a:cs typeface="Arial" panose="020B0604020202020204" pitchFamily="34" charset="0"/>
              </a:rPr>
              <a:t>MPH;</a:t>
            </a:r>
            <a:endParaRPr lang="en-US" altLang="ko-KR" sz="1600" b="1" dirty="0">
              <a:solidFill>
                <a:srgbClr val="003399"/>
              </a:solidFill>
              <a:latin typeface="Arial" panose="020B0604020202020204" pitchFamily="34" charset="0"/>
              <a:ea typeface="굴림" charset="-127"/>
              <a:cs typeface="Arial" panose="020B0604020202020204" pitchFamily="34" charset="0"/>
            </a:endParaRPr>
          </a:p>
          <a:p>
            <a:pPr algn="l" eaLnBrk="1" hangingPunct="1">
              <a:spcBef>
                <a:spcPct val="20000"/>
              </a:spcBef>
              <a:buClr>
                <a:schemeClr val="tx1"/>
              </a:buClr>
              <a:buFont typeface="Wingdings" pitchFamily="2" charset="2"/>
              <a:buNone/>
            </a:pPr>
            <a:r>
              <a:rPr lang="en-US" altLang="ko-KR" sz="1600" b="1" dirty="0" smtClean="0">
                <a:solidFill>
                  <a:srgbClr val="003399"/>
                </a:solidFill>
                <a:latin typeface="Arial" panose="020B0604020202020204" pitchFamily="34" charset="0"/>
                <a:ea typeface="굴림" charset="-127"/>
                <a:cs typeface="Arial" panose="020B0604020202020204" pitchFamily="34" charset="0"/>
              </a:rPr>
              <a:t>Biostatistician, Columbia University Medical Center</a:t>
            </a:r>
            <a:endParaRPr lang="en-US" altLang="ko-KR" sz="1600" b="1" dirty="0">
              <a:solidFill>
                <a:srgbClr val="003399"/>
              </a:solidFill>
              <a:latin typeface="Arial" panose="020B0604020202020204" pitchFamily="34" charset="0"/>
              <a:ea typeface="굴림" charset="-127"/>
              <a:cs typeface="Arial" panose="020B0604020202020204" pitchFamily="34" charset="0"/>
            </a:endParaRPr>
          </a:p>
          <a:p>
            <a:pPr algn="l" eaLnBrk="1" hangingPunct="1">
              <a:spcBef>
                <a:spcPct val="20000"/>
              </a:spcBef>
              <a:buClr>
                <a:schemeClr val="tx1"/>
              </a:buClr>
              <a:buFont typeface="Wingdings" pitchFamily="2" charset="2"/>
              <a:buNone/>
            </a:pPr>
            <a:r>
              <a:rPr lang="en-US" altLang="ko-KR" sz="1600" b="1" i="1" dirty="0" smtClean="0">
                <a:solidFill>
                  <a:srgbClr val="003399"/>
                </a:solidFill>
                <a:latin typeface="Arial" panose="020B0604020202020204" pitchFamily="34" charset="0"/>
                <a:ea typeface="굴림" charset="-127"/>
                <a:cs typeface="Arial" panose="020B0604020202020204" pitchFamily="34" charset="0"/>
              </a:rPr>
              <a:t>Translational Medicine</a:t>
            </a:r>
            <a:r>
              <a:rPr lang="en-US" altLang="ko-KR" sz="1600" b="1" dirty="0" smtClean="0">
                <a:solidFill>
                  <a:srgbClr val="003399"/>
                </a:solidFill>
                <a:latin typeface="Arial" panose="020B0604020202020204" pitchFamily="34" charset="0"/>
                <a:ea typeface="굴림" charset="-127"/>
                <a:cs typeface="Arial" panose="020B0604020202020204" pitchFamily="34" charset="0"/>
              </a:rPr>
              <a:t> </a:t>
            </a:r>
            <a:r>
              <a:rPr lang="en-US" altLang="ko-KR" sz="1600" b="1" dirty="0">
                <a:solidFill>
                  <a:srgbClr val="003399"/>
                </a:solidFill>
                <a:latin typeface="Arial" panose="020B0604020202020204" pitchFamily="34" charset="0"/>
                <a:ea typeface="굴림" charset="-127"/>
                <a:cs typeface="Arial" panose="020B0604020202020204" pitchFamily="34" charset="0"/>
              </a:rPr>
              <a:t>editorial board </a:t>
            </a:r>
            <a:r>
              <a:rPr lang="en-US" altLang="ko-KR" sz="1600" b="1" dirty="0" smtClean="0">
                <a:solidFill>
                  <a:srgbClr val="003399"/>
                </a:solidFill>
                <a:latin typeface="Arial" panose="020B0604020202020204" pitchFamily="34" charset="0"/>
                <a:ea typeface="굴림" charset="-127"/>
                <a:cs typeface="Arial" panose="020B0604020202020204" pitchFamily="34" charset="0"/>
              </a:rPr>
              <a:t>member </a:t>
            </a:r>
            <a:endParaRPr lang="en-US" altLang="ko-KR" sz="1600" b="1" dirty="0">
              <a:solidFill>
                <a:srgbClr val="003399"/>
              </a:solidFill>
              <a:latin typeface="Arial" panose="020B0604020202020204" pitchFamily="34" charset="0"/>
              <a:ea typeface="굴림" charset="-127"/>
              <a:cs typeface="Arial" panose="020B0604020202020204" pitchFamily="34" charset="0"/>
            </a:endParaRPr>
          </a:p>
        </p:txBody>
      </p:sp>
      <p:sp>
        <p:nvSpPr>
          <p:cNvPr id="7" name="Title 1"/>
          <p:cNvSpPr>
            <a:spLocks noGrp="1"/>
          </p:cNvSpPr>
          <p:nvPr>
            <p:ph type="title"/>
          </p:nvPr>
        </p:nvSpPr>
        <p:spPr>
          <a:xfrm>
            <a:off x="856512" y="4089300"/>
            <a:ext cx="4690922" cy="702392"/>
          </a:xfrm>
        </p:spPr>
        <p:txBody>
          <a:bodyPr>
            <a:noAutofit/>
          </a:bodyPr>
          <a:lstStyle/>
          <a:p>
            <a:r>
              <a:rPr lang="en-US" sz="2800" dirty="0" smtClean="0">
                <a:solidFill>
                  <a:srgbClr val="003399"/>
                </a:solidFill>
                <a:latin typeface="Arial" pitchFamily="34" charset="0"/>
                <a:cs typeface="Arial" pitchFamily="34" charset="0"/>
              </a:rPr>
              <a:t>Dr. Yongmei Huang</a:t>
            </a:r>
            <a:endParaRPr lang="en-US" sz="2800" dirty="0">
              <a:solidFill>
                <a:srgbClr val="003399"/>
              </a:solidFill>
              <a:latin typeface="Arial" pitchFamily="34" charset="0"/>
              <a:cs typeface="Arial" pitchFamily="34" charset="0"/>
            </a:endParaRPr>
          </a:p>
        </p:txBody>
      </p:sp>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Tree>
    <p:extLst>
      <p:ext uri="{BB962C8B-B14F-4D97-AF65-F5344CB8AC3E}">
        <p14:creationId xmlns:p14="http://schemas.microsoft.com/office/powerpoint/2010/main" val="839460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内容占位符 9"/>
          <p:cNvGraphicFramePr>
            <a:graphicFrameLocks noGrp="1"/>
          </p:cNvGraphicFramePr>
          <p:nvPr>
            <p:ph idx="1"/>
            <p:extLst>
              <p:ext uri="{D42A27DB-BD31-4B8C-83A1-F6EECF244321}">
                <p14:modId xmlns:p14="http://schemas.microsoft.com/office/powerpoint/2010/main" val="3869517900"/>
              </p:ext>
            </p:extLst>
          </p:nvPr>
        </p:nvGraphicFramePr>
        <p:xfrm>
          <a:off x="235424" y="2158622"/>
          <a:ext cx="8690211" cy="3474720"/>
        </p:xfrm>
        <a:graphic>
          <a:graphicData uri="http://schemas.openxmlformats.org/drawingml/2006/table">
            <a:tbl>
              <a:tblPr firstRow="1" bandRow="1">
                <a:tableStyleId>{5C22544A-7EE6-4342-B048-85BDC9FD1C3A}</a:tableStyleId>
              </a:tblPr>
              <a:tblGrid>
                <a:gridCol w="3545006"/>
                <a:gridCol w="1924334"/>
                <a:gridCol w="1591683"/>
                <a:gridCol w="1629188"/>
              </a:tblGrid>
              <a:tr h="370840">
                <a:tc>
                  <a:txBody>
                    <a:bodyPr/>
                    <a:lstStyle/>
                    <a:p>
                      <a:endParaRPr lang="en-US" dirty="0"/>
                    </a:p>
                  </a:txBody>
                  <a:tcPr/>
                </a:tc>
                <a:tc>
                  <a:txBody>
                    <a:bodyPr/>
                    <a:lstStyle/>
                    <a:p>
                      <a:r>
                        <a:rPr lang="en-US" dirty="0" smtClean="0"/>
                        <a:t>Intervention cohort</a:t>
                      </a:r>
                      <a:endParaRPr lang="en-US" dirty="0"/>
                    </a:p>
                  </a:txBody>
                  <a:tcPr/>
                </a:tc>
                <a:tc>
                  <a:txBody>
                    <a:bodyPr/>
                    <a:lstStyle/>
                    <a:p>
                      <a:r>
                        <a:rPr lang="en-US" dirty="0" smtClean="0"/>
                        <a:t>Cohort 2006</a:t>
                      </a:r>
                      <a:endParaRPr lang="en-US" dirty="0"/>
                    </a:p>
                  </a:txBody>
                  <a:tcPr/>
                </a:tc>
                <a:tc>
                  <a:txBody>
                    <a:bodyPr/>
                    <a:lstStyle/>
                    <a:p>
                      <a:r>
                        <a:rPr lang="en-US" dirty="0" smtClean="0"/>
                        <a:t>Cohort 2005</a:t>
                      </a:r>
                      <a:endParaRPr lang="en-US" dirty="0"/>
                    </a:p>
                  </a:txBody>
                  <a:tcPr/>
                </a:tc>
              </a:tr>
              <a:tr h="370840">
                <a:tc>
                  <a:txBody>
                    <a:bodyPr/>
                    <a:lstStyle/>
                    <a:p>
                      <a:r>
                        <a:rPr lang="en-US" dirty="0" smtClean="0"/>
                        <a:t>Median time to sexual initiation (Months)</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c>
                  <a:txBody>
                    <a:bodyPr/>
                    <a:lstStyle/>
                    <a:p>
                      <a:r>
                        <a:rPr lang="en-US" dirty="0" smtClean="0"/>
                        <a:t>2</a:t>
                      </a:r>
                      <a:endParaRPr lang="en-US" dirty="0"/>
                    </a:p>
                  </a:txBody>
                  <a:tcPr/>
                </a:tc>
              </a:tr>
              <a:tr h="370840">
                <a:tc>
                  <a:txBody>
                    <a:bodyPr/>
                    <a:lstStyle/>
                    <a:p>
                      <a:r>
                        <a:rPr lang="en-US" dirty="0" smtClean="0"/>
                        <a:t>Median time to contraception start (Months)</a:t>
                      </a:r>
                      <a:endParaRPr lang="en-US" dirty="0"/>
                    </a:p>
                  </a:txBody>
                  <a:tcPr/>
                </a:tc>
                <a:tc>
                  <a:txBody>
                    <a:bodyPr/>
                    <a:lstStyle/>
                    <a:p>
                      <a:r>
                        <a:rPr lang="en-US" dirty="0" smtClean="0"/>
                        <a:t>2</a:t>
                      </a:r>
                      <a:endParaRPr lang="en-US" dirty="0"/>
                    </a:p>
                  </a:txBody>
                  <a:tcPr/>
                </a:tc>
                <a:tc>
                  <a:txBody>
                    <a:bodyPr/>
                    <a:lstStyle/>
                    <a:p>
                      <a:r>
                        <a:rPr lang="en-US" dirty="0" smtClean="0"/>
                        <a:t>8.5</a:t>
                      </a:r>
                      <a:endParaRPr lang="en-US" dirty="0"/>
                    </a:p>
                  </a:txBody>
                  <a:tcPr/>
                </a:tc>
                <a:tc>
                  <a:txBody>
                    <a:bodyPr/>
                    <a:lstStyle/>
                    <a:p>
                      <a:r>
                        <a:rPr lang="en-US" dirty="0" smtClean="0"/>
                        <a:t>7.5</a:t>
                      </a:r>
                      <a:endParaRPr lang="en-US" dirty="0"/>
                    </a:p>
                  </a:txBody>
                  <a:tcPr/>
                </a:tc>
              </a:tr>
              <a:tr h="370840">
                <a:tc>
                  <a:txBody>
                    <a:bodyPr/>
                    <a:lstStyle/>
                    <a:p>
                      <a:r>
                        <a:rPr lang="en-US" dirty="0" smtClean="0"/>
                        <a:t>Prevalence of contraception by the end of first year (%)</a:t>
                      </a:r>
                      <a:endParaRPr lang="en-US" dirty="0"/>
                    </a:p>
                  </a:txBody>
                  <a:tcPr/>
                </a:tc>
                <a:tc>
                  <a:txBody>
                    <a:bodyPr/>
                    <a:lstStyle/>
                    <a:p>
                      <a:r>
                        <a:rPr lang="en-US" dirty="0" smtClean="0"/>
                        <a:t>97</a:t>
                      </a:r>
                      <a:endParaRPr lang="en-US" dirty="0"/>
                    </a:p>
                  </a:txBody>
                  <a:tcPr/>
                </a:tc>
                <a:tc>
                  <a:txBody>
                    <a:bodyPr/>
                    <a:lstStyle/>
                    <a:p>
                      <a:r>
                        <a:rPr lang="en-US" dirty="0" smtClean="0"/>
                        <a:t>73.6</a:t>
                      </a:r>
                      <a:endParaRPr lang="en-US" dirty="0"/>
                    </a:p>
                  </a:txBody>
                  <a:tcPr/>
                </a:tc>
                <a:tc>
                  <a:txBody>
                    <a:bodyPr/>
                    <a:lstStyle/>
                    <a:p>
                      <a:r>
                        <a:rPr lang="en-US" dirty="0" smtClean="0"/>
                        <a:t>62.9</a:t>
                      </a:r>
                      <a:endParaRPr lang="en-US" dirty="0"/>
                    </a:p>
                  </a:txBody>
                  <a:tcPr/>
                </a:tc>
              </a:tr>
              <a:tr h="370840">
                <a:tc>
                  <a:txBody>
                    <a:bodyPr/>
                    <a:lstStyle/>
                    <a:p>
                      <a:r>
                        <a:rPr lang="en-US" dirty="0" smtClean="0"/>
                        <a:t>Incidence rate of unintended pregnancy within one year postpartum (100 women year)</a:t>
                      </a:r>
                      <a:endParaRPr lang="en-US" dirty="0"/>
                    </a:p>
                  </a:txBody>
                  <a:tcPr/>
                </a:tc>
                <a:tc>
                  <a:txBody>
                    <a:bodyPr/>
                    <a:lstStyle/>
                    <a:p>
                      <a:r>
                        <a:rPr lang="en-US" dirty="0" smtClean="0"/>
                        <a:t>2.2</a:t>
                      </a:r>
                      <a:endParaRPr lang="en-US" dirty="0"/>
                    </a:p>
                  </a:txBody>
                  <a:tcPr/>
                </a:tc>
                <a:tc>
                  <a:txBody>
                    <a:bodyPr/>
                    <a:lstStyle/>
                    <a:p>
                      <a:r>
                        <a:rPr lang="en-US" dirty="0" smtClean="0"/>
                        <a:t>12.8</a:t>
                      </a:r>
                      <a:endParaRPr lang="en-US" dirty="0"/>
                    </a:p>
                  </a:txBody>
                  <a:tcPr/>
                </a:tc>
                <a:tc>
                  <a:txBody>
                    <a:bodyPr/>
                    <a:lstStyle/>
                    <a:p>
                      <a:r>
                        <a:rPr lang="en-US" dirty="0" smtClean="0"/>
                        <a:t>9.6</a:t>
                      </a:r>
                      <a:endParaRPr lang="en-US" dirty="0"/>
                    </a:p>
                  </a:txBody>
                  <a:tcPr/>
                </a:tc>
              </a:tr>
            </a:tbl>
          </a:graphicData>
        </a:graphic>
      </p:graphicFrame>
      <p:sp>
        <p:nvSpPr>
          <p:cNvPr id="2" name="标题 1"/>
          <p:cNvSpPr>
            <a:spLocks noGrp="1"/>
          </p:cNvSpPr>
          <p:nvPr>
            <p:ph type="title"/>
          </p:nvPr>
        </p:nvSpPr>
        <p:spPr>
          <a:xfrm>
            <a:off x="518614" y="1417653"/>
            <a:ext cx="7772400" cy="561272"/>
          </a:xfrm>
        </p:spPr>
        <p:txBody>
          <a:bodyPr/>
          <a:lstStyle/>
          <a:p>
            <a:r>
              <a:rPr lang="en-US" sz="2200" dirty="0" smtClean="0"/>
              <a:t>Comparison with non-intervention cohorts</a:t>
            </a:r>
            <a:endParaRPr lang="en-US" sz="2200" dirty="0"/>
          </a:p>
        </p:txBody>
      </p:sp>
      <p:sp>
        <p:nvSpPr>
          <p:cNvPr id="11" name="矩形 10"/>
          <p:cNvSpPr/>
          <p:nvPr/>
        </p:nvSpPr>
        <p:spPr>
          <a:xfrm>
            <a:off x="723331" y="5958483"/>
            <a:ext cx="8243248" cy="523220"/>
          </a:xfrm>
          <a:prstGeom prst="rect">
            <a:avLst/>
          </a:prstGeom>
        </p:spPr>
        <p:txBody>
          <a:bodyPr wrap="square">
            <a:spAutoFit/>
          </a:bodyPr>
          <a:lstStyle/>
          <a:p>
            <a:pPr algn="r"/>
            <a:r>
              <a:rPr lang="en-US" sz="1400" dirty="0">
                <a:solidFill>
                  <a:schemeClr val="tx1"/>
                </a:solidFill>
                <a:latin typeface="+mn-lt"/>
              </a:rPr>
              <a:t>Cohort 2006 enrolled 720 migrants who delivered between January to May in </a:t>
            </a:r>
            <a:r>
              <a:rPr lang="en-US" sz="1400" dirty="0" smtClean="0">
                <a:solidFill>
                  <a:schemeClr val="tx1"/>
                </a:solidFill>
                <a:latin typeface="+mn-lt"/>
              </a:rPr>
              <a:t>2006 </a:t>
            </a:r>
          </a:p>
          <a:p>
            <a:pPr algn="r"/>
            <a:r>
              <a:rPr lang="en-US" sz="1400" dirty="0" smtClean="0">
                <a:solidFill>
                  <a:schemeClr val="tx1"/>
                </a:solidFill>
                <a:latin typeface="+mn-lt"/>
              </a:rPr>
              <a:t>Cohort </a:t>
            </a:r>
            <a:r>
              <a:rPr lang="en-US" sz="1400" dirty="0">
                <a:solidFill>
                  <a:schemeClr val="tx1"/>
                </a:solidFill>
                <a:latin typeface="+mn-lt"/>
              </a:rPr>
              <a:t>2005 included 588 migrants who gave birth in the calendar year of 2005 </a:t>
            </a:r>
          </a:p>
        </p:txBody>
      </p:sp>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Tree>
    <p:extLst>
      <p:ext uri="{BB962C8B-B14F-4D97-AF65-F5344CB8AC3E}">
        <p14:creationId xmlns:p14="http://schemas.microsoft.com/office/powerpoint/2010/main" val="2922328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0591" y="1636284"/>
            <a:ext cx="7772400" cy="4114800"/>
          </a:xfrm>
        </p:spPr>
        <p:txBody>
          <a:bodyPr>
            <a:normAutofit lnSpcReduction="10000"/>
          </a:bodyPr>
          <a:lstStyle/>
          <a:p>
            <a:r>
              <a:rPr lang="en-US" sz="2200" dirty="0"/>
              <a:t>In conclusion, providing free contraceptive counseling, along with offering free contraceptive methods, in maternity setting initiated at the time of childbirth and supported over a one-year postpartum period is an effective approach for promoting early use of contraception and decreasing the incidence of postpartum unintended pregnancies among rural-to-urban migrant women in Shanghai. </a:t>
            </a:r>
            <a:endParaRPr lang="en-US" sz="2200" dirty="0" smtClean="0"/>
          </a:p>
          <a:p>
            <a:endParaRPr lang="en-US" sz="2200" dirty="0" smtClean="0"/>
          </a:p>
          <a:p>
            <a:r>
              <a:rPr lang="en-US" sz="2200" dirty="0" smtClean="0"/>
              <a:t>This </a:t>
            </a:r>
            <a:r>
              <a:rPr lang="en-US" sz="2200" dirty="0"/>
              <a:t>approach can be introduced for the benefit of women in other impoverished settings where access to healthcare and resources are limited.</a:t>
            </a:r>
          </a:p>
        </p:txBody>
      </p:sp>
      <p:pic>
        <p:nvPicPr>
          <p:cNvPr id="4"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Tree>
    <p:extLst>
      <p:ext uri="{BB962C8B-B14F-4D97-AF65-F5344CB8AC3E}">
        <p14:creationId xmlns:p14="http://schemas.microsoft.com/office/powerpoint/2010/main" val="192327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a:spLocks noGrp="1"/>
          </p:cNvSpPr>
          <p:nvPr>
            <p:ph idx="1"/>
          </p:nvPr>
        </p:nvSpPr>
        <p:spPr>
          <a:xfrm>
            <a:off x="587108" y="1660123"/>
            <a:ext cx="8064688" cy="1342384"/>
          </a:xfrm>
        </p:spPr>
        <p:txBody>
          <a:bodyPr>
            <a:noAutofit/>
          </a:bodyPr>
          <a:lstStyle/>
          <a:p>
            <a:pPr>
              <a:spcBef>
                <a:spcPts val="600"/>
              </a:spcBef>
              <a:spcAft>
                <a:spcPts val="600"/>
              </a:spcAft>
            </a:pPr>
            <a:r>
              <a:rPr lang="en-US" sz="1800" dirty="0" smtClean="0">
                <a:latin typeface="Arial" pitchFamily="34" charset="0"/>
                <a:cs typeface="Arial" pitchFamily="34" charset="0"/>
              </a:rPr>
              <a:t>Unbalanced economic development between rural and urban area in last 30 years in China has led to a vast internal migration </a:t>
            </a:r>
          </a:p>
          <a:p>
            <a:pPr>
              <a:spcBef>
                <a:spcPts val="600"/>
              </a:spcBef>
              <a:spcAft>
                <a:spcPts val="600"/>
              </a:spcAft>
            </a:pPr>
            <a:r>
              <a:rPr lang="en-US" sz="1800" dirty="0" smtClean="0">
                <a:latin typeface="Arial" pitchFamily="34" charset="0"/>
                <a:cs typeface="Arial" pitchFamily="34" charset="0"/>
              </a:rPr>
              <a:t>People move from rural area to cities to seek jobs with higher income for a better life</a:t>
            </a:r>
            <a:endParaRPr lang="en-US" sz="1800" b="1" dirty="0" smtClean="0">
              <a:solidFill>
                <a:srgbClr val="003399"/>
              </a:solidFill>
              <a:latin typeface="Arial" pitchFamily="34" charset="0"/>
              <a:cs typeface="Arial" pitchFamily="34" charset="0"/>
            </a:endParaRPr>
          </a:p>
          <a:p>
            <a:pPr>
              <a:spcBef>
                <a:spcPts val="600"/>
              </a:spcBef>
              <a:spcAft>
                <a:spcPts val="600"/>
              </a:spcAft>
              <a:buNone/>
            </a:pPr>
            <a:endParaRPr lang="en-US" sz="2400" kern="1200" dirty="0" smtClean="0">
              <a:latin typeface="Arial" pitchFamily="34" charset="0"/>
              <a:cs typeface="Arial" pitchFamily="34" charset="0"/>
            </a:endParaRPr>
          </a:p>
          <a:p>
            <a:pPr>
              <a:spcBef>
                <a:spcPts val="600"/>
              </a:spcBef>
              <a:spcAft>
                <a:spcPts val="600"/>
              </a:spcAft>
              <a:buNone/>
            </a:pPr>
            <a:endParaRPr lang="en-US" sz="2400" kern="1200" dirty="0" smtClean="0">
              <a:latin typeface="Arial" pitchFamily="34" charset="0"/>
              <a:cs typeface="Arial" pitchFamily="34" charset="0"/>
            </a:endParaRPr>
          </a:p>
        </p:txBody>
      </p:sp>
      <p:sp>
        <p:nvSpPr>
          <p:cNvPr id="18" name="Slide Number Placeholder 2"/>
          <p:cNvSpPr>
            <a:spLocks noGrp="1"/>
          </p:cNvSpPr>
          <p:nvPr>
            <p:ph type="sldNum" sz="quarter" idx="12"/>
          </p:nvPr>
        </p:nvSpPr>
        <p:spPr>
          <a:xfrm>
            <a:off x="7010400" y="6564366"/>
            <a:ext cx="2133600" cy="209550"/>
          </a:xfrm>
          <a:prstGeom prst="rect">
            <a:avLst/>
          </a:prstGeom>
        </p:spPr>
        <p:txBody>
          <a:bodyPr/>
          <a:lstStyle/>
          <a:p>
            <a:fld id="{712DB3ED-D733-4558-A557-A12DB0CE94A0}" type="slidenum">
              <a:rPr lang="ko-KR" altLang="en-US" sz="1600" smtClean="0"/>
              <a:pPr/>
              <a:t>2</a:t>
            </a:fld>
            <a:endParaRPr lang="en-US" altLang="ko-KR" sz="1600" dirty="0"/>
          </a:p>
        </p:txBody>
      </p:sp>
      <p:sp>
        <p:nvSpPr>
          <p:cNvPr id="2" name="Title 1"/>
          <p:cNvSpPr>
            <a:spLocks noGrp="1"/>
          </p:cNvSpPr>
          <p:nvPr>
            <p:ph type="title"/>
          </p:nvPr>
        </p:nvSpPr>
        <p:spPr>
          <a:xfrm>
            <a:off x="441548" y="1001347"/>
            <a:ext cx="8217072" cy="702392"/>
          </a:xfrm>
        </p:spPr>
        <p:txBody>
          <a:bodyPr>
            <a:noAutofit/>
          </a:bodyPr>
          <a:lstStyle/>
          <a:p>
            <a:r>
              <a:rPr lang="en-US" sz="2400" dirty="0" smtClean="0">
                <a:solidFill>
                  <a:srgbClr val="003399"/>
                </a:solidFill>
                <a:latin typeface="Arial" pitchFamily="34" charset="0"/>
                <a:cs typeface="Arial" pitchFamily="34" charset="0"/>
              </a:rPr>
              <a:t>Economic Development &amp; Internal Migration in China</a:t>
            </a:r>
            <a:endParaRPr lang="en-US" sz="2400" dirty="0">
              <a:solidFill>
                <a:srgbClr val="003399"/>
              </a:solidFill>
              <a:latin typeface="Arial" pitchFamily="34" charset="0"/>
              <a:cs typeface="Arial" pitchFamily="34" charset="0"/>
            </a:endParaRPr>
          </a:p>
        </p:txBody>
      </p:sp>
      <p:sp>
        <p:nvSpPr>
          <p:cNvPr id="8" name="Rectangle 7"/>
          <p:cNvSpPr/>
          <p:nvPr/>
        </p:nvSpPr>
        <p:spPr>
          <a:xfrm>
            <a:off x="4845115" y="3056649"/>
            <a:ext cx="3954501" cy="1323439"/>
          </a:xfrm>
          <a:prstGeom prst="rect">
            <a:avLst/>
          </a:prstGeom>
          <a:solidFill>
            <a:schemeClr val="accent5">
              <a:lumMod val="40000"/>
              <a:lumOff val="60000"/>
            </a:schemeClr>
          </a:solidFill>
        </p:spPr>
        <p:txBody>
          <a:bodyPr wrap="square">
            <a:spAutoFit/>
          </a:bodyPr>
          <a:lstStyle/>
          <a:p>
            <a:pPr algn="l"/>
            <a:r>
              <a:rPr lang="en-US" sz="2000" b="1" dirty="0" smtClean="0">
                <a:solidFill>
                  <a:srgbClr val="003399"/>
                </a:solidFill>
                <a:latin typeface="Arial" pitchFamily="34" charset="0"/>
                <a:cs typeface="Arial" pitchFamily="34" charset="0"/>
              </a:rPr>
              <a:t>In 2010, Shanghai:</a:t>
            </a:r>
          </a:p>
          <a:p>
            <a:pPr algn="l"/>
            <a:r>
              <a:rPr lang="en-US" sz="2000" b="1" dirty="0" smtClean="0">
                <a:solidFill>
                  <a:srgbClr val="003399"/>
                </a:solidFill>
                <a:latin typeface="Arial" pitchFamily="34" charset="0"/>
                <a:cs typeface="Arial" pitchFamily="34" charset="0"/>
              </a:rPr>
              <a:t>Total Population: 19 million</a:t>
            </a:r>
          </a:p>
          <a:p>
            <a:pPr algn="l"/>
            <a:r>
              <a:rPr lang="en-US" sz="2000" b="1" dirty="0" smtClean="0">
                <a:solidFill>
                  <a:srgbClr val="003399"/>
                </a:solidFill>
                <a:latin typeface="Arial" pitchFamily="34" charset="0"/>
                <a:cs typeface="Arial" pitchFamily="34" charset="0"/>
              </a:rPr>
              <a:t> </a:t>
            </a:r>
            <a:r>
              <a:rPr lang="en-US" sz="2000" b="1" dirty="0" smtClean="0">
                <a:solidFill>
                  <a:srgbClr val="FF00FF"/>
                </a:solidFill>
                <a:latin typeface="Arial" pitchFamily="34" charset="0"/>
                <a:cs typeface="Arial" pitchFamily="34" charset="0"/>
              </a:rPr>
              <a:t>Internal Migrants: 9 million</a:t>
            </a:r>
          </a:p>
          <a:p>
            <a:pPr algn="l"/>
            <a:r>
              <a:rPr lang="en-US" sz="2000" b="1" dirty="0" smtClean="0">
                <a:solidFill>
                  <a:srgbClr val="FF00FF"/>
                </a:solidFill>
                <a:latin typeface="Arial" pitchFamily="34" charset="0"/>
                <a:cs typeface="Arial" pitchFamily="34" charset="0"/>
              </a:rPr>
              <a:t> Overall Population of Senegal </a:t>
            </a:r>
            <a:endParaRPr lang="en-US" sz="2000" b="1" dirty="0">
              <a:solidFill>
                <a:srgbClr val="FF00FF"/>
              </a:solidFill>
              <a:latin typeface="Arial" pitchFamily="34" charset="0"/>
              <a:cs typeface="Arial" pitchFamily="34" charset="0"/>
            </a:endParaRPr>
          </a:p>
        </p:txBody>
      </p:sp>
      <p:sp>
        <p:nvSpPr>
          <p:cNvPr id="6" name="Rectangle 5"/>
          <p:cNvSpPr/>
          <p:nvPr/>
        </p:nvSpPr>
        <p:spPr>
          <a:xfrm>
            <a:off x="334279" y="3324080"/>
            <a:ext cx="4346370" cy="1323439"/>
          </a:xfrm>
          <a:prstGeom prst="rect">
            <a:avLst/>
          </a:prstGeom>
          <a:solidFill>
            <a:schemeClr val="accent5">
              <a:lumMod val="60000"/>
              <a:lumOff val="40000"/>
            </a:schemeClr>
          </a:solidFill>
        </p:spPr>
        <p:txBody>
          <a:bodyPr wrap="square">
            <a:spAutoFit/>
          </a:bodyPr>
          <a:lstStyle/>
          <a:p>
            <a:pPr marL="0" lvl="1" algn="l">
              <a:buNone/>
            </a:pPr>
            <a:r>
              <a:rPr lang="en-US" sz="2000" b="1" dirty="0" smtClean="0">
                <a:solidFill>
                  <a:srgbClr val="003399"/>
                </a:solidFill>
                <a:latin typeface="Arial" pitchFamily="34" charset="0"/>
                <a:cs typeface="Arial" pitchFamily="34" charset="0"/>
              </a:rPr>
              <a:t>In 2010, China: </a:t>
            </a:r>
          </a:p>
          <a:p>
            <a:pPr marL="0" lvl="1" algn="l">
              <a:buNone/>
            </a:pPr>
            <a:r>
              <a:rPr lang="en-US" sz="2000" b="1" dirty="0" smtClean="0">
                <a:solidFill>
                  <a:srgbClr val="003399"/>
                </a:solidFill>
                <a:latin typeface="Arial" pitchFamily="34" charset="0"/>
                <a:cs typeface="Arial" pitchFamily="34" charset="0"/>
              </a:rPr>
              <a:t>Total Population: 1.3 billion</a:t>
            </a:r>
          </a:p>
          <a:p>
            <a:pPr marL="0" lvl="1" algn="l">
              <a:buNone/>
            </a:pPr>
            <a:r>
              <a:rPr lang="en-US" sz="2000" b="1" dirty="0" smtClean="0">
                <a:solidFill>
                  <a:srgbClr val="FF00FF"/>
                </a:solidFill>
                <a:latin typeface="Arial" pitchFamily="34" charset="0"/>
                <a:cs typeface="Arial" pitchFamily="34" charset="0"/>
              </a:rPr>
              <a:t>Internal Migrants: 0.3 billion    </a:t>
            </a:r>
          </a:p>
          <a:p>
            <a:pPr algn="l">
              <a:buNone/>
            </a:pPr>
            <a:r>
              <a:rPr lang="en-US" sz="2000" b="1" dirty="0" smtClean="0">
                <a:solidFill>
                  <a:srgbClr val="FF00FF"/>
                </a:solidFill>
                <a:latin typeface="Arial" pitchFamily="34" charset="0"/>
                <a:cs typeface="Arial" pitchFamily="34" charset="0"/>
              </a:rPr>
              <a:t>Overall Population of USA in 2000 </a:t>
            </a:r>
            <a:endParaRPr lang="en-US" sz="2000" b="1" dirty="0">
              <a:solidFill>
                <a:srgbClr val="FF00FF"/>
              </a:solidFill>
              <a:latin typeface="Arial" pitchFamily="34" charset="0"/>
              <a:cs typeface="Arial" pitchFamily="34" charset="0"/>
            </a:endParaRPr>
          </a:p>
        </p:txBody>
      </p:sp>
      <p:sp>
        <p:nvSpPr>
          <p:cNvPr id="7" name="Rectangle 6"/>
          <p:cNvSpPr/>
          <p:nvPr/>
        </p:nvSpPr>
        <p:spPr>
          <a:xfrm>
            <a:off x="262413" y="4964068"/>
            <a:ext cx="4779815" cy="1508105"/>
          </a:xfrm>
          <a:prstGeom prst="rect">
            <a:avLst/>
          </a:prstGeom>
        </p:spPr>
        <p:txBody>
          <a:bodyPr wrap="square">
            <a:spAutoFit/>
          </a:bodyPr>
          <a:lstStyle/>
          <a:p>
            <a:pPr lvl="1" algn="l">
              <a:spcBef>
                <a:spcPts val="0"/>
              </a:spcBef>
              <a:spcAft>
                <a:spcPts val="0"/>
              </a:spcAft>
            </a:pPr>
            <a:r>
              <a:rPr lang="en-US" sz="2200" dirty="0" smtClean="0">
                <a:solidFill>
                  <a:schemeClr val="tx1"/>
                </a:solidFill>
                <a:latin typeface="Arial" pitchFamily="34" charset="0"/>
                <a:cs typeface="Arial" pitchFamily="34" charset="0"/>
              </a:rPr>
              <a:t>Migrant women in city:</a:t>
            </a:r>
          </a:p>
          <a:p>
            <a:pPr marL="800100" lvl="3" indent="-342900" algn="l">
              <a:spcBef>
                <a:spcPts val="600"/>
              </a:spcBef>
              <a:spcAft>
                <a:spcPts val="600"/>
              </a:spcAft>
              <a:buClr>
                <a:srgbClr val="F47B1F"/>
              </a:buClr>
              <a:buSzPct val="80000"/>
              <a:buFont typeface="Arial" pitchFamily="34" charset="0"/>
              <a:buChar char="•"/>
            </a:pPr>
            <a:r>
              <a:rPr lang="en-US" sz="2000" dirty="0" smtClean="0">
                <a:solidFill>
                  <a:schemeClr val="tx1"/>
                </a:solidFill>
                <a:latin typeface="Arial" pitchFamily="34" charset="0"/>
                <a:ea typeface="ＭＳ Ｐゴシック" pitchFamily="-112" charset="-128"/>
                <a:cs typeface="Arial" pitchFamily="34" charset="0"/>
              </a:rPr>
              <a:t>Low social economic status</a:t>
            </a:r>
          </a:p>
          <a:p>
            <a:pPr marL="800100" lvl="2" indent="-342900" algn="l">
              <a:spcBef>
                <a:spcPts val="0"/>
              </a:spcBef>
              <a:spcAft>
                <a:spcPts val="0"/>
              </a:spcAft>
              <a:buClr>
                <a:srgbClr val="F47B1F"/>
              </a:buClr>
              <a:buSzPct val="80000"/>
              <a:buFont typeface="Arial" pitchFamily="34" charset="0"/>
              <a:buChar char="•"/>
            </a:pPr>
            <a:r>
              <a:rPr lang="en-US" sz="2000" dirty="0" smtClean="0">
                <a:solidFill>
                  <a:schemeClr val="tx1"/>
                </a:solidFill>
                <a:latin typeface="Arial" pitchFamily="34" charset="0"/>
                <a:ea typeface="ＭＳ Ｐゴシック" pitchFamily="-112" charset="-128"/>
                <a:cs typeface="Arial" pitchFamily="34" charset="0"/>
              </a:rPr>
              <a:t>Not involved in health insurance provided by city government</a:t>
            </a:r>
          </a:p>
        </p:txBody>
      </p:sp>
      <p:pic>
        <p:nvPicPr>
          <p:cNvPr id="1026" name="Picture 2" descr="C:\Users\yhuang\Desktop\Women Deliver\RHM-n39p73 (2).bmp"/>
          <p:cNvPicPr>
            <a:picLocks noChangeAspect="1" noChangeArrowheads="1"/>
          </p:cNvPicPr>
          <p:nvPr/>
        </p:nvPicPr>
        <p:blipFill>
          <a:blip r:embed="rId3" cstate="print"/>
          <a:srcRect/>
          <a:stretch>
            <a:fillRect/>
          </a:stretch>
        </p:blipFill>
        <p:spPr bwMode="auto">
          <a:xfrm>
            <a:off x="5568287" y="4451677"/>
            <a:ext cx="3160076" cy="2097683"/>
          </a:xfrm>
          <a:prstGeom prst="rect">
            <a:avLst/>
          </a:prstGeom>
          <a:noFill/>
        </p:spPr>
      </p:pic>
      <p:sp>
        <p:nvSpPr>
          <p:cNvPr id="9" name="TextBox 8"/>
          <p:cNvSpPr txBox="1"/>
          <p:nvPr/>
        </p:nvSpPr>
        <p:spPr>
          <a:xfrm>
            <a:off x="5142016" y="5795158"/>
            <a:ext cx="3515096" cy="584775"/>
          </a:xfrm>
          <a:prstGeom prst="rect">
            <a:avLst/>
          </a:prstGeom>
          <a:noFill/>
        </p:spPr>
        <p:txBody>
          <a:bodyPr wrap="square" rtlCol="0">
            <a:spAutoFit/>
          </a:bodyPr>
          <a:lstStyle/>
          <a:p>
            <a:r>
              <a:rPr lang="en-US" sz="1600" dirty="0" smtClean="0">
                <a:latin typeface="Arial" pitchFamily="34" charset="0"/>
                <a:cs typeface="Arial" pitchFamily="34" charset="0"/>
              </a:rPr>
              <a:t>Pregnant woman, </a:t>
            </a:r>
            <a:r>
              <a:rPr lang="en-US" sz="1600" dirty="0" err="1" smtClean="0">
                <a:latin typeface="Arial" pitchFamily="34" charset="0"/>
                <a:cs typeface="Arial" pitchFamily="34" charset="0"/>
              </a:rPr>
              <a:t>Dajing</a:t>
            </a:r>
            <a:r>
              <a:rPr lang="en-US" sz="1600" dirty="0" smtClean="0">
                <a:latin typeface="Arial" pitchFamily="34" charset="0"/>
                <a:cs typeface="Arial" pitchFamily="34" charset="0"/>
              </a:rPr>
              <a:t> Lu market, Shanghai, China, 2007</a:t>
            </a:r>
            <a:endParaRPr lang="en-US" sz="1600" dirty="0">
              <a:latin typeface="Arial" pitchFamily="34" charset="0"/>
              <a:cs typeface="Arial" pitchFamily="34" charset="0"/>
            </a:endParaRPr>
          </a:p>
        </p:txBody>
      </p:sp>
      <p:pic>
        <p:nvPicPr>
          <p:cNvPr id="10" name="Picture 2"/>
          <p:cNvPicPr>
            <a:picLocks noChangeAspect="1" noChangeArrowheads="1"/>
          </p:cNvPicPr>
          <p:nvPr/>
        </p:nvPicPr>
        <p:blipFill>
          <a:blip r:embed="rId4"/>
          <a:srcRect/>
          <a:stretch>
            <a:fillRect/>
          </a:stretch>
        </p:blipFill>
        <p:spPr bwMode="auto">
          <a:xfrm>
            <a:off x="0" y="0"/>
            <a:ext cx="9144000" cy="107817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902" y="1517176"/>
            <a:ext cx="8740239" cy="1539922"/>
          </a:xfrm>
        </p:spPr>
        <p:txBody>
          <a:bodyPr>
            <a:normAutofit/>
          </a:bodyPr>
          <a:lstStyle/>
          <a:p>
            <a:pPr lvl="1">
              <a:spcBef>
                <a:spcPts val="600"/>
              </a:spcBef>
              <a:spcAft>
                <a:spcPts val="600"/>
              </a:spcAft>
            </a:pPr>
            <a:r>
              <a:rPr lang="en-US" sz="1400" dirty="0" smtClean="0">
                <a:latin typeface="Arial" pitchFamily="34" charset="0"/>
                <a:cs typeface="Arial" pitchFamily="34" charset="0"/>
              </a:rPr>
              <a:t>Improved maternal health care &amp; family planning services for migrants since 2004: </a:t>
            </a:r>
            <a:r>
              <a:rPr lang="en-US" sz="1400" i="1" u="sng" dirty="0" smtClean="0">
                <a:latin typeface="Arial" pitchFamily="34" charset="0"/>
                <a:cs typeface="Arial" pitchFamily="34" charset="0"/>
              </a:rPr>
              <a:t>established maternal health center for impoverished migrant women &amp; extended free family planning services to married migrant couples</a:t>
            </a:r>
          </a:p>
          <a:p>
            <a:pPr lvl="1">
              <a:spcBef>
                <a:spcPts val="600"/>
              </a:spcBef>
              <a:spcAft>
                <a:spcPts val="600"/>
              </a:spcAft>
            </a:pPr>
            <a:r>
              <a:rPr kumimoji="1" lang="en-US" sz="1400" dirty="0" smtClean="0">
                <a:latin typeface="Arial" pitchFamily="34" charset="0"/>
                <a:cs typeface="Arial" pitchFamily="34" charset="0"/>
              </a:rPr>
              <a:t>MMR decreased significantly  since then</a:t>
            </a:r>
          </a:p>
          <a:p>
            <a:pPr lvl="1">
              <a:spcBef>
                <a:spcPts val="600"/>
              </a:spcBef>
              <a:spcAft>
                <a:spcPts val="600"/>
              </a:spcAft>
            </a:pPr>
            <a:r>
              <a:rPr lang="en-US" altLang="zh-CN" sz="1400" dirty="0" smtClean="0">
                <a:solidFill>
                  <a:srgbClr val="FF0000"/>
                </a:solidFill>
                <a:latin typeface="Arial" pitchFamily="34" charset="0"/>
                <a:ea typeface="黑体" pitchFamily="2" charset="-122"/>
                <a:cs typeface="Arial" pitchFamily="34" charset="0"/>
              </a:rPr>
              <a:t>Postpartum unintended pregnancy remains high</a:t>
            </a:r>
            <a:endParaRPr lang="en-US" sz="1400" dirty="0" smtClean="0">
              <a:solidFill>
                <a:srgbClr val="FF0000"/>
              </a:solidFill>
              <a:latin typeface="Arial" pitchFamily="34" charset="0"/>
              <a:cs typeface="Arial" pitchFamily="34" charset="0"/>
            </a:endParaRPr>
          </a:p>
        </p:txBody>
      </p:sp>
      <p:sp>
        <p:nvSpPr>
          <p:cNvPr id="11" name="Rectangle 10"/>
          <p:cNvSpPr/>
          <p:nvPr/>
        </p:nvSpPr>
        <p:spPr bwMode="auto">
          <a:xfrm>
            <a:off x="1054724" y="6137351"/>
            <a:ext cx="3463218" cy="527894"/>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r>
              <a:rPr kumimoji="1" lang="en-US" sz="1200" i="0" u="none" strike="noStrike" cap="none" normalizeH="0" baseline="0" dirty="0" smtClean="0">
                <a:ln>
                  <a:noFill/>
                </a:ln>
                <a:solidFill>
                  <a:schemeClr val="tx1"/>
                </a:solidFill>
                <a:effectLst/>
                <a:latin typeface="Arial" pitchFamily="34" charset="0"/>
                <a:cs typeface="Arial" pitchFamily="34" charset="0"/>
              </a:rPr>
              <a:t>Maternal Mortality Ratio in Shanghai,</a:t>
            </a:r>
            <a:r>
              <a:rPr kumimoji="1" lang="en-US" sz="1200" i="0" u="none" strike="noStrike" cap="none" normalizeH="0" dirty="0" smtClean="0">
                <a:ln>
                  <a:noFill/>
                </a:ln>
                <a:solidFill>
                  <a:schemeClr val="tx1"/>
                </a:solidFill>
                <a:effectLst/>
                <a:latin typeface="Arial" pitchFamily="34" charset="0"/>
                <a:cs typeface="Arial" pitchFamily="34" charset="0"/>
              </a:rPr>
              <a:t> </a:t>
            </a:r>
            <a:r>
              <a:rPr kumimoji="1" lang="en-US" sz="1200" i="0" u="none" strike="noStrike" cap="none" normalizeH="0" baseline="0" dirty="0" smtClean="0">
                <a:ln>
                  <a:noFill/>
                </a:ln>
                <a:solidFill>
                  <a:schemeClr val="tx1"/>
                </a:solidFill>
                <a:effectLst/>
                <a:latin typeface="Arial" pitchFamily="34" charset="0"/>
                <a:cs typeface="Arial" pitchFamily="34" charset="0"/>
              </a:rPr>
              <a:t>2000-2008</a:t>
            </a:r>
          </a:p>
        </p:txBody>
      </p:sp>
      <p:sp>
        <p:nvSpPr>
          <p:cNvPr id="12" name="TextBox 11"/>
          <p:cNvSpPr txBox="1"/>
          <p:nvPr/>
        </p:nvSpPr>
        <p:spPr>
          <a:xfrm>
            <a:off x="1157265" y="5178770"/>
            <a:ext cx="551145" cy="369332"/>
          </a:xfrm>
          <a:prstGeom prst="rect">
            <a:avLst/>
          </a:prstGeom>
          <a:solidFill>
            <a:schemeClr val="bg1"/>
          </a:solidFill>
        </p:spPr>
        <p:txBody>
          <a:bodyPr wrap="square" rtlCol="0">
            <a:spAutoFit/>
          </a:bodyPr>
          <a:lstStyle/>
          <a:p>
            <a:endParaRPr lang="en-US" dirty="0"/>
          </a:p>
        </p:txBody>
      </p:sp>
      <p:sp>
        <p:nvSpPr>
          <p:cNvPr id="16" name="Rectangle 5"/>
          <p:cNvSpPr>
            <a:spLocks noChangeArrowheads="1"/>
          </p:cNvSpPr>
          <p:nvPr/>
        </p:nvSpPr>
        <p:spPr bwMode="auto">
          <a:xfrm>
            <a:off x="629393" y="6268379"/>
            <a:ext cx="810825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a:r>
              <a:rPr lang="en-US" sz="1000" dirty="0" smtClean="0">
                <a:solidFill>
                  <a:schemeClr val="tx1"/>
                </a:solidFill>
                <a:latin typeface="Arial" pitchFamily="34" charset="0"/>
                <a:cs typeface="Arial" pitchFamily="34" charset="0"/>
              </a:rPr>
              <a:t>Du L, et al . </a:t>
            </a:r>
            <a:r>
              <a:rPr lang="en-US" sz="1000" dirty="0" err="1" smtClean="0">
                <a:solidFill>
                  <a:schemeClr val="tx1"/>
                </a:solidFill>
                <a:latin typeface="Arial" pitchFamily="34" charset="0"/>
                <a:cs typeface="Arial" pitchFamily="34" charset="0"/>
              </a:rPr>
              <a:t>Reprod</a:t>
            </a:r>
            <a:r>
              <a:rPr lang="en-US" sz="1000" dirty="0" smtClean="0">
                <a:solidFill>
                  <a:schemeClr val="tx1"/>
                </a:solidFill>
                <a:latin typeface="Arial" pitchFamily="34" charset="0"/>
                <a:cs typeface="Arial" pitchFamily="34" charset="0"/>
              </a:rPr>
              <a:t> Health Matters 20 :73-80</a:t>
            </a:r>
          </a:p>
          <a:p>
            <a:pPr algn="r"/>
            <a:r>
              <a:rPr lang="en-US" sz="1000" dirty="0" smtClean="0">
                <a:solidFill>
                  <a:schemeClr val="tx1"/>
                </a:solidFill>
                <a:latin typeface="Arial" pitchFamily="34" charset="0"/>
                <a:cs typeface="Arial" pitchFamily="34" charset="0"/>
              </a:rPr>
              <a:t>Huang YM, et al. Contraception: 2012, 86(6):731-8</a:t>
            </a:r>
            <a:endParaRPr lang="en-US" sz="1000" dirty="0">
              <a:solidFill>
                <a:schemeClr val="tx1"/>
              </a:solidFill>
              <a:latin typeface="Arial" pitchFamily="34" charset="0"/>
              <a:cs typeface="Arial" pitchFamily="34" charset="0"/>
            </a:endParaRPr>
          </a:p>
        </p:txBody>
      </p:sp>
      <p:graphicFrame>
        <p:nvGraphicFramePr>
          <p:cNvPr id="17" name="Chart 16"/>
          <p:cNvGraphicFramePr/>
          <p:nvPr/>
        </p:nvGraphicFramePr>
        <p:xfrm>
          <a:off x="369910" y="3346179"/>
          <a:ext cx="4750128" cy="27194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p:nvPr/>
        </p:nvGraphicFramePr>
        <p:xfrm>
          <a:off x="5540991" y="3261815"/>
          <a:ext cx="3043451" cy="2960856"/>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Box 19"/>
          <p:cNvSpPr txBox="1"/>
          <p:nvPr/>
        </p:nvSpPr>
        <p:spPr>
          <a:xfrm rot="10800000">
            <a:off x="5253546" y="3575713"/>
            <a:ext cx="369332" cy="1881796"/>
          </a:xfrm>
          <a:prstGeom prst="rect">
            <a:avLst/>
          </a:prstGeom>
          <a:noFill/>
        </p:spPr>
        <p:txBody>
          <a:bodyPr vert="eaVert" wrap="square" rtlCol="0">
            <a:spAutoFit/>
          </a:bodyPr>
          <a:lstStyle/>
          <a:p>
            <a:r>
              <a:rPr lang="en-US" sz="1200" dirty="0" smtClean="0">
                <a:solidFill>
                  <a:schemeClr val="tx1"/>
                </a:solidFill>
                <a:latin typeface="Arial" pitchFamily="34" charset="0"/>
                <a:cs typeface="Arial" pitchFamily="34" charset="0"/>
              </a:rPr>
              <a:t>Per 100 women</a:t>
            </a:r>
            <a:endParaRPr lang="en-US" sz="1200" dirty="0">
              <a:solidFill>
                <a:schemeClr val="tx1"/>
              </a:solidFill>
              <a:latin typeface="Arial" pitchFamily="34" charset="0"/>
              <a:cs typeface="Arial" pitchFamily="34" charset="0"/>
            </a:endParaRPr>
          </a:p>
        </p:txBody>
      </p:sp>
      <p:sp>
        <p:nvSpPr>
          <p:cNvPr id="21" name="Rectangle 20"/>
          <p:cNvSpPr/>
          <p:nvPr/>
        </p:nvSpPr>
        <p:spPr>
          <a:xfrm>
            <a:off x="403761" y="1044491"/>
            <a:ext cx="8740239" cy="430887"/>
          </a:xfrm>
          <a:prstGeom prst="rect">
            <a:avLst/>
          </a:prstGeom>
        </p:spPr>
        <p:txBody>
          <a:bodyPr wrap="square">
            <a:spAutoFit/>
          </a:bodyPr>
          <a:lstStyle/>
          <a:p>
            <a:r>
              <a:rPr lang="en-US" sz="2200" b="1" dirty="0" smtClean="0">
                <a:solidFill>
                  <a:srgbClr val="003399"/>
                </a:solidFill>
                <a:latin typeface="Arial" pitchFamily="34" charset="0"/>
                <a:cs typeface="Arial" pitchFamily="34" charset="0"/>
              </a:rPr>
              <a:t>Reproductive Health of Migrant Women in Shanghai</a:t>
            </a:r>
          </a:p>
        </p:txBody>
      </p:sp>
      <p:sp>
        <p:nvSpPr>
          <p:cNvPr id="10" name="Rectangle 9"/>
          <p:cNvSpPr/>
          <p:nvPr/>
        </p:nvSpPr>
        <p:spPr bwMode="auto">
          <a:xfrm>
            <a:off x="7422092" y="3028205"/>
            <a:ext cx="106878" cy="106878"/>
          </a:xfrm>
          <a:prstGeom prst="rect">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endParaRPr>
          </a:p>
        </p:txBody>
      </p:sp>
      <p:sp>
        <p:nvSpPr>
          <p:cNvPr id="13" name="Rectangle 12"/>
          <p:cNvSpPr/>
          <p:nvPr/>
        </p:nvSpPr>
        <p:spPr bwMode="auto">
          <a:xfrm>
            <a:off x="7431992" y="3275605"/>
            <a:ext cx="106878" cy="106878"/>
          </a:xfrm>
          <a:prstGeom prst="rect">
            <a:avLst/>
          </a:prstGeom>
          <a:solidFill>
            <a:srgbClr val="0000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28" charset="0"/>
              <a:ea typeface="ＭＳ Ｐゴシック" pitchFamily="28" charset="-128"/>
              <a:cs typeface="ＭＳ Ｐゴシック" pitchFamily="28" charset="-128"/>
            </a:endParaRPr>
          </a:p>
        </p:txBody>
      </p:sp>
      <p:sp>
        <p:nvSpPr>
          <p:cNvPr id="14" name="TextBox 13"/>
          <p:cNvSpPr txBox="1"/>
          <p:nvPr/>
        </p:nvSpPr>
        <p:spPr>
          <a:xfrm>
            <a:off x="7528962" y="2933191"/>
            <a:ext cx="1436913" cy="276999"/>
          </a:xfrm>
          <a:prstGeom prst="rect">
            <a:avLst/>
          </a:prstGeom>
          <a:noFill/>
        </p:spPr>
        <p:txBody>
          <a:bodyPr wrap="square" rtlCol="0">
            <a:spAutoFit/>
          </a:bodyPr>
          <a:lstStyle/>
          <a:p>
            <a:r>
              <a:rPr lang="en-US" sz="1200" dirty="0" smtClean="0">
                <a:solidFill>
                  <a:schemeClr val="tx1"/>
                </a:solidFill>
                <a:latin typeface="Arial" pitchFamily="34" charset="0"/>
                <a:cs typeface="Arial" pitchFamily="34" charset="0"/>
              </a:rPr>
              <a:t>Migrant population</a:t>
            </a:r>
            <a:endParaRPr lang="en-US" sz="1200" dirty="0">
              <a:solidFill>
                <a:schemeClr val="tx1"/>
              </a:solidFill>
              <a:latin typeface="Arial" pitchFamily="34" charset="0"/>
              <a:cs typeface="Arial" pitchFamily="34" charset="0"/>
            </a:endParaRPr>
          </a:p>
        </p:txBody>
      </p:sp>
      <p:sp>
        <p:nvSpPr>
          <p:cNvPr id="15" name="TextBox 14"/>
          <p:cNvSpPr txBox="1"/>
          <p:nvPr/>
        </p:nvSpPr>
        <p:spPr>
          <a:xfrm>
            <a:off x="7457704" y="3190722"/>
            <a:ext cx="1686296" cy="276999"/>
          </a:xfrm>
          <a:prstGeom prst="rect">
            <a:avLst/>
          </a:prstGeom>
          <a:noFill/>
        </p:spPr>
        <p:txBody>
          <a:bodyPr wrap="square" rtlCol="0">
            <a:spAutoFit/>
          </a:bodyPr>
          <a:lstStyle/>
          <a:p>
            <a:r>
              <a:rPr lang="en-US" sz="1200" dirty="0" smtClean="0">
                <a:solidFill>
                  <a:schemeClr val="tx1"/>
                </a:solidFill>
                <a:latin typeface="Arial" pitchFamily="34" charset="0"/>
                <a:cs typeface="Arial" pitchFamily="34" charset="0"/>
              </a:rPr>
              <a:t>Shanghai Residents</a:t>
            </a:r>
            <a:endParaRPr lang="en-US" sz="1200" dirty="0">
              <a:solidFill>
                <a:schemeClr val="tx1"/>
              </a:solidFill>
              <a:latin typeface="Arial" pitchFamily="34" charset="0"/>
              <a:cs typeface="Arial" pitchFamily="34" charset="0"/>
            </a:endParaRPr>
          </a:p>
        </p:txBody>
      </p:sp>
      <p:cxnSp>
        <p:nvCxnSpPr>
          <p:cNvPr id="22" name="Straight Connector 21"/>
          <p:cNvCxnSpPr/>
          <p:nvPr/>
        </p:nvCxnSpPr>
        <p:spPr bwMode="auto">
          <a:xfrm>
            <a:off x="3040083" y="3491345"/>
            <a:ext cx="23751" cy="1840676"/>
          </a:xfrm>
          <a:prstGeom prst="line">
            <a:avLst/>
          </a:prstGeom>
          <a:solidFill>
            <a:schemeClr val="accent1"/>
          </a:solidFill>
          <a:ln w="9525" cap="flat" cmpd="sng" algn="ctr">
            <a:solidFill>
              <a:schemeClr val="tx1"/>
            </a:solidFill>
            <a:prstDash val="sysDot"/>
            <a:round/>
            <a:headEnd type="none" w="med" len="med"/>
            <a:tailEnd type="none" w="med" len="med"/>
          </a:ln>
          <a:effectLst/>
        </p:spPr>
      </p:cxnSp>
      <p:pic>
        <p:nvPicPr>
          <p:cNvPr id="19" name="Picture 2"/>
          <p:cNvPicPr>
            <a:picLocks noChangeAspect="1" noChangeArrowheads="1"/>
          </p:cNvPicPr>
          <p:nvPr/>
        </p:nvPicPr>
        <p:blipFill>
          <a:blip r:embed="rId5"/>
          <a:srcRect/>
          <a:stretch>
            <a:fillRect/>
          </a:stretch>
        </p:blipFill>
        <p:spPr bwMode="auto">
          <a:xfrm>
            <a:off x="0" y="0"/>
            <a:ext cx="9144000" cy="98263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680" y="2586540"/>
            <a:ext cx="7433952" cy="1624642"/>
          </a:xfrm>
        </p:spPr>
        <p:txBody>
          <a:bodyPr>
            <a:normAutofit fontScale="62500" lnSpcReduction="20000"/>
          </a:bodyPr>
          <a:lstStyle/>
          <a:p>
            <a:pPr>
              <a:spcAft>
                <a:spcPts val="600"/>
              </a:spcAft>
            </a:pPr>
            <a:r>
              <a:rPr lang="en-US" sz="2000" dirty="0" smtClean="0">
                <a:solidFill>
                  <a:srgbClr val="FF0000"/>
                </a:solidFill>
                <a:latin typeface="Arial" pitchFamily="34" charset="0"/>
                <a:cs typeface="Arial" pitchFamily="34" charset="0"/>
              </a:rPr>
              <a:t>Delaying contraception use and subsequent exposure to unprotected sexual intercourse </a:t>
            </a:r>
          </a:p>
          <a:p>
            <a:pPr lvl="1">
              <a:spcAft>
                <a:spcPts val="600"/>
              </a:spcAft>
            </a:pPr>
            <a:r>
              <a:rPr lang="en-US" sz="1800" kern="1200" dirty="0" smtClean="0">
                <a:latin typeface="Arial" charset="0"/>
              </a:rPr>
              <a:t>86% unintended pregnancies resulted from non-use of contraception</a:t>
            </a:r>
            <a:endParaRPr lang="en-US" sz="1800" dirty="0" smtClean="0">
              <a:latin typeface="Arial" pitchFamily="34" charset="0"/>
              <a:cs typeface="Arial" pitchFamily="34" charset="0"/>
            </a:endParaRPr>
          </a:p>
          <a:p>
            <a:pPr lvl="1">
              <a:spcAft>
                <a:spcPts val="600"/>
              </a:spcAft>
            </a:pPr>
            <a:r>
              <a:rPr lang="en-US" sz="1800" dirty="0" smtClean="0">
                <a:latin typeface="Arial" pitchFamily="34" charset="0"/>
                <a:cs typeface="Arial" pitchFamily="34" charset="0"/>
              </a:rPr>
              <a:t>Median month of contraception initiation vs. sexual intercourse resumption after childbirth: 7.5 month vs. 2 month</a:t>
            </a:r>
          </a:p>
          <a:p>
            <a:pPr marL="342900" lvl="1" indent="-342900">
              <a:spcAft>
                <a:spcPts val="600"/>
              </a:spcAft>
              <a:buSzPct val="80000"/>
            </a:pPr>
            <a:r>
              <a:rPr lang="en-US" sz="2000" dirty="0" smtClean="0">
                <a:solidFill>
                  <a:srgbClr val="FF0000"/>
                </a:solidFill>
                <a:latin typeface="Arial" pitchFamily="34" charset="0"/>
                <a:cs typeface="Arial" pitchFamily="34" charset="0"/>
              </a:rPr>
              <a:t>Low awareness and utilization of free family planning services: </a:t>
            </a:r>
            <a:r>
              <a:rPr lang="en-US" sz="1800" kern="1200" dirty="0" smtClean="0">
                <a:latin typeface="Arial" charset="0"/>
              </a:rPr>
              <a:t>24% for awareness &amp; &lt;2% for utilization</a:t>
            </a:r>
          </a:p>
          <a:p>
            <a:pPr marL="342900" lvl="1" indent="-342900">
              <a:spcAft>
                <a:spcPts val="600"/>
              </a:spcAft>
              <a:buSzPct val="80000"/>
            </a:pPr>
            <a:endParaRPr lang="en-US" sz="2000" dirty="0" smtClean="0">
              <a:solidFill>
                <a:srgbClr val="FF0000"/>
              </a:solidFill>
              <a:latin typeface="Arial" pitchFamily="34" charset="0"/>
              <a:cs typeface="Arial" pitchFamily="34" charset="0"/>
            </a:endParaRPr>
          </a:p>
        </p:txBody>
      </p:sp>
      <p:sp>
        <p:nvSpPr>
          <p:cNvPr id="2" name="Title 1"/>
          <p:cNvSpPr>
            <a:spLocks noGrp="1"/>
          </p:cNvSpPr>
          <p:nvPr>
            <p:ph type="title"/>
          </p:nvPr>
        </p:nvSpPr>
        <p:spPr>
          <a:xfrm>
            <a:off x="510107" y="1316181"/>
            <a:ext cx="8134597" cy="807729"/>
          </a:xfrm>
        </p:spPr>
        <p:txBody>
          <a:bodyPr>
            <a:normAutofit fontScale="90000"/>
          </a:bodyPr>
          <a:lstStyle/>
          <a:p>
            <a:pPr algn="ctr"/>
            <a:r>
              <a:rPr lang="en-US" sz="2400" dirty="0" smtClean="0">
                <a:solidFill>
                  <a:srgbClr val="003399"/>
                </a:solidFill>
                <a:latin typeface="Arial" pitchFamily="34" charset="0"/>
                <a:cs typeface="Arial" pitchFamily="34" charset="0"/>
              </a:rPr>
              <a:t>Why migrant women had such a high incidence of postpartum unintended pregnancy? </a:t>
            </a:r>
            <a:endParaRPr lang="en-US" sz="2400" dirty="0">
              <a:solidFill>
                <a:srgbClr val="003399"/>
              </a:solidFill>
              <a:latin typeface="Arial" pitchFamily="34" charset="0"/>
              <a:cs typeface="Arial" pitchFamily="34" charset="0"/>
            </a:endParaRPr>
          </a:p>
        </p:txBody>
      </p:sp>
      <p:sp>
        <p:nvSpPr>
          <p:cNvPr id="5" name="Slide Number Placeholder 2"/>
          <p:cNvSpPr txBox="1">
            <a:spLocks/>
          </p:cNvSpPr>
          <p:nvPr/>
        </p:nvSpPr>
        <p:spPr>
          <a:xfrm>
            <a:off x="6432331" y="6574880"/>
            <a:ext cx="2133600" cy="209550"/>
          </a:xfrm>
          <a:prstGeom prst="rect">
            <a:avLst/>
          </a:prstGeom>
        </p:spPr>
        <p: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fld id="{712DB3ED-D733-4558-A557-A12DB0CE94A0}" type="slidenum">
              <a:rPr kumimoji="1" lang="ko-KR" altLang="en-US" sz="1600" b="0" i="0" u="none" strike="noStrike" kern="1200" cap="none" spc="0" normalizeH="0" baseline="0" noProof="0" smtClean="0">
                <a:ln>
                  <a:noFill/>
                </a:ln>
                <a:solidFill>
                  <a:schemeClr val="bg1"/>
                </a:solidFill>
                <a:effectLst/>
                <a:uLnTx/>
                <a:uFillTx/>
                <a:latin typeface="굴림" pitchFamily="34" charset="-127"/>
                <a:ea typeface="굴림" pitchFamily="34" charset="-127"/>
                <a:cs typeface="+mn-cs"/>
              </a:rPr>
              <a:pPr marL="0" marR="0" lvl="0" indent="0" algn="ctr" defTabSz="914400" rtl="0" eaLnBrk="1" fontAlgn="base" latinLnBrk="1" hangingPunct="1">
                <a:lnSpc>
                  <a:spcPct val="100000"/>
                </a:lnSpc>
                <a:spcBef>
                  <a:spcPct val="0"/>
                </a:spcBef>
                <a:spcAft>
                  <a:spcPct val="0"/>
                </a:spcAft>
                <a:buClrTx/>
                <a:buSzTx/>
                <a:buFontTx/>
                <a:buNone/>
                <a:tabLst/>
                <a:defRPr/>
              </a:pPr>
              <a:t>4</a:t>
            </a:fld>
            <a:endParaRPr kumimoji="1" lang="en-US" altLang="ko-KR" sz="1600" b="0" i="0" u="none" strike="noStrike" kern="1200" cap="none" spc="0" normalizeH="0" baseline="0" noProof="0" dirty="0">
              <a:ln>
                <a:noFill/>
              </a:ln>
              <a:solidFill>
                <a:schemeClr val="bg1"/>
              </a:solidFill>
              <a:effectLst/>
              <a:uLnTx/>
              <a:uFillTx/>
              <a:latin typeface="굴림" pitchFamily="34" charset="-127"/>
              <a:ea typeface="굴림" pitchFamily="34" charset="-127"/>
              <a:cs typeface="+mn-cs"/>
            </a:endParaRPr>
          </a:p>
        </p:txBody>
      </p:sp>
      <p:sp>
        <p:nvSpPr>
          <p:cNvPr id="7" name="Rectangle 6"/>
          <p:cNvSpPr/>
          <p:nvPr/>
        </p:nvSpPr>
        <p:spPr>
          <a:xfrm>
            <a:off x="2032161" y="6062179"/>
            <a:ext cx="6814159" cy="523220"/>
          </a:xfrm>
          <a:prstGeom prst="rect">
            <a:avLst/>
          </a:prstGeom>
        </p:spPr>
        <p:txBody>
          <a:bodyPr wrap="square">
            <a:spAutoFit/>
          </a:bodyPr>
          <a:lstStyle/>
          <a:p>
            <a:pPr algn="r"/>
            <a:r>
              <a:rPr lang="en-US" sz="1400" dirty="0" smtClean="0">
                <a:solidFill>
                  <a:schemeClr val="tx1"/>
                </a:solidFill>
                <a:latin typeface="Arial" pitchFamily="34" charset="0"/>
                <a:cs typeface="Arial" pitchFamily="34" charset="0"/>
              </a:rPr>
              <a:t>Huang YM, et al. Contraception: 2012, 86(6):731-8</a:t>
            </a:r>
          </a:p>
          <a:p>
            <a:pPr algn="r"/>
            <a:r>
              <a:rPr lang="en-US" sz="1400" dirty="0" smtClean="0">
                <a:solidFill>
                  <a:schemeClr val="tx1"/>
                </a:solidFill>
                <a:latin typeface="Arial" charset="0"/>
              </a:rPr>
              <a:t>Huang YM, et al. Chinese Journal of Women and Children Health, 2010, 1(1):24-28</a:t>
            </a:r>
            <a:endParaRPr lang="en-US" sz="1400" dirty="0"/>
          </a:p>
        </p:txBody>
      </p:sp>
      <p:sp>
        <p:nvSpPr>
          <p:cNvPr id="9" name="Rectangle 8"/>
          <p:cNvSpPr/>
          <p:nvPr/>
        </p:nvSpPr>
        <p:spPr>
          <a:xfrm>
            <a:off x="620924" y="4326687"/>
            <a:ext cx="7718115" cy="1200329"/>
          </a:xfrm>
          <a:prstGeom prst="rect">
            <a:avLst/>
          </a:prstGeom>
        </p:spPr>
        <p:txBody>
          <a:bodyPr wrap="square">
            <a:spAutoFit/>
          </a:bodyPr>
          <a:lstStyle/>
          <a:p>
            <a:pPr algn="l">
              <a:spcBef>
                <a:spcPts val="600"/>
              </a:spcBef>
            </a:pPr>
            <a:r>
              <a:rPr lang="en-US" altLang="zh-CN" b="1" dirty="0" smtClean="0">
                <a:solidFill>
                  <a:srgbClr val="003399"/>
                </a:solidFill>
                <a:latin typeface="Arial" pitchFamily="34" charset="0"/>
                <a:ea typeface="黑体" pitchFamily="2" charset="-122"/>
                <a:cs typeface="Arial" pitchFamily="34" charset="0"/>
              </a:rPr>
              <a:t>Challenge: </a:t>
            </a:r>
          </a:p>
          <a:p>
            <a:pPr algn="l">
              <a:spcBef>
                <a:spcPts val="0"/>
              </a:spcBef>
            </a:pPr>
            <a:r>
              <a:rPr kumimoji="0" lang="en-US" altLang="zh-CN" u="sng" dirty="0" smtClean="0">
                <a:solidFill>
                  <a:schemeClr val="tx1">
                    <a:lumMod val="50000"/>
                  </a:schemeClr>
                </a:solidFill>
                <a:latin typeface="Arial" pitchFamily="34" charset="0"/>
                <a:ea typeface="宋体" pitchFamily="2" charset="-122"/>
                <a:cs typeface="Arial" pitchFamily="34" charset="0"/>
              </a:rPr>
              <a:t>How to improve migrant women’s access to free  family planning services, increase their early use of contraception after delivery, and decrease the </a:t>
            </a:r>
          </a:p>
          <a:p>
            <a:pPr algn="l">
              <a:spcBef>
                <a:spcPts val="0"/>
              </a:spcBef>
            </a:pPr>
            <a:r>
              <a:rPr kumimoji="0" lang="en-US" altLang="zh-CN" u="sng" dirty="0" smtClean="0">
                <a:solidFill>
                  <a:schemeClr val="tx1">
                    <a:lumMod val="50000"/>
                  </a:schemeClr>
                </a:solidFill>
                <a:latin typeface="Arial" pitchFamily="34" charset="0"/>
                <a:ea typeface="宋体" pitchFamily="2" charset="-122"/>
                <a:cs typeface="Arial" pitchFamily="34" charset="0"/>
              </a:rPr>
              <a:t>high incidence of unintended pregnancy during the first year postpartum? </a:t>
            </a:r>
            <a:endParaRPr lang="en-US" u="sng" dirty="0">
              <a:solidFill>
                <a:schemeClr val="tx1">
                  <a:lumMod val="50000"/>
                </a:schemeClr>
              </a:solidFill>
            </a:endParaRPr>
          </a:p>
        </p:txBody>
      </p:sp>
      <p:pic>
        <p:nvPicPr>
          <p:cNvPr id="8" name="Picture 2"/>
          <p:cNvPicPr>
            <a:picLocks noChangeAspect="1" noChangeArrowheads="1"/>
          </p:cNvPicPr>
          <p:nvPr/>
        </p:nvPicPr>
        <p:blipFill>
          <a:blip r:embed="rId3"/>
          <a:srcRect/>
          <a:stretch>
            <a:fillRect/>
          </a:stretch>
        </p:blipFill>
        <p:spPr bwMode="auto">
          <a:xfrm>
            <a:off x="0" y="0"/>
            <a:ext cx="9144000" cy="1219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5"/>
          <p:cNvSpPr>
            <a:spLocks noGrp="1"/>
          </p:cNvSpPr>
          <p:nvPr>
            <p:ph type="sldNum" sz="quarter" idx="12"/>
          </p:nvPr>
        </p:nvSpPr>
        <p:spPr>
          <a:xfrm>
            <a:off x="0" y="6648450"/>
            <a:ext cx="2133600" cy="209550"/>
          </a:xfrm>
          <a:prstGeom prst="rect">
            <a:avLst/>
          </a:prstGeom>
        </p:spPr>
        <p:txBody>
          <a:bodyPr/>
          <a:lstStyle/>
          <a:p>
            <a:fld id="{E376870C-1413-48E1-8FA1-CF52D3E500FC}" type="slidenum">
              <a:rPr lang="ko-KR" altLang="en-US"/>
              <a:pPr/>
              <a:t>5</a:t>
            </a:fld>
            <a:endParaRPr lang="en-US" altLang="ko-KR" dirty="0"/>
          </a:p>
        </p:txBody>
      </p:sp>
      <p:sp>
        <p:nvSpPr>
          <p:cNvPr id="35" name="Rectangle 34"/>
          <p:cNvSpPr/>
          <p:nvPr/>
        </p:nvSpPr>
        <p:spPr>
          <a:xfrm>
            <a:off x="491320" y="2784142"/>
            <a:ext cx="8065826" cy="3339376"/>
          </a:xfrm>
          <a:prstGeom prst="rect">
            <a:avLst/>
          </a:prstGeom>
        </p:spPr>
        <p:txBody>
          <a:bodyPr wrap="square">
            <a:spAutoFit/>
          </a:bodyPr>
          <a:lstStyle/>
          <a:p>
            <a:pPr algn="l">
              <a:spcBef>
                <a:spcPts val="600"/>
              </a:spcBef>
              <a:spcAft>
                <a:spcPts val="1200"/>
              </a:spcAft>
            </a:pPr>
            <a:r>
              <a:rPr lang="en-US" sz="1600" b="1" u="sng" dirty="0" smtClean="0">
                <a:solidFill>
                  <a:schemeClr val="tx1"/>
                </a:solidFill>
                <a:latin typeface="Arial" pitchFamily="34" charset="0"/>
                <a:cs typeface="Arial" pitchFamily="34" charset="0"/>
              </a:rPr>
              <a:t>Study Site</a:t>
            </a:r>
            <a:r>
              <a:rPr lang="en-US" sz="1400" b="1" i="1" dirty="0" smtClean="0">
                <a:solidFill>
                  <a:schemeClr val="tx1"/>
                </a:solidFill>
                <a:latin typeface="Arial" pitchFamily="34" charset="0"/>
                <a:cs typeface="Arial" pitchFamily="34" charset="0"/>
              </a:rPr>
              <a:t>:</a:t>
            </a:r>
            <a:r>
              <a:rPr lang="en-US" sz="1400" i="1" dirty="0" smtClean="0">
                <a:solidFill>
                  <a:schemeClr val="tx1"/>
                </a:solidFill>
                <a:latin typeface="Arial" pitchFamily="34" charset="0"/>
                <a:cs typeface="Arial" pitchFamily="34" charset="0"/>
              </a:rPr>
              <a:t> </a:t>
            </a:r>
            <a:r>
              <a:rPr lang="en-US" sz="1600" dirty="0" err="1" smtClean="0">
                <a:solidFill>
                  <a:schemeClr val="tx1"/>
                </a:solidFill>
                <a:latin typeface="Arial" pitchFamily="34" charset="0"/>
                <a:cs typeface="Arial" pitchFamily="34" charset="0"/>
              </a:rPr>
              <a:t>Pu</a:t>
            </a:r>
            <a:r>
              <a:rPr lang="en-US" sz="1600" dirty="0" smtClean="0">
                <a:solidFill>
                  <a:schemeClr val="tx1"/>
                </a:solidFill>
                <a:latin typeface="Arial" pitchFamily="34" charset="0"/>
                <a:cs typeface="Arial" pitchFamily="34" charset="0"/>
              </a:rPr>
              <a:t> Jiang Community Health Center </a:t>
            </a:r>
            <a:r>
              <a:rPr lang="en-US" sz="1200" dirty="0" smtClean="0">
                <a:solidFill>
                  <a:schemeClr val="tx1"/>
                </a:solidFill>
                <a:latin typeface="Arial" pitchFamily="34" charset="0"/>
                <a:cs typeface="Arial" pitchFamily="34" charset="0"/>
              </a:rPr>
              <a:t>(The first and most widely used maternal  health center in Shanghai)</a:t>
            </a:r>
            <a:endParaRPr lang="en-US" sz="1100" dirty="0" smtClean="0">
              <a:solidFill>
                <a:schemeClr val="tx1"/>
              </a:solidFill>
              <a:latin typeface="Arial" pitchFamily="34" charset="0"/>
              <a:cs typeface="Arial" pitchFamily="34" charset="0"/>
            </a:endParaRPr>
          </a:p>
          <a:p>
            <a:pPr algn="l">
              <a:spcBef>
                <a:spcPts val="0"/>
              </a:spcBef>
              <a:spcAft>
                <a:spcPts val="1200"/>
              </a:spcAft>
            </a:pPr>
            <a:r>
              <a:rPr lang="en-US" sz="1600" b="1" u="sng" dirty="0" smtClean="0">
                <a:solidFill>
                  <a:schemeClr val="tx1"/>
                </a:solidFill>
                <a:latin typeface="Arial" pitchFamily="34" charset="0"/>
                <a:cs typeface="Arial" pitchFamily="34" charset="0"/>
              </a:rPr>
              <a:t>Study Participants</a:t>
            </a:r>
            <a:r>
              <a:rPr lang="en-US" sz="1600" b="1" dirty="0" smtClean="0">
                <a:solidFill>
                  <a:schemeClr val="tx1"/>
                </a:solidFill>
                <a:latin typeface="Arial" pitchFamily="34" charset="0"/>
                <a:cs typeface="Arial" pitchFamily="34" charset="0"/>
              </a:rPr>
              <a:t>:</a:t>
            </a:r>
            <a:r>
              <a:rPr lang="en-US" sz="1600" dirty="0" smtClean="0">
                <a:solidFill>
                  <a:schemeClr val="tx1"/>
                </a:solidFill>
                <a:latin typeface="Arial" pitchFamily="34" charset="0"/>
                <a:cs typeface="Arial" pitchFamily="34" charset="0"/>
              </a:rPr>
              <a:t> </a:t>
            </a:r>
            <a:r>
              <a:rPr lang="en-US" sz="1400" dirty="0" smtClean="0">
                <a:solidFill>
                  <a:schemeClr val="tx1"/>
                </a:solidFill>
                <a:latin typeface="Arial" pitchFamily="34" charset="0"/>
                <a:cs typeface="Arial" pitchFamily="34" charset="0"/>
              </a:rPr>
              <a:t>Migrant women who gave birth from January to October 2006  &amp; met inclusion/exclusion criteria </a:t>
            </a:r>
          </a:p>
          <a:p>
            <a:pPr algn="l">
              <a:spcBef>
                <a:spcPts val="0"/>
              </a:spcBef>
              <a:spcAft>
                <a:spcPts val="1200"/>
              </a:spcAft>
            </a:pPr>
            <a:r>
              <a:rPr lang="en-US" sz="1600" b="1" u="sng" dirty="0" smtClean="0">
                <a:solidFill>
                  <a:schemeClr val="tx1"/>
                </a:solidFill>
                <a:latin typeface="Arial" pitchFamily="34" charset="0"/>
                <a:cs typeface="Arial" pitchFamily="34" charset="0"/>
              </a:rPr>
              <a:t>Study Period:</a:t>
            </a:r>
            <a:r>
              <a:rPr lang="en-US" sz="1600" b="1" dirty="0" smtClean="0">
                <a:solidFill>
                  <a:schemeClr val="tx1"/>
                </a:solidFill>
                <a:latin typeface="Arial" pitchFamily="34" charset="0"/>
                <a:cs typeface="Arial" pitchFamily="34" charset="0"/>
              </a:rPr>
              <a:t> </a:t>
            </a:r>
            <a:r>
              <a:rPr lang="en-US" sz="1400" dirty="0" smtClean="0">
                <a:solidFill>
                  <a:schemeClr val="tx1"/>
                </a:solidFill>
                <a:latin typeface="Arial" pitchFamily="34" charset="0"/>
                <a:cs typeface="Arial" pitchFamily="34" charset="0"/>
              </a:rPr>
              <a:t>From admission to the maternity ward during early labor to the end of first year postpartum </a:t>
            </a:r>
          </a:p>
          <a:p>
            <a:pPr marL="0" lvl="1" algn="l">
              <a:spcBef>
                <a:spcPts val="600"/>
              </a:spcBef>
              <a:spcAft>
                <a:spcPts val="600"/>
              </a:spcAft>
            </a:pPr>
            <a:r>
              <a:rPr lang="en-US" sz="1600" b="1" u="sng" dirty="0" smtClean="0">
                <a:solidFill>
                  <a:schemeClr val="tx1"/>
                </a:solidFill>
                <a:latin typeface="Arial" pitchFamily="34" charset="0"/>
                <a:cs typeface="Arial" pitchFamily="34" charset="0"/>
              </a:rPr>
              <a:t>Study Endpoints</a:t>
            </a:r>
            <a:r>
              <a:rPr lang="en-US" sz="1400" b="1" dirty="0" smtClean="0">
                <a:solidFill>
                  <a:schemeClr val="tx1"/>
                </a:solidFill>
                <a:latin typeface="Arial" pitchFamily="34" charset="0"/>
                <a:cs typeface="Arial" pitchFamily="34" charset="0"/>
              </a:rPr>
              <a:t>: </a:t>
            </a:r>
            <a:r>
              <a:rPr lang="en-US" altLang="zh-CN" sz="1400" dirty="0" smtClean="0">
                <a:solidFill>
                  <a:srgbClr val="0000FF"/>
                </a:solidFill>
                <a:latin typeface="Arial" pitchFamily="34" charset="0"/>
                <a:cs typeface="Arial" pitchFamily="34" charset="0"/>
              </a:rPr>
              <a:t>Incidence of unintended pregnancy                                  </a:t>
            </a:r>
          </a:p>
          <a:p>
            <a:pPr marL="0" lvl="1" algn="l">
              <a:spcBef>
                <a:spcPts val="600"/>
              </a:spcBef>
              <a:spcAft>
                <a:spcPts val="600"/>
              </a:spcAft>
            </a:pPr>
            <a:r>
              <a:rPr lang="en-US" sz="1400" dirty="0" smtClean="0">
                <a:solidFill>
                  <a:srgbClr val="0000FF"/>
                </a:solidFill>
                <a:latin typeface="Arial" pitchFamily="34" charset="0"/>
                <a:cs typeface="Arial" pitchFamily="34" charset="0"/>
              </a:rPr>
              <a:t>                                  Time of contraception initiation</a:t>
            </a:r>
          </a:p>
          <a:p>
            <a:pPr marL="0" lvl="1" algn="l">
              <a:spcBef>
                <a:spcPts val="600"/>
              </a:spcBef>
              <a:spcAft>
                <a:spcPts val="600"/>
              </a:spcAft>
            </a:pPr>
            <a:r>
              <a:rPr lang="en-US" altLang="zh-CN" sz="1400" dirty="0" smtClean="0">
                <a:solidFill>
                  <a:srgbClr val="0000FF"/>
                </a:solidFill>
                <a:latin typeface="Arial" pitchFamily="34" charset="0"/>
                <a:cs typeface="Arial" pitchFamily="34" charset="0"/>
              </a:rPr>
              <a:t>                                  Contraception prevalence by the end of first year</a:t>
            </a:r>
            <a:endParaRPr lang="en-US" sz="2000" dirty="0" smtClean="0">
              <a:solidFill>
                <a:schemeClr val="tx1"/>
              </a:solidFill>
              <a:latin typeface="Arial" pitchFamily="34" charset="0"/>
              <a:cs typeface="Arial" pitchFamily="34" charset="0"/>
            </a:endParaRPr>
          </a:p>
          <a:p>
            <a:pPr algn="l">
              <a:spcBef>
                <a:spcPts val="600"/>
              </a:spcBef>
              <a:spcAft>
                <a:spcPts val="600"/>
              </a:spcAft>
            </a:pPr>
            <a:endParaRPr lang="en-US" sz="1400" dirty="0" smtClean="0">
              <a:solidFill>
                <a:schemeClr val="tx1"/>
              </a:solidFill>
              <a:latin typeface="Arial" pitchFamily="34" charset="0"/>
              <a:cs typeface="Arial" pitchFamily="34" charset="0"/>
            </a:endParaRPr>
          </a:p>
        </p:txBody>
      </p:sp>
      <p:sp>
        <p:nvSpPr>
          <p:cNvPr id="21" name="Rectangle 20"/>
          <p:cNvSpPr/>
          <p:nvPr/>
        </p:nvSpPr>
        <p:spPr>
          <a:xfrm>
            <a:off x="232651" y="1474373"/>
            <a:ext cx="7635313" cy="461665"/>
          </a:xfrm>
          <a:prstGeom prst="rect">
            <a:avLst/>
          </a:prstGeom>
        </p:spPr>
        <p:txBody>
          <a:bodyPr wrap="square">
            <a:spAutoFit/>
          </a:bodyPr>
          <a:lstStyle/>
          <a:p>
            <a:pPr algn="l"/>
            <a:r>
              <a:rPr lang="en-US" altLang="zh-CN" sz="2400" b="1" dirty="0" smtClean="0">
                <a:solidFill>
                  <a:srgbClr val="003399"/>
                </a:solidFill>
                <a:latin typeface="Arial" pitchFamily="34" charset="0"/>
                <a:ea typeface="黑体" pitchFamily="2" charset="-122"/>
                <a:cs typeface="Arial" pitchFamily="34" charset="0"/>
              </a:rPr>
              <a:t>Study Design:</a:t>
            </a:r>
            <a:r>
              <a:rPr lang="en-US" altLang="zh-CN" sz="2400" dirty="0" smtClean="0">
                <a:solidFill>
                  <a:srgbClr val="003399"/>
                </a:solidFill>
                <a:latin typeface="Arial" pitchFamily="34" charset="0"/>
                <a:ea typeface="黑体" pitchFamily="2" charset="-122"/>
                <a:cs typeface="Arial" pitchFamily="34" charset="0"/>
              </a:rPr>
              <a:t> </a:t>
            </a:r>
            <a:r>
              <a:rPr lang="en-US" altLang="zh-CN" sz="2400" b="1" dirty="0" smtClean="0">
                <a:solidFill>
                  <a:srgbClr val="003399"/>
                </a:solidFill>
                <a:latin typeface="Arial" pitchFamily="34" charset="0"/>
                <a:ea typeface="黑体" pitchFamily="2" charset="-122"/>
                <a:cs typeface="Arial" pitchFamily="34" charset="0"/>
              </a:rPr>
              <a:t>A Prospective Study </a:t>
            </a:r>
          </a:p>
        </p:txBody>
      </p:sp>
      <p:sp>
        <p:nvSpPr>
          <p:cNvPr id="7" name="Slide Number Placeholder 2"/>
          <p:cNvSpPr txBox="1">
            <a:spLocks/>
          </p:cNvSpPr>
          <p:nvPr/>
        </p:nvSpPr>
        <p:spPr>
          <a:xfrm>
            <a:off x="6432331" y="6574880"/>
            <a:ext cx="2133600" cy="209550"/>
          </a:xfrm>
          <a:prstGeom prst="rect">
            <a:avLst/>
          </a:prstGeom>
        </p:spPr>
        <p: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fld id="{712DB3ED-D733-4558-A557-A12DB0CE94A0}" type="slidenum">
              <a:rPr kumimoji="1" lang="ko-KR" altLang="en-US" sz="1600" b="0" i="0" u="none" strike="noStrike" kern="1200" cap="none" spc="0" normalizeH="0" baseline="0" noProof="0" smtClean="0">
                <a:ln>
                  <a:noFill/>
                </a:ln>
                <a:solidFill>
                  <a:schemeClr val="bg1"/>
                </a:solidFill>
                <a:effectLst/>
                <a:uLnTx/>
                <a:uFillTx/>
                <a:latin typeface="굴림" pitchFamily="34" charset="-127"/>
                <a:ea typeface="굴림" pitchFamily="34" charset="-127"/>
                <a:cs typeface="+mn-cs"/>
              </a:rPr>
              <a:pPr marL="0" marR="0" lvl="0" indent="0" algn="ctr" defTabSz="914400" rtl="0" eaLnBrk="1" fontAlgn="base" latinLnBrk="1" hangingPunct="1">
                <a:lnSpc>
                  <a:spcPct val="100000"/>
                </a:lnSpc>
                <a:spcBef>
                  <a:spcPct val="0"/>
                </a:spcBef>
                <a:spcAft>
                  <a:spcPct val="0"/>
                </a:spcAft>
                <a:buClrTx/>
                <a:buSzTx/>
                <a:buFontTx/>
                <a:buNone/>
                <a:tabLst/>
                <a:defRPr/>
              </a:pPr>
              <a:t>5</a:t>
            </a:fld>
            <a:endParaRPr kumimoji="1" lang="en-US" altLang="ko-KR" sz="1600" b="0" i="0" u="none" strike="noStrike" kern="1200" cap="none" spc="0" normalizeH="0" baseline="0" noProof="0" dirty="0">
              <a:ln>
                <a:noFill/>
              </a:ln>
              <a:solidFill>
                <a:schemeClr val="bg1"/>
              </a:solidFill>
              <a:effectLst/>
              <a:uLnTx/>
              <a:uFillTx/>
              <a:latin typeface="굴림" pitchFamily="34" charset="-127"/>
              <a:ea typeface="굴림" pitchFamily="34" charset="-127"/>
              <a:cs typeface="+mn-cs"/>
            </a:endParaRPr>
          </a:p>
        </p:txBody>
      </p:sp>
      <p:pic>
        <p:nvPicPr>
          <p:cNvPr id="11" name="Picture 38" descr="385161"/>
          <p:cNvPicPr>
            <a:picLocks noChangeAspect="1" noChangeArrowheads="1"/>
          </p:cNvPicPr>
          <p:nvPr/>
        </p:nvPicPr>
        <p:blipFill>
          <a:blip r:embed="rId3" cstate="print"/>
          <a:srcRect/>
          <a:stretch>
            <a:fillRect/>
          </a:stretch>
        </p:blipFill>
        <p:spPr bwMode="auto">
          <a:xfrm>
            <a:off x="6593553" y="4394579"/>
            <a:ext cx="2304788" cy="1729434"/>
          </a:xfrm>
          <a:prstGeom prst="rect">
            <a:avLst/>
          </a:prstGeom>
          <a:noFill/>
          <a:ln w="63500">
            <a:noFill/>
            <a:miter lim="800000"/>
            <a:headEnd/>
            <a:tailEnd/>
          </a:ln>
        </p:spPr>
      </p:pic>
      <p:sp>
        <p:nvSpPr>
          <p:cNvPr id="12" name="Rectangle 11"/>
          <p:cNvSpPr/>
          <p:nvPr/>
        </p:nvSpPr>
        <p:spPr>
          <a:xfrm>
            <a:off x="163773" y="1971467"/>
            <a:ext cx="8802805" cy="738664"/>
          </a:xfrm>
          <a:prstGeom prst="rect">
            <a:avLst/>
          </a:prstGeom>
        </p:spPr>
        <p:txBody>
          <a:bodyPr wrap="square">
            <a:spAutoFit/>
          </a:bodyPr>
          <a:lstStyle/>
          <a:p>
            <a:pPr algn="l">
              <a:spcBef>
                <a:spcPts val="600"/>
              </a:spcBef>
              <a:spcAft>
                <a:spcPts val="600"/>
              </a:spcAft>
            </a:pPr>
            <a:r>
              <a:rPr lang="en-US" sz="2200" u="sng" dirty="0" smtClean="0">
                <a:solidFill>
                  <a:schemeClr val="tx1"/>
                </a:solidFill>
                <a:latin typeface="Arial" pitchFamily="34" charset="0"/>
                <a:cs typeface="Arial" pitchFamily="34" charset="0"/>
              </a:rPr>
              <a:t>Study project</a:t>
            </a:r>
            <a:r>
              <a:rPr lang="en-US" sz="2000" u="sng" dirty="0" smtClean="0">
                <a:solidFill>
                  <a:schemeClr val="tx1"/>
                </a:solidFill>
                <a:latin typeface="Arial" pitchFamily="34" charset="0"/>
                <a:cs typeface="Arial" pitchFamily="34" charset="0"/>
              </a:rPr>
              <a:t>: </a:t>
            </a:r>
            <a:r>
              <a:rPr lang="en-US" sz="2000" dirty="0">
                <a:solidFill>
                  <a:schemeClr val="tx1"/>
                </a:solidFill>
                <a:latin typeface="Arial" pitchFamily="34" charset="0"/>
                <a:cs typeface="Arial" pitchFamily="34" charset="0"/>
              </a:rPr>
              <a:t>Perinatal and Postpartum Contraceptive Services Project for Migrant Women</a:t>
            </a:r>
          </a:p>
        </p:txBody>
      </p:sp>
      <p:sp>
        <p:nvSpPr>
          <p:cNvPr id="2" name="矩形 1"/>
          <p:cNvSpPr/>
          <p:nvPr/>
        </p:nvSpPr>
        <p:spPr>
          <a:xfrm>
            <a:off x="4318453" y="6201814"/>
            <a:ext cx="4572000" cy="307777"/>
          </a:xfrm>
          <a:prstGeom prst="rect">
            <a:avLst/>
          </a:prstGeom>
        </p:spPr>
        <p:txBody>
          <a:bodyPr>
            <a:spAutoFit/>
          </a:bodyPr>
          <a:lstStyle/>
          <a:p>
            <a:pPr algn="r"/>
            <a:r>
              <a:rPr lang="en-US" sz="1400" dirty="0">
                <a:solidFill>
                  <a:schemeClr val="tx1"/>
                </a:solidFill>
                <a:latin typeface="Arial" pitchFamily="34" charset="0"/>
                <a:cs typeface="Arial" pitchFamily="34" charset="0"/>
              </a:rPr>
              <a:t>Huang YM, et al. Contraception: </a:t>
            </a:r>
            <a:r>
              <a:rPr lang="en-US" sz="1400" dirty="0" smtClean="0">
                <a:solidFill>
                  <a:schemeClr val="tx1"/>
                </a:solidFill>
                <a:latin typeface="Arial" pitchFamily="34" charset="0"/>
                <a:cs typeface="Arial" pitchFamily="34" charset="0"/>
              </a:rPr>
              <a:t>2014, 89(6):521-7</a:t>
            </a:r>
            <a:endParaRPr lang="en-US" sz="1400" dirty="0">
              <a:solidFill>
                <a:schemeClr val="tx1"/>
              </a:solidFill>
              <a:latin typeface="Arial" pitchFamily="34" charset="0"/>
              <a:cs typeface="Arial" pitchFamily="34" charset="0"/>
            </a:endParaRPr>
          </a:p>
        </p:txBody>
      </p:sp>
      <p:pic>
        <p:nvPicPr>
          <p:cNvPr id="9" name="Picture 2"/>
          <p:cNvPicPr>
            <a:picLocks noChangeAspect="1" noChangeArrowheads="1"/>
          </p:cNvPicPr>
          <p:nvPr/>
        </p:nvPicPr>
        <p:blipFill>
          <a:blip r:embed="rId4"/>
          <a:srcRect/>
          <a:stretch>
            <a:fillRect/>
          </a:stretch>
        </p:blipFill>
        <p:spPr bwMode="auto">
          <a:xfrm>
            <a:off x="0" y="0"/>
            <a:ext cx="9144000" cy="1219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Title 1"/>
          <p:cNvSpPr>
            <a:spLocks noGrp="1"/>
          </p:cNvSpPr>
          <p:nvPr>
            <p:ph type="title"/>
          </p:nvPr>
        </p:nvSpPr>
        <p:spPr>
          <a:xfrm>
            <a:off x="397736" y="1211275"/>
            <a:ext cx="7772400" cy="529617"/>
          </a:xfrm>
        </p:spPr>
        <p:txBody>
          <a:bodyPr/>
          <a:lstStyle/>
          <a:p>
            <a:r>
              <a:rPr lang="en-US" sz="2200" dirty="0" smtClean="0">
                <a:solidFill>
                  <a:srgbClr val="003399"/>
                </a:solidFill>
                <a:latin typeface="Arial" pitchFamily="34" charset="0"/>
                <a:cs typeface="Arial" pitchFamily="34" charset="0"/>
              </a:rPr>
              <a:t>Intervention Measures</a:t>
            </a:r>
            <a:endParaRPr lang="en-US" sz="2200" dirty="0">
              <a:solidFill>
                <a:srgbClr val="003399"/>
              </a:solidFill>
              <a:latin typeface="Arial" pitchFamily="34" charset="0"/>
              <a:cs typeface="Arial" pitchFamily="34" charset="0"/>
            </a:endParaRPr>
          </a:p>
        </p:txBody>
      </p:sp>
      <p:sp>
        <p:nvSpPr>
          <p:cNvPr id="194630" name="AutoShape 70"/>
          <p:cNvSpPr>
            <a:spLocks noChangeArrowheads="1"/>
          </p:cNvSpPr>
          <p:nvPr/>
        </p:nvSpPr>
        <p:spPr bwMode="gray">
          <a:xfrm>
            <a:off x="780772" y="4585647"/>
            <a:ext cx="2385510" cy="1768363"/>
          </a:xfrm>
          <a:prstGeom prst="roundRect">
            <a:avLst>
              <a:gd name="adj" fmla="val 16667"/>
            </a:avLst>
          </a:prstGeom>
          <a:noFill/>
          <a:ln w="50800">
            <a:solidFill>
              <a:schemeClr val="accent3">
                <a:lumMod val="75000"/>
              </a:schemeClr>
            </a:solidFill>
            <a:round/>
            <a:headEnd/>
            <a:tailEnd/>
          </a:ln>
          <a:effectLst/>
        </p:spPr>
        <p:txBody>
          <a:bodyPr wrap="none" anchor="ctr"/>
          <a:lstStyle/>
          <a:p>
            <a:endParaRPr lang="en-US" sz="2000" dirty="0" smtClean="0">
              <a:solidFill>
                <a:schemeClr val="tx1"/>
              </a:solidFill>
              <a:latin typeface="Arial" pitchFamily="34" charset="0"/>
              <a:cs typeface="Arial" pitchFamily="34" charset="0"/>
            </a:endParaRPr>
          </a:p>
          <a:p>
            <a:pPr algn="l"/>
            <a:endParaRPr kumimoji="0" lang="en-US" altLang="zh-CN" sz="1000" b="1" dirty="0" smtClean="0">
              <a:solidFill>
                <a:schemeClr val="tx1"/>
              </a:solidFill>
              <a:latin typeface="Arial" pitchFamily="34" charset="0"/>
              <a:ea typeface="宋体" pitchFamily="2" charset="-122"/>
              <a:cs typeface="Arial" pitchFamily="34" charset="0"/>
            </a:endParaRPr>
          </a:p>
          <a:p>
            <a:pPr algn="l"/>
            <a:endParaRPr kumimoji="0" lang="en-US" altLang="zh-CN" b="1" dirty="0" smtClean="0">
              <a:solidFill>
                <a:schemeClr val="tx1"/>
              </a:solidFill>
              <a:latin typeface="Arial" pitchFamily="34" charset="0"/>
              <a:ea typeface="宋体" pitchFamily="2" charset="-122"/>
              <a:cs typeface="Arial" pitchFamily="34" charset="0"/>
            </a:endParaRPr>
          </a:p>
          <a:p>
            <a:pPr algn="l">
              <a:buFont typeface="Arial" pitchFamily="34" charset="0"/>
              <a:buChar char="•"/>
            </a:pPr>
            <a:r>
              <a:rPr kumimoji="0" lang="en-US" altLang="zh-CN" sz="1400" b="1" dirty="0" smtClean="0">
                <a:solidFill>
                  <a:srgbClr val="FF00FF"/>
                </a:solidFill>
                <a:latin typeface="Arial" pitchFamily="34" charset="0"/>
                <a:ea typeface="宋体" pitchFamily="2" charset="-122"/>
                <a:cs typeface="Arial" pitchFamily="34" charset="0"/>
              </a:rPr>
              <a:t>Contraception Counseling</a:t>
            </a:r>
          </a:p>
          <a:p>
            <a:pPr algn="l">
              <a:buFont typeface="Arial" pitchFamily="34" charset="0"/>
              <a:buChar char="•"/>
            </a:pPr>
            <a:r>
              <a:rPr lang="en-US" sz="1400" b="1" dirty="0" smtClean="0">
                <a:solidFill>
                  <a:srgbClr val="FF00FF"/>
                </a:solidFill>
                <a:latin typeface="Arial" pitchFamily="34" charset="0"/>
                <a:cs typeface="Arial" pitchFamily="34" charset="0"/>
              </a:rPr>
              <a:t>Health leaflet   </a:t>
            </a:r>
          </a:p>
          <a:p>
            <a:pPr algn="l">
              <a:buFont typeface="Arial" pitchFamily="34" charset="0"/>
              <a:buChar char="•"/>
            </a:pPr>
            <a:r>
              <a:rPr lang="en-US" sz="1400" b="1" dirty="0" smtClean="0">
                <a:solidFill>
                  <a:srgbClr val="FF00FF"/>
                </a:solidFill>
                <a:latin typeface="Arial" pitchFamily="34" charset="0"/>
                <a:cs typeface="Arial" pitchFamily="34" charset="0"/>
              </a:rPr>
              <a:t>Contraceptive services:</a:t>
            </a:r>
          </a:p>
          <a:p>
            <a:pPr algn="l"/>
            <a:r>
              <a:rPr lang="en-US" dirty="0" smtClean="0">
                <a:solidFill>
                  <a:srgbClr val="FF00FF"/>
                </a:solidFill>
                <a:latin typeface="Arial" pitchFamily="34" charset="0"/>
                <a:cs typeface="Arial" pitchFamily="34" charset="0"/>
              </a:rPr>
              <a:t>    </a:t>
            </a:r>
            <a:r>
              <a:rPr lang="en-US" sz="1400" dirty="0" smtClean="0">
                <a:solidFill>
                  <a:srgbClr val="FF00FF"/>
                </a:solidFill>
                <a:latin typeface="Arial" pitchFamily="34" charset="0"/>
                <a:cs typeface="Arial" pitchFamily="34" charset="0"/>
              </a:rPr>
              <a:t>Tubal Ligation</a:t>
            </a:r>
          </a:p>
          <a:p>
            <a:pPr algn="l"/>
            <a:r>
              <a:rPr lang="en-US" sz="1400" dirty="0" smtClean="0">
                <a:solidFill>
                  <a:srgbClr val="FF00FF"/>
                </a:solidFill>
                <a:latin typeface="Arial" pitchFamily="34" charset="0"/>
                <a:cs typeface="Arial" pitchFamily="34" charset="0"/>
              </a:rPr>
              <a:t>     IUD Insertion</a:t>
            </a:r>
          </a:p>
          <a:p>
            <a:pPr algn="l"/>
            <a:r>
              <a:rPr lang="en-US" sz="1400" dirty="0" smtClean="0">
                <a:solidFill>
                  <a:srgbClr val="FF00FF"/>
                </a:solidFill>
                <a:latin typeface="Arial" pitchFamily="34" charset="0"/>
                <a:cs typeface="Arial" pitchFamily="34" charset="0"/>
              </a:rPr>
              <a:t>     DMPA</a:t>
            </a:r>
          </a:p>
          <a:p>
            <a:pPr algn="l"/>
            <a:r>
              <a:rPr lang="en-US" sz="1400" dirty="0" smtClean="0">
                <a:solidFill>
                  <a:srgbClr val="FF00FF"/>
                </a:solidFill>
                <a:latin typeface="Arial" pitchFamily="34" charset="0"/>
                <a:cs typeface="Arial" pitchFamily="34" charset="0"/>
              </a:rPr>
              <a:t>     Male condom</a:t>
            </a:r>
          </a:p>
          <a:p>
            <a:endParaRPr lang="en-US" sz="2000" dirty="0" smtClean="0">
              <a:solidFill>
                <a:schemeClr val="tx1"/>
              </a:solidFill>
              <a:latin typeface="Arial" pitchFamily="34" charset="0"/>
              <a:cs typeface="Arial" pitchFamily="34" charset="0"/>
            </a:endParaRPr>
          </a:p>
          <a:p>
            <a:endParaRPr kumimoji="0" lang="zh-CN" altLang="en-US" sz="2000" b="1" dirty="0">
              <a:solidFill>
                <a:schemeClr val="tx1"/>
              </a:solidFill>
              <a:latin typeface="Arial" pitchFamily="34" charset="0"/>
              <a:ea typeface="宋体" pitchFamily="2" charset="-122"/>
              <a:cs typeface="Arial" pitchFamily="34" charset="0"/>
            </a:endParaRPr>
          </a:p>
        </p:txBody>
      </p:sp>
      <p:sp>
        <p:nvSpPr>
          <p:cNvPr id="194640" name="AutoShape 80"/>
          <p:cNvSpPr>
            <a:spLocks noChangeArrowheads="1"/>
          </p:cNvSpPr>
          <p:nvPr/>
        </p:nvSpPr>
        <p:spPr bwMode="gray">
          <a:xfrm>
            <a:off x="4176214" y="4571999"/>
            <a:ext cx="3968565" cy="1824725"/>
          </a:xfrm>
          <a:prstGeom prst="roundRect">
            <a:avLst>
              <a:gd name="adj" fmla="val 16667"/>
            </a:avLst>
          </a:prstGeom>
          <a:solidFill>
            <a:schemeClr val="bg1"/>
          </a:solidFill>
          <a:ln w="50800">
            <a:solidFill>
              <a:schemeClr val="bg2">
                <a:lumMod val="75000"/>
              </a:schemeClr>
            </a:solidFill>
            <a:round/>
            <a:headEnd/>
            <a:tailEnd/>
          </a:ln>
          <a:effectLst/>
        </p:spPr>
        <p:txBody>
          <a:bodyPr wrap="none" anchor="ctr"/>
          <a:lstStyle/>
          <a:p>
            <a:pPr algn="l">
              <a:spcBef>
                <a:spcPts val="0"/>
              </a:spcBef>
              <a:buFont typeface="Arial" pitchFamily="34" charset="0"/>
              <a:buChar char="•"/>
            </a:pPr>
            <a:r>
              <a:rPr kumimoji="0" lang="en-US" altLang="zh-CN" sz="1600" b="1" dirty="0" smtClean="0">
                <a:solidFill>
                  <a:srgbClr val="0000FF"/>
                </a:solidFill>
                <a:latin typeface="Arial" pitchFamily="34" charset="0"/>
                <a:ea typeface="宋体" pitchFamily="2" charset="-122"/>
                <a:cs typeface="Arial" pitchFamily="34" charset="0"/>
              </a:rPr>
              <a:t>Maternal &amp; Child Health Counseling</a:t>
            </a:r>
          </a:p>
          <a:p>
            <a:pPr algn="l">
              <a:spcBef>
                <a:spcPts val="0"/>
              </a:spcBef>
              <a:buFont typeface="Arial" pitchFamily="34" charset="0"/>
              <a:buChar char="•"/>
            </a:pPr>
            <a:r>
              <a:rPr kumimoji="0" lang="en-US" altLang="zh-CN" sz="1600" b="1" dirty="0" smtClean="0">
                <a:solidFill>
                  <a:srgbClr val="0000FF"/>
                </a:solidFill>
                <a:latin typeface="Arial" pitchFamily="34" charset="0"/>
                <a:ea typeface="宋体" pitchFamily="2" charset="-122"/>
                <a:cs typeface="Arial" pitchFamily="34" charset="0"/>
              </a:rPr>
              <a:t>Contraception Counseling</a:t>
            </a:r>
          </a:p>
          <a:p>
            <a:pPr algn="l">
              <a:spcBef>
                <a:spcPts val="0"/>
              </a:spcBef>
              <a:buFont typeface="Arial" pitchFamily="34" charset="0"/>
              <a:buChar char="•"/>
            </a:pPr>
            <a:r>
              <a:rPr kumimoji="0" lang="en-US" altLang="zh-CN" sz="1600" b="1" dirty="0" smtClean="0">
                <a:solidFill>
                  <a:srgbClr val="0000FF"/>
                </a:solidFill>
                <a:latin typeface="Arial" pitchFamily="34" charset="0"/>
                <a:ea typeface="宋体" pitchFamily="2" charset="-122"/>
                <a:cs typeface="Arial" pitchFamily="34" charset="0"/>
              </a:rPr>
              <a:t>Free family planning policy advertising</a:t>
            </a:r>
          </a:p>
          <a:p>
            <a:pPr algn="just">
              <a:spcBef>
                <a:spcPts val="0"/>
              </a:spcBef>
              <a:buFont typeface="Arial" pitchFamily="34" charset="0"/>
              <a:buChar char="•"/>
            </a:pPr>
            <a:r>
              <a:rPr kumimoji="0" lang="en-US" altLang="zh-CN" sz="1600" b="1" dirty="0" smtClean="0">
                <a:solidFill>
                  <a:srgbClr val="0000FF"/>
                </a:solidFill>
                <a:latin typeface="Arial" pitchFamily="34" charset="0"/>
                <a:ea typeface="宋体" pitchFamily="2" charset="-122"/>
                <a:cs typeface="Arial" pitchFamily="34" charset="0"/>
              </a:rPr>
              <a:t>Data collected:</a:t>
            </a:r>
          </a:p>
          <a:p>
            <a:pPr algn="l"/>
            <a:r>
              <a:rPr kumimoji="0" lang="en-US" altLang="zh-CN" sz="1600" dirty="0" smtClean="0">
                <a:solidFill>
                  <a:srgbClr val="0000FF"/>
                </a:solidFill>
                <a:latin typeface="Arial" pitchFamily="34" charset="0"/>
                <a:ea typeface="宋体" pitchFamily="2" charset="-122"/>
                <a:cs typeface="Arial" pitchFamily="34" charset="0"/>
              </a:rPr>
              <a:t>     M &amp; C Health   Infant feeding</a:t>
            </a:r>
          </a:p>
          <a:p>
            <a:pPr algn="l"/>
            <a:r>
              <a:rPr kumimoji="0" lang="en-US" altLang="zh-CN" sz="1600" dirty="0" smtClean="0">
                <a:solidFill>
                  <a:srgbClr val="0000FF"/>
                </a:solidFill>
                <a:latin typeface="Arial" pitchFamily="34" charset="0"/>
                <a:ea typeface="宋体" pitchFamily="2" charset="-122"/>
                <a:cs typeface="Arial" pitchFamily="34" charset="0"/>
              </a:rPr>
              <a:t>     Menses            Sexual frequency</a:t>
            </a:r>
          </a:p>
          <a:p>
            <a:pPr algn="l"/>
            <a:r>
              <a:rPr kumimoji="0" lang="en-US" altLang="zh-CN" sz="1600" dirty="0" smtClean="0">
                <a:solidFill>
                  <a:srgbClr val="0000FF"/>
                </a:solidFill>
                <a:latin typeface="Arial" pitchFamily="34" charset="0"/>
                <a:ea typeface="宋体" pitchFamily="2" charset="-122"/>
                <a:cs typeface="Arial" pitchFamily="34" charset="0"/>
              </a:rPr>
              <a:t>     Occurrence of pregnancy</a:t>
            </a:r>
          </a:p>
        </p:txBody>
      </p:sp>
      <p:grpSp>
        <p:nvGrpSpPr>
          <p:cNvPr id="64" name="Group 63"/>
          <p:cNvGrpSpPr/>
          <p:nvPr/>
        </p:nvGrpSpPr>
        <p:grpSpPr>
          <a:xfrm>
            <a:off x="573725" y="1912670"/>
            <a:ext cx="7612083" cy="2386940"/>
            <a:chOff x="200594" y="939452"/>
            <a:chExt cx="8680360" cy="2643212"/>
          </a:xfrm>
        </p:grpSpPr>
        <p:grpSp>
          <p:nvGrpSpPr>
            <p:cNvPr id="62" name="Group 61"/>
            <p:cNvGrpSpPr/>
            <p:nvPr/>
          </p:nvGrpSpPr>
          <p:grpSpPr>
            <a:xfrm>
              <a:off x="2890817" y="939452"/>
              <a:ext cx="5990137" cy="2643212"/>
              <a:chOff x="2890817" y="939452"/>
              <a:chExt cx="5990137" cy="2643212"/>
            </a:xfrm>
          </p:grpSpPr>
          <p:grpSp>
            <p:nvGrpSpPr>
              <p:cNvPr id="61" name="Group 60"/>
              <p:cNvGrpSpPr/>
              <p:nvPr/>
            </p:nvGrpSpPr>
            <p:grpSpPr>
              <a:xfrm>
                <a:off x="2890817" y="939452"/>
                <a:ext cx="5990137" cy="2643212"/>
                <a:chOff x="2890817" y="939452"/>
                <a:chExt cx="5990137" cy="2643212"/>
              </a:xfrm>
            </p:grpSpPr>
            <p:grpSp>
              <p:nvGrpSpPr>
                <p:cNvPr id="79" name="Group 78"/>
                <p:cNvGrpSpPr/>
                <p:nvPr/>
              </p:nvGrpSpPr>
              <p:grpSpPr>
                <a:xfrm>
                  <a:off x="6371748" y="939452"/>
                  <a:ext cx="2509206" cy="2643212"/>
                  <a:chOff x="5041900" y="1158506"/>
                  <a:chExt cx="1884362" cy="2046287"/>
                </a:xfrm>
              </p:grpSpPr>
              <p:sp>
                <p:nvSpPr>
                  <p:cNvPr id="80" name="Oval 21"/>
                  <p:cNvSpPr>
                    <a:spLocks noChangeArrowheads="1"/>
                  </p:cNvSpPr>
                  <p:nvPr/>
                </p:nvSpPr>
                <p:spPr bwMode="gray">
                  <a:xfrm>
                    <a:off x="5041900" y="1158506"/>
                    <a:ext cx="1884362" cy="204628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81" name="Oval 22"/>
                  <p:cNvSpPr>
                    <a:spLocks noChangeArrowheads="1"/>
                  </p:cNvSpPr>
                  <p:nvPr/>
                </p:nvSpPr>
                <p:spPr bwMode="gray">
                  <a:xfrm>
                    <a:off x="5041900" y="1158506"/>
                    <a:ext cx="1884362" cy="2046287"/>
                  </a:xfrm>
                  <a:prstGeom prst="ellipse">
                    <a:avLst/>
                  </a:prstGeom>
                  <a:gradFill rotWithShape="1">
                    <a:gsLst>
                      <a:gs pos="0">
                        <a:srgbClr val="DDEBCF"/>
                      </a:gs>
                      <a:gs pos="50000">
                        <a:srgbClr val="9CB86E"/>
                      </a:gs>
                      <a:gs pos="100000">
                        <a:srgbClr val="156B13"/>
                      </a:gs>
                    </a:gsLst>
                    <a:lin ang="2700000" scaled="0"/>
                  </a:gradFill>
                  <a:ln w="38100" algn="ctr">
                    <a:noFill/>
                    <a:round/>
                    <a:headEnd/>
                    <a:tailEnd/>
                  </a:ln>
                  <a:effectLst/>
                </p:spPr>
                <p:txBody>
                  <a:bodyPr anchor="ctr">
                    <a:spAutoFit/>
                  </a:bodyPr>
                  <a:lstStyle/>
                  <a:p>
                    <a:endParaRPr lang="en-US"/>
                  </a:p>
                </p:txBody>
              </p:sp>
              <p:sp>
                <p:nvSpPr>
                  <p:cNvPr id="82" name="Oval 23"/>
                  <p:cNvSpPr>
                    <a:spLocks noChangeArrowheads="1"/>
                  </p:cNvSpPr>
                  <p:nvPr/>
                </p:nvSpPr>
                <p:spPr bwMode="gray">
                  <a:xfrm>
                    <a:off x="5129566" y="1981411"/>
                    <a:ext cx="1672873" cy="40206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wrap="square" anchor="ctr">
                    <a:spAutoFit/>
                  </a:bodyPr>
                  <a:lstStyle/>
                  <a:p>
                    <a:endParaRPr lang="en-US"/>
                  </a:p>
                </p:txBody>
              </p:sp>
              <p:sp>
                <p:nvSpPr>
                  <p:cNvPr id="83" name="Oval 24"/>
                  <p:cNvSpPr>
                    <a:spLocks noChangeArrowheads="1"/>
                  </p:cNvSpPr>
                  <p:nvPr/>
                </p:nvSpPr>
                <p:spPr bwMode="gray">
                  <a:xfrm>
                    <a:off x="5192713" y="1302968"/>
                    <a:ext cx="1638300" cy="1778000"/>
                  </a:xfrm>
                  <a:prstGeom prst="ellipse">
                    <a:avLst/>
                  </a:prstGeom>
                  <a:gradFill rotWithShape="1">
                    <a:gsLst>
                      <a:gs pos="0">
                        <a:srgbClr val="DDEBCF"/>
                      </a:gs>
                      <a:gs pos="50000">
                        <a:srgbClr val="9CB86E"/>
                      </a:gs>
                      <a:gs pos="100000">
                        <a:srgbClr val="156B13"/>
                      </a:gs>
                    </a:gsLst>
                    <a:lin ang="2700000" scaled="0"/>
                  </a:gradFill>
                  <a:ln w="38100" algn="ctr">
                    <a:noFill/>
                    <a:round/>
                    <a:headEnd/>
                    <a:tailEnd/>
                  </a:ln>
                  <a:effectLst/>
                </p:spPr>
                <p:txBody>
                  <a:bodyPr anchor="ctr">
                    <a:spAutoFit/>
                  </a:bodyPr>
                  <a:lstStyle/>
                  <a:p>
                    <a:endParaRPr lang="en-US"/>
                  </a:p>
                </p:txBody>
              </p:sp>
              <p:sp>
                <p:nvSpPr>
                  <p:cNvPr id="84" name="Oval 25"/>
                  <p:cNvSpPr>
                    <a:spLocks noChangeArrowheads="1"/>
                  </p:cNvSpPr>
                  <p:nvPr/>
                </p:nvSpPr>
                <p:spPr bwMode="gray">
                  <a:xfrm>
                    <a:off x="5251450" y="1379168"/>
                    <a:ext cx="1477962" cy="1601787"/>
                  </a:xfrm>
                  <a:prstGeom prst="ellipse">
                    <a:avLst/>
                  </a:prstGeom>
                  <a:solidFill>
                    <a:srgbClr val="333333"/>
                  </a:solidFill>
                  <a:ln w="38100" algn="ctr">
                    <a:noFill/>
                    <a:round/>
                    <a:headEnd/>
                    <a:tailEnd/>
                  </a:ln>
                  <a:effectLst/>
                </p:spPr>
                <p:txBody>
                  <a:bodyPr anchor="ctr">
                    <a:spAutoFit/>
                  </a:bodyPr>
                  <a:lstStyle/>
                  <a:p>
                    <a:endParaRPr lang="en-US"/>
                  </a:p>
                </p:txBody>
              </p:sp>
              <p:grpSp>
                <p:nvGrpSpPr>
                  <p:cNvPr id="85" name="Group 46"/>
                  <p:cNvGrpSpPr>
                    <a:grpSpLocks/>
                  </p:cNvGrpSpPr>
                  <p:nvPr/>
                </p:nvGrpSpPr>
                <p:grpSpPr bwMode="auto">
                  <a:xfrm>
                    <a:off x="5278438" y="1398218"/>
                    <a:ext cx="1430337" cy="1550987"/>
                    <a:chOff x="4166" y="1706"/>
                    <a:chExt cx="1252" cy="1252"/>
                  </a:xfrm>
                </p:grpSpPr>
                <p:sp>
                  <p:nvSpPr>
                    <p:cNvPr id="87" name="Oval 47"/>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88" name="Oval 48"/>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89" name="Oval 49"/>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90" name="Oval 50"/>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sp>
                <p:nvSpPr>
                  <p:cNvPr id="86" name="Text Box 53"/>
                  <p:cNvSpPr txBox="1">
                    <a:spLocks noChangeArrowheads="1"/>
                  </p:cNvSpPr>
                  <p:nvPr/>
                </p:nvSpPr>
                <p:spPr bwMode="gray">
                  <a:xfrm>
                    <a:off x="5440883" y="1746333"/>
                    <a:ext cx="1113391" cy="719576"/>
                  </a:xfrm>
                  <a:prstGeom prst="rect">
                    <a:avLst/>
                  </a:prstGeom>
                  <a:noFill/>
                  <a:ln w="9525" algn="ctr">
                    <a:noFill/>
                    <a:miter lim="800000"/>
                    <a:headEnd/>
                    <a:tailEnd/>
                  </a:ln>
                  <a:effectLst/>
                </p:spPr>
                <p:txBody>
                  <a:bodyPr wrap="none">
                    <a:spAutoFit/>
                  </a:bodyPr>
                  <a:lstStyle/>
                  <a:p>
                    <a:pPr eaLnBrk="0" latinLnBrk="0" hangingPunct="0">
                      <a:lnSpc>
                        <a:spcPct val="170000"/>
                      </a:lnSpc>
                    </a:pPr>
                    <a:r>
                      <a:rPr kumimoji="0" lang="en-US" altLang="zh-CN" sz="1600" b="1" dirty="0" smtClean="0">
                        <a:solidFill>
                          <a:srgbClr val="0000FF"/>
                        </a:solidFill>
                        <a:latin typeface="Arial" charset="0"/>
                        <a:ea typeface="宋体" pitchFamily="2" charset="-122"/>
                      </a:rPr>
                      <a:t>Hospital Visit</a:t>
                    </a:r>
                  </a:p>
                  <a:p>
                    <a:pPr eaLnBrk="0" latinLnBrk="0" hangingPunct="0">
                      <a:lnSpc>
                        <a:spcPct val="170000"/>
                      </a:lnSpc>
                    </a:pPr>
                    <a:r>
                      <a:rPr kumimoji="0" lang="en-US" altLang="zh-CN" sz="1600" b="1" dirty="0" smtClean="0">
                        <a:solidFill>
                          <a:srgbClr val="0000FF"/>
                        </a:solidFill>
                        <a:latin typeface="Arial" charset="0"/>
                        <a:ea typeface="宋体" pitchFamily="2" charset="-122"/>
                      </a:rPr>
                      <a:t>If needed</a:t>
                    </a:r>
                    <a:endParaRPr kumimoji="0" lang="en-US" altLang="zh-CN" sz="1600" b="1" dirty="0">
                      <a:solidFill>
                        <a:srgbClr val="0000FF"/>
                      </a:solidFill>
                      <a:latin typeface="Arial" charset="0"/>
                      <a:ea typeface="宋体" pitchFamily="2" charset="-122"/>
                    </a:endParaRPr>
                  </a:p>
                </p:txBody>
              </p:sp>
            </p:grpSp>
            <p:grpSp>
              <p:nvGrpSpPr>
                <p:cNvPr id="60" name="Group 59"/>
                <p:cNvGrpSpPr/>
                <p:nvPr/>
              </p:nvGrpSpPr>
              <p:grpSpPr>
                <a:xfrm>
                  <a:off x="2890817" y="1002082"/>
                  <a:ext cx="3425817" cy="2570142"/>
                  <a:chOff x="2890817" y="1002082"/>
                  <a:chExt cx="3425817" cy="2570142"/>
                </a:xfrm>
              </p:grpSpPr>
              <p:sp>
                <p:nvSpPr>
                  <p:cNvPr id="194579" name="AutoShape 19"/>
                  <p:cNvSpPr>
                    <a:spLocks noChangeArrowheads="1"/>
                  </p:cNvSpPr>
                  <p:nvPr/>
                </p:nvSpPr>
                <p:spPr bwMode="gray">
                  <a:xfrm>
                    <a:off x="2890817" y="1868444"/>
                    <a:ext cx="441325" cy="544512"/>
                  </a:xfrm>
                  <a:prstGeom prst="chevron">
                    <a:avLst>
                      <a:gd name="adj" fmla="val 52514"/>
                    </a:avLst>
                  </a:prstGeom>
                  <a:solidFill>
                    <a:schemeClr val="accent1"/>
                  </a:solidFill>
                  <a:ln w="0" algn="ctr">
                    <a:noFill/>
                    <a:miter lim="800000"/>
                    <a:headEnd/>
                    <a:tailEnd/>
                  </a:ln>
                  <a:effectLst/>
                </p:spPr>
                <p:txBody>
                  <a:bodyPr wrap="none" anchor="ctr"/>
                  <a:lstStyle/>
                  <a:p>
                    <a:endParaRPr lang="en-US"/>
                  </a:p>
                </p:txBody>
              </p:sp>
              <p:grpSp>
                <p:nvGrpSpPr>
                  <p:cNvPr id="93" name="Group 92"/>
                  <p:cNvGrpSpPr/>
                  <p:nvPr/>
                </p:nvGrpSpPr>
                <p:grpSpPr>
                  <a:xfrm>
                    <a:off x="3380117" y="1002082"/>
                    <a:ext cx="2682481" cy="2570142"/>
                    <a:chOff x="5041900" y="1158506"/>
                    <a:chExt cx="1884362" cy="2046287"/>
                  </a:xfrm>
                </p:grpSpPr>
                <p:sp>
                  <p:nvSpPr>
                    <p:cNvPr id="94" name="Oval 21"/>
                    <p:cNvSpPr>
                      <a:spLocks noChangeArrowheads="1"/>
                    </p:cNvSpPr>
                    <p:nvPr/>
                  </p:nvSpPr>
                  <p:spPr bwMode="gray">
                    <a:xfrm>
                      <a:off x="5041900" y="1158506"/>
                      <a:ext cx="1884362" cy="204628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95" name="Oval 22"/>
                    <p:cNvSpPr>
                      <a:spLocks noChangeArrowheads="1"/>
                    </p:cNvSpPr>
                    <p:nvPr/>
                  </p:nvSpPr>
                  <p:spPr bwMode="gray">
                    <a:xfrm>
                      <a:off x="5041900" y="1158506"/>
                      <a:ext cx="1884362" cy="2046287"/>
                    </a:xfrm>
                    <a:prstGeom prst="ellipse">
                      <a:avLst/>
                    </a:prstGeom>
                    <a:gradFill rotWithShape="1">
                      <a:gsLst>
                        <a:gs pos="0">
                          <a:srgbClr val="DDEBCF"/>
                        </a:gs>
                        <a:gs pos="50000">
                          <a:srgbClr val="9CB86E"/>
                        </a:gs>
                        <a:gs pos="100000">
                          <a:srgbClr val="156B13"/>
                        </a:gs>
                      </a:gsLst>
                      <a:lin ang="2700000" scaled="0"/>
                    </a:gradFill>
                    <a:ln w="38100" algn="ctr">
                      <a:noFill/>
                      <a:round/>
                      <a:headEnd/>
                      <a:tailEnd/>
                    </a:ln>
                    <a:effectLst/>
                  </p:spPr>
                  <p:txBody>
                    <a:bodyPr anchor="ctr">
                      <a:spAutoFit/>
                    </a:bodyPr>
                    <a:lstStyle/>
                    <a:p>
                      <a:endParaRPr lang="en-US"/>
                    </a:p>
                  </p:txBody>
                </p:sp>
                <p:sp>
                  <p:nvSpPr>
                    <p:cNvPr id="96" name="Oval 23"/>
                    <p:cNvSpPr>
                      <a:spLocks noChangeArrowheads="1"/>
                    </p:cNvSpPr>
                    <p:nvPr/>
                  </p:nvSpPr>
                  <p:spPr bwMode="gray">
                    <a:xfrm>
                      <a:off x="5164138" y="1293443"/>
                      <a:ext cx="1638300" cy="1778000"/>
                    </a:xfrm>
                    <a:prstGeom prst="ellipse">
                      <a:avLst/>
                    </a:prstGeom>
                    <a:gradFill rotWithShape="1">
                      <a:gsLst>
                        <a:gs pos="0">
                          <a:srgbClr val="DDEBCF"/>
                        </a:gs>
                        <a:gs pos="50000">
                          <a:srgbClr val="9CB86E"/>
                        </a:gs>
                        <a:gs pos="100000">
                          <a:srgbClr val="156B13"/>
                        </a:gs>
                      </a:gsLst>
                      <a:lin ang="18900000" scaled="0"/>
                    </a:gradFill>
                    <a:ln w="38100" algn="ctr">
                      <a:noFill/>
                      <a:round/>
                      <a:headEnd/>
                      <a:tailEnd/>
                    </a:ln>
                    <a:effectLst/>
                  </p:spPr>
                  <p:txBody>
                    <a:bodyPr anchor="ctr">
                      <a:spAutoFit/>
                    </a:bodyPr>
                    <a:lstStyle/>
                    <a:p>
                      <a:endParaRPr lang="en-US"/>
                    </a:p>
                  </p:txBody>
                </p:sp>
                <p:sp>
                  <p:nvSpPr>
                    <p:cNvPr id="97" name="Oval 24"/>
                    <p:cNvSpPr>
                      <a:spLocks noChangeArrowheads="1"/>
                    </p:cNvSpPr>
                    <p:nvPr/>
                  </p:nvSpPr>
                  <p:spPr bwMode="gray">
                    <a:xfrm>
                      <a:off x="5140033" y="1985221"/>
                      <a:ext cx="1690980" cy="413495"/>
                    </a:xfrm>
                    <a:prstGeom prst="ellipse">
                      <a:avLst/>
                    </a:prstGeom>
                    <a:gradFill rotWithShape="1">
                      <a:gsLst>
                        <a:gs pos="0">
                          <a:srgbClr val="DDEBCF"/>
                        </a:gs>
                        <a:gs pos="50000">
                          <a:srgbClr val="9CB86E"/>
                        </a:gs>
                        <a:gs pos="100000">
                          <a:srgbClr val="156B13"/>
                        </a:gs>
                      </a:gsLst>
                      <a:lin ang="2700000" scaled="0"/>
                    </a:gradFill>
                    <a:ln w="38100" algn="ctr">
                      <a:noFill/>
                      <a:round/>
                      <a:headEnd/>
                      <a:tailEnd/>
                    </a:ln>
                    <a:effectLst/>
                  </p:spPr>
                  <p:txBody>
                    <a:bodyPr wrap="square" anchor="ctr">
                      <a:spAutoFit/>
                    </a:bodyPr>
                    <a:lstStyle/>
                    <a:p>
                      <a:endParaRPr lang="en-US"/>
                    </a:p>
                  </p:txBody>
                </p:sp>
                <p:sp>
                  <p:nvSpPr>
                    <p:cNvPr id="98" name="Oval 25"/>
                    <p:cNvSpPr>
                      <a:spLocks noChangeArrowheads="1"/>
                    </p:cNvSpPr>
                    <p:nvPr/>
                  </p:nvSpPr>
                  <p:spPr bwMode="gray">
                    <a:xfrm>
                      <a:off x="5251450" y="1379168"/>
                      <a:ext cx="1477962" cy="1601787"/>
                    </a:xfrm>
                    <a:prstGeom prst="ellipse">
                      <a:avLst/>
                    </a:prstGeom>
                    <a:solidFill>
                      <a:srgbClr val="333333"/>
                    </a:solidFill>
                    <a:ln w="38100" algn="ctr">
                      <a:noFill/>
                      <a:round/>
                      <a:headEnd/>
                      <a:tailEnd/>
                    </a:ln>
                    <a:effectLst/>
                  </p:spPr>
                  <p:txBody>
                    <a:bodyPr anchor="ctr">
                      <a:spAutoFit/>
                    </a:bodyPr>
                    <a:lstStyle/>
                    <a:p>
                      <a:endParaRPr lang="en-US"/>
                    </a:p>
                  </p:txBody>
                </p:sp>
                <p:grpSp>
                  <p:nvGrpSpPr>
                    <p:cNvPr id="99" name="Group 46"/>
                    <p:cNvGrpSpPr>
                      <a:grpSpLocks/>
                    </p:cNvGrpSpPr>
                    <p:nvPr/>
                  </p:nvGrpSpPr>
                  <p:grpSpPr bwMode="auto">
                    <a:xfrm>
                      <a:off x="5278438" y="1398218"/>
                      <a:ext cx="1430337" cy="1550987"/>
                      <a:chOff x="4166" y="1706"/>
                      <a:chExt cx="1252" cy="1252"/>
                    </a:xfrm>
                  </p:grpSpPr>
                  <p:sp>
                    <p:nvSpPr>
                      <p:cNvPr id="101" name="Oval 47"/>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102" name="Oval 48"/>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103" name="Oval 49"/>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104" name="Oval 50"/>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sp>
                  <p:nvSpPr>
                    <p:cNvPr id="100" name="Text Box 53"/>
                    <p:cNvSpPr txBox="1">
                      <a:spLocks noChangeArrowheads="1"/>
                    </p:cNvSpPr>
                    <p:nvPr/>
                  </p:nvSpPr>
                  <p:spPr bwMode="gray">
                    <a:xfrm>
                      <a:off x="5498210" y="1454861"/>
                      <a:ext cx="979898" cy="661620"/>
                    </a:xfrm>
                    <a:prstGeom prst="rect">
                      <a:avLst/>
                    </a:prstGeom>
                    <a:noFill/>
                    <a:ln w="9525" algn="ctr">
                      <a:noFill/>
                      <a:miter lim="800000"/>
                      <a:headEnd/>
                      <a:tailEnd/>
                    </a:ln>
                    <a:effectLst/>
                  </p:spPr>
                  <p:txBody>
                    <a:bodyPr wrap="none">
                      <a:spAutoFit/>
                    </a:bodyPr>
                    <a:lstStyle/>
                    <a:p>
                      <a:pPr eaLnBrk="0" latinLnBrk="0" hangingPunct="0"/>
                      <a:r>
                        <a:rPr kumimoji="0" lang="en-US" altLang="zh-CN" sz="1600" b="1" dirty="0" smtClean="0">
                          <a:solidFill>
                            <a:srgbClr val="0000FF"/>
                          </a:solidFill>
                          <a:latin typeface="Arial" pitchFamily="34" charset="0"/>
                          <a:ea typeface="宋体" pitchFamily="2" charset="-122"/>
                          <a:cs typeface="Arial" pitchFamily="34" charset="0"/>
                        </a:rPr>
                        <a:t>Repeated</a:t>
                      </a:r>
                      <a:r>
                        <a:rPr kumimoji="0" lang="zh-CN" altLang="en-US" sz="1600" b="1" dirty="0" smtClean="0">
                          <a:solidFill>
                            <a:srgbClr val="0000FF"/>
                          </a:solidFill>
                          <a:latin typeface="Arial" pitchFamily="34" charset="0"/>
                          <a:ea typeface="宋体" pitchFamily="2" charset="-122"/>
                          <a:cs typeface="Arial" pitchFamily="34" charset="0"/>
                        </a:rPr>
                        <a:t> </a:t>
                      </a:r>
                      <a:endParaRPr kumimoji="0" lang="en-US" altLang="zh-CN" sz="1600" b="1" dirty="0" smtClean="0">
                        <a:solidFill>
                          <a:srgbClr val="0000FF"/>
                        </a:solidFill>
                        <a:latin typeface="Arial" pitchFamily="34" charset="0"/>
                        <a:ea typeface="宋体" pitchFamily="2" charset="-122"/>
                        <a:cs typeface="Arial" pitchFamily="34" charset="0"/>
                      </a:endParaRPr>
                    </a:p>
                    <a:p>
                      <a:pPr eaLnBrk="0" latinLnBrk="0" hangingPunct="0"/>
                      <a:r>
                        <a:rPr kumimoji="0" lang="en-US" altLang="zh-CN" sz="1600" b="1" dirty="0" smtClean="0">
                          <a:solidFill>
                            <a:srgbClr val="0000FF"/>
                          </a:solidFill>
                          <a:latin typeface="Arial" pitchFamily="34" charset="0"/>
                          <a:ea typeface="宋体" pitchFamily="2" charset="-122"/>
                          <a:cs typeface="Arial" pitchFamily="34" charset="0"/>
                        </a:rPr>
                        <a:t>Telephone</a:t>
                      </a:r>
                    </a:p>
                    <a:p>
                      <a:pPr eaLnBrk="0" latinLnBrk="0" hangingPunct="0"/>
                      <a:r>
                        <a:rPr kumimoji="0" lang="en-US" altLang="zh-CN" sz="1600" b="1" dirty="0" smtClean="0">
                          <a:solidFill>
                            <a:srgbClr val="0000FF"/>
                          </a:solidFill>
                          <a:latin typeface="Arial" pitchFamily="34" charset="0"/>
                          <a:ea typeface="宋体" pitchFamily="2" charset="-122"/>
                          <a:cs typeface="Arial" pitchFamily="34" charset="0"/>
                        </a:rPr>
                        <a:t>Follow-up at</a:t>
                      </a:r>
                    </a:p>
                  </p:txBody>
                </p:sp>
              </p:grpSp>
              <p:sp>
                <p:nvSpPr>
                  <p:cNvPr id="105" name="Plus 104"/>
                  <p:cNvSpPr/>
                  <p:nvPr/>
                </p:nvSpPr>
                <p:spPr bwMode="auto">
                  <a:xfrm>
                    <a:off x="6028535" y="2016691"/>
                    <a:ext cx="288099" cy="413359"/>
                  </a:xfrm>
                  <a:prstGeom prst="mathPlus">
                    <a:avLst/>
                  </a:prstGeom>
                  <a:solidFill>
                    <a:srgbClr val="FF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bg1"/>
                      </a:solidFill>
                      <a:effectLst/>
                      <a:latin typeface="굴림" pitchFamily="34" charset="-127"/>
                      <a:ea typeface="굴림" pitchFamily="34" charset="-127"/>
                    </a:endParaRPr>
                  </a:p>
                </p:txBody>
              </p:sp>
            </p:grpSp>
          </p:grpSp>
          <p:sp>
            <p:nvSpPr>
              <p:cNvPr id="106" name="Rectangle 105"/>
              <p:cNvSpPr/>
              <p:nvPr/>
            </p:nvSpPr>
            <p:spPr>
              <a:xfrm>
                <a:off x="3670127" y="2268482"/>
                <a:ext cx="2154476" cy="584775"/>
              </a:xfrm>
              <a:prstGeom prst="rect">
                <a:avLst/>
              </a:prstGeom>
            </p:spPr>
            <p:txBody>
              <a:bodyPr wrap="square">
                <a:spAutoFit/>
              </a:bodyPr>
              <a:lstStyle/>
              <a:p>
                <a:pPr eaLnBrk="0" latinLnBrk="0" hangingPunct="0"/>
                <a:r>
                  <a:rPr kumimoji="0" lang="en-US" altLang="zh-CN" sz="1600" b="1" dirty="0" smtClean="0">
                    <a:solidFill>
                      <a:srgbClr val="0000FF"/>
                    </a:solidFill>
                    <a:latin typeface="Arial" charset="0"/>
                    <a:ea typeface="宋体" pitchFamily="2" charset="-122"/>
                  </a:rPr>
                  <a:t>42d\3\6\9\12mo postpartum</a:t>
                </a:r>
                <a:endParaRPr kumimoji="0" lang="zh-CN" altLang="en-US" sz="1600" b="1" dirty="0">
                  <a:solidFill>
                    <a:srgbClr val="0000FF"/>
                  </a:solidFill>
                  <a:latin typeface="Arial" charset="0"/>
                  <a:ea typeface="宋体" pitchFamily="2" charset="-122"/>
                </a:endParaRPr>
              </a:p>
            </p:txBody>
          </p:sp>
        </p:grpSp>
        <p:grpSp>
          <p:nvGrpSpPr>
            <p:cNvPr id="48" name="Group 47"/>
            <p:cNvGrpSpPr/>
            <p:nvPr/>
          </p:nvGrpSpPr>
          <p:grpSpPr>
            <a:xfrm>
              <a:off x="200594" y="966592"/>
              <a:ext cx="2682481" cy="2570142"/>
              <a:chOff x="5041900" y="1158506"/>
              <a:chExt cx="1884362" cy="2046287"/>
            </a:xfrm>
          </p:grpSpPr>
          <p:sp>
            <p:nvSpPr>
              <p:cNvPr id="49" name="Oval 21"/>
              <p:cNvSpPr>
                <a:spLocks noChangeArrowheads="1"/>
              </p:cNvSpPr>
              <p:nvPr/>
            </p:nvSpPr>
            <p:spPr bwMode="gray">
              <a:xfrm>
                <a:off x="5041900" y="1158506"/>
                <a:ext cx="1884362" cy="204628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50" name="Oval 22"/>
              <p:cNvSpPr>
                <a:spLocks noChangeArrowheads="1"/>
              </p:cNvSpPr>
              <p:nvPr/>
            </p:nvSpPr>
            <p:spPr bwMode="gray">
              <a:xfrm>
                <a:off x="5041900" y="1158506"/>
                <a:ext cx="1884362" cy="2046287"/>
              </a:xfrm>
              <a:prstGeom prst="ellipse">
                <a:avLst/>
              </a:prstGeom>
              <a:gradFill rotWithShape="1">
                <a:gsLst>
                  <a:gs pos="0">
                    <a:srgbClr val="DDEBCF"/>
                  </a:gs>
                  <a:gs pos="50000">
                    <a:srgbClr val="9CB86E"/>
                  </a:gs>
                  <a:gs pos="100000">
                    <a:srgbClr val="156B13"/>
                  </a:gs>
                </a:gsLst>
                <a:lin ang="2700000" scaled="0"/>
              </a:gradFill>
              <a:ln w="38100" algn="ctr">
                <a:noFill/>
                <a:round/>
                <a:headEnd/>
                <a:tailEnd/>
              </a:ln>
              <a:effectLst/>
            </p:spPr>
            <p:txBody>
              <a:bodyPr anchor="ctr">
                <a:spAutoFit/>
              </a:bodyPr>
              <a:lstStyle/>
              <a:p>
                <a:endParaRPr lang="en-US"/>
              </a:p>
            </p:txBody>
          </p:sp>
          <p:sp>
            <p:nvSpPr>
              <p:cNvPr id="51" name="Oval 23"/>
              <p:cNvSpPr>
                <a:spLocks noChangeArrowheads="1"/>
              </p:cNvSpPr>
              <p:nvPr/>
            </p:nvSpPr>
            <p:spPr bwMode="gray">
              <a:xfrm>
                <a:off x="5164138" y="1293443"/>
                <a:ext cx="1638300" cy="1778000"/>
              </a:xfrm>
              <a:prstGeom prst="ellipse">
                <a:avLst/>
              </a:prstGeom>
              <a:gradFill rotWithShape="1">
                <a:gsLst>
                  <a:gs pos="0">
                    <a:srgbClr val="DDEBCF"/>
                  </a:gs>
                  <a:gs pos="50000">
                    <a:srgbClr val="9CB86E"/>
                  </a:gs>
                  <a:gs pos="100000">
                    <a:srgbClr val="156B13"/>
                  </a:gs>
                </a:gsLst>
                <a:lin ang="18900000" scaled="0"/>
              </a:gradFill>
              <a:ln w="38100" algn="ctr">
                <a:noFill/>
                <a:round/>
                <a:headEnd/>
                <a:tailEnd/>
              </a:ln>
              <a:effectLst/>
            </p:spPr>
            <p:txBody>
              <a:bodyPr anchor="ctr">
                <a:spAutoFit/>
              </a:bodyPr>
              <a:lstStyle/>
              <a:p>
                <a:endParaRPr lang="en-US"/>
              </a:p>
            </p:txBody>
          </p:sp>
          <p:sp>
            <p:nvSpPr>
              <p:cNvPr id="52" name="Oval 24"/>
              <p:cNvSpPr>
                <a:spLocks noChangeArrowheads="1"/>
              </p:cNvSpPr>
              <p:nvPr/>
            </p:nvSpPr>
            <p:spPr bwMode="gray">
              <a:xfrm>
                <a:off x="5140033" y="1985221"/>
                <a:ext cx="1690980" cy="413495"/>
              </a:xfrm>
              <a:prstGeom prst="ellipse">
                <a:avLst/>
              </a:prstGeom>
              <a:gradFill rotWithShape="1">
                <a:gsLst>
                  <a:gs pos="0">
                    <a:srgbClr val="DDEBCF"/>
                  </a:gs>
                  <a:gs pos="50000">
                    <a:srgbClr val="9CB86E"/>
                  </a:gs>
                  <a:gs pos="100000">
                    <a:srgbClr val="156B13"/>
                  </a:gs>
                </a:gsLst>
                <a:lin ang="2700000" scaled="0"/>
              </a:gradFill>
              <a:ln w="38100" algn="ctr">
                <a:noFill/>
                <a:round/>
                <a:headEnd/>
                <a:tailEnd/>
              </a:ln>
              <a:effectLst/>
            </p:spPr>
            <p:txBody>
              <a:bodyPr wrap="square" anchor="ctr">
                <a:spAutoFit/>
              </a:bodyPr>
              <a:lstStyle/>
              <a:p>
                <a:endParaRPr lang="en-US"/>
              </a:p>
            </p:txBody>
          </p:sp>
          <p:sp>
            <p:nvSpPr>
              <p:cNvPr id="53" name="Oval 25"/>
              <p:cNvSpPr>
                <a:spLocks noChangeArrowheads="1"/>
              </p:cNvSpPr>
              <p:nvPr/>
            </p:nvSpPr>
            <p:spPr bwMode="gray">
              <a:xfrm>
                <a:off x="5251450" y="1379168"/>
                <a:ext cx="1477962" cy="1601787"/>
              </a:xfrm>
              <a:prstGeom prst="ellipse">
                <a:avLst/>
              </a:prstGeom>
              <a:solidFill>
                <a:srgbClr val="333333"/>
              </a:solidFill>
              <a:ln w="38100" algn="ctr">
                <a:noFill/>
                <a:round/>
                <a:headEnd/>
                <a:tailEnd/>
              </a:ln>
              <a:effectLst/>
            </p:spPr>
            <p:txBody>
              <a:bodyPr anchor="ctr">
                <a:spAutoFit/>
              </a:bodyPr>
              <a:lstStyle/>
              <a:p>
                <a:endParaRPr lang="en-US"/>
              </a:p>
            </p:txBody>
          </p:sp>
          <p:grpSp>
            <p:nvGrpSpPr>
              <p:cNvPr id="54" name="Group 46"/>
              <p:cNvGrpSpPr>
                <a:grpSpLocks/>
              </p:cNvGrpSpPr>
              <p:nvPr/>
            </p:nvGrpSpPr>
            <p:grpSpPr bwMode="auto">
              <a:xfrm>
                <a:off x="5278438" y="1398218"/>
                <a:ext cx="1430337" cy="1550987"/>
                <a:chOff x="4166" y="1706"/>
                <a:chExt cx="1252" cy="1252"/>
              </a:xfrm>
            </p:grpSpPr>
            <p:sp>
              <p:nvSpPr>
                <p:cNvPr id="56" name="Oval 47"/>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n-US"/>
                </a:p>
              </p:txBody>
            </p:sp>
            <p:sp>
              <p:nvSpPr>
                <p:cNvPr id="57" name="Oval 48"/>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n-US"/>
                </a:p>
              </p:txBody>
            </p:sp>
            <p:sp>
              <p:nvSpPr>
                <p:cNvPr id="58" name="Oval 49"/>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n-US"/>
                </a:p>
              </p:txBody>
            </p:sp>
            <p:sp>
              <p:nvSpPr>
                <p:cNvPr id="59" name="Oval 50"/>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n-US"/>
                </a:p>
              </p:txBody>
            </p:sp>
          </p:grpSp>
          <p:sp>
            <p:nvSpPr>
              <p:cNvPr id="55" name="Text Box 53"/>
              <p:cNvSpPr txBox="1">
                <a:spLocks noChangeArrowheads="1"/>
              </p:cNvSpPr>
              <p:nvPr/>
            </p:nvSpPr>
            <p:spPr bwMode="gray">
              <a:xfrm>
                <a:off x="5251193" y="1693773"/>
                <a:ext cx="1483993" cy="1078515"/>
              </a:xfrm>
              <a:prstGeom prst="rect">
                <a:avLst/>
              </a:prstGeom>
              <a:noFill/>
              <a:ln w="9525" algn="ctr">
                <a:noFill/>
                <a:miter lim="800000"/>
                <a:headEnd/>
                <a:tailEnd/>
              </a:ln>
              <a:effectLst/>
            </p:spPr>
            <p:txBody>
              <a:bodyPr wrap="square">
                <a:spAutoFit/>
              </a:bodyPr>
              <a:lstStyle/>
              <a:p>
                <a:pPr eaLnBrk="0" latinLnBrk="0" hangingPunct="0"/>
                <a:r>
                  <a:rPr kumimoji="0" lang="en-US" altLang="zh-CN" sz="1600" b="1" dirty="0" smtClean="0">
                    <a:solidFill>
                      <a:srgbClr val="FF00FF"/>
                    </a:solidFill>
                    <a:latin typeface="Arial" pitchFamily="34" charset="0"/>
                    <a:ea typeface="宋体" pitchFamily="2" charset="-122"/>
                    <a:cs typeface="Arial" pitchFamily="34" charset="0"/>
                  </a:rPr>
                  <a:t>From admission of maternal ward to hospital discharge</a:t>
                </a:r>
              </a:p>
            </p:txBody>
          </p:sp>
        </p:grpSp>
      </p:grpSp>
      <p:sp>
        <p:nvSpPr>
          <p:cNvPr id="46" name="Slide Number Placeholder 2"/>
          <p:cNvSpPr txBox="1">
            <a:spLocks/>
          </p:cNvSpPr>
          <p:nvPr/>
        </p:nvSpPr>
        <p:spPr>
          <a:xfrm>
            <a:off x="6432331" y="6574880"/>
            <a:ext cx="2133600" cy="209550"/>
          </a:xfrm>
          <a:prstGeom prst="rect">
            <a:avLst/>
          </a:prstGeom>
        </p:spPr>
        <p: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fld id="{712DB3ED-D733-4558-A557-A12DB0CE94A0}" type="slidenum">
              <a:rPr kumimoji="1" lang="ko-KR" altLang="en-US" sz="1600" b="0" i="0" u="none" strike="noStrike" kern="1200" cap="none" spc="0" normalizeH="0" baseline="0" noProof="0" smtClean="0">
                <a:ln>
                  <a:noFill/>
                </a:ln>
                <a:solidFill>
                  <a:schemeClr val="bg1"/>
                </a:solidFill>
                <a:effectLst/>
                <a:uLnTx/>
                <a:uFillTx/>
                <a:latin typeface="굴림" pitchFamily="34" charset="-127"/>
                <a:ea typeface="굴림" pitchFamily="34" charset="-127"/>
                <a:cs typeface="+mn-cs"/>
              </a:rPr>
              <a:pPr marL="0" marR="0" lvl="0" indent="0" algn="ctr" defTabSz="914400" rtl="0" eaLnBrk="1" fontAlgn="base" latinLnBrk="1" hangingPunct="1">
                <a:lnSpc>
                  <a:spcPct val="100000"/>
                </a:lnSpc>
                <a:spcBef>
                  <a:spcPct val="0"/>
                </a:spcBef>
                <a:spcAft>
                  <a:spcPct val="0"/>
                </a:spcAft>
                <a:buClrTx/>
                <a:buSzTx/>
                <a:buFontTx/>
                <a:buNone/>
                <a:tabLst/>
                <a:defRPr/>
              </a:pPr>
              <a:t>6</a:t>
            </a:fld>
            <a:endParaRPr kumimoji="1" lang="en-US" altLang="ko-KR" sz="1600" b="0" i="0" u="none" strike="noStrike" kern="1200" cap="none" spc="0" normalizeH="0" baseline="0" noProof="0" dirty="0">
              <a:ln>
                <a:noFill/>
              </a:ln>
              <a:solidFill>
                <a:schemeClr val="bg1"/>
              </a:solidFill>
              <a:effectLst/>
              <a:uLnTx/>
              <a:uFillTx/>
              <a:latin typeface="굴림" pitchFamily="34" charset="-127"/>
              <a:ea typeface="굴림" pitchFamily="34" charset="-127"/>
              <a:cs typeface="+mn-cs"/>
            </a:endParaRPr>
          </a:p>
        </p:txBody>
      </p:sp>
      <p:pic>
        <p:nvPicPr>
          <p:cNvPr id="63" name="Picture 2"/>
          <p:cNvPicPr>
            <a:picLocks noChangeAspect="1" noChangeArrowheads="1"/>
          </p:cNvPicPr>
          <p:nvPr/>
        </p:nvPicPr>
        <p:blipFill>
          <a:blip r:embed="rId3"/>
          <a:srcRect/>
          <a:stretch>
            <a:fillRect/>
          </a:stretch>
        </p:blipFill>
        <p:spPr bwMode="auto">
          <a:xfrm>
            <a:off x="0" y="0"/>
            <a:ext cx="9144000" cy="12192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640"/>
                                        </p:tgtEl>
                                        <p:attrNameLst>
                                          <p:attrName>style.visibility</p:attrName>
                                        </p:attrNameLst>
                                      </p:cBhvr>
                                      <p:to>
                                        <p:strVal val="visible"/>
                                      </p:to>
                                    </p:set>
                                    <p:animEffect transition="in" filter="blinds(horizontal)">
                                      <p:cBhvr>
                                        <p:cTn id="7" dur="500"/>
                                        <p:tgtEl>
                                          <p:spTgt spid="194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4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25439" y="1502936"/>
            <a:ext cx="8229600" cy="1143000"/>
          </a:xfrm>
        </p:spPr>
        <p:txBody>
          <a:bodyPr/>
          <a:lstStyle/>
          <a:p>
            <a:r>
              <a:rPr lang="en-US" sz="2400" dirty="0" smtClean="0"/>
              <a:t>Flow chart of study participants</a:t>
            </a:r>
            <a:endParaRPr lang="en-US" sz="2400" dirty="0"/>
          </a:p>
        </p:txBody>
      </p:sp>
      <p:pic>
        <p:nvPicPr>
          <p:cNvPr id="2050" name="Picture 2" descr="C:\YongmeiHuang\P422-Microbiology-Contraception\Contraception_submission\Figure1Flow chart of participants.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2458" y="2631628"/>
            <a:ext cx="6898207" cy="332632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srcRect/>
          <a:stretch>
            <a:fillRect/>
          </a:stretch>
        </p:blipFill>
        <p:spPr bwMode="auto">
          <a:xfrm>
            <a:off x="0" y="0"/>
            <a:ext cx="9144000" cy="1219200"/>
          </a:xfrm>
          <a:prstGeom prst="rect">
            <a:avLst/>
          </a:prstGeom>
          <a:noFill/>
          <a:ln w="9525">
            <a:noFill/>
            <a:miter lim="800000"/>
            <a:headEnd/>
            <a:tailEnd/>
          </a:ln>
          <a:effectLst/>
        </p:spPr>
      </p:pic>
    </p:spTree>
    <p:extLst>
      <p:ext uri="{BB962C8B-B14F-4D97-AF65-F5344CB8AC3E}">
        <p14:creationId xmlns:p14="http://schemas.microsoft.com/office/powerpoint/2010/main" val="4205454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311868"/>
            <a:ext cx="8229600" cy="1143000"/>
          </a:xfrm>
        </p:spPr>
        <p:txBody>
          <a:bodyPr/>
          <a:lstStyle/>
          <a:p>
            <a:r>
              <a:rPr lang="en-US" sz="2200" dirty="0"/>
              <a:t>Contraceptive initiation, sexual resumption, and menses return, by time, among study participants</a:t>
            </a:r>
          </a:p>
        </p:txBody>
      </p:sp>
      <p:pic>
        <p:nvPicPr>
          <p:cNvPr id="1026" name="Picture 2" descr="C:\YongmeiHuang\P422-Microbiology-Contraception\Contraception_submission\Figure2 Contraceptive initiation, sexual resumption, and menses return, by time, among study participants .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431" y="2423084"/>
            <a:ext cx="6145111" cy="418349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srcRect/>
          <a:stretch>
            <a:fillRect/>
          </a:stretch>
        </p:blipFill>
        <p:spPr bwMode="auto">
          <a:xfrm>
            <a:off x="0" y="0"/>
            <a:ext cx="9144000" cy="1219200"/>
          </a:xfrm>
          <a:prstGeom prst="rect">
            <a:avLst/>
          </a:prstGeom>
          <a:noFill/>
          <a:ln w="9525">
            <a:noFill/>
            <a:miter lim="800000"/>
            <a:headEnd/>
            <a:tailEnd/>
          </a:ln>
          <a:effectLst/>
        </p:spPr>
      </p:pic>
    </p:spTree>
    <p:extLst>
      <p:ext uri="{BB962C8B-B14F-4D97-AF65-F5344CB8AC3E}">
        <p14:creationId xmlns:p14="http://schemas.microsoft.com/office/powerpoint/2010/main" val="4112652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13899" y="1064591"/>
            <a:ext cx="8639032" cy="1143000"/>
          </a:xfrm>
        </p:spPr>
        <p:txBody>
          <a:bodyPr>
            <a:normAutofit/>
          </a:bodyPr>
          <a:lstStyle/>
          <a:p>
            <a:r>
              <a:rPr lang="en-US" sz="2000" dirty="0"/>
              <a:t>Methods of postpartum contraception used among </a:t>
            </a:r>
            <a:r>
              <a:rPr lang="en-US" sz="2000" dirty="0" smtClean="0"/>
              <a:t>study participants </a:t>
            </a:r>
            <a:r>
              <a:rPr lang="en-US" sz="2000" dirty="0"/>
              <a:t>over time after childbirth</a:t>
            </a:r>
          </a:p>
        </p:txBody>
      </p:sp>
      <p:pic>
        <p:nvPicPr>
          <p:cNvPr id="4098" name="Picture 2" descr="C:\YongmeiHuang\P422-Microbiology-Contraception\Contraception_submission\Figure 4. Methods of postpartum contraception used among study participants over time after childbirth.t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343" y="2159013"/>
            <a:ext cx="7151428" cy="469898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srcRect/>
          <a:stretch>
            <a:fillRect/>
          </a:stretch>
        </p:blipFill>
        <p:spPr bwMode="auto">
          <a:xfrm>
            <a:off x="0" y="0"/>
            <a:ext cx="9144000" cy="1219200"/>
          </a:xfrm>
          <a:prstGeom prst="rect">
            <a:avLst/>
          </a:prstGeom>
          <a:noFill/>
          <a:ln w="9525">
            <a:noFill/>
            <a:miter lim="800000"/>
            <a:headEnd/>
            <a:tailEnd/>
          </a:ln>
          <a:effectLst/>
        </p:spPr>
      </p:pic>
    </p:spTree>
    <p:extLst>
      <p:ext uri="{BB962C8B-B14F-4D97-AF65-F5344CB8AC3E}">
        <p14:creationId xmlns:p14="http://schemas.microsoft.com/office/powerpoint/2010/main" val="20631519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10379</TotalTime>
  <Words>1665</Words>
  <Application>Microsoft Office PowerPoint</Application>
  <PresentationFormat>On-screen Show (4:3)</PresentationFormat>
  <Paragraphs>140</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Dr. Yongmei Huang</vt:lpstr>
      <vt:lpstr>Economic Development &amp; Internal Migration in China</vt:lpstr>
      <vt:lpstr>PowerPoint Presentation</vt:lpstr>
      <vt:lpstr>Why migrant women had such a high incidence of postpartum unintended pregnancy? </vt:lpstr>
      <vt:lpstr>PowerPoint Presentation</vt:lpstr>
      <vt:lpstr>Intervention Measures</vt:lpstr>
      <vt:lpstr>Flow chart of study participants</vt:lpstr>
      <vt:lpstr>Contraceptive initiation, sexual resumption, and menses return, by time, among study participants</vt:lpstr>
      <vt:lpstr>Methods of postpartum contraception used among study participants over time after childbirth</vt:lpstr>
      <vt:lpstr>Comparison with non-intervention cohorts</vt:lpstr>
      <vt:lpstr>PowerPoint Presentation</vt:lpstr>
    </vt:vector>
  </TitlesOfParts>
  <Company>cyner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yoojin</dc:creator>
  <cp:lastModifiedBy>Bharghava Batchala</cp:lastModifiedBy>
  <cp:revision>819</cp:revision>
  <dcterms:created xsi:type="dcterms:W3CDTF">2002-09-29T02:37:47Z</dcterms:created>
  <dcterms:modified xsi:type="dcterms:W3CDTF">2015-10-14T07:51:33Z</dcterms:modified>
</cp:coreProperties>
</file>