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5" r:id="rId2"/>
    <p:sldId id="256" r:id="rId3"/>
    <p:sldId id="257" r:id="rId4"/>
    <p:sldId id="258" r:id="rId5"/>
    <p:sldId id="259" r:id="rId6"/>
    <p:sldId id="260" r:id="rId7"/>
    <p:sldId id="263" r:id="rId8"/>
    <p:sldId id="270" r:id="rId9"/>
    <p:sldId id="271" r:id="rId10"/>
    <p:sldId id="262" r:id="rId11"/>
    <p:sldId id="272" r:id="rId12"/>
    <p:sldId id="273" r:id="rId13"/>
    <p:sldId id="274" r:id="rId14"/>
    <p:sldId id="275" r:id="rId15"/>
    <p:sldId id="276"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99FD873-E49C-41C1-8A85-B149E083CC44}" type="datetimeFigureOut">
              <a:rPr lang="en-US" smtClean="0"/>
              <a:t>11/17/2014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A8BFB98-9C05-4BC3-B3F3-B5DAF0FD2188}"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FD873-E49C-41C1-8A85-B149E083CC44}"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BFB98-9C05-4BC3-B3F3-B5DAF0FD21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9FD873-E49C-41C1-8A85-B149E083CC44}"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BFB98-9C05-4BC3-B3F3-B5DAF0FD21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99FD873-E49C-41C1-8A85-B149E083CC44}"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8BFB98-9C05-4BC3-B3F3-B5DAF0FD2188}"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9FD873-E49C-41C1-8A85-B149E083CC44}" type="datetimeFigureOut">
              <a:rPr lang="en-US" smtClean="0"/>
              <a:t>11/17/2014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A8BFB98-9C05-4BC3-B3F3-B5DAF0FD218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9FD873-E49C-41C1-8A85-B149E083CC44}"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BFB98-9C05-4BC3-B3F3-B5DAF0FD2188}"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9FD873-E49C-41C1-8A85-B149E083CC44}"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8BFB98-9C05-4BC3-B3F3-B5DAF0FD2188}"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9FD873-E49C-41C1-8A85-B149E083CC44}"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8BFB98-9C05-4BC3-B3F3-B5DAF0FD21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FD873-E49C-41C1-8A85-B149E083CC44}"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8BFB98-9C05-4BC3-B3F3-B5DAF0FD21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9FD873-E49C-41C1-8A85-B149E083CC44}"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BFB98-9C05-4BC3-B3F3-B5DAF0FD2188}"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9FD873-E49C-41C1-8A85-B149E083CC44}" type="datetimeFigureOut">
              <a:rPr lang="en-US" smtClean="0"/>
              <a:t>11/17/2014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A8BFB98-9C05-4BC3-B3F3-B5DAF0FD2188}"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9FD873-E49C-41C1-8A85-B149E083CC44}" type="datetimeFigureOut">
              <a:rPr lang="en-US" smtClean="0"/>
              <a:t>11/17/2014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A8BFB98-9C05-4BC3-B3F3-B5DAF0FD21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epmedicine.conferenceseries.ne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omicsgroup.com/alzheimers-disease-dementia-conference-201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pneos.com/csa.html" TargetMode="External"/><Relationship Id="rId2" Type="http://schemas.openxmlformats.org/officeDocument/2006/relationships/hyperlink" Target="http://apneos.com/osa.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319088" y="754742"/>
            <a:ext cx="8824912" cy="4542971"/>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dirty="0" smtClean="0">
              <a:solidFill>
                <a:schemeClr val="bg2">
                  <a:lumMod val="10000"/>
                </a:schemeClr>
              </a:solidFill>
              <a:latin typeface="Centaur" panose="02030504050205020304" pitchFamily="18" charset="0"/>
            </a:endParaRPr>
          </a:p>
          <a:p>
            <a:pPr algn="ctr">
              <a:defRPr/>
            </a:pPr>
            <a:r>
              <a:rPr lang="en-IN" dirty="0" smtClean="0">
                <a:solidFill>
                  <a:schemeClr val="bg2">
                    <a:lumMod val="10000"/>
                  </a:schemeClr>
                </a:solidFill>
                <a:latin typeface="Centaur" panose="02030504050205020304" pitchFamily="18" charset="0"/>
              </a:rPr>
              <a:t>OMICS </a:t>
            </a:r>
            <a:r>
              <a:rPr lang="en-IN" dirty="0">
                <a:solidFill>
                  <a:schemeClr val="bg2">
                    <a:lumMod val="10000"/>
                  </a:schemeClr>
                </a:solidFill>
                <a:latin typeface="Centaur" panose="02030504050205020304" pitchFamily="18" charset="0"/>
              </a:rPr>
              <a:t>Group 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dirty="0"/>
          </a:p>
        </p:txBody>
      </p:sp>
      <p:sp>
        <p:nvSpPr>
          <p:cNvPr id="6" name="Rectangle 5"/>
          <p:cNvSpPr/>
          <p:nvPr/>
        </p:nvSpPr>
        <p:spPr>
          <a:xfrm>
            <a:off x="1327944" y="5649005"/>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20533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r>
              <a:rPr lang="en-US" sz="4000" b="1" dirty="0">
                <a:solidFill>
                  <a:srgbClr val="FF0000"/>
                </a:solidFill>
                <a:latin typeface="Times New Roman" pitchFamily="18" charset="0"/>
                <a:cs typeface="Times New Roman" pitchFamily="18" charset="0"/>
              </a:rPr>
              <a:t>Sleep </a:t>
            </a:r>
            <a:r>
              <a:rPr lang="en-US" sz="4000" b="1" dirty="0" smtClean="0">
                <a:solidFill>
                  <a:srgbClr val="FF0000"/>
                </a:solidFill>
                <a:latin typeface="Times New Roman" pitchFamily="18" charset="0"/>
                <a:cs typeface="Times New Roman" pitchFamily="18" charset="0"/>
              </a:rPr>
              <a:t>Apnea Treatment</a:t>
            </a:r>
            <a:r>
              <a:rPr lang="en-US" sz="4000" b="1" dirty="0">
                <a:solidFill>
                  <a:srgbClr val="FF0000"/>
                </a:solidFill>
                <a:latin typeface="Times New Roman" pitchFamily="18" charset="0"/>
                <a:cs typeface="Times New Roman" pitchFamily="18" charset="0"/>
              </a:rPr>
              <a:t> &amp; Management</a:t>
            </a:r>
            <a:br>
              <a:rPr lang="en-US" sz="4000" b="1" dirty="0">
                <a:solidFill>
                  <a:srgbClr val="FF0000"/>
                </a:solidFill>
                <a:latin typeface="Times New Roman" pitchFamily="18" charset="0"/>
                <a:cs typeface="Times New Roman" pitchFamily="18" charset="0"/>
              </a:rPr>
            </a:br>
            <a:endParaRPr lang="en-US" sz="3600" dirty="0">
              <a:solidFill>
                <a:srgbClr val="FF0000"/>
              </a:solidFill>
            </a:endParaRPr>
          </a:p>
        </p:txBody>
      </p:sp>
      <p:sp>
        <p:nvSpPr>
          <p:cNvPr id="3" name="Content Placeholder 2"/>
          <p:cNvSpPr>
            <a:spLocks noGrp="1"/>
          </p:cNvSpPr>
          <p:nvPr>
            <p:ph sz="quarter" idx="1"/>
          </p:nvPr>
        </p:nvSpPr>
        <p:spPr>
          <a:xfrm>
            <a:off x="457200" y="2356655"/>
            <a:ext cx="8229600" cy="4525963"/>
          </a:xfrm>
        </p:spPr>
        <p:txBody>
          <a:bodyPr>
            <a:normAutofit/>
          </a:bodyPr>
          <a:lstStyle/>
          <a:p>
            <a:r>
              <a:rPr lang="en-US" sz="2400" dirty="0"/>
              <a:t>Treatments for central and complex sleep apnea usually include:</a:t>
            </a:r>
          </a:p>
          <a:p>
            <a:r>
              <a:rPr lang="en-US" sz="2400" dirty="0"/>
              <a:t>Treating the underlying medical condition causing the apnea, such as a heart or neuromuscular disorder</a:t>
            </a:r>
          </a:p>
          <a:p>
            <a:r>
              <a:rPr lang="en-US" sz="2400" dirty="0"/>
              <a:t>Using supplemental oxygen </a:t>
            </a:r>
            <a:r>
              <a:rPr lang="en-US" sz="2400" dirty="0" smtClean="0"/>
              <a:t>while sleeping</a:t>
            </a:r>
            <a:endParaRPr lang="en-US" sz="2400" dirty="0"/>
          </a:p>
          <a:p>
            <a:r>
              <a:rPr lang="en-US" sz="2400" dirty="0"/>
              <a:t>Using breathing devices that will also manage obstructive sleep apnea</a:t>
            </a:r>
          </a:p>
          <a:p>
            <a:r>
              <a:rPr lang="en-US" sz="2400" dirty="0"/>
              <a:t>Medications are only available to treat the sleepiness associated with sleep apnea, not the apnea itself, so they should only be used in conjunction with other proven sleep apnea treatments.</a:t>
            </a:r>
          </a:p>
        </p:txBody>
      </p:sp>
      <p:pic>
        <p:nvPicPr>
          <p:cNvPr id="4"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6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lstStyle/>
          <a:p>
            <a:r>
              <a:rPr lang="en-US" sz="4000" b="1" dirty="0">
                <a:solidFill>
                  <a:srgbClr val="FF0000"/>
                </a:solidFill>
                <a:latin typeface="Times New Roman" pitchFamily="18" charset="0"/>
                <a:cs typeface="Times New Roman" pitchFamily="18" charset="0"/>
              </a:rPr>
              <a:t>CPAP</a:t>
            </a:r>
            <a:r>
              <a:rPr lang="en-US" dirty="0"/>
              <a:t> </a:t>
            </a:r>
            <a:r>
              <a:rPr lang="en-US" sz="4000" b="1" dirty="0">
                <a:solidFill>
                  <a:srgbClr val="FF0000"/>
                </a:solidFill>
                <a:latin typeface="Times New Roman" pitchFamily="18" charset="0"/>
                <a:cs typeface="Times New Roman" pitchFamily="18" charset="0"/>
              </a:rPr>
              <a:t>for sleep apnea</a:t>
            </a:r>
          </a:p>
        </p:txBody>
      </p:sp>
      <p:sp>
        <p:nvSpPr>
          <p:cNvPr id="3" name="Content Placeholder 2"/>
          <p:cNvSpPr>
            <a:spLocks noGrp="1"/>
          </p:cNvSpPr>
          <p:nvPr>
            <p:ph sz="quarter" idx="1"/>
          </p:nvPr>
        </p:nvSpPr>
        <p:spPr>
          <a:xfrm>
            <a:off x="457200" y="2342588"/>
            <a:ext cx="8229600" cy="4525963"/>
          </a:xfrm>
        </p:spPr>
        <p:txBody>
          <a:bodyPr>
            <a:normAutofit/>
          </a:bodyPr>
          <a:lstStyle/>
          <a:p>
            <a:r>
              <a:rPr lang="en-US" dirty="0"/>
              <a:t>Continuous Positive Airflow Pressure (CPAP) is the most common treatment for moderate to severe obstructive sleep apnea. In many cases</a:t>
            </a:r>
            <a:r>
              <a:rPr lang="en-US" dirty="0" smtClean="0"/>
              <a:t>, immediate </a:t>
            </a:r>
            <a:r>
              <a:rPr lang="en-US" dirty="0"/>
              <a:t>symptom relief and a huge boost in </a:t>
            </a:r>
            <a:r>
              <a:rPr lang="en-US" dirty="0" smtClean="0"/>
              <a:t>mental </a:t>
            </a:r>
            <a:r>
              <a:rPr lang="en-US" dirty="0"/>
              <a:t>and physical </a:t>
            </a:r>
            <a:r>
              <a:rPr lang="en-US" dirty="0" smtClean="0"/>
              <a:t>energy can be experienced. </a:t>
            </a:r>
            <a:r>
              <a:rPr lang="en-US" dirty="0"/>
              <a:t>The CPAP device is a mask-like machine that provides a constant stream of air that </a:t>
            </a:r>
            <a:r>
              <a:rPr lang="en-US" dirty="0" smtClean="0"/>
              <a:t>keeps breathing </a:t>
            </a:r>
            <a:r>
              <a:rPr lang="en-US" dirty="0"/>
              <a:t>passages open </a:t>
            </a:r>
            <a:r>
              <a:rPr lang="en-US" dirty="0" smtClean="0"/>
              <a:t>while sleep</a:t>
            </a:r>
            <a:r>
              <a:rPr lang="en-US" dirty="0"/>
              <a:t>. Most CPAP devices are the size of a tissue box.</a:t>
            </a:r>
          </a:p>
        </p:txBody>
      </p:sp>
      <p:pic>
        <p:nvPicPr>
          <p:cNvPr id="4" name="Picture 3"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55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normAutofit/>
          </a:bodyPr>
          <a:lstStyle/>
          <a:p>
            <a:pPr fontAlgn="base"/>
            <a:r>
              <a:rPr lang="en-US" b="1" dirty="0">
                <a:solidFill>
                  <a:srgbClr val="FF0000"/>
                </a:solidFill>
                <a:latin typeface="Times New Roman" pitchFamily="18" charset="0"/>
                <a:cs typeface="Times New Roman" pitchFamily="18" charset="0"/>
              </a:rPr>
              <a:t>Dental devices for sleep </a:t>
            </a:r>
            <a:r>
              <a:rPr lang="en-US" b="1" dirty="0" smtClean="0">
                <a:solidFill>
                  <a:srgbClr val="FF0000"/>
                </a:solidFill>
                <a:latin typeface="Times New Roman" pitchFamily="18" charset="0"/>
                <a:cs typeface="Times New Roman" pitchFamily="18" charset="0"/>
              </a:rPr>
              <a:t>apnea</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4356" y="2895600"/>
            <a:ext cx="8229600" cy="4525963"/>
          </a:xfrm>
        </p:spPr>
        <p:txBody>
          <a:bodyPr>
            <a:normAutofit/>
          </a:bodyPr>
          <a:lstStyle/>
          <a:p>
            <a:r>
              <a:rPr lang="en-US" sz="2400" dirty="0" smtClean="0"/>
              <a:t>Most </a:t>
            </a:r>
            <a:r>
              <a:rPr lang="en-US" sz="2400" dirty="0"/>
              <a:t>dental devices are acrylic and fit inside </a:t>
            </a:r>
            <a:r>
              <a:rPr lang="en-US" sz="2400" dirty="0" smtClean="0"/>
              <a:t>the </a:t>
            </a:r>
            <a:r>
              <a:rPr lang="en-US" sz="2400" dirty="0"/>
              <a:t>mouth, much like an athletic mouth guard. Others fit around  </a:t>
            </a:r>
            <a:r>
              <a:rPr lang="en-US" sz="2400" dirty="0" smtClean="0"/>
              <a:t>the </a:t>
            </a:r>
            <a:r>
              <a:rPr lang="en-US" sz="2400" dirty="0"/>
              <a:t>head and chin to adjust the position of </a:t>
            </a:r>
            <a:r>
              <a:rPr lang="en-US" sz="2400" dirty="0" smtClean="0"/>
              <a:t>lower </a:t>
            </a:r>
            <a:r>
              <a:rPr lang="en-US" sz="2400" dirty="0"/>
              <a:t>jaw. Two common oral devices are the mandibular repositioning device and the tongue retaining device</a:t>
            </a:r>
            <a:r>
              <a:rPr lang="en-US" sz="2400" dirty="0" smtClean="0"/>
              <a:t>. These </a:t>
            </a:r>
            <a:r>
              <a:rPr lang="en-US" sz="2400" dirty="0"/>
              <a:t>devices open </a:t>
            </a:r>
            <a:r>
              <a:rPr lang="en-US" sz="2400" dirty="0" smtClean="0"/>
              <a:t>airway </a:t>
            </a:r>
            <a:r>
              <a:rPr lang="en-US" sz="2400" dirty="0"/>
              <a:t>by bringing </a:t>
            </a:r>
            <a:r>
              <a:rPr lang="en-US" sz="2400" dirty="0" smtClean="0"/>
              <a:t>lower </a:t>
            </a:r>
            <a:r>
              <a:rPr lang="en-US" sz="2400" dirty="0"/>
              <a:t>jaw or </a:t>
            </a:r>
            <a:r>
              <a:rPr lang="en-US" sz="2400" dirty="0" smtClean="0"/>
              <a:t>tongue </a:t>
            </a:r>
            <a:r>
              <a:rPr lang="en-US" sz="2400" dirty="0"/>
              <a:t>forward during sleep</a:t>
            </a:r>
            <a:r>
              <a:rPr lang="en-US" sz="2400" dirty="0" smtClean="0"/>
              <a:t>.</a:t>
            </a:r>
          </a:p>
          <a:p>
            <a:pPr marL="0" indent="0">
              <a:buNone/>
            </a:pPr>
            <a:endParaRPr lang="en-US" sz="2400" dirty="0"/>
          </a:p>
        </p:txBody>
      </p:sp>
      <p:pic>
        <p:nvPicPr>
          <p:cNvPr id="5" name="Picture 4"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9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4000" b="1" dirty="0">
                <a:solidFill>
                  <a:srgbClr val="FF0000"/>
                </a:solidFill>
                <a:latin typeface="Times New Roman" pitchFamily="18" charset="0"/>
                <a:cs typeface="Times New Roman" pitchFamily="18" charset="0"/>
              </a:rPr>
              <a:t>Surgery as treatment for sleep apnea</a:t>
            </a:r>
          </a:p>
        </p:txBody>
      </p:sp>
      <p:sp>
        <p:nvSpPr>
          <p:cNvPr id="3" name="Content Placeholder 2"/>
          <p:cNvSpPr>
            <a:spLocks noGrp="1"/>
          </p:cNvSpPr>
          <p:nvPr>
            <p:ph sz="quarter" idx="1"/>
          </p:nvPr>
        </p:nvSpPr>
        <p:spPr>
          <a:xfrm>
            <a:off x="533400" y="2332037"/>
            <a:ext cx="8229600" cy="4525963"/>
          </a:xfrm>
        </p:spPr>
        <p:txBody>
          <a:bodyPr>
            <a:normAutofit/>
          </a:bodyPr>
          <a:lstStyle/>
          <a:p>
            <a:r>
              <a:rPr lang="en-US" dirty="0" smtClean="0"/>
              <a:t>Surgery </a:t>
            </a:r>
            <a:r>
              <a:rPr lang="en-US" dirty="0"/>
              <a:t>can increase the size of </a:t>
            </a:r>
            <a:r>
              <a:rPr lang="en-US" dirty="0" smtClean="0"/>
              <a:t>the airway</a:t>
            </a:r>
            <a:r>
              <a:rPr lang="en-US" dirty="0"/>
              <a:t>, thus reducing </a:t>
            </a:r>
            <a:r>
              <a:rPr lang="en-US" dirty="0" smtClean="0"/>
              <a:t>the episodes </a:t>
            </a:r>
            <a:r>
              <a:rPr lang="en-US" dirty="0"/>
              <a:t>of sleep apnea.</a:t>
            </a:r>
          </a:p>
          <a:p>
            <a:r>
              <a:rPr lang="en-US" dirty="0"/>
              <a:t>The surgeon may remove tonsils, adenoids, or excess tissue at the back of the throat or inside the nose. Or the surgeon may reconstruct the jaw to enlarge the upper airway. Surgery carries risks of complications and infections, and in some rare cases, symptoms can become worse after surgery.</a:t>
            </a:r>
          </a:p>
          <a:p>
            <a:endParaRPr lang="en-US" b="1" dirty="0"/>
          </a:p>
        </p:txBody>
      </p:sp>
      <p:pic>
        <p:nvPicPr>
          <p:cNvPr id="4" name="Picture 3" descr="D:\Sleep disorders and therapy\PPTs\BN malik\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7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solidFill>
                <a:schemeClr val="accent2">
                  <a:lumMod val="50000"/>
                </a:schemeClr>
              </a:solidFill>
            </a:endParaRPr>
          </a:p>
        </p:txBody>
      </p:sp>
      <p:sp>
        <p:nvSpPr>
          <p:cNvPr id="3" name="Content Placeholder 2"/>
          <p:cNvSpPr>
            <a:spLocks noGrp="1"/>
          </p:cNvSpPr>
          <p:nvPr>
            <p:ph idx="1"/>
          </p:nvPr>
        </p:nvSpPr>
        <p:spPr/>
        <p:txBody>
          <a:bodyPr/>
          <a:lstStyle/>
          <a:p>
            <a:pPr>
              <a:defRPr/>
            </a:pPr>
            <a:endParaRPr lang="en-US">
              <a:solidFill>
                <a:schemeClr val="accent2">
                  <a:lumMod val="50000"/>
                </a:schemeClr>
              </a:solidFill>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solidFill>
                  <a:schemeClr val="accent2">
                    <a:lumMod val="50000"/>
                  </a:schemeClr>
                </a:solidFill>
              </a:rPr>
              <a:t>Sleep disorders and therapy</a:t>
            </a:r>
            <a:br>
              <a:rPr lang="en-US" dirty="0" smtClean="0">
                <a:solidFill>
                  <a:schemeClr val="accent2">
                    <a:lumMod val="50000"/>
                  </a:schemeClr>
                </a:solidFill>
              </a:rPr>
            </a:br>
            <a:r>
              <a:rPr lang="en-US" dirty="0" smtClean="0">
                <a:solidFill>
                  <a:schemeClr val="accent2">
                    <a:lumMod val="50000"/>
                  </a:schemeClr>
                </a:solidFill>
              </a:rPr>
              <a:t>Related Journals</a:t>
            </a:r>
            <a:endParaRPr lang="en-US" dirty="0">
              <a:solidFill>
                <a:schemeClr val="accent2">
                  <a:lumMod val="50000"/>
                </a:schemeClr>
              </a:solidFill>
            </a:endParaRPr>
          </a:p>
        </p:txBody>
      </p:sp>
      <p:pic>
        <p:nvPicPr>
          <p:cNvPr id="107527" name="Picture 2" descr="http://1800moresleep.com/rteimages/Insomnia_7980637Small___011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2" y="2548289"/>
            <a:ext cx="39957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302532" y="2318214"/>
            <a:ext cx="4245655" cy="3630386"/>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71500" indent="-571500" algn="l">
              <a:buFont typeface="Arial" pitchFamily="34" charset="0"/>
              <a:buChar char="•"/>
            </a:pPr>
            <a:r>
              <a:rPr lang="en-US" sz="3600" dirty="0">
                <a:solidFill>
                  <a:schemeClr val="accent2">
                    <a:lumMod val="50000"/>
                  </a:schemeClr>
                </a:solidFill>
              </a:rPr>
              <a:t>Alzheimer's Disease &amp; </a:t>
            </a:r>
            <a:r>
              <a:rPr lang="en-US" sz="3600" dirty="0" smtClean="0">
                <a:solidFill>
                  <a:schemeClr val="accent2">
                    <a:lumMod val="50000"/>
                  </a:schemeClr>
                </a:solidFill>
              </a:rPr>
              <a:t>Parkinsonism</a:t>
            </a:r>
          </a:p>
          <a:p>
            <a:pPr algn="l"/>
            <a:endParaRPr lang="en-US" sz="3600" dirty="0" smtClean="0">
              <a:solidFill>
                <a:schemeClr val="accent2">
                  <a:lumMod val="50000"/>
                </a:schemeClr>
              </a:solidFill>
            </a:endParaRPr>
          </a:p>
          <a:p>
            <a:pPr marL="571500" indent="-571500" algn="l">
              <a:buFont typeface="Arial" pitchFamily="34" charset="0"/>
              <a:buChar char="•"/>
            </a:pPr>
            <a:r>
              <a:rPr lang="en-US" sz="3600" dirty="0">
                <a:solidFill>
                  <a:schemeClr val="accent2">
                    <a:lumMod val="50000"/>
                  </a:schemeClr>
                </a:solidFill>
              </a:rPr>
              <a:t>Brain Disorders &amp; Therapy</a:t>
            </a:r>
          </a:p>
        </p:txBody>
      </p:sp>
    </p:spTree>
    <p:extLst>
      <p:ext uri="{BB962C8B-B14F-4D97-AF65-F5344CB8AC3E}">
        <p14:creationId xmlns:p14="http://schemas.microsoft.com/office/powerpoint/2010/main" val="1327350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Annual Summit on Sleep Disorders and Medicine</a:t>
            </a:r>
            <a:r>
              <a:rPr lang="en-US" sz="2400" dirty="0"/>
              <a:t> August 10-12, 2015 San Francisco, USA</a:t>
            </a:r>
          </a:p>
          <a:p>
            <a:pPr marL="285750" indent="-285750">
              <a:buFont typeface="Wingdings" panose="05000000000000000000" pitchFamily="2" charset="2"/>
              <a:buChar char="Ø"/>
              <a:defRPr/>
            </a:pPr>
            <a:r>
              <a:rPr lang="en-US" sz="2400" dirty="0">
                <a:hlinkClick r:id="rId4"/>
              </a:rPr>
              <a:t>2</a:t>
            </a:r>
            <a:r>
              <a:rPr lang="en-US" sz="2400" baseline="30000" dirty="0">
                <a:hlinkClick r:id="rId4"/>
              </a:rPr>
              <a:t>nd</a:t>
            </a:r>
            <a:r>
              <a:rPr lang="en-US" sz="2400" dirty="0">
                <a:hlinkClick r:id="rId4"/>
              </a:rPr>
              <a:t> International Conference on Alzheimer's Disease and Dementia</a:t>
            </a:r>
            <a:r>
              <a:rPr lang="en-US" sz="2400" dirty="0"/>
              <a:t> </a:t>
            </a:r>
            <a:r>
              <a:rPr lang="en-US" sz="2400" i="1" dirty="0"/>
              <a:t>September 23-25, 2014 Valencia, Spain</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Sleep disorders and therapy</a:t>
            </a:r>
            <a:br>
              <a:rPr lang="en-US" sz="3600" dirty="0"/>
            </a:br>
            <a:r>
              <a:rPr lang="en-US" sz="3600" dirty="0"/>
              <a:t>Related Conferences</a:t>
            </a:r>
          </a:p>
        </p:txBody>
      </p:sp>
    </p:spTree>
    <p:extLst>
      <p:ext uri="{BB962C8B-B14F-4D97-AF65-F5344CB8AC3E}">
        <p14:creationId xmlns:p14="http://schemas.microsoft.com/office/powerpoint/2010/main" val="307296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endParaRPr lang="en-US" smtClean="0"/>
          </a:p>
        </p:txBody>
      </p:sp>
      <p:sp>
        <p:nvSpPr>
          <p:cNvPr id="109571" name="Content Placeholder 2"/>
          <p:cNvSpPr>
            <a:spLocks noGrp="1"/>
          </p:cNvSpPr>
          <p:nvPr>
            <p:ph sz="quarter" idx="1"/>
          </p:nvPr>
        </p:nvSpPr>
        <p:spPr/>
        <p:txBody>
          <a:bodyPr/>
          <a:lstStyle/>
          <a:p>
            <a:endParaRPr lang="en-US" smtClean="0"/>
          </a:p>
        </p:txBody>
      </p:sp>
      <p:pic>
        <p:nvPicPr>
          <p:cNvPr id="10957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85000"/>
                    <a:lumOff val="15000"/>
                  </a:schemeClr>
                </a:solidFill>
                <a:latin typeface="Calisto MT" panose="02040603050505030304" pitchFamily="18" charset="0"/>
                <a:hlinkClick r:id="rId4"/>
              </a:rPr>
              <a:t>http://omicsonline.org/membership.php</a:t>
            </a:r>
            <a:r>
              <a:rPr lang="en-US" dirty="0">
                <a:solidFill>
                  <a:schemeClr val="accent4">
                    <a:lumMod val="85000"/>
                    <a:lumOff val="15000"/>
                  </a:schemeClr>
                </a:solidFill>
                <a:latin typeface="Calisto MT" panose="02040603050505030304" pitchFamily="18" charset="0"/>
              </a:rPr>
              <a:t> </a:t>
            </a:r>
          </a:p>
        </p:txBody>
      </p:sp>
    </p:spTree>
    <p:extLst>
      <p:ext uri="{BB962C8B-B14F-4D97-AF65-F5344CB8AC3E}">
        <p14:creationId xmlns:p14="http://schemas.microsoft.com/office/powerpoint/2010/main" val="11698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84842" y="1828800"/>
            <a:ext cx="4243386" cy="646331"/>
          </a:xfrm>
          <a:prstGeom prst="rect">
            <a:avLst/>
          </a:prstGeom>
        </p:spPr>
        <p:txBody>
          <a:bodyPr wrap="square">
            <a:spAutoFit/>
          </a:bodyPr>
          <a:lstStyle/>
          <a:p>
            <a:r>
              <a:rPr lang="en-US" sz="3600" b="1" dirty="0"/>
              <a:t>Editor-in-Chief</a:t>
            </a:r>
            <a:endParaRPr lang="en-US" sz="3600" b="1" dirty="0" smtClean="0">
              <a:latin typeface="Times New Roman" pitchFamily="18" charset="0"/>
              <a:cs typeface="Times New Roman" pitchFamily="18" charset="0"/>
            </a:endParaRPr>
          </a:p>
        </p:txBody>
      </p:sp>
      <p:sp>
        <p:nvSpPr>
          <p:cNvPr id="5" name="Rectangle 4"/>
          <p:cNvSpPr/>
          <p:nvPr/>
        </p:nvSpPr>
        <p:spPr>
          <a:xfrm>
            <a:off x="311834" y="2895600"/>
            <a:ext cx="6629400" cy="3347070"/>
          </a:xfrm>
          <a:prstGeom prst="rect">
            <a:avLst/>
          </a:prstGeom>
        </p:spPr>
        <p:txBody>
          <a:bodyPr wrap="square">
            <a:spAutoFit/>
          </a:bodyPr>
          <a:lstStyle/>
          <a:p>
            <a:pPr>
              <a:lnSpc>
                <a:spcPct val="150000"/>
              </a:lnSpc>
            </a:pPr>
            <a:r>
              <a:rPr lang="en-US" sz="2600" b="1" dirty="0" smtClean="0">
                <a:latin typeface="Times New Roman" pitchFamily="18" charset="0"/>
                <a:cs typeface="Times New Roman" pitchFamily="18" charset="0"/>
              </a:rPr>
              <a:t>Dr. </a:t>
            </a:r>
            <a:r>
              <a:rPr lang="en-US" sz="2600" b="1" dirty="0">
                <a:latin typeface="Times New Roman" pitchFamily="18" charset="0"/>
                <a:cs typeface="Times New Roman" pitchFamily="18" charset="0"/>
              </a:rPr>
              <a:t>Yoshihiro </a:t>
            </a:r>
            <a:r>
              <a:rPr lang="en-US" sz="2600" b="1" dirty="0" smtClean="0">
                <a:latin typeface="Times New Roman" pitchFamily="18" charset="0"/>
                <a:cs typeface="Times New Roman" pitchFamily="18" charset="0"/>
              </a:rPr>
              <a:t>Ishikawa</a:t>
            </a:r>
          </a:p>
          <a:p>
            <a:pPr>
              <a:lnSpc>
                <a:spcPct val="150000"/>
              </a:lnSpc>
            </a:pPr>
            <a:r>
              <a:rPr lang="en-US" sz="2300" dirty="0">
                <a:latin typeface="Times New Roman" pitchFamily="18" charset="0"/>
                <a:cs typeface="Times New Roman" pitchFamily="18" charset="0"/>
              </a:rPr>
              <a:t>Professor and Chair</a:t>
            </a:r>
          </a:p>
          <a:p>
            <a:pPr>
              <a:lnSpc>
                <a:spcPct val="150000"/>
              </a:lnSpc>
            </a:pPr>
            <a:r>
              <a:rPr lang="en-US" sz="2300" dirty="0">
                <a:latin typeface="Times New Roman" pitchFamily="18" charset="0"/>
                <a:cs typeface="Times New Roman" pitchFamily="18" charset="0"/>
              </a:rPr>
              <a:t>Cardiovascular Research Institute </a:t>
            </a:r>
          </a:p>
          <a:p>
            <a:pPr>
              <a:lnSpc>
                <a:spcPct val="150000"/>
              </a:lnSpc>
            </a:pPr>
            <a:r>
              <a:rPr lang="en-US" sz="2300" dirty="0">
                <a:latin typeface="Times New Roman" pitchFamily="18" charset="0"/>
                <a:cs typeface="Times New Roman" pitchFamily="18" charset="0"/>
              </a:rPr>
              <a:t>Yokohama City University </a:t>
            </a:r>
          </a:p>
          <a:p>
            <a:pPr>
              <a:lnSpc>
                <a:spcPct val="150000"/>
              </a:lnSpc>
            </a:pPr>
            <a:r>
              <a:rPr lang="en-US" sz="2300" dirty="0">
                <a:latin typeface="Times New Roman" pitchFamily="18" charset="0"/>
                <a:cs typeface="Times New Roman" pitchFamily="18" charset="0"/>
              </a:rPr>
              <a:t>Japan</a:t>
            </a:r>
          </a:p>
          <a:p>
            <a:pPr>
              <a:lnSpc>
                <a:spcPct val="150000"/>
              </a:lnSpc>
            </a:pPr>
            <a:r>
              <a:rPr lang="en-US" sz="2300" dirty="0" smtClean="0">
                <a:latin typeface="Times New Roman" pitchFamily="18" charset="0"/>
                <a:cs typeface="Times New Roman" pitchFamily="18" charset="0"/>
              </a:rPr>
              <a:t>Tel: </a:t>
            </a:r>
            <a:r>
              <a:rPr lang="en-US" sz="2300" dirty="0">
                <a:latin typeface="Times New Roman" pitchFamily="18" charset="0"/>
                <a:cs typeface="Times New Roman" pitchFamily="18" charset="0"/>
              </a:rPr>
              <a:t>011-81-45-787-2573</a:t>
            </a:r>
            <a:endParaRPr lang="en-US" sz="2300" dirty="0" smtClean="0">
              <a:latin typeface="Times New Roman" pitchFamily="18" charset="0"/>
              <a:cs typeface="Times New Roman" pitchFamily="18" charset="0"/>
            </a:endParaRPr>
          </a:p>
        </p:txBody>
      </p:sp>
      <p:pic>
        <p:nvPicPr>
          <p:cNvPr id="2051"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Yoshihiro Ishika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41338"/>
            <a:ext cx="80962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Sleep disorders and therapy\PPTs\journal-of-sleep-disorders-therapy-yoshihiro-ishikawa-76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83169"/>
            <a:ext cx="177641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5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4356" y="2133600"/>
            <a:ext cx="8229600" cy="4525963"/>
          </a:xfrm>
        </p:spPr>
        <p:txBody>
          <a:bodyPr>
            <a:normAutofit fontScale="70000" lnSpcReduction="20000"/>
          </a:bodyPr>
          <a:lstStyle/>
          <a:p>
            <a:pPr marL="0" indent="0">
              <a:buNone/>
            </a:pPr>
            <a:r>
              <a:rPr lang="en-US" sz="2800" dirty="0"/>
              <a:t>Dr. Yoshihiro Ishikawa has received his MD and PhD in Yokohama City University. Currently he is working as Chair of the Cardiovascular Research Institute of Yokohama City University School of Medicine. He also served as Professor of Cell Biology &amp; Molecular Medicine and Medicine as well as Attending Physician at University of Medicine and Dentistry of New Jersey for many </a:t>
            </a:r>
            <a:r>
              <a:rPr lang="en-US" sz="2800" dirty="0" smtClean="0"/>
              <a:t>years. He </a:t>
            </a:r>
            <a:r>
              <a:rPr lang="en-US" sz="2800" dirty="0"/>
              <a:t>has successfully completed his Administrative responsibilities as Dean at Yokohama. He is serving as an editorial member of several reputed journals like Pharmacological Reviews, Cardiovascular Research, or Journal of Physiological Sciences. He has authored more than 150 research articles/books. He is a member of numerous international societies such as American Heart Association, American College of Physicians, American Society of Biochemistry and Molecular Biology, Royal Society of Medicine or Japanese Society of Physiology. He has been honored as Established Investigator of American Heart Association, Fellow of American College of Physician, American College of Cardiology, American Heart </a:t>
            </a:r>
            <a:r>
              <a:rPr lang="en-US" sz="2800" dirty="0" smtClean="0"/>
              <a:t>Association.</a:t>
            </a:r>
            <a:endParaRPr lang="en-US" sz="2800" dirty="0">
              <a:latin typeface="Times New Roman" pitchFamily="18" charset="0"/>
              <a:cs typeface="Times New Roman" pitchFamily="18" charset="0"/>
            </a:endParaRPr>
          </a:p>
        </p:txBody>
      </p:sp>
      <p:sp>
        <p:nvSpPr>
          <p:cNvPr id="4" name="Rectangle 3"/>
          <p:cNvSpPr/>
          <p:nvPr/>
        </p:nvSpPr>
        <p:spPr>
          <a:xfrm>
            <a:off x="2133600" y="1393985"/>
            <a:ext cx="4426682" cy="461665"/>
          </a:xfrm>
          <a:prstGeom prst="rect">
            <a:avLst/>
          </a:prstGeom>
          <a:noFill/>
        </p:spPr>
        <p:txBody>
          <a:bodyPr vert="horz" lIns="91440" tIns="45720" rIns="91440" bIns="45720" rtlCol="0" anchor="ctr">
            <a:noAutofit/>
          </a:bodyPr>
          <a:lstStyle/>
          <a:p>
            <a:pPr algn="ctr">
              <a:spcBef>
                <a:spcPct val="0"/>
              </a:spcBef>
            </a:pPr>
            <a:r>
              <a:rPr lang="en-US" sz="4400" b="1" dirty="0">
                <a:solidFill>
                  <a:srgbClr val="FF0000"/>
                </a:solidFill>
                <a:latin typeface="Times New Roman" pitchFamily="18" charset="0"/>
                <a:ea typeface="+mj-ea"/>
                <a:cs typeface="Times New Roman" pitchFamily="18" charset="0"/>
              </a:rPr>
              <a:t>Biography</a:t>
            </a:r>
          </a:p>
        </p:txBody>
      </p:sp>
      <p:pic>
        <p:nvPicPr>
          <p:cNvPr id="5"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3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pPr algn="ctr"/>
            <a:r>
              <a:rPr lang="en-US" b="1" dirty="0" smtClean="0">
                <a:solidFill>
                  <a:srgbClr val="FF0000"/>
                </a:solidFill>
                <a:latin typeface="Times New Roman" pitchFamily="18" charset="0"/>
                <a:cs typeface="Times New Roman" pitchFamily="18" charset="0"/>
              </a:rPr>
              <a:t>Research Interests</a:t>
            </a:r>
            <a:endParaRPr lang="en-US" dirty="0"/>
          </a:p>
        </p:txBody>
      </p:sp>
      <p:sp>
        <p:nvSpPr>
          <p:cNvPr id="3" name="Content Placeholder 2"/>
          <p:cNvSpPr>
            <a:spLocks noGrp="1"/>
          </p:cNvSpPr>
          <p:nvPr>
            <p:ph sz="quarter" idx="1"/>
          </p:nvPr>
        </p:nvSpPr>
        <p:spPr>
          <a:xfrm>
            <a:off x="457200" y="2356655"/>
            <a:ext cx="8229600" cy="4525963"/>
          </a:xfrm>
        </p:spPr>
        <p:txBody>
          <a:bodyPr>
            <a:normAutofit/>
          </a:bodyPr>
          <a:lstStyle/>
          <a:p>
            <a:pPr marL="0" indent="0">
              <a:buNone/>
            </a:pPr>
            <a:r>
              <a:rPr lang="en-US" sz="3600" dirty="0"/>
              <a:t>Dr. Yoshihiro Ishikawa research interests are centered in drug development in cardiovascular and cancer therapy, </a:t>
            </a:r>
            <a:r>
              <a:rPr lang="en-US" sz="3600" dirty="0" smtClean="0"/>
              <a:t>cardiovascular </a:t>
            </a:r>
            <a:r>
              <a:rPr lang="en-US" sz="3600" dirty="0"/>
              <a:t>physiology, sleep apnea and cardiovascular diseases.</a:t>
            </a:r>
          </a:p>
        </p:txBody>
      </p:sp>
      <p:pic>
        <p:nvPicPr>
          <p:cNvPr id="4"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6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ctr"/>
            <a:r>
              <a:rPr lang="en-US" b="1" dirty="0" smtClean="0">
                <a:solidFill>
                  <a:srgbClr val="FF0000"/>
                </a:solidFill>
                <a:latin typeface="Times New Roman" pitchFamily="18" charset="0"/>
                <a:ea typeface="+mj-ea"/>
                <a:cs typeface="Times New Roman" pitchFamily="18" charset="0"/>
              </a:rPr>
              <a:t>Publications</a:t>
            </a:r>
            <a:endParaRPr lang="en-US" b="1" dirty="0">
              <a:solidFill>
                <a:srgbClr val="FF0000"/>
              </a:solidFill>
              <a:latin typeface="Times New Roman" pitchFamily="18" charset="0"/>
              <a:ea typeface="+mj-ea"/>
              <a:cs typeface="Times New Roman" pitchFamily="18" charset="0"/>
            </a:endParaRPr>
          </a:p>
        </p:txBody>
      </p:sp>
      <p:sp>
        <p:nvSpPr>
          <p:cNvPr id="3" name="Content Placeholder 2"/>
          <p:cNvSpPr>
            <a:spLocks noGrp="1"/>
          </p:cNvSpPr>
          <p:nvPr>
            <p:ph sz="quarter" idx="1"/>
          </p:nvPr>
        </p:nvSpPr>
        <p:spPr>
          <a:xfrm>
            <a:off x="76200" y="1829972"/>
            <a:ext cx="9067800" cy="5029200"/>
          </a:xfrm>
        </p:spPr>
        <p:txBody>
          <a:bodyPr>
            <a:normAutofit fontScale="62500" lnSpcReduction="20000"/>
          </a:bodyPr>
          <a:lstStyle/>
          <a:p>
            <a:pPr marL="0" indent="0">
              <a:buNone/>
            </a:pPr>
            <a:r>
              <a:rPr lang="en-US" dirty="0" smtClean="0"/>
              <a:t>1. </a:t>
            </a:r>
            <a:r>
              <a:rPr lang="en-US" dirty="0" err="1" smtClean="0"/>
              <a:t>Ohnuki</a:t>
            </a:r>
            <a:r>
              <a:rPr lang="en-US" dirty="0" smtClean="0"/>
              <a:t> </a:t>
            </a:r>
            <a:r>
              <a:rPr lang="en-US" dirty="0"/>
              <a:t>Y, </a:t>
            </a:r>
            <a:r>
              <a:rPr lang="en-US" dirty="0" err="1"/>
              <a:t>Umeki</a:t>
            </a:r>
            <a:r>
              <a:rPr lang="en-US" dirty="0"/>
              <a:t> D2, </a:t>
            </a:r>
            <a:r>
              <a:rPr lang="en-US" dirty="0" err="1"/>
              <a:t>Mototani</a:t>
            </a:r>
            <a:r>
              <a:rPr lang="en-US" dirty="0"/>
              <a:t> Y1, Jin H3, </a:t>
            </a:r>
            <a:r>
              <a:rPr lang="en-US" dirty="0" err="1"/>
              <a:t>Cai</a:t>
            </a:r>
            <a:r>
              <a:rPr lang="en-US" dirty="0"/>
              <a:t> W3, et al. (2014) Role of cyclic amp sensor epac1 in masseter muscle hypertrophy and myosin heavy chain transition induced by Î²2-adrenoceptor stimulation. J </a:t>
            </a:r>
            <a:r>
              <a:rPr lang="en-US" dirty="0" err="1"/>
              <a:t>Physiol</a:t>
            </a:r>
            <a:r>
              <a:rPr lang="en-US" dirty="0"/>
              <a:t> .</a:t>
            </a:r>
          </a:p>
          <a:p>
            <a:pPr marL="0" indent="0">
              <a:buNone/>
            </a:pPr>
            <a:r>
              <a:rPr lang="en-US" dirty="0" smtClean="0"/>
              <a:t>2. Okumura </a:t>
            </a:r>
            <a:r>
              <a:rPr lang="en-US" dirty="0"/>
              <a:t>S, Fujita T, </a:t>
            </a:r>
            <a:r>
              <a:rPr lang="en-US" dirty="0" err="1"/>
              <a:t>Cai</a:t>
            </a:r>
            <a:r>
              <a:rPr lang="en-US" dirty="0"/>
              <a:t> W, Jin M, </a:t>
            </a:r>
            <a:r>
              <a:rPr lang="en-US" dirty="0" err="1"/>
              <a:t>Namekata</a:t>
            </a:r>
            <a:r>
              <a:rPr lang="en-US" dirty="0"/>
              <a:t> I, et al. (2014) Epac1-dependent </a:t>
            </a:r>
            <a:r>
              <a:rPr lang="en-US" dirty="0" err="1"/>
              <a:t>phospholamban</a:t>
            </a:r>
            <a:r>
              <a:rPr lang="en-US" dirty="0"/>
              <a:t> phosphorylation mediates the cardiac response to stresses. J </a:t>
            </a:r>
            <a:r>
              <a:rPr lang="en-US" dirty="0" err="1"/>
              <a:t>Clin</a:t>
            </a:r>
            <a:r>
              <a:rPr lang="en-US" dirty="0"/>
              <a:t> Invest 124: 2785-2801.</a:t>
            </a:r>
          </a:p>
          <a:p>
            <a:pPr marL="0" indent="0">
              <a:buNone/>
            </a:pPr>
            <a:r>
              <a:rPr lang="en-US" dirty="0" smtClean="0"/>
              <a:t>3. </a:t>
            </a:r>
            <a:r>
              <a:rPr lang="en-US" dirty="0" err="1" smtClean="0"/>
              <a:t>Kawabe</a:t>
            </a:r>
            <a:r>
              <a:rPr lang="en-US" dirty="0" smtClean="0"/>
              <a:t> </a:t>
            </a:r>
            <a:r>
              <a:rPr lang="en-US" dirty="0"/>
              <a:t>J, Okumura S, Lee MC, </a:t>
            </a:r>
            <a:r>
              <a:rPr lang="en-US" dirty="0" err="1"/>
              <a:t>Sadoshima</a:t>
            </a:r>
            <a:r>
              <a:rPr lang="en-US" dirty="0"/>
              <a:t> J, Ishikawa Y (2004) Translocation of </a:t>
            </a:r>
            <a:r>
              <a:rPr lang="en-US" dirty="0" err="1"/>
              <a:t>caveolin</a:t>
            </a:r>
            <a:r>
              <a:rPr lang="en-US" dirty="0"/>
              <a:t> regulates stretch-induced ERK activity in vascular smooth muscle cells. Am J </a:t>
            </a:r>
            <a:r>
              <a:rPr lang="en-US" dirty="0" err="1"/>
              <a:t>Physiol</a:t>
            </a:r>
            <a:r>
              <a:rPr lang="en-US" dirty="0"/>
              <a:t> Heart </a:t>
            </a:r>
            <a:r>
              <a:rPr lang="en-US" dirty="0" err="1"/>
              <a:t>Circ</a:t>
            </a:r>
            <a:r>
              <a:rPr lang="en-US" dirty="0"/>
              <a:t> </a:t>
            </a:r>
            <a:r>
              <a:rPr lang="en-US" dirty="0" err="1"/>
              <a:t>Physiol</a:t>
            </a:r>
            <a:r>
              <a:rPr lang="en-US" dirty="0"/>
              <a:t> 286: H1845-1852.</a:t>
            </a:r>
          </a:p>
          <a:p>
            <a:pPr marL="0" indent="0">
              <a:buNone/>
            </a:pPr>
            <a:r>
              <a:rPr lang="en-US" dirty="0" smtClean="0"/>
              <a:t>4. Okumura </a:t>
            </a:r>
            <a:r>
              <a:rPr lang="en-US" dirty="0"/>
              <a:t>S, Suzuki S, Ishikawa Y (2009) New aspects for the treatment of cardiac diseases based on the diversity of functional controls on cardiac muscles: effects of targeted disruption of the type 5 adenylyl </a:t>
            </a:r>
            <a:r>
              <a:rPr lang="en-US" dirty="0" err="1"/>
              <a:t>cyclase</a:t>
            </a:r>
            <a:r>
              <a:rPr lang="en-US" dirty="0"/>
              <a:t> gene. J </a:t>
            </a:r>
            <a:r>
              <a:rPr lang="en-US" dirty="0" err="1"/>
              <a:t>Pharmacol</a:t>
            </a:r>
            <a:r>
              <a:rPr lang="en-US" dirty="0"/>
              <a:t> </a:t>
            </a:r>
            <a:r>
              <a:rPr lang="en-US" dirty="0" err="1"/>
              <a:t>Sci</a:t>
            </a:r>
            <a:r>
              <a:rPr lang="en-US" dirty="0"/>
              <a:t> 109: 354-359.</a:t>
            </a:r>
          </a:p>
          <a:p>
            <a:pPr marL="0" indent="0">
              <a:buNone/>
            </a:pPr>
            <a:r>
              <a:rPr lang="en-US" dirty="0" smtClean="0"/>
              <a:t>5. </a:t>
            </a:r>
            <a:r>
              <a:rPr lang="en-US" dirty="0" err="1" smtClean="0"/>
              <a:t>Bai</a:t>
            </a:r>
            <a:r>
              <a:rPr lang="en-US" dirty="0" smtClean="0"/>
              <a:t> </a:t>
            </a:r>
            <a:r>
              <a:rPr lang="en-US" dirty="0"/>
              <a:t>Y, </a:t>
            </a:r>
            <a:r>
              <a:rPr lang="en-US" dirty="0" err="1"/>
              <a:t>Tsunematsu</a:t>
            </a:r>
            <a:r>
              <a:rPr lang="en-US" dirty="0"/>
              <a:t> T, Jiao Q, </a:t>
            </a:r>
            <a:r>
              <a:rPr lang="en-US" dirty="0" err="1"/>
              <a:t>Ohnuki</a:t>
            </a:r>
            <a:r>
              <a:rPr lang="en-US" dirty="0"/>
              <a:t> Y, </a:t>
            </a:r>
            <a:r>
              <a:rPr lang="en-US" dirty="0" err="1"/>
              <a:t>Mototani</a:t>
            </a:r>
            <a:r>
              <a:rPr lang="en-US" dirty="0"/>
              <a:t> Y, et al. (2012) Pharmacological stimulation of type 5 adenylyl </a:t>
            </a:r>
            <a:r>
              <a:rPr lang="en-US" dirty="0" err="1"/>
              <a:t>cyclase</a:t>
            </a:r>
            <a:r>
              <a:rPr lang="en-US" dirty="0"/>
              <a:t> stabilizes heart rate under both microgravity and </a:t>
            </a:r>
            <a:r>
              <a:rPr lang="en-US" dirty="0" err="1"/>
              <a:t>hypergravity</a:t>
            </a:r>
            <a:r>
              <a:rPr lang="en-US" dirty="0"/>
              <a:t> induced by parabolic flight. J </a:t>
            </a:r>
            <a:r>
              <a:rPr lang="en-US" dirty="0" err="1"/>
              <a:t>Pharmacol</a:t>
            </a:r>
            <a:r>
              <a:rPr lang="en-US" dirty="0"/>
              <a:t> </a:t>
            </a:r>
            <a:r>
              <a:rPr lang="en-US" dirty="0" err="1"/>
              <a:t>Sci</a:t>
            </a:r>
            <a:r>
              <a:rPr lang="en-US" dirty="0"/>
              <a:t> 119: 381-389.</a:t>
            </a:r>
          </a:p>
          <a:p>
            <a:pPr marL="0" indent="0">
              <a:buNone/>
            </a:pPr>
            <a:r>
              <a:rPr lang="en-US" dirty="0" smtClean="0"/>
              <a:t>6. </a:t>
            </a:r>
            <a:r>
              <a:rPr lang="en-US" dirty="0" err="1" smtClean="0"/>
              <a:t>Ulucan</a:t>
            </a:r>
            <a:r>
              <a:rPr lang="en-US" dirty="0" smtClean="0"/>
              <a:t> </a:t>
            </a:r>
            <a:r>
              <a:rPr lang="en-US" dirty="0"/>
              <a:t>C, Wang X, </a:t>
            </a:r>
            <a:r>
              <a:rPr lang="en-US" dirty="0" err="1"/>
              <a:t>Baljinnyam</a:t>
            </a:r>
            <a:r>
              <a:rPr lang="en-US" dirty="0"/>
              <a:t> E, </a:t>
            </a:r>
            <a:r>
              <a:rPr lang="en-US" dirty="0" err="1"/>
              <a:t>Bai</a:t>
            </a:r>
            <a:r>
              <a:rPr lang="en-US" dirty="0"/>
              <a:t> Y, Okumura S, et al. (2007) Developmental changes in gene expression of </a:t>
            </a:r>
            <a:r>
              <a:rPr lang="en-US" dirty="0" err="1"/>
              <a:t>Epac</a:t>
            </a:r>
            <a:r>
              <a:rPr lang="en-US" dirty="0"/>
              <a:t> and its </a:t>
            </a:r>
            <a:r>
              <a:rPr lang="en-US" dirty="0" err="1"/>
              <a:t>upregulation</a:t>
            </a:r>
            <a:r>
              <a:rPr lang="en-US" dirty="0"/>
              <a:t> in myocardial hypertrophy. Am J </a:t>
            </a:r>
            <a:r>
              <a:rPr lang="en-US" dirty="0" err="1"/>
              <a:t>Physiol</a:t>
            </a:r>
            <a:r>
              <a:rPr lang="en-US" dirty="0"/>
              <a:t> Heart </a:t>
            </a:r>
            <a:r>
              <a:rPr lang="en-US" dirty="0" err="1"/>
              <a:t>Circ</a:t>
            </a:r>
            <a:r>
              <a:rPr lang="en-US" dirty="0"/>
              <a:t> </a:t>
            </a:r>
            <a:r>
              <a:rPr lang="en-US" dirty="0" err="1"/>
              <a:t>Physiol</a:t>
            </a:r>
            <a:r>
              <a:rPr lang="en-US" dirty="0"/>
              <a:t> 293: H1662-1672.</a:t>
            </a:r>
          </a:p>
          <a:p>
            <a:pPr marL="0" indent="0">
              <a:buNone/>
            </a:pPr>
            <a:r>
              <a:rPr lang="en-US" dirty="0" smtClean="0"/>
              <a:t>7. Ichikawa </a:t>
            </a:r>
            <a:r>
              <a:rPr lang="en-US" dirty="0"/>
              <a:t>Y, Yokoyama U, Iwamoto M, </a:t>
            </a:r>
            <a:r>
              <a:rPr lang="en-US" dirty="0" err="1"/>
              <a:t>Oshikawa</a:t>
            </a:r>
            <a:r>
              <a:rPr lang="en-US" dirty="0"/>
              <a:t> J, Okumura S, et al. (2012) Inhibition of </a:t>
            </a:r>
            <a:r>
              <a:rPr lang="en-US" dirty="0" err="1"/>
              <a:t>phosphodiesterase</a:t>
            </a:r>
            <a:r>
              <a:rPr lang="en-US" dirty="0"/>
              <a:t> type 3 dilates the rat </a:t>
            </a:r>
            <a:r>
              <a:rPr lang="en-US" dirty="0" err="1"/>
              <a:t>ductus</a:t>
            </a:r>
            <a:r>
              <a:rPr lang="en-US" dirty="0"/>
              <a:t> </a:t>
            </a:r>
            <a:r>
              <a:rPr lang="en-US" dirty="0" err="1"/>
              <a:t>arteriosus</a:t>
            </a:r>
            <a:r>
              <a:rPr lang="en-US" dirty="0"/>
              <a:t> without inducing intimal thickening. </a:t>
            </a:r>
            <a:r>
              <a:rPr lang="en-US" dirty="0" err="1"/>
              <a:t>Circ</a:t>
            </a:r>
            <a:r>
              <a:rPr lang="en-US" dirty="0"/>
              <a:t> J 76: 2456-2464.</a:t>
            </a:r>
          </a:p>
          <a:p>
            <a:endParaRPr lang="en-US" dirty="0"/>
          </a:p>
          <a:p>
            <a:endParaRPr lang="en-US" dirty="0"/>
          </a:p>
        </p:txBody>
      </p:sp>
      <p:pic>
        <p:nvPicPr>
          <p:cNvPr id="4"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6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algn="ctr"/>
            <a:r>
              <a:rPr lang="en-US" b="1" dirty="0">
                <a:solidFill>
                  <a:srgbClr val="FF0000"/>
                </a:solidFill>
                <a:latin typeface="Times New Roman" pitchFamily="18" charset="0"/>
                <a:cs typeface="Times New Roman" pitchFamily="18" charset="0"/>
              </a:rPr>
              <a:t>Sleep apnea</a:t>
            </a:r>
          </a:p>
        </p:txBody>
      </p:sp>
      <p:sp>
        <p:nvSpPr>
          <p:cNvPr id="3" name="Content Placeholder 2"/>
          <p:cNvSpPr>
            <a:spLocks noGrp="1"/>
          </p:cNvSpPr>
          <p:nvPr>
            <p:ph sz="quarter" idx="1"/>
          </p:nvPr>
        </p:nvSpPr>
        <p:spPr>
          <a:xfrm>
            <a:off x="457200" y="2322659"/>
            <a:ext cx="8229600" cy="4525963"/>
          </a:xfrm>
        </p:spPr>
        <p:txBody>
          <a:bodyPr>
            <a:noAutofit/>
          </a:bodyPr>
          <a:lstStyle/>
          <a:p>
            <a:r>
              <a:rPr lang="en-US" sz="2400" dirty="0"/>
              <a:t>Sleep apnea is a potentially serious sleep disorder in which breathing repeatedly stops and starts. </a:t>
            </a:r>
            <a:r>
              <a:rPr lang="en-US" sz="2400" dirty="0" smtClean="0"/>
              <a:t>One </a:t>
            </a:r>
            <a:r>
              <a:rPr lang="en-US" sz="2400" dirty="0"/>
              <a:t>may have sleep apnea </a:t>
            </a:r>
            <a:r>
              <a:rPr lang="en-US" sz="2400" dirty="0" smtClean="0"/>
              <a:t>if </a:t>
            </a:r>
            <a:r>
              <a:rPr lang="en-US" sz="2400" dirty="0"/>
              <a:t>snore loudly </a:t>
            </a:r>
            <a:r>
              <a:rPr lang="en-US" sz="2400" dirty="0" smtClean="0"/>
              <a:t>and feels </a:t>
            </a:r>
            <a:r>
              <a:rPr lang="en-US" sz="2400" dirty="0"/>
              <a:t>tired even after a full </a:t>
            </a:r>
            <a:r>
              <a:rPr lang="en-US" sz="2400" dirty="0" smtClean="0"/>
              <a:t>night </a:t>
            </a:r>
            <a:r>
              <a:rPr lang="en-US" sz="2400" dirty="0"/>
              <a:t>sleep</a:t>
            </a:r>
            <a:r>
              <a:rPr lang="en-US" sz="2400" dirty="0" smtClean="0"/>
              <a:t>.</a:t>
            </a:r>
          </a:p>
          <a:p>
            <a:r>
              <a:rPr lang="en-US" sz="2400" dirty="0"/>
              <a:t>Sleep apnea usually is a chronic (ongoing) condition that </a:t>
            </a:r>
            <a:r>
              <a:rPr lang="en-US" sz="2400" dirty="0" smtClean="0"/>
              <a:t>disrupts </a:t>
            </a:r>
            <a:r>
              <a:rPr lang="en-US" sz="2400" dirty="0"/>
              <a:t>sleep. </a:t>
            </a:r>
            <a:r>
              <a:rPr lang="en-US" sz="2400" dirty="0" smtClean="0"/>
              <a:t>When breathing </a:t>
            </a:r>
            <a:r>
              <a:rPr lang="en-US" sz="2400" dirty="0"/>
              <a:t>pauses or becomes shallow, </a:t>
            </a:r>
            <a:r>
              <a:rPr lang="en-US" sz="2400" dirty="0" smtClean="0"/>
              <a:t> one </a:t>
            </a:r>
            <a:r>
              <a:rPr lang="en-US" sz="2400" dirty="0"/>
              <a:t>often move out of deep sleep and into light </a:t>
            </a:r>
            <a:r>
              <a:rPr lang="en-US" sz="2400" dirty="0" smtClean="0"/>
              <a:t>sleep. As </a:t>
            </a:r>
            <a:r>
              <a:rPr lang="en-US" sz="2400" dirty="0"/>
              <a:t>a result, the quality of </a:t>
            </a:r>
            <a:r>
              <a:rPr lang="en-US" sz="2400" dirty="0" smtClean="0"/>
              <a:t> </a:t>
            </a:r>
            <a:r>
              <a:rPr lang="en-US" sz="2400" dirty="0"/>
              <a:t>sleep </a:t>
            </a:r>
            <a:r>
              <a:rPr lang="en-US" sz="2400" dirty="0" smtClean="0"/>
              <a:t>become </a:t>
            </a:r>
            <a:r>
              <a:rPr lang="en-US" sz="2400" dirty="0"/>
              <a:t>poor, which makes </a:t>
            </a:r>
            <a:r>
              <a:rPr lang="en-US" sz="2400" dirty="0" smtClean="0"/>
              <a:t>a person </a:t>
            </a:r>
            <a:r>
              <a:rPr lang="en-US" sz="2400" dirty="0"/>
              <a:t>tired during the day. Sleep apnea is a leading cause of excessive daytime sleepiness.</a:t>
            </a:r>
          </a:p>
          <a:p>
            <a:endParaRPr lang="en-US" sz="2400" dirty="0"/>
          </a:p>
        </p:txBody>
      </p:sp>
      <p:pic>
        <p:nvPicPr>
          <p:cNvPr id="4"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6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PALLIATIVE CARE\Editorial PPT'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Sleep disorders and therapy\PPTs\BN malik\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Sleep disorders and therapy\PPTs\Symptoms_Diagram.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759156" y="1219200"/>
            <a:ext cx="7620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45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Types of Sleep Apnea</a:t>
            </a:r>
            <a:endParaRPr lang="en-US" dirty="0"/>
          </a:p>
        </p:txBody>
      </p:sp>
      <p:sp>
        <p:nvSpPr>
          <p:cNvPr id="3" name="Content Placeholder 2"/>
          <p:cNvSpPr>
            <a:spLocks noGrp="1"/>
          </p:cNvSpPr>
          <p:nvPr>
            <p:ph sz="quarter" idx="1"/>
          </p:nvPr>
        </p:nvSpPr>
        <p:spPr>
          <a:xfrm>
            <a:off x="838200" y="1905000"/>
            <a:ext cx="7772400" cy="4572000"/>
          </a:xfrm>
        </p:spPr>
        <p:txBody>
          <a:bodyPr>
            <a:normAutofit/>
          </a:bodyPr>
          <a:lstStyle/>
          <a:p>
            <a:r>
              <a:rPr lang="en-US" dirty="0"/>
              <a:t>There are two main types of sleep apnea</a:t>
            </a:r>
            <a:r>
              <a:rPr lang="en-US" dirty="0" smtClean="0"/>
              <a:t>:</a:t>
            </a:r>
          </a:p>
          <a:p>
            <a:endParaRPr lang="en-US" dirty="0"/>
          </a:p>
          <a:p>
            <a:r>
              <a:rPr lang="en-US" b="1" dirty="0"/>
              <a:t>Obstructive sleep </a:t>
            </a:r>
            <a:r>
              <a:rPr lang="en-US" b="1" dirty="0" smtClean="0"/>
              <a:t>apnea: </a:t>
            </a:r>
            <a:r>
              <a:rPr lang="en-US" dirty="0"/>
              <a:t>T</a:t>
            </a:r>
            <a:r>
              <a:rPr lang="en-US" dirty="0" smtClean="0"/>
              <a:t>he </a:t>
            </a:r>
            <a:r>
              <a:rPr lang="en-US" dirty="0"/>
              <a:t>more common form that occurs when throat muscles </a:t>
            </a:r>
            <a:r>
              <a:rPr lang="en-US" dirty="0" smtClean="0"/>
              <a:t>relax.</a:t>
            </a:r>
          </a:p>
          <a:p>
            <a:endParaRPr lang="en-US" dirty="0"/>
          </a:p>
          <a:p>
            <a:r>
              <a:rPr lang="en-US" b="1" dirty="0"/>
              <a:t>Central sleep </a:t>
            </a:r>
            <a:r>
              <a:rPr lang="en-US" b="1" dirty="0" smtClean="0"/>
              <a:t>apnea:</a:t>
            </a:r>
            <a:r>
              <a:rPr lang="en-US" dirty="0"/>
              <a:t> </a:t>
            </a:r>
            <a:r>
              <a:rPr lang="en-US" dirty="0" smtClean="0"/>
              <a:t>Which </a:t>
            </a:r>
            <a:r>
              <a:rPr lang="en-US" dirty="0"/>
              <a:t>occurs </a:t>
            </a:r>
            <a:r>
              <a:rPr lang="en-US" dirty="0" smtClean="0"/>
              <a:t>when </a:t>
            </a:r>
            <a:r>
              <a:rPr lang="en-US" dirty="0"/>
              <a:t>brain doesn't send proper signals to the muscles that control breathing</a:t>
            </a:r>
          </a:p>
          <a:p>
            <a:endParaRPr lang="en-US" dirty="0"/>
          </a:p>
        </p:txBody>
      </p:sp>
    </p:spTree>
    <p:extLst>
      <p:ext uri="{BB962C8B-B14F-4D97-AF65-F5344CB8AC3E}">
        <p14:creationId xmlns:p14="http://schemas.microsoft.com/office/powerpoint/2010/main" val="379372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84026287"/>
              </p:ext>
            </p:extLst>
          </p:nvPr>
        </p:nvGraphicFramePr>
        <p:xfrm>
          <a:off x="32822" y="1676400"/>
          <a:ext cx="9111176" cy="5105400"/>
        </p:xfrm>
        <a:graphic>
          <a:graphicData uri="http://schemas.openxmlformats.org/drawingml/2006/table">
            <a:tbl>
              <a:tblPr firstRow="1" bandRow="1">
                <a:tableStyleId>{93296810-A885-4BE3-A3E7-6D5BEEA58F35}</a:tableStyleId>
              </a:tblPr>
              <a:tblGrid>
                <a:gridCol w="2277794"/>
                <a:gridCol w="2277794"/>
                <a:gridCol w="2277794"/>
                <a:gridCol w="2277794"/>
              </a:tblGrid>
              <a:tr h="1654672">
                <a:tc>
                  <a:txBody>
                    <a:bodyPr/>
                    <a:lstStyle/>
                    <a:p>
                      <a:pPr algn="ctr"/>
                      <a:r>
                        <a:rPr lang="en-US" sz="2400" dirty="0">
                          <a:effectLst/>
                        </a:rPr>
                        <a:t>Type of Sleep Apnea</a:t>
                      </a:r>
                      <a:endParaRPr lang="en-US" sz="4800" dirty="0"/>
                    </a:p>
                  </a:txBody>
                  <a:tcPr marL="28575" marR="28575" marT="28575" marB="28575" anchor="ctr"/>
                </a:tc>
                <a:tc>
                  <a:txBody>
                    <a:bodyPr/>
                    <a:lstStyle/>
                    <a:p>
                      <a:pPr algn="ctr"/>
                      <a:r>
                        <a:rPr lang="en-US" sz="2400" dirty="0">
                          <a:effectLst/>
                        </a:rPr>
                        <a:t>The Problem</a:t>
                      </a:r>
                      <a:endParaRPr lang="en-US" sz="4800" dirty="0"/>
                    </a:p>
                  </a:txBody>
                  <a:tcPr marL="28575" marR="28575" marT="28575" marB="28575" anchor="ctr"/>
                </a:tc>
                <a:tc>
                  <a:txBody>
                    <a:bodyPr/>
                    <a:lstStyle/>
                    <a:p>
                      <a:pPr algn="ctr"/>
                      <a:r>
                        <a:rPr lang="en-US" sz="2400">
                          <a:effectLst/>
                        </a:rPr>
                        <a:t>Site of Problem</a:t>
                      </a:r>
                      <a:endParaRPr lang="en-US" sz="4800"/>
                    </a:p>
                  </a:txBody>
                  <a:tcPr marL="28575" marR="28575" marT="28575" marB="28575" anchor="ctr"/>
                </a:tc>
                <a:tc>
                  <a:txBody>
                    <a:bodyPr/>
                    <a:lstStyle/>
                    <a:p>
                      <a:pPr algn="ctr"/>
                      <a:r>
                        <a:rPr lang="en-US" sz="2400">
                          <a:effectLst/>
                        </a:rPr>
                        <a:t>Major Causes</a:t>
                      </a:r>
                      <a:endParaRPr lang="en-US" sz="4800"/>
                    </a:p>
                  </a:txBody>
                  <a:tcPr marL="28575" marR="28575" marT="28575" marB="28575" anchor="ctr"/>
                </a:tc>
              </a:tr>
              <a:tr h="1872254">
                <a:tc>
                  <a:txBody>
                    <a:bodyPr/>
                    <a:lstStyle/>
                    <a:p>
                      <a:pPr algn="ctr"/>
                      <a:r>
                        <a:rPr lang="en-US" sz="2400">
                          <a:effectLst/>
                          <a:hlinkClick r:id="rId2"/>
                        </a:rPr>
                        <a:t>Obstructive</a:t>
                      </a:r>
                      <a:endParaRPr lang="en-US" sz="4800"/>
                    </a:p>
                  </a:txBody>
                  <a:tcPr marL="28575" marR="28575" marT="28575" marB="28575"/>
                </a:tc>
                <a:tc>
                  <a:txBody>
                    <a:bodyPr/>
                    <a:lstStyle/>
                    <a:p>
                      <a:pPr algn="ctr"/>
                      <a:r>
                        <a:rPr lang="en-US" sz="2400" dirty="0">
                          <a:effectLst/>
                        </a:rPr>
                        <a:t>Airflow is blocked.</a:t>
                      </a:r>
                      <a:br>
                        <a:rPr lang="en-US" sz="2400" dirty="0">
                          <a:effectLst/>
                        </a:rPr>
                      </a:br>
                      <a:r>
                        <a:rPr lang="en-US" sz="2400" dirty="0">
                          <a:effectLst/>
                        </a:rPr>
                        <a:t>Air cannot enter lungs.</a:t>
                      </a:r>
                      <a:endParaRPr lang="en-US" sz="4800" dirty="0"/>
                    </a:p>
                  </a:txBody>
                  <a:tcPr marL="28575" marR="28575" marT="28575" marB="28575"/>
                </a:tc>
                <a:tc>
                  <a:txBody>
                    <a:bodyPr/>
                    <a:lstStyle/>
                    <a:p>
                      <a:pPr algn="ctr"/>
                      <a:r>
                        <a:rPr lang="en-US" sz="2400">
                          <a:effectLst/>
                        </a:rPr>
                        <a:t>Airway</a:t>
                      </a:r>
                      <a:endParaRPr lang="en-US" sz="4800"/>
                    </a:p>
                  </a:txBody>
                  <a:tcPr marL="28575" marR="28575" marT="28575" marB="28575"/>
                </a:tc>
                <a:tc>
                  <a:txBody>
                    <a:bodyPr/>
                    <a:lstStyle/>
                    <a:p>
                      <a:pPr algn="ctr"/>
                      <a:r>
                        <a:rPr lang="en-US" sz="2400" dirty="0">
                          <a:effectLst/>
                        </a:rPr>
                        <a:t>Weight (adults</a:t>
                      </a:r>
                      <a:r>
                        <a:rPr lang="en-US" sz="2400" dirty="0" smtClean="0">
                          <a:effectLst/>
                        </a:rPr>
                        <a:t>),</a:t>
                      </a:r>
                      <a:r>
                        <a:rPr lang="en-US" sz="2400" dirty="0">
                          <a:effectLst/>
                        </a:rPr>
                        <a:t/>
                      </a:r>
                      <a:br>
                        <a:rPr lang="en-US" sz="2400" dirty="0">
                          <a:effectLst/>
                        </a:rPr>
                      </a:br>
                      <a:r>
                        <a:rPr lang="en-US" sz="2400" dirty="0">
                          <a:effectLst/>
                        </a:rPr>
                        <a:t>Tonsils (children</a:t>
                      </a:r>
                      <a:r>
                        <a:rPr lang="en-US" sz="2400" dirty="0" smtClean="0">
                          <a:effectLst/>
                        </a:rPr>
                        <a:t>),</a:t>
                      </a:r>
                      <a:r>
                        <a:rPr lang="en-US" sz="2400" dirty="0">
                          <a:effectLst/>
                        </a:rPr>
                        <a:t/>
                      </a:r>
                      <a:br>
                        <a:rPr lang="en-US" sz="2400" dirty="0">
                          <a:effectLst/>
                        </a:rPr>
                      </a:br>
                      <a:r>
                        <a:rPr lang="en-US" sz="2400" dirty="0">
                          <a:effectLst/>
                        </a:rPr>
                        <a:t>Jaw anatomy.</a:t>
                      </a:r>
                      <a:endParaRPr lang="en-US" sz="4800" dirty="0"/>
                    </a:p>
                  </a:txBody>
                  <a:tcPr marL="28575" marR="28575" marT="28575" marB="28575"/>
                </a:tc>
              </a:tr>
              <a:tr h="1578474">
                <a:tc>
                  <a:txBody>
                    <a:bodyPr/>
                    <a:lstStyle/>
                    <a:p>
                      <a:pPr algn="ctr"/>
                      <a:r>
                        <a:rPr lang="en-US" sz="2400" dirty="0">
                          <a:effectLst/>
                          <a:hlinkClick r:id="rId3"/>
                        </a:rPr>
                        <a:t>Central</a:t>
                      </a:r>
                      <a:endParaRPr lang="en-US" sz="4800" dirty="0"/>
                    </a:p>
                  </a:txBody>
                  <a:tcPr marL="28575" marR="28575" marT="28575" marB="28575"/>
                </a:tc>
                <a:tc>
                  <a:txBody>
                    <a:bodyPr/>
                    <a:lstStyle/>
                    <a:p>
                      <a:pPr algn="ctr"/>
                      <a:r>
                        <a:rPr lang="en-US" sz="2400" dirty="0">
                          <a:effectLst/>
                        </a:rPr>
                        <a:t>The drive to breathe is reduced.</a:t>
                      </a:r>
                      <a:endParaRPr lang="en-US" sz="4800" dirty="0"/>
                    </a:p>
                  </a:txBody>
                  <a:tcPr marL="28575" marR="28575" marT="28575" marB="28575"/>
                </a:tc>
                <a:tc>
                  <a:txBody>
                    <a:bodyPr/>
                    <a:lstStyle/>
                    <a:p>
                      <a:pPr algn="ctr"/>
                      <a:r>
                        <a:rPr lang="en-US" sz="2400">
                          <a:effectLst/>
                        </a:rPr>
                        <a:t>Brain</a:t>
                      </a:r>
                      <a:endParaRPr lang="en-US" sz="4800"/>
                    </a:p>
                  </a:txBody>
                  <a:tcPr marL="28575" marR="28575" marT="28575" marB="28575"/>
                </a:tc>
                <a:tc>
                  <a:txBody>
                    <a:bodyPr/>
                    <a:lstStyle/>
                    <a:p>
                      <a:pPr algn="ctr"/>
                      <a:r>
                        <a:rPr lang="en-US" sz="2400" dirty="0">
                          <a:effectLst/>
                        </a:rPr>
                        <a:t>Heart failure.</a:t>
                      </a:r>
                      <a:endParaRPr lang="en-US" sz="4800" dirty="0"/>
                    </a:p>
                  </a:txBody>
                  <a:tcPr marL="28575" marR="28575" marT="28575" marB="28575"/>
                </a:tc>
              </a:tr>
            </a:tbl>
          </a:graphicData>
        </a:graphic>
      </p:graphicFrame>
      <p:pic>
        <p:nvPicPr>
          <p:cNvPr id="5" name="Picture 4" descr="D:\Sleep disorders and therapy\PPTs\BN malik\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8313"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84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188</TotalTime>
  <Words>1179</Words>
  <Application>Microsoft Office PowerPoint</Application>
  <PresentationFormat>On-screen Show (4:3)</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PowerPoint Presentation</vt:lpstr>
      <vt:lpstr>Editor-in-Chief</vt:lpstr>
      <vt:lpstr>PowerPoint Presentation</vt:lpstr>
      <vt:lpstr>Research Interests</vt:lpstr>
      <vt:lpstr>Publications</vt:lpstr>
      <vt:lpstr>Sleep apnea</vt:lpstr>
      <vt:lpstr>PowerPoint Presentation</vt:lpstr>
      <vt:lpstr>Types of Sleep Apnea</vt:lpstr>
      <vt:lpstr>PowerPoint Presentation</vt:lpstr>
      <vt:lpstr>Sleep Apnea Treatment &amp; Management </vt:lpstr>
      <vt:lpstr>CPAP for sleep apnea</vt:lpstr>
      <vt:lpstr>Dental devices for sleep apnea</vt:lpstr>
      <vt:lpstr>Surgery as treatment for sleep apnea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Editorial Board Member</dc:title>
  <dc:creator>Rajinder Singh</dc:creator>
  <cp:lastModifiedBy>Rajinder Singh</cp:lastModifiedBy>
  <cp:revision>28</cp:revision>
  <dcterms:created xsi:type="dcterms:W3CDTF">2014-10-13T12:03:51Z</dcterms:created>
  <dcterms:modified xsi:type="dcterms:W3CDTF">2014-11-17T05:03:14Z</dcterms:modified>
</cp:coreProperties>
</file>