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3" r:id="rId2"/>
    <p:sldId id="294" r:id="rId3"/>
    <p:sldId id="295" r:id="rId4"/>
    <p:sldId id="296"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12" r:id="rId20"/>
    <p:sldId id="291" r:id="rId21"/>
    <p:sldId id="292"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82" d="100"/>
          <a:sy n="82" d="100"/>
        </p:scale>
        <p:origin x="-95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91"/>
      <c:rotY val="1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bar3DChart>
        <c:barDir val="col"/>
        <c:grouping val="standard"/>
        <c:varyColors val="0"/>
        <c:ser>
          <c:idx val="0"/>
          <c:order val="0"/>
          <c:tx>
            <c:strRef>
              <c:f>Sheet1!$A$2</c:f>
              <c:strCache>
                <c:ptCount val="1"/>
                <c:pt idx="0">
                  <c:v>nUVnHS</c:v>
                </c:pt>
              </c:strCache>
            </c:strRef>
          </c:tx>
          <c:spPr>
            <a:solidFill>
              <a:srgbClr val="FF0000"/>
            </a:solidFill>
            <a:ln w="17235">
              <a:solidFill>
                <a:schemeClr val="tx1"/>
              </a:solidFill>
              <a:prstDash val="solid"/>
            </a:ln>
          </c:spPr>
          <c:invertIfNegative val="0"/>
          <c:cat>
            <c:strRef>
              <c:f>Sheet1!$B$1:$H$1</c:f>
              <c:strCache>
                <c:ptCount val="1"/>
                <c:pt idx="0">
                  <c:v>Normalized </c:v>
                </c:pt>
              </c:strCache>
            </c:strRef>
          </c:cat>
          <c:val>
            <c:numRef>
              <c:f>Sheet1!$B$2:$H$2</c:f>
              <c:numCache>
                <c:formatCode>General</c:formatCode>
                <c:ptCount val="1"/>
                <c:pt idx="0">
                  <c:v>1</c:v>
                </c:pt>
              </c:numCache>
            </c:numRef>
          </c:val>
          <c:shape val="cylinder"/>
        </c:ser>
        <c:ser>
          <c:idx val="1"/>
          <c:order val="1"/>
          <c:tx>
            <c:strRef>
              <c:f>Sheet1!$A$3</c:f>
              <c:strCache>
                <c:ptCount val="1"/>
                <c:pt idx="0">
                  <c:v>nUV HS</c:v>
                </c:pt>
              </c:strCache>
            </c:strRef>
          </c:tx>
          <c:spPr>
            <a:solidFill>
              <a:srgbClr val="00FFFF"/>
            </a:solidFill>
            <a:ln w="17235">
              <a:solidFill>
                <a:schemeClr val="tx1"/>
              </a:solidFill>
              <a:prstDash val="solid"/>
            </a:ln>
          </c:spPr>
          <c:invertIfNegative val="0"/>
          <c:cat>
            <c:strRef>
              <c:f>Sheet1!$B$1:$H$1</c:f>
              <c:strCache>
                <c:ptCount val="1"/>
                <c:pt idx="0">
                  <c:v>Normalized </c:v>
                </c:pt>
              </c:strCache>
            </c:strRef>
          </c:cat>
          <c:val>
            <c:numRef>
              <c:f>Sheet1!$B$3:$H$3</c:f>
              <c:numCache>
                <c:formatCode>General</c:formatCode>
                <c:ptCount val="1"/>
                <c:pt idx="0">
                  <c:v>12.8</c:v>
                </c:pt>
              </c:numCache>
            </c:numRef>
          </c:val>
          <c:shape val="cylinder"/>
        </c:ser>
        <c:ser>
          <c:idx val="2"/>
          <c:order val="2"/>
          <c:tx>
            <c:strRef>
              <c:f>Sheet1!$A$4</c:f>
              <c:strCache>
                <c:ptCount val="1"/>
                <c:pt idx="0">
                  <c:v>UV nHS</c:v>
                </c:pt>
              </c:strCache>
            </c:strRef>
          </c:tx>
          <c:spPr>
            <a:solidFill>
              <a:schemeClr val="hlink"/>
            </a:solidFill>
            <a:ln w="17235">
              <a:solidFill>
                <a:schemeClr val="tx1"/>
              </a:solidFill>
              <a:prstDash val="solid"/>
            </a:ln>
          </c:spPr>
          <c:invertIfNegative val="0"/>
          <c:cat>
            <c:strRef>
              <c:f>Sheet1!$B$1:$H$1</c:f>
              <c:strCache>
                <c:ptCount val="1"/>
                <c:pt idx="0">
                  <c:v>Normalized </c:v>
                </c:pt>
              </c:strCache>
            </c:strRef>
          </c:cat>
          <c:val>
            <c:numRef>
              <c:f>Sheet1!$B$4:$H$4</c:f>
              <c:numCache>
                <c:formatCode>General</c:formatCode>
                <c:ptCount val="1"/>
                <c:pt idx="0">
                  <c:v>12.8</c:v>
                </c:pt>
              </c:numCache>
            </c:numRef>
          </c:val>
        </c:ser>
        <c:ser>
          <c:idx val="3"/>
          <c:order val="3"/>
          <c:tx>
            <c:strRef>
              <c:f>Sheet1!$A$5</c:f>
              <c:strCache>
                <c:ptCount val="1"/>
                <c:pt idx="0">
                  <c:v>UV HS</c:v>
                </c:pt>
              </c:strCache>
            </c:strRef>
          </c:tx>
          <c:spPr>
            <a:solidFill>
              <a:schemeClr val="folHlink"/>
            </a:solidFill>
            <a:ln w="17235">
              <a:solidFill>
                <a:schemeClr val="tx1"/>
              </a:solidFill>
              <a:prstDash val="solid"/>
            </a:ln>
          </c:spPr>
          <c:invertIfNegative val="0"/>
          <c:cat>
            <c:strRef>
              <c:f>Sheet1!$B$1:$H$1</c:f>
              <c:strCache>
                <c:ptCount val="1"/>
                <c:pt idx="0">
                  <c:v>Normalized </c:v>
                </c:pt>
              </c:strCache>
            </c:strRef>
          </c:cat>
          <c:val>
            <c:numRef>
              <c:f>Sheet1!$B$5:$H$5</c:f>
              <c:numCache>
                <c:formatCode>General</c:formatCode>
                <c:ptCount val="1"/>
                <c:pt idx="0">
                  <c:v>10</c:v>
                </c:pt>
              </c:numCache>
            </c:numRef>
          </c:val>
        </c:ser>
        <c:dLbls>
          <c:showLegendKey val="0"/>
          <c:showVal val="0"/>
          <c:showCatName val="0"/>
          <c:showSerName val="0"/>
          <c:showPercent val="0"/>
          <c:showBubbleSize val="0"/>
        </c:dLbls>
        <c:gapWidth val="150"/>
        <c:gapDepth val="0"/>
        <c:shape val="box"/>
        <c:axId val="22676992"/>
        <c:axId val="22678528"/>
        <c:axId val="24656512"/>
      </c:bar3DChart>
      <c:catAx>
        <c:axId val="22676992"/>
        <c:scaling>
          <c:orientation val="minMax"/>
        </c:scaling>
        <c:delete val="0"/>
        <c:axPos val="b"/>
        <c:numFmt formatCode="General" sourceLinked="1"/>
        <c:majorTickMark val="out"/>
        <c:minorTickMark val="none"/>
        <c:tickLblPos val="low"/>
        <c:spPr>
          <a:ln w="17235">
            <a:solidFill>
              <a:schemeClr val="tx1"/>
            </a:solidFill>
            <a:prstDash val="solid"/>
          </a:ln>
        </c:spPr>
        <c:txPr>
          <a:bodyPr rot="-2700000" vert="horz"/>
          <a:lstStyle/>
          <a:p>
            <a:pPr>
              <a:defRPr sz="2445" b="1" i="0" u="none" strike="noStrike" baseline="-25000">
                <a:solidFill>
                  <a:srgbClr val="008000"/>
                </a:solidFill>
                <a:latin typeface="Comic Sans MS"/>
                <a:ea typeface="Comic Sans MS"/>
                <a:cs typeface="Comic Sans MS"/>
              </a:defRPr>
            </a:pPr>
            <a:endParaRPr lang="en-US"/>
          </a:p>
        </c:txPr>
        <c:crossAx val="22678528"/>
        <c:crosses val="autoZero"/>
        <c:auto val="1"/>
        <c:lblAlgn val="ctr"/>
        <c:lblOffset val="100"/>
        <c:tickLblSkip val="1"/>
        <c:tickMarkSkip val="1"/>
        <c:noMultiLvlLbl val="0"/>
      </c:catAx>
      <c:valAx>
        <c:axId val="22678528"/>
        <c:scaling>
          <c:orientation val="minMax"/>
        </c:scaling>
        <c:delete val="0"/>
        <c:axPos val="l"/>
        <c:majorGridlines>
          <c:spPr>
            <a:ln w="4311">
              <a:solidFill>
                <a:schemeClr val="tx1"/>
              </a:solidFill>
              <a:prstDash val="solid"/>
            </a:ln>
          </c:spPr>
        </c:majorGridlines>
        <c:numFmt formatCode="General" sourceLinked="1"/>
        <c:majorTickMark val="out"/>
        <c:minorTickMark val="none"/>
        <c:tickLblPos val="nextTo"/>
        <c:spPr>
          <a:ln w="4311">
            <a:solidFill>
              <a:schemeClr val="tx1"/>
            </a:solidFill>
            <a:prstDash val="solid"/>
          </a:ln>
        </c:spPr>
        <c:txPr>
          <a:bodyPr rot="0" vert="horz"/>
          <a:lstStyle/>
          <a:p>
            <a:pPr>
              <a:defRPr sz="2712" b="1" i="0" u="none" strike="noStrike" baseline="0">
                <a:solidFill>
                  <a:schemeClr val="tx1"/>
                </a:solidFill>
                <a:latin typeface="Arial"/>
                <a:ea typeface="Arial"/>
                <a:cs typeface="Arial"/>
              </a:defRPr>
            </a:pPr>
            <a:endParaRPr lang="en-US"/>
          </a:p>
        </c:txPr>
        <c:crossAx val="22676992"/>
        <c:crosses val="autoZero"/>
        <c:crossBetween val="between"/>
      </c:valAx>
      <c:serAx>
        <c:axId val="24656512"/>
        <c:scaling>
          <c:orientation val="minMax"/>
        </c:scaling>
        <c:delete val="0"/>
        <c:axPos val="b"/>
        <c:numFmt formatCode="General" sourceLinked="1"/>
        <c:majorTickMark val="out"/>
        <c:minorTickMark val="none"/>
        <c:tickLblPos val="low"/>
        <c:spPr>
          <a:ln w="3176">
            <a:solidFill>
              <a:srgbClr val="000000"/>
            </a:solidFill>
            <a:prstDash val="solid"/>
          </a:ln>
        </c:spPr>
        <c:txPr>
          <a:bodyPr rot="0" vert="horz"/>
          <a:lstStyle/>
          <a:p>
            <a:pPr>
              <a:defRPr sz="2445" b="0" i="0" u="none" strike="noStrike" baseline="0">
                <a:solidFill>
                  <a:srgbClr val="000000"/>
                </a:solidFill>
                <a:latin typeface="Arial"/>
                <a:ea typeface="Arial"/>
                <a:cs typeface="Arial"/>
              </a:defRPr>
            </a:pPr>
            <a:endParaRPr lang="en-US"/>
          </a:p>
        </c:txPr>
        <c:crossAx val="22678528"/>
        <c:crosses val="autoZero"/>
        <c:tickLblSkip val="1"/>
        <c:tickMarkSkip val="1"/>
      </c:serAx>
      <c:spPr>
        <a:noFill/>
        <a:ln w="25404">
          <a:noFill/>
        </a:ln>
      </c:spPr>
    </c:plotArea>
    <c:legend>
      <c:legendPos val="r"/>
      <c:layout>
        <c:manualLayout>
          <c:xMode val="edge"/>
          <c:yMode val="edge"/>
          <c:x val="0.73993810124238391"/>
          <c:y val="0.33774844811065291"/>
          <c:w val="0.21052631578947378"/>
          <c:h val="0.3200883222930469"/>
        </c:manualLayout>
      </c:layout>
      <c:overlay val="0"/>
      <c:spPr>
        <a:noFill/>
        <a:ln w="4311">
          <a:solidFill>
            <a:schemeClr val="tx1"/>
          </a:solidFill>
          <a:prstDash val="solid"/>
        </a:ln>
      </c:spPr>
      <c:txPr>
        <a:bodyPr/>
        <a:lstStyle/>
        <a:p>
          <a:pPr>
            <a:defRPr sz="2304"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508" b="1"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8400A2-0CF9-4845-A6F8-106580F86A27}" type="datetimeFigureOut">
              <a:rPr lang="en-US" smtClean="0"/>
              <a:t>19-Oct-15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4F3246-528B-4C89-B54A-8E5E6CB94EC5}" type="slidenum">
              <a:rPr lang="en-US" smtClean="0"/>
              <a:t>‹#›</a:t>
            </a:fld>
            <a:endParaRPr lang="en-US"/>
          </a:p>
        </p:txBody>
      </p:sp>
    </p:spTree>
    <p:extLst>
      <p:ext uri="{BB962C8B-B14F-4D97-AF65-F5344CB8AC3E}">
        <p14:creationId xmlns:p14="http://schemas.microsoft.com/office/powerpoint/2010/main" val="3262372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Dr.George</a:t>
            </a:r>
            <a:r>
              <a:rPr lang="en-US" dirty="0" smtClean="0"/>
              <a:t> Perry</a:t>
            </a:r>
            <a:endParaRPr lang="en-US" dirty="0"/>
          </a:p>
        </p:txBody>
      </p:sp>
      <p:sp>
        <p:nvSpPr>
          <p:cNvPr id="4" name="Slide Number Placeholder 3"/>
          <p:cNvSpPr>
            <a:spLocks noGrp="1"/>
          </p:cNvSpPr>
          <p:nvPr>
            <p:ph type="sldNum" sz="quarter" idx="10"/>
          </p:nvPr>
        </p:nvSpPr>
        <p:spPr/>
        <p:txBody>
          <a:bodyPr/>
          <a:lstStyle/>
          <a:p>
            <a:fld id="{82F171CD-BF36-4809-8553-7AB8B4862C25}" type="slidenum">
              <a:rPr lang="en-US" smtClean="0"/>
              <a:t>1</a:t>
            </a:fld>
            <a:endParaRPr lang="en-US"/>
          </a:p>
        </p:txBody>
      </p:sp>
    </p:spTree>
    <p:extLst>
      <p:ext uri="{BB962C8B-B14F-4D97-AF65-F5344CB8AC3E}">
        <p14:creationId xmlns:p14="http://schemas.microsoft.com/office/powerpoint/2010/main" val="2058526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F171CD-BF36-4809-8553-7AB8B4862C25}" type="slidenum">
              <a:rPr lang="en-US" smtClean="0"/>
              <a:t>2</a:t>
            </a:fld>
            <a:endParaRPr lang="en-US"/>
          </a:p>
        </p:txBody>
      </p:sp>
    </p:spTree>
    <p:extLst>
      <p:ext uri="{BB962C8B-B14F-4D97-AF65-F5344CB8AC3E}">
        <p14:creationId xmlns:p14="http://schemas.microsoft.com/office/powerpoint/2010/main" val="1824862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7EA7B29D-958C-4C00-843F-BF3327C7D654}" type="slidenum">
              <a:rPr lang="en-US" altLang="zh-CN"/>
              <a:pPr/>
              <a:t>18</a:t>
            </a:fld>
            <a:endParaRPr lang="en-US" altLang="zh-CN"/>
          </a:p>
        </p:txBody>
      </p:sp>
      <p:sp>
        <p:nvSpPr>
          <p:cNvPr id="189443" name="Rectangle 7"/>
          <p:cNvSpPr txBox="1">
            <a:spLocks noGrp="1" noChangeArrowheads="1"/>
          </p:cNvSpPr>
          <p:nvPr/>
        </p:nvSpPr>
        <p:spPr bwMode="auto">
          <a:xfrm>
            <a:off x="3886992" y="8686489"/>
            <a:ext cx="2971009" cy="457512"/>
          </a:xfrm>
          <a:prstGeom prst="rect">
            <a:avLst/>
          </a:prstGeom>
          <a:noFill/>
          <a:ln w="9525">
            <a:noFill/>
            <a:miter lim="800000"/>
            <a:headEnd/>
            <a:tailEnd/>
          </a:ln>
        </p:spPr>
        <p:txBody>
          <a:bodyPr lIns="91436" tIns="45718" rIns="91436" bIns="45718" anchor="b"/>
          <a:lstStyle/>
          <a:p>
            <a:pPr algn="r" defTabSz="913854" eaLnBrk="0" hangingPunct="0"/>
            <a:fld id="{98021DF6-FD81-447A-85DC-3B626014DCFC}" type="slidenum">
              <a:rPr lang="en-US" altLang="zh-CN" sz="1200">
                <a:ea typeface="MS PGothic" pitchFamily="34" charset="-128"/>
              </a:rPr>
              <a:pPr algn="r" defTabSz="913854" eaLnBrk="0" hangingPunct="0"/>
              <a:t>18</a:t>
            </a:fld>
            <a:endParaRPr lang="en-US" altLang="zh-CN" sz="1200">
              <a:ea typeface="MS PGothic" pitchFamily="34" charset="-128"/>
            </a:endParaRPr>
          </a:p>
        </p:txBody>
      </p:sp>
      <p:sp>
        <p:nvSpPr>
          <p:cNvPr id="189444" name="Rectangle 2"/>
          <p:cNvSpPr>
            <a:spLocks noGrp="1" noRot="1" noChangeAspect="1" noChangeArrowheads="1" noTextEdit="1"/>
          </p:cNvSpPr>
          <p:nvPr>
            <p:ph type="sldImg"/>
          </p:nvPr>
        </p:nvSpPr>
        <p:spPr>
          <a:ln/>
        </p:spPr>
      </p:sp>
      <p:sp>
        <p:nvSpPr>
          <p:cNvPr id="189445" name="Rectangle 3"/>
          <p:cNvSpPr>
            <a:spLocks noGrp="1" noChangeArrowheads="1"/>
          </p:cNvSpPr>
          <p:nvPr>
            <p:ph type="body" idx="1"/>
          </p:nvPr>
        </p:nvSpPr>
        <p:spPr>
          <a:xfrm>
            <a:off x="914400" y="4344025"/>
            <a:ext cx="5029200" cy="4114488"/>
          </a:xfrm>
          <a:solidFill>
            <a:srgbClr val="FFFFFF"/>
          </a:solidFill>
          <a:ln>
            <a:solidFill>
              <a:srgbClr val="000000"/>
            </a:solidFill>
          </a:ln>
        </p:spPr>
        <p:txBody>
          <a:bodyPr lIns="91436" tIns="45718" rIns="91436" bIns="45718"/>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92DD820-FA23-48A2-94CC-13B69921A894}" type="datetimeFigureOut">
              <a:rPr lang="en-US"/>
              <a:pPr>
                <a:defRPr/>
              </a:pPr>
              <a:t>19-Oct-15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0CDE71-5581-41AF-BA93-1F1D419934B4}" type="slidenum">
              <a:rPr lang="en-US"/>
              <a:pPr>
                <a:defRPr/>
              </a:pPr>
              <a:t>‹#›</a:t>
            </a:fld>
            <a:endParaRPr lang="en-US"/>
          </a:p>
        </p:txBody>
      </p:sp>
    </p:spTree>
    <p:extLst>
      <p:ext uri="{BB962C8B-B14F-4D97-AF65-F5344CB8AC3E}">
        <p14:creationId xmlns:p14="http://schemas.microsoft.com/office/powerpoint/2010/main" val="344838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9DBD75-ED86-48B5-83C0-D3259C29DDBF}" type="datetimeFigureOut">
              <a:rPr lang="en-US"/>
              <a:pPr>
                <a:defRPr/>
              </a:pPr>
              <a:t>19-Oct-15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FB22A7-FBC7-4CCC-B545-A4D14CA32626}" type="slidenum">
              <a:rPr lang="en-US"/>
              <a:pPr>
                <a:defRPr/>
              </a:pPr>
              <a:t>‹#›</a:t>
            </a:fld>
            <a:endParaRPr lang="en-US"/>
          </a:p>
        </p:txBody>
      </p:sp>
    </p:spTree>
    <p:extLst>
      <p:ext uri="{BB962C8B-B14F-4D97-AF65-F5344CB8AC3E}">
        <p14:creationId xmlns:p14="http://schemas.microsoft.com/office/powerpoint/2010/main" val="184862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3CE744-5FF2-4068-8EDC-5DEC0531985A}" type="datetimeFigureOut">
              <a:rPr lang="en-US"/>
              <a:pPr>
                <a:defRPr/>
              </a:pPr>
              <a:t>19-Oct-15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BD7210-C241-4942-A5EF-863E0846AC99}" type="slidenum">
              <a:rPr lang="en-US"/>
              <a:pPr>
                <a:defRPr/>
              </a:pPr>
              <a:t>‹#›</a:t>
            </a:fld>
            <a:endParaRPr lang="en-US"/>
          </a:p>
        </p:txBody>
      </p:sp>
    </p:spTree>
    <p:extLst>
      <p:ext uri="{BB962C8B-B14F-4D97-AF65-F5344CB8AC3E}">
        <p14:creationId xmlns:p14="http://schemas.microsoft.com/office/powerpoint/2010/main" val="17874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82C608DA-60A1-4183-A624-AC6E13CB7922}" type="slidenum">
              <a:rPr lang="en-US" altLang="zh-CN"/>
              <a:pPr/>
              <a:t>‹#›</a:t>
            </a:fld>
            <a:endParaRPr lang="en-US" altLang="zh-CN"/>
          </a:p>
        </p:txBody>
      </p:sp>
    </p:spTree>
    <p:extLst>
      <p:ext uri="{BB962C8B-B14F-4D97-AF65-F5344CB8AC3E}">
        <p14:creationId xmlns:p14="http://schemas.microsoft.com/office/powerpoint/2010/main" val="191960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AA140D-4137-4F71-B1BF-EAC4F2A477CB}" type="datetimeFigureOut">
              <a:rPr lang="en-US"/>
              <a:pPr>
                <a:defRPr/>
              </a:pPr>
              <a:t>19-Oct-15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288E4D-B691-4507-917F-AB1DECF26FB3}" type="slidenum">
              <a:rPr lang="en-US"/>
              <a:pPr>
                <a:defRPr/>
              </a:pPr>
              <a:t>‹#›</a:t>
            </a:fld>
            <a:endParaRPr lang="en-US"/>
          </a:p>
        </p:txBody>
      </p:sp>
    </p:spTree>
    <p:extLst>
      <p:ext uri="{BB962C8B-B14F-4D97-AF65-F5344CB8AC3E}">
        <p14:creationId xmlns:p14="http://schemas.microsoft.com/office/powerpoint/2010/main" val="330553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CA6337-D41A-4F66-9ABF-3C1DB6B6EB5C}" type="datetimeFigureOut">
              <a:rPr lang="en-US"/>
              <a:pPr>
                <a:defRPr/>
              </a:pPr>
              <a:t>19-Oct-15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846167-3516-48DE-A7ED-6781930ADA16}" type="slidenum">
              <a:rPr lang="en-US"/>
              <a:pPr>
                <a:defRPr/>
              </a:pPr>
              <a:t>‹#›</a:t>
            </a:fld>
            <a:endParaRPr lang="en-US"/>
          </a:p>
        </p:txBody>
      </p:sp>
    </p:spTree>
    <p:extLst>
      <p:ext uri="{BB962C8B-B14F-4D97-AF65-F5344CB8AC3E}">
        <p14:creationId xmlns:p14="http://schemas.microsoft.com/office/powerpoint/2010/main" val="2423820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4C7F4DE-990C-48C5-B684-08C536F15A2F}" type="datetimeFigureOut">
              <a:rPr lang="en-US"/>
              <a:pPr>
                <a:defRPr/>
              </a:pPr>
              <a:t>19-Oct-15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838046-9BC9-4406-95C3-53310A1624F5}" type="slidenum">
              <a:rPr lang="en-US"/>
              <a:pPr>
                <a:defRPr/>
              </a:pPr>
              <a:t>‹#›</a:t>
            </a:fld>
            <a:endParaRPr lang="en-US"/>
          </a:p>
        </p:txBody>
      </p:sp>
    </p:spTree>
    <p:extLst>
      <p:ext uri="{BB962C8B-B14F-4D97-AF65-F5344CB8AC3E}">
        <p14:creationId xmlns:p14="http://schemas.microsoft.com/office/powerpoint/2010/main" val="397192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4783839-D71F-4B12-A12F-88C7DE3AF31A}" type="datetimeFigureOut">
              <a:rPr lang="en-US"/>
              <a:pPr>
                <a:defRPr/>
              </a:pPr>
              <a:t>19-Oct-15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25068D4-3F88-4BB4-9FFD-8C91F1A63659}" type="slidenum">
              <a:rPr lang="en-US"/>
              <a:pPr>
                <a:defRPr/>
              </a:pPr>
              <a:t>‹#›</a:t>
            </a:fld>
            <a:endParaRPr lang="en-US"/>
          </a:p>
        </p:txBody>
      </p:sp>
    </p:spTree>
    <p:extLst>
      <p:ext uri="{BB962C8B-B14F-4D97-AF65-F5344CB8AC3E}">
        <p14:creationId xmlns:p14="http://schemas.microsoft.com/office/powerpoint/2010/main" val="2026586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95708C1-74C5-401B-99E5-2FC1C59C1324}" type="datetimeFigureOut">
              <a:rPr lang="en-US"/>
              <a:pPr>
                <a:defRPr/>
              </a:pPr>
              <a:t>19-Oct-15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45A970-B76C-452D-B678-7619B223B646}" type="slidenum">
              <a:rPr lang="en-US"/>
              <a:pPr>
                <a:defRPr/>
              </a:pPr>
              <a:t>‹#›</a:t>
            </a:fld>
            <a:endParaRPr lang="en-US"/>
          </a:p>
        </p:txBody>
      </p:sp>
    </p:spTree>
    <p:extLst>
      <p:ext uri="{BB962C8B-B14F-4D97-AF65-F5344CB8AC3E}">
        <p14:creationId xmlns:p14="http://schemas.microsoft.com/office/powerpoint/2010/main" val="345080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BB82A9-D6AD-4C16-B33F-AACFB80A4405}" type="datetimeFigureOut">
              <a:rPr lang="en-US"/>
              <a:pPr>
                <a:defRPr/>
              </a:pPr>
              <a:t>19-Oct-15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68DA0A2-8336-4BD5-B955-9D4E9305BFA7}" type="slidenum">
              <a:rPr lang="en-US"/>
              <a:pPr>
                <a:defRPr/>
              </a:pPr>
              <a:t>‹#›</a:t>
            </a:fld>
            <a:endParaRPr lang="en-US"/>
          </a:p>
        </p:txBody>
      </p:sp>
    </p:spTree>
    <p:extLst>
      <p:ext uri="{BB962C8B-B14F-4D97-AF65-F5344CB8AC3E}">
        <p14:creationId xmlns:p14="http://schemas.microsoft.com/office/powerpoint/2010/main" val="713961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8AB222-CAB3-4788-9D34-D5A40D48EF70}" type="datetimeFigureOut">
              <a:rPr lang="en-US"/>
              <a:pPr>
                <a:defRPr/>
              </a:pPr>
              <a:t>19-Oct-15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ADBD6C-4625-4694-9BA2-81900CC4DED3}" type="slidenum">
              <a:rPr lang="en-US"/>
              <a:pPr>
                <a:defRPr/>
              </a:pPr>
              <a:t>‹#›</a:t>
            </a:fld>
            <a:endParaRPr lang="en-US"/>
          </a:p>
        </p:txBody>
      </p:sp>
    </p:spTree>
    <p:extLst>
      <p:ext uri="{BB962C8B-B14F-4D97-AF65-F5344CB8AC3E}">
        <p14:creationId xmlns:p14="http://schemas.microsoft.com/office/powerpoint/2010/main" val="2793982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FC4288-F4C8-4F23-8769-8AE52ED922E9}" type="datetimeFigureOut">
              <a:rPr lang="en-US"/>
              <a:pPr>
                <a:defRPr/>
              </a:pPr>
              <a:t>19-Oct-15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18BF01-BD9B-47B1-B81D-0EB447156FED}" type="slidenum">
              <a:rPr lang="en-US"/>
              <a:pPr>
                <a:defRPr/>
              </a:pPr>
              <a:t>‹#›</a:t>
            </a:fld>
            <a:endParaRPr lang="en-US"/>
          </a:p>
        </p:txBody>
      </p:sp>
    </p:spTree>
    <p:extLst>
      <p:ext uri="{BB962C8B-B14F-4D97-AF65-F5344CB8AC3E}">
        <p14:creationId xmlns:p14="http://schemas.microsoft.com/office/powerpoint/2010/main" val="387933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28B435A-CA64-4602-90E2-6B4EECFE0729}" type="datetimeFigureOut">
              <a:rPr lang="en-US"/>
              <a:pPr>
                <a:defRPr/>
              </a:pPr>
              <a:t>19-Oct-15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7203F40-396D-4D39-9A57-95F10D5AA58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omicsgroup.org/journals/genetic-basis-of-dafvitamin-d-receptor-vdr-in-autoimmune-immunity-autoimmune-diseases-and-associated-cancers-2168-9849.1000e105.php?aid=1920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omicsgroup.org/journals/less-is-more-enzymes-inspiring-the-breakthroughs-alongside-shining-on-engineered-genes-genome-editing-and-or-transgenics-2329-6674.1000e101.php?aid=425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omicsonline.org/new-concepts-of-germline-gene-reactivated-cancer-2161-0436.1000e101.php?aid=201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omicsgroup.org/journals/new-frontiers-of-aging-reversal-and-aging-related-diseases-reprogramming-2169-0111.1000e101.php?aid=409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omicsgroup.org/journals/radiology.php"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omicsonline.org/cancer-science-therapy.php" TargetMode="External"/><Relationship Id="rId4" Type="http://schemas.openxmlformats.org/officeDocument/2006/relationships/hyperlink" Target="http://www.omicsgroup.org/journals/chemotherapy-open-access.php"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599" y="1752600"/>
            <a:ext cx="5791201" cy="762000"/>
          </a:xfrm>
        </p:spPr>
        <p:txBody>
          <a:bodyPr>
            <a:noAutofit/>
          </a:bodyPr>
          <a:lstStyle/>
          <a:p>
            <a:r>
              <a:rPr lang="en-US" sz="2800" b="1" i="1" dirty="0">
                <a:solidFill>
                  <a:srgbClr val="002060"/>
                </a:solidFill>
              </a:rPr>
              <a:t>Executive Editor  </a:t>
            </a:r>
          </a:p>
          <a:p>
            <a:r>
              <a:rPr lang="en-US" sz="2800" b="1" i="1" dirty="0">
                <a:solidFill>
                  <a:srgbClr val="002060"/>
                </a:solidFill>
              </a:rPr>
              <a:t>Journal of Nuclear Medicine &amp; Radiation Therapy</a:t>
            </a:r>
            <a:r>
              <a:rPr lang="en-US" sz="2800" dirty="0"/>
              <a:t/>
            </a:r>
            <a:br>
              <a:rPr lang="en-US" sz="2800" dirty="0"/>
            </a:br>
            <a:endParaRPr lang="en-US" sz="2800" b="1" i="1" dirty="0">
              <a:solidFill>
                <a:srgbClr val="002060"/>
              </a:solidFill>
            </a:endParaRPr>
          </a:p>
        </p:txBody>
      </p:sp>
      <p:sp>
        <p:nvSpPr>
          <p:cNvPr id="9" name="Rectangle 8"/>
          <p:cNvSpPr/>
          <p:nvPr/>
        </p:nvSpPr>
        <p:spPr>
          <a:xfrm>
            <a:off x="602429" y="3657600"/>
            <a:ext cx="8077200" cy="646331"/>
          </a:xfrm>
          <a:prstGeom prst="rect">
            <a:avLst/>
          </a:prstGeom>
        </p:spPr>
        <p:txBody>
          <a:bodyPr wrap="square">
            <a:spAutoFit/>
          </a:bodyPr>
          <a:lstStyle/>
          <a:p>
            <a:pPr algn="r"/>
            <a:r>
              <a:rPr lang="en-US" dirty="0"/>
              <a:t>Harvard University </a:t>
            </a:r>
            <a:br>
              <a:rPr lang="en-US" dirty="0"/>
            </a:br>
            <a:r>
              <a:rPr lang="en-US" dirty="0"/>
              <a:t>USA</a:t>
            </a:r>
            <a:endParaRPr lang="en-US" dirty="0">
              <a:solidFill>
                <a:srgbClr val="002060"/>
              </a:solidFill>
              <a:latin typeface="+mj-lt"/>
            </a:endParaRPr>
          </a:p>
        </p:txBody>
      </p:sp>
      <p:sp>
        <p:nvSpPr>
          <p:cNvPr id="13" name="Rectangle 12"/>
          <p:cNvSpPr/>
          <p:nvPr/>
        </p:nvSpPr>
        <p:spPr>
          <a:xfrm>
            <a:off x="2286000" y="228600"/>
            <a:ext cx="3471271" cy="769441"/>
          </a:xfrm>
          <a:prstGeom prst="rect">
            <a:avLst/>
          </a:prstGeom>
        </p:spPr>
        <p:txBody>
          <a:bodyPr wrap="none">
            <a:spAutoFit/>
          </a:bodyPr>
          <a:lstStyle/>
          <a:p>
            <a:r>
              <a:rPr lang="en-US" sz="4200" b="1" dirty="0" smtClean="0">
                <a:solidFill>
                  <a:srgbClr val="002060"/>
                </a:solidFill>
                <a:latin typeface="+mj-lt"/>
                <a:cs typeface="Andalus" pitchFamily="18" charset="-78"/>
              </a:rPr>
              <a:t>Dr.</a:t>
            </a:r>
            <a:r>
              <a:rPr lang="en-US" sz="4400" b="1" dirty="0"/>
              <a:t> </a:t>
            </a:r>
            <a:r>
              <a:rPr lang="en-US" sz="4400" b="1" dirty="0" err="1">
                <a:solidFill>
                  <a:srgbClr val="002060"/>
                </a:solidFill>
              </a:rPr>
              <a:t>Yue</a:t>
            </a:r>
            <a:r>
              <a:rPr lang="en-US" sz="4400" b="1" dirty="0">
                <a:solidFill>
                  <a:srgbClr val="002060"/>
                </a:solidFill>
              </a:rPr>
              <a:t> Zhang </a:t>
            </a:r>
            <a:endParaRPr lang="en-US" sz="4400" dirty="0">
              <a:solidFill>
                <a:srgbClr val="00206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9" y="5244940"/>
            <a:ext cx="2154683" cy="11430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008" y="4857929"/>
            <a:ext cx="1514862" cy="1530011"/>
          </a:xfrm>
          <a:prstGeom prst="rect">
            <a:avLst/>
          </a:prstGeom>
        </p:spPr>
      </p:pic>
      <p:pic>
        <p:nvPicPr>
          <p:cNvPr id="4" name="Picture 2" descr="Yue Zh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45" y="2095500"/>
            <a:ext cx="1763626" cy="1562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arvard Universit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1447800"/>
            <a:ext cx="1544240" cy="150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258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81000"/>
          </a:xfrm>
        </p:spPr>
        <p:txBody>
          <a:bodyPr/>
          <a:lstStyle/>
          <a:p>
            <a:r>
              <a:rPr lang="en-US" sz="1800" dirty="0"/>
              <a:t> </a:t>
            </a:r>
            <a:r>
              <a:rPr lang="en-US" sz="1800" dirty="0">
                <a:solidFill>
                  <a:srgbClr val="002060"/>
                </a:solidFill>
              </a:rPr>
              <a:t>Autoimmune Immunity, Autoimmune Diseases and Associated Cancers</a:t>
            </a:r>
          </a:p>
        </p:txBody>
      </p:sp>
      <p:sp>
        <p:nvSpPr>
          <p:cNvPr id="3" name="Content Placeholder 2"/>
          <p:cNvSpPr>
            <a:spLocks noGrp="1"/>
          </p:cNvSpPr>
          <p:nvPr>
            <p:ph idx="1"/>
          </p:nvPr>
        </p:nvSpPr>
        <p:spPr>
          <a:xfrm>
            <a:off x="457200" y="685800"/>
            <a:ext cx="8229600" cy="5440363"/>
          </a:xfrm>
        </p:spPr>
        <p:txBody>
          <a:bodyPr/>
          <a:lstStyle/>
          <a:p>
            <a:r>
              <a:rPr lang="en-US" sz="1600" dirty="0">
                <a:solidFill>
                  <a:srgbClr val="002060"/>
                </a:solidFill>
              </a:rPr>
              <a:t>Multi-level control of the genes involved in development by DAF-12/VDR. The nuclear receptor directly regulates the expression of genes associated with autophagy, the Notch pathway, longevity, the </a:t>
            </a:r>
            <a:r>
              <a:rPr lang="en-US" sz="1600" dirty="0" err="1">
                <a:solidFill>
                  <a:srgbClr val="002060"/>
                </a:solidFill>
              </a:rPr>
              <a:t>heterochronic</a:t>
            </a:r>
            <a:r>
              <a:rPr lang="en-US" sz="1600" dirty="0">
                <a:solidFill>
                  <a:srgbClr val="002060"/>
                </a:solidFill>
              </a:rPr>
              <a:t> circuit, </a:t>
            </a:r>
            <a:r>
              <a:rPr lang="en-US" sz="1600" dirty="0" err="1">
                <a:solidFill>
                  <a:srgbClr val="002060"/>
                </a:solidFill>
              </a:rPr>
              <a:t>miRNA</a:t>
            </a:r>
            <a:r>
              <a:rPr lang="en-US" sz="1600" dirty="0">
                <a:solidFill>
                  <a:srgbClr val="002060"/>
                </a:solidFill>
              </a:rPr>
              <a:t> biogenesis and </a:t>
            </a:r>
            <a:r>
              <a:rPr lang="en-US" sz="1600" dirty="0" err="1">
                <a:solidFill>
                  <a:srgbClr val="002060"/>
                </a:solidFill>
              </a:rPr>
              <a:t>miRISC</a:t>
            </a:r>
            <a:r>
              <a:rPr lang="en-US" sz="1600" dirty="0">
                <a:solidFill>
                  <a:srgbClr val="002060"/>
                </a:solidFill>
              </a:rPr>
              <a:t> at the transcriptional level. Other regulators of </a:t>
            </a:r>
            <a:r>
              <a:rPr lang="en-US" sz="1600" dirty="0" err="1">
                <a:solidFill>
                  <a:srgbClr val="002060"/>
                </a:solidFill>
              </a:rPr>
              <a:t>miRNA</a:t>
            </a:r>
            <a:r>
              <a:rPr lang="en-US" sz="1600" dirty="0">
                <a:solidFill>
                  <a:srgbClr val="002060"/>
                </a:solidFill>
              </a:rPr>
              <a:t> activity, such as</a:t>
            </a:r>
            <a:r>
              <a:rPr lang="en-US" sz="1600" i="1" dirty="0">
                <a:solidFill>
                  <a:srgbClr val="002060"/>
                </a:solidFill>
              </a:rPr>
              <a:t> </a:t>
            </a:r>
            <a:r>
              <a:rPr lang="en-US" sz="1600" i="1" dirty="0" err="1">
                <a:solidFill>
                  <a:srgbClr val="002060"/>
                </a:solidFill>
              </a:rPr>
              <a:t>lin</a:t>
            </a:r>
            <a:r>
              <a:rPr lang="en-US" sz="1600" i="1" dirty="0">
                <a:solidFill>
                  <a:srgbClr val="002060"/>
                </a:solidFill>
              </a:rPr>
              <a:t>- 28</a:t>
            </a:r>
            <a:r>
              <a:rPr lang="en-US" sz="1600" dirty="0">
                <a:solidFill>
                  <a:srgbClr val="002060"/>
                </a:solidFill>
              </a:rPr>
              <a:t> and </a:t>
            </a:r>
            <a:r>
              <a:rPr lang="en-US" sz="1600" dirty="0" err="1">
                <a:solidFill>
                  <a:srgbClr val="002060"/>
                </a:solidFill>
              </a:rPr>
              <a:t>stemness</a:t>
            </a:r>
            <a:r>
              <a:rPr lang="en-US" sz="1600" dirty="0">
                <a:solidFill>
                  <a:srgbClr val="002060"/>
                </a:solidFill>
              </a:rPr>
              <a:t> factors as </a:t>
            </a:r>
            <a:r>
              <a:rPr lang="en-US" sz="1600" i="1" dirty="0">
                <a:solidFill>
                  <a:srgbClr val="002060"/>
                </a:solidFill>
              </a:rPr>
              <a:t>mml-1/c-</a:t>
            </a:r>
            <a:r>
              <a:rPr lang="en-US" sz="1600" i="1" dirty="0" err="1">
                <a:solidFill>
                  <a:srgbClr val="002060"/>
                </a:solidFill>
              </a:rPr>
              <a:t>Myc</a:t>
            </a:r>
            <a:r>
              <a:rPr lang="en-US" sz="1600" dirty="0">
                <a:solidFill>
                  <a:srgbClr val="002060"/>
                </a:solidFill>
              </a:rPr>
              <a:t> are repressed by DAF-12. Together, </a:t>
            </a:r>
            <a:r>
              <a:rPr lang="en-US" sz="1600" dirty="0" err="1">
                <a:solidFill>
                  <a:srgbClr val="002060"/>
                </a:solidFill>
              </a:rPr>
              <a:t>miRNA</a:t>
            </a:r>
            <a:r>
              <a:rPr lang="en-US" sz="1600" dirty="0">
                <a:solidFill>
                  <a:srgbClr val="002060"/>
                </a:solidFill>
              </a:rPr>
              <a:t> and </a:t>
            </a:r>
            <a:r>
              <a:rPr lang="en-US" sz="1600" dirty="0" err="1">
                <a:solidFill>
                  <a:srgbClr val="002060"/>
                </a:solidFill>
              </a:rPr>
              <a:t>miRISC</a:t>
            </a:r>
            <a:r>
              <a:rPr lang="en-US" sz="1600" dirty="0">
                <a:solidFill>
                  <a:srgbClr val="002060"/>
                </a:solidFill>
              </a:rPr>
              <a:t> regulate the levels and translation of many </a:t>
            </a:r>
            <a:r>
              <a:rPr lang="en-US" sz="1600" dirty="0" err="1">
                <a:solidFill>
                  <a:srgbClr val="002060"/>
                </a:solidFill>
              </a:rPr>
              <a:t>heterochronic</a:t>
            </a:r>
            <a:r>
              <a:rPr lang="en-US" sz="1600" dirty="0">
                <a:solidFill>
                  <a:srgbClr val="002060"/>
                </a:solidFill>
              </a:rPr>
              <a:t> genes. Finally, DAF-12/VDR regulates its own expression and is also a target for </a:t>
            </a:r>
            <a:r>
              <a:rPr lang="en-US" sz="1600" dirty="0" err="1">
                <a:solidFill>
                  <a:srgbClr val="002060"/>
                </a:solidFill>
              </a:rPr>
              <a:t>miRNA</a:t>
            </a:r>
            <a:r>
              <a:rPr lang="en-US" sz="1600" dirty="0">
                <a:solidFill>
                  <a:srgbClr val="002060"/>
                </a:solidFill>
              </a:rPr>
              <a:t>. The system of different programs could intertwine well and merges as one perfect unit at </a:t>
            </a:r>
            <a:r>
              <a:rPr lang="en-US" sz="1600" dirty="0" smtClean="0">
                <a:solidFill>
                  <a:srgbClr val="002060"/>
                </a:solidFill>
              </a:rPr>
              <a:t>beginning.</a:t>
            </a:r>
            <a:endParaRPr lang="en-US" sz="1600" dirty="0">
              <a:solidFill>
                <a:srgbClr val="002060"/>
              </a:solidFill>
            </a:endParaRPr>
          </a:p>
          <a:p>
            <a:r>
              <a:rPr lang="en-US" sz="1600" dirty="0">
                <a:solidFill>
                  <a:srgbClr val="002060"/>
                </a:solidFill>
                <a:hlinkClick r:id="rId2"/>
              </a:rPr>
              <a:t>http://</a:t>
            </a:r>
            <a:r>
              <a:rPr lang="en-US" sz="1600" dirty="0" smtClean="0">
                <a:solidFill>
                  <a:srgbClr val="002060"/>
                </a:solidFill>
                <a:hlinkClick r:id="rId2"/>
              </a:rPr>
              <a:t>omicsgroup.org/journals/genetic-basis-of-dafvitamin-d-receptor-vdr-in-autoimmune-immunity-autoimmune-diseases-and-associated-cancers-2168-9849.1000e105.php?aid=19207</a:t>
            </a:r>
            <a:endParaRPr lang="en-US" sz="1600" dirty="0" smtClean="0">
              <a:solidFill>
                <a:srgbClr val="002060"/>
              </a:solidFill>
            </a:endParaRPr>
          </a:p>
          <a:p>
            <a:endParaRPr lang="en-US" sz="1600" dirty="0">
              <a:solidFill>
                <a:srgbClr val="00206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505200"/>
            <a:ext cx="4343400" cy="310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177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lstStyle/>
          <a:p>
            <a:r>
              <a:rPr lang="en-US" sz="2400" dirty="0">
                <a:solidFill>
                  <a:srgbClr val="002060"/>
                </a:solidFill>
              </a:rPr>
              <a:t>Research Reproducibility</a:t>
            </a:r>
          </a:p>
        </p:txBody>
      </p:sp>
      <p:sp>
        <p:nvSpPr>
          <p:cNvPr id="3" name="Content Placeholder 2"/>
          <p:cNvSpPr>
            <a:spLocks noGrp="1"/>
          </p:cNvSpPr>
          <p:nvPr>
            <p:ph idx="1"/>
          </p:nvPr>
        </p:nvSpPr>
        <p:spPr>
          <a:xfrm>
            <a:off x="457200" y="609600"/>
            <a:ext cx="8229600" cy="5516563"/>
          </a:xfrm>
        </p:spPr>
        <p:txBody>
          <a:bodyPr/>
          <a:lstStyle/>
          <a:p>
            <a:r>
              <a:rPr lang="en-US" sz="2400" dirty="0">
                <a:solidFill>
                  <a:srgbClr val="002060"/>
                </a:solidFill>
              </a:rPr>
              <a:t>Medical science is troubled by questions of economics, and we see a trend towards hidden conflicts of interest (COI</a:t>
            </a:r>
            <a:r>
              <a:rPr lang="en-US" sz="2400" dirty="0" smtClean="0">
                <a:solidFill>
                  <a:srgbClr val="002060"/>
                </a:solidFill>
              </a:rPr>
              <a:t>), </a:t>
            </a:r>
            <a:r>
              <a:rPr lang="en-US" sz="2400" dirty="0">
                <a:solidFill>
                  <a:srgbClr val="002060"/>
                </a:solidFill>
              </a:rPr>
              <a:t>and/or </a:t>
            </a:r>
            <a:r>
              <a:rPr lang="en-US" sz="2400" dirty="0" smtClean="0">
                <a:solidFill>
                  <a:srgbClr val="002060"/>
                </a:solidFill>
              </a:rPr>
              <a:t>irreproducibility. </a:t>
            </a:r>
            <a:r>
              <a:rPr lang="en-US" sz="2400" dirty="0">
                <a:solidFill>
                  <a:srgbClr val="002060"/>
                </a:solidFill>
              </a:rPr>
              <a:t>Traditional subscription journals represent the standard and have better COI </a:t>
            </a:r>
            <a:r>
              <a:rPr lang="en-US" sz="2400" dirty="0" smtClean="0">
                <a:solidFill>
                  <a:srgbClr val="002060"/>
                </a:solidFill>
              </a:rPr>
              <a:t>control, </a:t>
            </a:r>
            <a:r>
              <a:rPr lang="en-US" sz="2400" dirty="0">
                <a:solidFill>
                  <a:srgbClr val="002060"/>
                </a:solidFill>
              </a:rPr>
              <a:t>but the sooner they move into OA, the better. If our heritage of </a:t>
            </a:r>
            <a:r>
              <a:rPr lang="en-US" sz="2400" b="1" dirty="0">
                <a:solidFill>
                  <a:srgbClr val="002060"/>
                </a:solidFill>
              </a:rPr>
              <a:t>reproducibility</a:t>
            </a:r>
            <a:r>
              <a:rPr lang="en-US" sz="2400" dirty="0">
                <a:solidFill>
                  <a:srgbClr val="002060"/>
                </a:solidFill>
              </a:rPr>
              <a:t> risks to end, we will need stronger systems to maintain this heritage, with a need for formal external incentives and regulations. The policy of copyright law and intellectual property crediting system should align with OA. Law has a debt to science. Authors have to abide by them to ensure high quality, ethics and scientific rigor for primary research publications. Funding agencies may make this mandatory, or a “sting” could be carried out at the discretion of reviewers or editors. Obviously, extended experiment verification is expensive</a:t>
            </a:r>
            <a:r>
              <a:rPr lang="en-US" sz="2400" dirty="0" smtClean="0">
                <a:solidFill>
                  <a:srgbClr val="002060"/>
                </a:solidFill>
              </a:rPr>
              <a:t>.</a:t>
            </a:r>
          </a:p>
          <a:p>
            <a:r>
              <a:rPr lang="en-US" sz="1400" i="1" dirty="0">
                <a:solidFill>
                  <a:srgbClr val="002060"/>
                </a:solidFill>
              </a:rPr>
              <a:t>http://esciencecentral.org/journals/open-access-oa-and-the-heritage-of-research-reproducibility-2329-8847.1000e104.php?aid=18678</a:t>
            </a:r>
          </a:p>
        </p:txBody>
      </p:sp>
    </p:spTree>
    <p:extLst>
      <p:ext uri="{BB962C8B-B14F-4D97-AF65-F5344CB8AC3E}">
        <p14:creationId xmlns:p14="http://schemas.microsoft.com/office/powerpoint/2010/main" val="333050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57200"/>
          </a:xfrm>
        </p:spPr>
        <p:txBody>
          <a:bodyPr/>
          <a:lstStyle/>
          <a:p>
            <a:r>
              <a:rPr lang="en-US" sz="1400" dirty="0">
                <a:solidFill>
                  <a:srgbClr val="002060"/>
                </a:solidFill>
              </a:rPr>
              <a:t>Cellular Reprogramming</a:t>
            </a:r>
          </a:p>
        </p:txBody>
      </p:sp>
      <p:sp>
        <p:nvSpPr>
          <p:cNvPr id="3" name="Content Placeholder 2"/>
          <p:cNvSpPr>
            <a:spLocks noGrp="1"/>
          </p:cNvSpPr>
          <p:nvPr>
            <p:ph idx="1"/>
          </p:nvPr>
        </p:nvSpPr>
        <p:spPr>
          <a:xfrm>
            <a:off x="457200" y="914400"/>
            <a:ext cx="8229600" cy="4525963"/>
          </a:xfrm>
        </p:spPr>
        <p:txBody>
          <a:bodyPr/>
          <a:lstStyle/>
          <a:p>
            <a:r>
              <a:rPr lang="en-US" sz="2000" dirty="0"/>
              <a:t>Here is a concise historical review and some perspectives on the spotlighted nuclear transplantation (cloning) and induced pluripotent stem cells (</a:t>
            </a:r>
            <a:r>
              <a:rPr lang="en-US" sz="2000" dirty="0" err="1"/>
              <a:t>iPSC</a:t>
            </a:r>
            <a:r>
              <a:rPr lang="en-US" sz="2000" dirty="0"/>
              <a:t>). Besides, we propose that </a:t>
            </a:r>
            <a:r>
              <a:rPr lang="en-US" sz="2000" dirty="0" err="1"/>
              <a:t>iPSC</a:t>
            </a:r>
            <a:r>
              <a:rPr lang="en-US" sz="2000" dirty="0"/>
              <a:t> may be hypothetically considered one exceptional case among “cancerous” cells. The argument between stochastic and elite model of </a:t>
            </a:r>
            <a:r>
              <a:rPr lang="en-US" sz="2000" dirty="0" err="1"/>
              <a:t>iPSC</a:t>
            </a:r>
            <a:r>
              <a:rPr lang="en-US" sz="2000" dirty="0"/>
              <a:t> </a:t>
            </a:r>
            <a:r>
              <a:rPr lang="en-US" sz="2000" dirty="0" smtClean="0"/>
              <a:t>is </a:t>
            </a:r>
            <a:r>
              <a:rPr lang="en-US" sz="2000" dirty="0"/>
              <a:t>briefly </a:t>
            </a:r>
            <a:r>
              <a:rPr lang="en-US" sz="2000" dirty="0" smtClean="0"/>
              <a:t>discussed.</a:t>
            </a:r>
          </a:p>
          <a:p>
            <a:endParaRPr lang="en-US" sz="2000" dirty="0">
              <a:solidFill>
                <a:srgbClr val="00206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590800"/>
            <a:ext cx="446722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55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2400" dirty="0">
                <a:solidFill>
                  <a:srgbClr val="002060"/>
                </a:solidFill>
              </a:rPr>
              <a:t>Engineered Genes, Genome Editing, and /or </a:t>
            </a:r>
            <a:r>
              <a:rPr lang="en-US" sz="2400" dirty="0" err="1">
                <a:solidFill>
                  <a:srgbClr val="002060"/>
                </a:solidFill>
              </a:rPr>
              <a:t>Transgenics</a:t>
            </a:r>
            <a:endParaRPr lang="en-US" sz="2400" dirty="0">
              <a:solidFill>
                <a:srgbClr val="002060"/>
              </a:solidFill>
            </a:endParaRPr>
          </a:p>
        </p:txBody>
      </p:sp>
      <p:sp>
        <p:nvSpPr>
          <p:cNvPr id="3" name="Content Placeholder 2"/>
          <p:cNvSpPr>
            <a:spLocks noGrp="1"/>
          </p:cNvSpPr>
          <p:nvPr>
            <p:ph idx="1"/>
          </p:nvPr>
        </p:nvSpPr>
        <p:spPr>
          <a:xfrm>
            <a:off x="457200" y="838200"/>
            <a:ext cx="8229600" cy="4525963"/>
          </a:xfrm>
        </p:spPr>
        <p:txBody>
          <a:bodyPr/>
          <a:lstStyle/>
          <a:p>
            <a:r>
              <a:rPr lang="en-US" sz="1600" dirty="0"/>
              <a:t>To date, the luciferase in reporter assays and the gateway toolkit are among our routinely- used </a:t>
            </a:r>
            <a:r>
              <a:rPr lang="en-US" sz="1600" dirty="0" smtClean="0"/>
              <a:t>reagents, </a:t>
            </a:r>
            <a:r>
              <a:rPr lang="en-US" sz="1600" dirty="0"/>
              <a:t>and the latter also facilitates the large-scale gene cloning so that we can switch to pick up ones of interest from the genome-wide ready- to- use </a:t>
            </a:r>
            <a:r>
              <a:rPr lang="en-US" sz="1600" dirty="0" smtClean="0"/>
              <a:t>collections </a:t>
            </a:r>
            <a:r>
              <a:rPr lang="en-US" sz="1600" dirty="0"/>
              <a:t>However, it was particularity a small number of enzymes that probably have advanced huge successful stories in research of biology and medicine. They actually help us perform the special- pediment DNA cloning, genome editing and </a:t>
            </a:r>
            <a:r>
              <a:rPr lang="en-US" sz="1600" dirty="0" err="1"/>
              <a:t>transgenics</a:t>
            </a:r>
            <a:r>
              <a:rPr lang="en-US" sz="1600" dirty="0"/>
              <a:t>. This has greatly enlightened us. Interestingly, the toolkit equipped with one of them, e.g. </a:t>
            </a:r>
            <a:r>
              <a:rPr lang="en-US" sz="1600" dirty="0" err="1"/>
              <a:t>Cre</a:t>
            </a:r>
            <a:r>
              <a:rPr lang="en-US" sz="1600" dirty="0"/>
              <a:t>/lox (</a:t>
            </a:r>
            <a:r>
              <a:rPr lang="en-US" sz="1600" dirty="0" err="1"/>
              <a:t>Flp</a:t>
            </a:r>
            <a:r>
              <a:rPr lang="en-US" sz="1600" dirty="0"/>
              <a:t> /FRT) </a:t>
            </a:r>
            <a:r>
              <a:rPr lang="en-US" sz="1600" dirty="0" err="1"/>
              <a:t>recombinase</a:t>
            </a:r>
            <a:r>
              <a:rPr lang="en-US" sz="1600" dirty="0"/>
              <a:t> system for gene targeting has already been awarded the Nobel </a:t>
            </a:r>
            <a:r>
              <a:rPr lang="en-US" sz="1600" dirty="0" smtClean="0"/>
              <a:t>Prize. </a:t>
            </a:r>
          </a:p>
          <a:p>
            <a:r>
              <a:rPr lang="en-US" sz="1600" dirty="0">
                <a:hlinkClick r:id="rId2"/>
              </a:rPr>
              <a:t>http://</a:t>
            </a:r>
            <a:r>
              <a:rPr lang="en-US" sz="1600" dirty="0" smtClean="0">
                <a:hlinkClick r:id="rId2"/>
              </a:rPr>
              <a:t>omicsgroup.org/journals/less-is-more-enzymes-inspiring-the-breakthroughs-alongside-shining-on-engineered-genes-genome-editing-and-or-transgenics-2329-6674.1000e101.php?aid=4257</a:t>
            </a:r>
            <a:r>
              <a:rPr lang="en-US" sz="1600" dirty="0" smtClean="0"/>
              <a:t> </a:t>
            </a:r>
            <a:endParaRPr lang="en-US" sz="1600" dirty="0"/>
          </a:p>
        </p:txBody>
      </p:sp>
    </p:spTree>
    <p:extLst>
      <p:ext uri="{BB962C8B-B14F-4D97-AF65-F5344CB8AC3E}">
        <p14:creationId xmlns:p14="http://schemas.microsoft.com/office/powerpoint/2010/main" val="2340773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78"/>
            <a:ext cx="8229600" cy="584522"/>
          </a:xfrm>
        </p:spPr>
        <p:txBody>
          <a:bodyPr/>
          <a:lstStyle/>
          <a:p>
            <a:r>
              <a:rPr lang="en-US" sz="2000" dirty="0">
                <a:solidFill>
                  <a:srgbClr val="002060"/>
                </a:solidFill>
              </a:rPr>
              <a:t>New Concepts of </a:t>
            </a:r>
            <a:r>
              <a:rPr lang="en-US" sz="2000" dirty="0" err="1">
                <a:solidFill>
                  <a:srgbClr val="002060"/>
                </a:solidFill>
              </a:rPr>
              <a:t>Germline</a:t>
            </a:r>
            <a:r>
              <a:rPr lang="en-US" sz="2000" dirty="0">
                <a:solidFill>
                  <a:srgbClr val="002060"/>
                </a:solidFill>
              </a:rPr>
              <a:t> Gene –Reactivated Cancer</a:t>
            </a:r>
            <a:br>
              <a:rPr lang="en-US" sz="2000" dirty="0">
                <a:solidFill>
                  <a:srgbClr val="002060"/>
                </a:solidFill>
              </a:rPr>
            </a:br>
            <a:endParaRPr lang="en-US" sz="2000" dirty="0">
              <a:solidFill>
                <a:srgbClr val="002060"/>
              </a:solidFill>
            </a:endParaRPr>
          </a:p>
        </p:txBody>
      </p:sp>
      <p:sp>
        <p:nvSpPr>
          <p:cNvPr id="3" name="Content Placeholder 2"/>
          <p:cNvSpPr>
            <a:spLocks noGrp="1"/>
          </p:cNvSpPr>
          <p:nvPr>
            <p:ph idx="1"/>
          </p:nvPr>
        </p:nvSpPr>
        <p:spPr>
          <a:xfrm>
            <a:off x="457200" y="685800"/>
            <a:ext cx="8229600" cy="4525963"/>
          </a:xfrm>
        </p:spPr>
        <p:txBody>
          <a:bodyPr/>
          <a:lstStyle/>
          <a:p>
            <a:r>
              <a:rPr lang="en-US" sz="1800" dirty="0"/>
              <a:t>The mechanism that ectopic expression of </a:t>
            </a:r>
            <a:r>
              <a:rPr lang="en-US" sz="1800" dirty="0" err="1"/>
              <a:t>germline</a:t>
            </a:r>
            <a:r>
              <a:rPr lang="en-US" sz="1800" dirty="0"/>
              <a:t> genes result in somatic tumors such as melanoma and brain tumors remains a big challenge </a:t>
            </a:r>
            <a:r>
              <a:rPr lang="en-US" sz="1800" dirty="0" smtClean="0"/>
              <a:t>. </a:t>
            </a:r>
            <a:r>
              <a:rPr lang="en-US" sz="1800" dirty="0"/>
              <a:t>A century of unproductive concentration on the cancer- is -a- cell-based -disease. Somatic Mutation Theory of carcinogenesis (SMT) </a:t>
            </a:r>
            <a:r>
              <a:rPr lang="en-US" sz="1800" dirty="0" smtClean="0"/>
              <a:t>, </a:t>
            </a:r>
            <a:r>
              <a:rPr lang="en-US" sz="1800" dirty="0"/>
              <a:t>the paradigmatic instability is coming to eyes, for instance, the tissue level [e.g. the Tissue Organization Field Theory of carcinogenesis (TOFT)] has been repeatedly suggested as one competitive strategy. Most recently, at the genome regulatory network level (GRN), the cancer attractors hypothesis naturally explains </a:t>
            </a:r>
            <a:r>
              <a:rPr lang="en-US" sz="1800" dirty="0" err="1" smtClean="0"/>
              <a:t>tumorigenesis</a:t>
            </a:r>
            <a:r>
              <a:rPr lang="en-US" sz="1800" dirty="0" smtClean="0"/>
              <a:t> , </a:t>
            </a:r>
            <a:r>
              <a:rPr lang="en-US" sz="1800" dirty="0"/>
              <a:t>but such a new network-based intellectual framework is still quite abstract </a:t>
            </a:r>
            <a:r>
              <a:rPr lang="en-US" sz="1800" dirty="0" smtClean="0"/>
              <a:t>and </a:t>
            </a:r>
            <a:r>
              <a:rPr lang="en-US" sz="1800" dirty="0"/>
              <a:t>also remains incompletely understood what its evolutionary origin is and what causes normal somatic cells be </a:t>
            </a:r>
            <a:r>
              <a:rPr lang="en-US" sz="1800" dirty="0" smtClean="0"/>
              <a:t>entrapped in.</a:t>
            </a:r>
          </a:p>
          <a:p>
            <a:r>
              <a:rPr lang="en-US" sz="1800" dirty="0">
                <a:hlinkClick r:id="rId2"/>
              </a:rPr>
              <a:t>http://</a:t>
            </a:r>
            <a:r>
              <a:rPr lang="en-US" sz="1800" dirty="0" smtClean="0">
                <a:hlinkClick r:id="rId2"/>
              </a:rPr>
              <a:t>omicsonline.org/new-concepts-of-germline-gene-reactivated-cancer-2161-0436.1000e101.php?aid=2013</a:t>
            </a:r>
            <a:r>
              <a:rPr lang="en-US" sz="1800" dirty="0" smtClean="0"/>
              <a:t> </a:t>
            </a:r>
            <a:endParaRPr lang="en-US" sz="1800" dirty="0"/>
          </a:p>
        </p:txBody>
      </p:sp>
    </p:spTree>
    <p:extLst>
      <p:ext uri="{BB962C8B-B14F-4D97-AF65-F5344CB8AC3E}">
        <p14:creationId xmlns:p14="http://schemas.microsoft.com/office/powerpoint/2010/main" val="78914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lstStyle/>
          <a:p>
            <a:r>
              <a:rPr lang="en-US" sz="1800" b="1" dirty="0">
                <a:solidFill>
                  <a:srgbClr val="002060"/>
                </a:solidFill>
              </a:rPr>
              <a:t>New Frontiers of Aging Reversal and Aging-Related Diseases Reprogramming</a:t>
            </a:r>
          </a:p>
        </p:txBody>
      </p:sp>
      <p:sp>
        <p:nvSpPr>
          <p:cNvPr id="3" name="Content Placeholder 2"/>
          <p:cNvSpPr>
            <a:spLocks noGrp="1"/>
          </p:cNvSpPr>
          <p:nvPr>
            <p:ph idx="1"/>
          </p:nvPr>
        </p:nvSpPr>
        <p:spPr>
          <a:xfrm>
            <a:off x="609600" y="609600"/>
            <a:ext cx="8229600" cy="4525963"/>
          </a:xfrm>
        </p:spPr>
        <p:txBody>
          <a:bodyPr/>
          <a:lstStyle/>
          <a:p>
            <a:r>
              <a:rPr lang="en-US" sz="1800" dirty="0"/>
              <a:t>Caner is certainly the leading ageing –related lethal disease. Through Mi-2/</a:t>
            </a:r>
            <a:r>
              <a:rPr lang="en-US" sz="1800" dirty="0" err="1"/>
              <a:t>NuRD</a:t>
            </a:r>
            <a:r>
              <a:rPr lang="en-US" sz="1800" dirty="0"/>
              <a:t> chromatin remodeling –related cancer attractors theory, we could understand better the carcinogenesis, especially for </a:t>
            </a:r>
            <a:r>
              <a:rPr lang="en-US" sz="1800" dirty="0" err="1"/>
              <a:t>germline</a:t>
            </a:r>
            <a:r>
              <a:rPr lang="en-US" sz="1800" dirty="0"/>
              <a:t> gene - reactivated </a:t>
            </a:r>
            <a:r>
              <a:rPr lang="en-US" sz="1800" dirty="0" smtClean="0"/>
              <a:t>cancers, </a:t>
            </a:r>
            <a:r>
              <a:rPr lang="en-US" sz="1800" dirty="0"/>
              <a:t>and hence develop strategy to reprogram the cancerous diseased cells to </a:t>
            </a:r>
            <a:r>
              <a:rPr lang="en-US" sz="1800" dirty="0" err="1"/>
              <a:t>normallike</a:t>
            </a:r>
            <a:r>
              <a:rPr lang="en-US" sz="1800" dirty="0"/>
              <a:t> </a:t>
            </a:r>
            <a:r>
              <a:rPr lang="en-US" sz="1800" dirty="0" smtClean="0"/>
              <a:t>cells. </a:t>
            </a:r>
            <a:r>
              <a:rPr lang="en-US" sz="1800" dirty="0"/>
              <a:t>Hereby we focus on another ageing -related disease. It is well-known that cartilage makes the movement of joints smooth and the fading- away and breakdown of articular cartilage by injury or age-related “wear and tear” causes osteoarthritis (OA), the most common degenerative chronic disease, which is further characterized by synovial inflammation, pain, </a:t>
            </a:r>
            <a:r>
              <a:rPr lang="en-US" sz="1800" dirty="0" err="1"/>
              <a:t>subchondral</a:t>
            </a:r>
            <a:r>
              <a:rPr lang="en-US" sz="1800" dirty="0"/>
              <a:t> bone alterations, loss of tissue cellularity and extracellular matrix (ECM) damages, a major cause of decreased quality of life in adults in the world. Yet therapy remains a challenge because cartilage has minimal ability to repair and renew itself. Alongside studies for decades, in clinical trials in patients with established or advanced OA, candidate disease-modifying drugs have failed to show efficacy, as the case in cancer </a:t>
            </a:r>
            <a:r>
              <a:rPr lang="en-US" sz="1800" dirty="0" smtClean="0"/>
              <a:t>research.</a:t>
            </a:r>
          </a:p>
          <a:p>
            <a:r>
              <a:rPr lang="en-US" sz="1800" dirty="0">
                <a:hlinkClick r:id="rId2"/>
              </a:rPr>
              <a:t>http://</a:t>
            </a:r>
            <a:r>
              <a:rPr lang="en-US" sz="1800" dirty="0" smtClean="0">
                <a:hlinkClick r:id="rId2"/>
              </a:rPr>
              <a:t>omicsgroup.org/journals/new-frontiers-of-aging-reversal-and-aging-related-diseases-reprogramming-2169-0111.1000e101.php?aid=4093</a:t>
            </a:r>
            <a:r>
              <a:rPr lang="en-US" sz="1800" dirty="0" smtClean="0"/>
              <a:t> </a:t>
            </a:r>
            <a:endParaRPr lang="en-US" sz="1800" dirty="0"/>
          </a:p>
        </p:txBody>
      </p:sp>
    </p:spTree>
    <p:extLst>
      <p:ext uri="{BB962C8B-B14F-4D97-AF65-F5344CB8AC3E}">
        <p14:creationId xmlns:p14="http://schemas.microsoft.com/office/powerpoint/2010/main" val="2582006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p>
            <a:endParaRPr lang="en-US"/>
          </a:p>
        </p:txBody>
      </p:sp>
      <p:sp>
        <p:nvSpPr>
          <p:cNvPr id="3" name="Content Placeholder 2"/>
          <p:cNvSpPr>
            <a:spLocks noGrp="1"/>
          </p:cNvSpPr>
          <p:nvPr>
            <p:ph idx="1"/>
          </p:nvPr>
        </p:nvSpPr>
        <p:spPr>
          <a:xfrm>
            <a:off x="533400" y="838200"/>
            <a:ext cx="8229600" cy="4525963"/>
          </a:xfrm>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3740552"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52671"/>
            <a:ext cx="3809999" cy="4514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734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0"/>
            <a:ext cx="8839200" cy="1143000"/>
          </a:xfrm>
        </p:spPr>
        <p:txBody>
          <a:bodyPr/>
          <a:lstStyle/>
          <a:p>
            <a:pPr eaLnBrk="1" hangingPunct="1"/>
            <a:r>
              <a:rPr lang="en-US" altLang="zh-CN" sz="2800" b="1" smtClean="0">
                <a:ea typeface="宋体" charset="-122"/>
              </a:rPr>
              <a:t>Up-regulation of endogenous </a:t>
            </a:r>
            <a:r>
              <a:rPr lang="en-US" altLang="zh-CN" sz="2800" b="1" i="1" smtClean="0">
                <a:solidFill>
                  <a:srgbClr val="33CC33"/>
                </a:solidFill>
                <a:ea typeface="宋体" charset="-122"/>
              </a:rPr>
              <a:t>egr1</a:t>
            </a:r>
            <a:r>
              <a:rPr lang="en-US" altLang="zh-CN" sz="2800" b="1" smtClean="0">
                <a:ea typeface="宋体" charset="-122"/>
              </a:rPr>
              <a:t> in </a:t>
            </a:r>
            <a:r>
              <a:rPr lang="en-US" altLang="zh-CN" sz="2800" b="1" smtClean="0">
                <a:solidFill>
                  <a:srgbClr val="6600FF"/>
                </a:solidFill>
                <a:ea typeface="宋体" charset="-122"/>
              </a:rPr>
              <a:t>UV</a:t>
            </a:r>
            <a:r>
              <a:rPr lang="en-US" altLang="zh-CN" sz="2800" b="1" smtClean="0">
                <a:ea typeface="宋体" charset="-122"/>
              </a:rPr>
              <a:t> treated </a:t>
            </a:r>
            <a:br>
              <a:rPr lang="en-US" altLang="zh-CN" sz="2800" b="1" smtClean="0">
                <a:ea typeface="宋体" charset="-122"/>
              </a:rPr>
            </a:br>
            <a:r>
              <a:rPr lang="en-US" altLang="zh-CN" sz="2800" b="1" smtClean="0">
                <a:ea typeface="宋体" charset="-122"/>
              </a:rPr>
              <a:t>and </a:t>
            </a:r>
            <a:r>
              <a:rPr lang="en-US" altLang="zh-CN" sz="2800" b="1" smtClean="0">
                <a:solidFill>
                  <a:srgbClr val="FF3399"/>
                </a:solidFill>
                <a:ea typeface="宋体" charset="-122"/>
              </a:rPr>
              <a:t>heat-shocked</a:t>
            </a:r>
            <a:r>
              <a:rPr lang="en-US" altLang="zh-CN" sz="2800" b="1" smtClean="0">
                <a:ea typeface="宋体" charset="-122"/>
              </a:rPr>
              <a:t> Hela cells (qRT-PCR assays)</a:t>
            </a:r>
          </a:p>
        </p:txBody>
      </p:sp>
      <p:graphicFrame>
        <p:nvGraphicFramePr>
          <p:cNvPr id="6" name="Object 3"/>
          <p:cNvGraphicFramePr>
            <a:graphicFrameLocks noGrp="1" noChangeAspect="1"/>
          </p:cNvGraphicFramePr>
          <p:nvPr>
            <p:ph idx="1"/>
          </p:nvPr>
        </p:nvGraphicFramePr>
        <p:xfrm>
          <a:off x="596900" y="1092200"/>
          <a:ext cx="8597900" cy="6097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387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4"/>
          <p:cNvSpPr>
            <a:spLocks noChangeShapeType="1"/>
          </p:cNvSpPr>
          <p:nvPr/>
        </p:nvSpPr>
        <p:spPr bwMode="auto">
          <a:xfrm flipV="1">
            <a:off x="5164138" y="4219575"/>
            <a:ext cx="3175" cy="190500"/>
          </a:xfrm>
          <a:prstGeom prst="line">
            <a:avLst/>
          </a:prstGeom>
          <a:noFill/>
          <a:ln w="38100">
            <a:solidFill>
              <a:srgbClr val="33CC33"/>
            </a:solidFill>
            <a:round/>
            <a:headEnd/>
            <a:tailEnd/>
          </a:ln>
        </p:spPr>
        <p:txBody>
          <a:bodyPr/>
          <a:lstStyle/>
          <a:p>
            <a:endParaRPr lang="en-US"/>
          </a:p>
        </p:txBody>
      </p:sp>
      <p:grpSp>
        <p:nvGrpSpPr>
          <p:cNvPr id="41987" name="Group 5"/>
          <p:cNvGrpSpPr>
            <a:grpSpLocks/>
          </p:cNvGrpSpPr>
          <p:nvPr/>
        </p:nvGrpSpPr>
        <p:grpSpPr bwMode="auto">
          <a:xfrm>
            <a:off x="5187950" y="4170363"/>
            <a:ext cx="1517650" cy="74612"/>
            <a:chOff x="2073" y="4472"/>
            <a:chExt cx="203" cy="36"/>
          </a:xfrm>
        </p:grpSpPr>
        <p:sp>
          <p:nvSpPr>
            <p:cNvPr id="42016" name="Freeform 6"/>
            <p:cNvSpPr>
              <a:spLocks/>
            </p:cNvSpPr>
            <p:nvPr/>
          </p:nvSpPr>
          <p:spPr bwMode="auto">
            <a:xfrm>
              <a:off x="2213" y="4472"/>
              <a:ext cx="63" cy="36"/>
            </a:xfrm>
            <a:custGeom>
              <a:avLst/>
              <a:gdLst>
                <a:gd name="T0" fmla="*/ 63 w 63"/>
                <a:gd name="T1" fmla="*/ 18 h 36"/>
                <a:gd name="T2" fmla="*/ 0 w 63"/>
                <a:gd name="T3" fmla="*/ 36 h 36"/>
                <a:gd name="T4" fmla="*/ 0 w 63"/>
                <a:gd name="T5" fmla="*/ 18 h 36"/>
                <a:gd name="T6" fmla="*/ 0 w 63"/>
                <a:gd name="T7" fmla="*/ 0 h 36"/>
                <a:gd name="T8" fmla="*/ 63 w 63"/>
                <a:gd name="T9" fmla="*/ 18 h 36"/>
                <a:gd name="T10" fmla="*/ 0 60000 65536"/>
                <a:gd name="T11" fmla="*/ 0 60000 65536"/>
                <a:gd name="T12" fmla="*/ 0 60000 65536"/>
                <a:gd name="T13" fmla="*/ 0 60000 65536"/>
                <a:gd name="T14" fmla="*/ 0 60000 65536"/>
                <a:gd name="T15" fmla="*/ 0 w 63"/>
                <a:gd name="T16" fmla="*/ 0 h 36"/>
                <a:gd name="T17" fmla="*/ 63 w 63"/>
                <a:gd name="T18" fmla="*/ 36 h 36"/>
              </a:gdLst>
              <a:ahLst/>
              <a:cxnLst>
                <a:cxn ang="T10">
                  <a:pos x="T0" y="T1"/>
                </a:cxn>
                <a:cxn ang="T11">
                  <a:pos x="T2" y="T3"/>
                </a:cxn>
                <a:cxn ang="T12">
                  <a:pos x="T4" y="T5"/>
                </a:cxn>
                <a:cxn ang="T13">
                  <a:pos x="T6" y="T7"/>
                </a:cxn>
                <a:cxn ang="T14">
                  <a:pos x="T8" y="T9"/>
                </a:cxn>
              </a:cxnLst>
              <a:rect l="T15" t="T16" r="T17" b="T18"/>
              <a:pathLst>
                <a:path w="63" h="36">
                  <a:moveTo>
                    <a:pt x="63" y="18"/>
                  </a:moveTo>
                  <a:lnTo>
                    <a:pt x="0" y="36"/>
                  </a:lnTo>
                  <a:lnTo>
                    <a:pt x="0" y="18"/>
                  </a:lnTo>
                  <a:lnTo>
                    <a:pt x="0" y="0"/>
                  </a:lnTo>
                  <a:lnTo>
                    <a:pt x="63" y="18"/>
                  </a:lnTo>
                  <a:close/>
                </a:path>
              </a:pathLst>
            </a:custGeom>
            <a:solidFill>
              <a:srgbClr val="000000"/>
            </a:solidFill>
            <a:ln w="57150">
              <a:solidFill>
                <a:srgbClr val="33CC33"/>
              </a:solidFill>
              <a:round/>
              <a:headEnd/>
              <a:tailEnd/>
            </a:ln>
          </p:spPr>
          <p:txBody>
            <a:bodyPr/>
            <a:lstStyle/>
            <a:p>
              <a:endParaRPr lang="en-US"/>
            </a:p>
          </p:txBody>
        </p:sp>
        <p:sp>
          <p:nvSpPr>
            <p:cNvPr id="42017" name="Line 7"/>
            <p:cNvSpPr>
              <a:spLocks noChangeShapeType="1"/>
            </p:cNvSpPr>
            <p:nvPr/>
          </p:nvSpPr>
          <p:spPr bwMode="auto">
            <a:xfrm>
              <a:off x="2073" y="4490"/>
              <a:ext cx="140" cy="1"/>
            </a:xfrm>
            <a:prstGeom prst="line">
              <a:avLst/>
            </a:prstGeom>
            <a:noFill/>
            <a:ln w="57150">
              <a:solidFill>
                <a:srgbClr val="33CC33"/>
              </a:solidFill>
              <a:round/>
              <a:headEnd/>
              <a:tailEnd/>
            </a:ln>
          </p:spPr>
          <p:txBody>
            <a:bodyPr/>
            <a:lstStyle/>
            <a:p>
              <a:endParaRPr lang="en-US"/>
            </a:p>
          </p:txBody>
        </p:sp>
      </p:grpSp>
      <p:sp>
        <p:nvSpPr>
          <p:cNvPr id="41988" name="Line 8"/>
          <p:cNvSpPr>
            <a:spLocks noChangeShapeType="1"/>
          </p:cNvSpPr>
          <p:nvPr/>
        </p:nvSpPr>
        <p:spPr bwMode="auto">
          <a:xfrm>
            <a:off x="838200" y="4419600"/>
            <a:ext cx="4343400" cy="0"/>
          </a:xfrm>
          <a:prstGeom prst="line">
            <a:avLst/>
          </a:prstGeom>
          <a:noFill/>
          <a:ln w="38100">
            <a:solidFill>
              <a:srgbClr val="33CC33"/>
            </a:solidFill>
            <a:round/>
            <a:headEnd/>
            <a:tailEnd/>
          </a:ln>
        </p:spPr>
        <p:txBody>
          <a:bodyPr/>
          <a:lstStyle/>
          <a:p>
            <a:endParaRPr lang="en-US"/>
          </a:p>
        </p:txBody>
      </p:sp>
      <p:sp>
        <p:nvSpPr>
          <p:cNvPr id="512009" name="Oval 9"/>
          <p:cNvSpPr>
            <a:spLocks noChangeArrowheads="1"/>
          </p:cNvSpPr>
          <p:nvPr/>
        </p:nvSpPr>
        <p:spPr bwMode="auto">
          <a:xfrm>
            <a:off x="2895600" y="3733800"/>
            <a:ext cx="1600200" cy="666750"/>
          </a:xfrm>
          <a:prstGeom prst="ellipse">
            <a:avLst/>
          </a:prstGeom>
          <a:solidFill>
            <a:srgbClr val="33CC33"/>
          </a:solidFill>
          <a:ln w="7938">
            <a:round/>
            <a:headEnd/>
            <a:tailEnd/>
          </a:ln>
          <a:effectLst/>
          <a:scene3d>
            <a:camera prst="legacyPerspectiveFront">
              <a:rot lat="1500000" lon="20099999" rev="0"/>
            </a:camera>
            <a:lightRig rig="legacyFlat4" dir="t"/>
          </a:scene3d>
          <a:sp3d extrusionH="430200" prstMaterial="legacyMatte">
            <a:bevelT w="13500" h="13500" prst="angle"/>
            <a:bevelB w="13500" h="13500" prst="angle"/>
            <a:extrusionClr>
              <a:srgbClr val="33CC33"/>
            </a:extrusionClr>
          </a:sp3d>
        </p:spPr>
        <p:txBody>
          <a:bodyPr>
            <a:flatTx/>
          </a:bodyPr>
          <a:lstStyle/>
          <a:p>
            <a:pPr eaLnBrk="0" hangingPunct="0"/>
            <a:r>
              <a:rPr lang="fr-FR" altLang="zh-CN" sz="2400" b="1">
                <a:solidFill>
                  <a:schemeClr val="bg1"/>
                </a:solidFill>
                <a:effectLst>
                  <a:outerShdw blurRad="38100" dist="38100" dir="2700000" algn="tl">
                    <a:srgbClr val="000000"/>
                  </a:outerShdw>
                </a:effectLst>
                <a:latin typeface="Times" pitchFamily="1" charset="0"/>
                <a:ea typeface="MS PGothic" pitchFamily="34" charset="-128"/>
              </a:rPr>
              <a:t>EGR1</a:t>
            </a:r>
            <a:endParaRPr lang="en-US" altLang="zh-CN" sz="2400" b="1">
              <a:solidFill>
                <a:schemeClr val="bg1"/>
              </a:solidFill>
              <a:effectLst>
                <a:outerShdw blurRad="38100" dist="38100" dir="2700000" algn="tl">
                  <a:srgbClr val="000000"/>
                </a:outerShdw>
              </a:effectLst>
              <a:latin typeface="Times" pitchFamily="1" charset="0"/>
              <a:ea typeface="MS PGothic" pitchFamily="34" charset="-128"/>
            </a:endParaRPr>
          </a:p>
        </p:txBody>
      </p:sp>
      <p:sp>
        <p:nvSpPr>
          <p:cNvPr id="512010" name="Rectangle 10"/>
          <p:cNvSpPr>
            <a:spLocks noChangeArrowheads="1"/>
          </p:cNvSpPr>
          <p:nvPr/>
        </p:nvSpPr>
        <p:spPr bwMode="auto">
          <a:xfrm>
            <a:off x="4724400" y="4495800"/>
            <a:ext cx="854075" cy="519113"/>
          </a:xfrm>
          <a:prstGeom prst="rect">
            <a:avLst/>
          </a:prstGeom>
          <a:noFill/>
          <a:ln w="9525">
            <a:noFill/>
            <a:miter lim="800000"/>
            <a:headEnd/>
            <a:tailEnd/>
          </a:ln>
          <a:effectLst/>
        </p:spPr>
        <p:txBody>
          <a:bodyPr wrap="none">
            <a:spAutoFit/>
          </a:bodyPr>
          <a:lstStyle/>
          <a:p>
            <a:pPr eaLnBrk="0" hangingPunct="0">
              <a:defRPr/>
            </a:pPr>
            <a:r>
              <a:rPr lang="fr-FR" sz="2800" b="1" i="1">
                <a:solidFill>
                  <a:srgbClr val="33CC33"/>
                </a:solidFill>
                <a:effectLst>
                  <a:outerShdw blurRad="38100" dist="38100" dir="2700000" algn="tl">
                    <a:srgbClr val="C0C0C0"/>
                  </a:outerShdw>
                </a:effectLst>
                <a:latin typeface="Times" pitchFamily="1" charset="0"/>
                <a:ea typeface="MS PGothic" pitchFamily="34" charset="-128"/>
              </a:rPr>
              <a:t>lc3B</a:t>
            </a:r>
          </a:p>
        </p:txBody>
      </p:sp>
      <p:sp>
        <p:nvSpPr>
          <p:cNvPr id="512023" name="Rectangle 23"/>
          <p:cNvSpPr>
            <a:spLocks noChangeArrowheads="1"/>
          </p:cNvSpPr>
          <p:nvPr/>
        </p:nvSpPr>
        <p:spPr bwMode="auto">
          <a:xfrm>
            <a:off x="5334000" y="4876800"/>
            <a:ext cx="1106488" cy="457200"/>
          </a:xfrm>
          <a:prstGeom prst="rect">
            <a:avLst/>
          </a:prstGeom>
          <a:noFill/>
          <a:ln w="9525">
            <a:noFill/>
            <a:miter lim="800000"/>
            <a:headEnd/>
            <a:tailEnd/>
          </a:ln>
          <a:effectLst/>
        </p:spPr>
        <p:txBody>
          <a:bodyPr wrap="none">
            <a:spAutoFit/>
          </a:bodyPr>
          <a:lstStyle/>
          <a:p>
            <a:pPr eaLnBrk="0" hangingPunct="0">
              <a:defRPr/>
            </a:pPr>
            <a:r>
              <a:rPr lang="fr-FR" sz="2400">
                <a:solidFill>
                  <a:srgbClr val="33CC33"/>
                </a:solidFill>
                <a:effectLst>
                  <a:outerShdw blurRad="38100" dist="38100" dir="2700000" algn="tl">
                    <a:srgbClr val="C0C0C0"/>
                  </a:outerShdw>
                </a:effectLst>
                <a:latin typeface="Times" pitchFamily="1" charset="0"/>
                <a:ea typeface="MS PGothic" pitchFamily="34" charset="-128"/>
              </a:rPr>
              <a:t>LC3B I</a:t>
            </a:r>
          </a:p>
        </p:txBody>
      </p:sp>
      <p:sp>
        <p:nvSpPr>
          <p:cNvPr id="2" name="Rectangle 23"/>
          <p:cNvSpPr>
            <a:spLocks noChangeArrowheads="1"/>
          </p:cNvSpPr>
          <p:nvPr/>
        </p:nvSpPr>
        <p:spPr bwMode="auto">
          <a:xfrm>
            <a:off x="5334000" y="5867400"/>
            <a:ext cx="1208088" cy="457200"/>
          </a:xfrm>
          <a:prstGeom prst="rect">
            <a:avLst/>
          </a:prstGeom>
          <a:noFill/>
          <a:ln w="9525">
            <a:noFill/>
            <a:miter lim="800000"/>
            <a:headEnd/>
            <a:tailEnd/>
          </a:ln>
          <a:effectLst/>
        </p:spPr>
        <p:txBody>
          <a:bodyPr wrap="none">
            <a:spAutoFit/>
          </a:bodyPr>
          <a:lstStyle/>
          <a:p>
            <a:pPr eaLnBrk="0" hangingPunct="0">
              <a:defRPr/>
            </a:pPr>
            <a:r>
              <a:rPr lang="fr-FR" sz="2400">
                <a:solidFill>
                  <a:srgbClr val="33CC33"/>
                </a:solidFill>
                <a:effectLst>
                  <a:outerShdw blurRad="38100" dist="38100" dir="2700000" algn="tl">
                    <a:srgbClr val="C0C0C0"/>
                  </a:outerShdw>
                </a:effectLst>
                <a:latin typeface="Times" pitchFamily="1" charset="0"/>
                <a:ea typeface="MS PGothic" pitchFamily="34" charset="-128"/>
              </a:rPr>
              <a:t>LC3B II</a:t>
            </a:r>
          </a:p>
        </p:txBody>
      </p:sp>
      <p:sp>
        <p:nvSpPr>
          <p:cNvPr id="41993" name="Line 33"/>
          <p:cNvSpPr>
            <a:spLocks noChangeShapeType="1"/>
          </p:cNvSpPr>
          <p:nvPr/>
        </p:nvSpPr>
        <p:spPr bwMode="auto">
          <a:xfrm>
            <a:off x="5867400" y="6324600"/>
            <a:ext cx="685800" cy="152400"/>
          </a:xfrm>
          <a:prstGeom prst="line">
            <a:avLst/>
          </a:prstGeom>
          <a:noFill/>
          <a:ln w="76200">
            <a:solidFill>
              <a:srgbClr val="33CC33"/>
            </a:solidFill>
            <a:prstDash val="dash"/>
            <a:round/>
            <a:headEnd/>
            <a:tailEnd type="triangle" w="med" len="med"/>
          </a:ln>
        </p:spPr>
        <p:txBody>
          <a:bodyPr/>
          <a:lstStyle/>
          <a:p>
            <a:endParaRPr lang="en-US"/>
          </a:p>
        </p:txBody>
      </p:sp>
      <p:sp>
        <p:nvSpPr>
          <p:cNvPr id="41994" name="Text Box 34"/>
          <p:cNvSpPr txBox="1">
            <a:spLocks noChangeArrowheads="1"/>
          </p:cNvSpPr>
          <p:nvPr/>
        </p:nvSpPr>
        <p:spPr bwMode="auto">
          <a:xfrm>
            <a:off x="6629400" y="6278563"/>
            <a:ext cx="2301875" cy="579437"/>
          </a:xfrm>
          <a:prstGeom prst="rect">
            <a:avLst/>
          </a:prstGeom>
          <a:noFill/>
          <a:ln w="9525">
            <a:noFill/>
            <a:miter lim="800000"/>
            <a:headEnd/>
            <a:tailEnd/>
          </a:ln>
        </p:spPr>
        <p:txBody>
          <a:bodyPr wrap="none">
            <a:spAutoFit/>
          </a:bodyPr>
          <a:lstStyle/>
          <a:p>
            <a:r>
              <a:rPr lang="en-US" altLang="zh-CN" sz="3200" b="1">
                <a:solidFill>
                  <a:srgbClr val="33CC33"/>
                </a:solidFill>
                <a:ea typeface="宋体" charset="-122"/>
              </a:rPr>
              <a:t>Autophagy</a:t>
            </a:r>
          </a:p>
        </p:txBody>
      </p:sp>
      <p:sp>
        <p:nvSpPr>
          <p:cNvPr id="41995" name="Oval 17"/>
          <p:cNvSpPr>
            <a:spLocks noChangeArrowheads="1"/>
          </p:cNvSpPr>
          <p:nvPr/>
        </p:nvSpPr>
        <p:spPr bwMode="auto">
          <a:xfrm>
            <a:off x="2971800" y="2362200"/>
            <a:ext cx="1362075" cy="514350"/>
          </a:xfrm>
          <a:prstGeom prst="ellipse">
            <a:avLst/>
          </a:prstGeom>
          <a:solidFill>
            <a:srgbClr val="00FFFF"/>
          </a:solidFill>
          <a:ln w="9525">
            <a:round/>
            <a:headEnd/>
            <a:tailEnd/>
          </a:ln>
          <a:scene3d>
            <a:camera prst="legacyPerspectiveTopRight"/>
            <a:lightRig rig="legacyFlat3" dir="b"/>
          </a:scene3d>
          <a:sp3d extrusionH="887400" prstMaterial="legacyMatte">
            <a:bevelT w="13500" h="13500" prst="angle"/>
            <a:bevelB w="13500" h="13500" prst="angle"/>
            <a:extrusionClr>
              <a:srgbClr val="00FFFF"/>
            </a:extrusionClr>
          </a:sp3d>
        </p:spPr>
        <p:txBody>
          <a:bodyPr>
            <a:flatTx/>
          </a:bodyPr>
          <a:lstStyle/>
          <a:p>
            <a:pPr eaLnBrk="0" hangingPunct="0"/>
            <a:endParaRPr lang="zh-CN" altLang="zh-CN" sz="2800">
              <a:ea typeface="MS PGothic" pitchFamily="34" charset="-128"/>
            </a:endParaRPr>
          </a:p>
        </p:txBody>
      </p:sp>
      <p:sp>
        <p:nvSpPr>
          <p:cNvPr id="41996" name="Text Box 36"/>
          <p:cNvSpPr txBox="1">
            <a:spLocks noChangeArrowheads="1"/>
          </p:cNvSpPr>
          <p:nvPr/>
        </p:nvSpPr>
        <p:spPr bwMode="auto">
          <a:xfrm>
            <a:off x="3260725" y="2398713"/>
            <a:ext cx="996950" cy="366712"/>
          </a:xfrm>
          <a:prstGeom prst="rect">
            <a:avLst/>
          </a:prstGeom>
          <a:noFill/>
          <a:ln w="9525">
            <a:noFill/>
            <a:miter lim="800000"/>
            <a:headEnd/>
            <a:tailEnd/>
          </a:ln>
        </p:spPr>
        <p:txBody>
          <a:bodyPr wrap="none">
            <a:spAutoFit/>
          </a:bodyPr>
          <a:lstStyle/>
          <a:p>
            <a:r>
              <a:rPr lang="en-US" altLang="zh-CN">
                <a:solidFill>
                  <a:schemeClr val="bg1"/>
                </a:solidFill>
                <a:ea typeface="宋体" charset="-122"/>
              </a:rPr>
              <a:t>MEK1/2</a:t>
            </a:r>
          </a:p>
        </p:txBody>
      </p:sp>
      <p:sp>
        <p:nvSpPr>
          <p:cNvPr id="41997" name="Line 37"/>
          <p:cNvSpPr>
            <a:spLocks noChangeShapeType="1"/>
          </p:cNvSpPr>
          <p:nvPr/>
        </p:nvSpPr>
        <p:spPr bwMode="auto">
          <a:xfrm>
            <a:off x="3581400" y="2895600"/>
            <a:ext cx="0" cy="685800"/>
          </a:xfrm>
          <a:prstGeom prst="line">
            <a:avLst/>
          </a:prstGeom>
          <a:noFill/>
          <a:ln w="57150">
            <a:solidFill>
              <a:srgbClr val="33CC33"/>
            </a:solidFill>
            <a:round/>
            <a:headEnd/>
            <a:tailEnd type="triangle" w="med" len="med"/>
          </a:ln>
        </p:spPr>
        <p:txBody>
          <a:bodyPr/>
          <a:lstStyle/>
          <a:p>
            <a:endParaRPr lang="en-US"/>
          </a:p>
        </p:txBody>
      </p:sp>
      <p:sp>
        <p:nvSpPr>
          <p:cNvPr id="41998" name="Freeform 38"/>
          <p:cNvSpPr>
            <a:spLocks/>
          </p:cNvSpPr>
          <p:nvPr/>
        </p:nvSpPr>
        <p:spPr bwMode="auto">
          <a:xfrm>
            <a:off x="1600200" y="2209800"/>
            <a:ext cx="1198563" cy="882650"/>
          </a:xfrm>
          <a:custGeom>
            <a:avLst/>
            <a:gdLst>
              <a:gd name="T0" fmla="*/ 2147483647 w 755"/>
              <a:gd name="T1" fmla="*/ 2147483647 h 556"/>
              <a:gd name="T2" fmla="*/ 2147483647 w 755"/>
              <a:gd name="T3" fmla="*/ 2147483647 h 556"/>
              <a:gd name="T4" fmla="*/ 2147483647 w 755"/>
              <a:gd name="T5" fmla="*/ 2147483647 h 556"/>
              <a:gd name="T6" fmla="*/ 2147483647 w 755"/>
              <a:gd name="T7" fmla="*/ 2147483647 h 556"/>
              <a:gd name="T8" fmla="*/ 2147483647 w 755"/>
              <a:gd name="T9" fmla="*/ 2147483647 h 556"/>
              <a:gd name="T10" fmla="*/ 2147483647 w 755"/>
              <a:gd name="T11" fmla="*/ 2147483647 h 556"/>
              <a:gd name="T12" fmla="*/ 2147483647 w 755"/>
              <a:gd name="T13" fmla="*/ 2147483647 h 556"/>
              <a:gd name="T14" fmla="*/ 2147483647 w 755"/>
              <a:gd name="T15" fmla="*/ 2147483647 h 556"/>
              <a:gd name="T16" fmla="*/ 2147483647 w 755"/>
              <a:gd name="T17" fmla="*/ 2147483647 h 556"/>
              <a:gd name="T18" fmla="*/ 2147483647 w 755"/>
              <a:gd name="T19" fmla="*/ 2147483647 h 556"/>
              <a:gd name="T20" fmla="*/ 2147483647 w 755"/>
              <a:gd name="T21" fmla="*/ 2147483647 h 556"/>
              <a:gd name="T22" fmla="*/ 2147483647 w 755"/>
              <a:gd name="T23" fmla="*/ 2147483647 h 556"/>
              <a:gd name="T24" fmla="*/ 2147483647 w 755"/>
              <a:gd name="T25" fmla="*/ 2147483647 h 556"/>
              <a:gd name="T26" fmla="*/ 2147483647 w 755"/>
              <a:gd name="T27" fmla="*/ 2147483647 h 556"/>
              <a:gd name="T28" fmla="*/ 2147483647 w 755"/>
              <a:gd name="T29" fmla="*/ 2147483647 h 556"/>
              <a:gd name="T30" fmla="*/ 2147483647 w 755"/>
              <a:gd name="T31" fmla="*/ 2147483647 h 556"/>
              <a:gd name="T32" fmla="*/ 2147483647 w 755"/>
              <a:gd name="T33" fmla="*/ 2147483647 h 556"/>
              <a:gd name="T34" fmla="*/ 2147483647 w 755"/>
              <a:gd name="T35" fmla="*/ 2147483647 h 556"/>
              <a:gd name="T36" fmla="*/ 2147483647 w 755"/>
              <a:gd name="T37" fmla="*/ 2147483647 h 5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5"/>
              <a:gd name="T58" fmla="*/ 0 h 556"/>
              <a:gd name="T59" fmla="*/ 755 w 755"/>
              <a:gd name="T60" fmla="*/ 556 h 5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5" h="556">
                <a:moveTo>
                  <a:pt x="659" y="28"/>
                </a:moveTo>
                <a:cubicBezTo>
                  <a:pt x="611" y="30"/>
                  <a:pt x="508" y="22"/>
                  <a:pt x="443" y="44"/>
                </a:cubicBezTo>
                <a:cubicBezTo>
                  <a:pt x="374" y="67"/>
                  <a:pt x="319" y="123"/>
                  <a:pt x="251" y="140"/>
                </a:cubicBezTo>
                <a:cubicBezTo>
                  <a:pt x="219" y="172"/>
                  <a:pt x="183" y="193"/>
                  <a:pt x="147" y="220"/>
                </a:cubicBezTo>
                <a:cubicBezTo>
                  <a:pt x="136" y="243"/>
                  <a:pt x="122" y="272"/>
                  <a:pt x="107" y="292"/>
                </a:cubicBezTo>
                <a:cubicBezTo>
                  <a:pt x="100" y="301"/>
                  <a:pt x="89" y="306"/>
                  <a:pt x="83" y="316"/>
                </a:cubicBezTo>
                <a:cubicBezTo>
                  <a:pt x="70" y="336"/>
                  <a:pt x="65" y="361"/>
                  <a:pt x="51" y="380"/>
                </a:cubicBezTo>
                <a:cubicBezTo>
                  <a:pt x="43" y="391"/>
                  <a:pt x="35" y="401"/>
                  <a:pt x="27" y="412"/>
                </a:cubicBezTo>
                <a:cubicBezTo>
                  <a:pt x="21" y="447"/>
                  <a:pt x="0" y="532"/>
                  <a:pt x="51" y="548"/>
                </a:cubicBezTo>
                <a:cubicBezTo>
                  <a:pt x="77" y="556"/>
                  <a:pt x="104" y="553"/>
                  <a:pt x="131" y="556"/>
                </a:cubicBezTo>
                <a:cubicBezTo>
                  <a:pt x="219" y="552"/>
                  <a:pt x="309" y="554"/>
                  <a:pt x="395" y="532"/>
                </a:cubicBezTo>
                <a:cubicBezTo>
                  <a:pt x="465" y="514"/>
                  <a:pt x="521" y="466"/>
                  <a:pt x="587" y="444"/>
                </a:cubicBezTo>
                <a:cubicBezTo>
                  <a:pt x="641" y="404"/>
                  <a:pt x="664" y="359"/>
                  <a:pt x="699" y="300"/>
                </a:cubicBezTo>
                <a:cubicBezTo>
                  <a:pt x="707" y="287"/>
                  <a:pt x="716" y="274"/>
                  <a:pt x="723" y="260"/>
                </a:cubicBezTo>
                <a:cubicBezTo>
                  <a:pt x="734" y="239"/>
                  <a:pt x="755" y="196"/>
                  <a:pt x="755" y="196"/>
                </a:cubicBezTo>
                <a:cubicBezTo>
                  <a:pt x="746" y="151"/>
                  <a:pt x="707" y="71"/>
                  <a:pt x="667" y="44"/>
                </a:cubicBezTo>
                <a:cubicBezTo>
                  <a:pt x="662" y="37"/>
                  <a:pt x="642" y="0"/>
                  <a:pt x="627" y="4"/>
                </a:cubicBezTo>
                <a:cubicBezTo>
                  <a:pt x="619" y="6"/>
                  <a:pt x="612" y="23"/>
                  <a:pt x="619" y="28"/>
                </a:cubicBezTo>
                <a:cubicBezTo>
                  <a:pt x="630" y="36"/>
                  <a:pt x="646" y="28"/>
                  <a:pt x="659" y="28"/>
                </a:cubicBezTo>
                <a:close/>
              </a:path>
            </a:pathLst>
          </a:custGeom>
          <a:solidFill>
            <a:schemeClr val="folHlink"/>
          </a:solidFill>
          <a:ln w="9525">
            <a:round/>
            <a:headEnd/>
            <a:tailEnd/>
          </a:ln>
          <a:scene3d>
            <a:camera prst="legacyPerspectiveBottom"/>
            <a:lightRig rig="legacyFlat3" dir="t"/>
          </a:scene3d>
          <a:sp3d extrusionH="887400" prstMaterial="legacyMatte">
            <a:bevelT w="13500" h="13500" prst="angle"/>
            <a:bevelB w="13500" h="13500" prst="angle"/>
            <a:extrusionClr>
              <a:schemeClr val="folHlink"/>
            </a:extrusionClr>
          </a:sp3d>
        </p:spPr>
        <p:txBody>
          <a:bodyPr>
            <a:flatTx/>
          </a:bodyPr>
          <a:lstStyle/>
          <a:p>
            <a:endParaRPr lang="en-US"/>
          </a:p>
        </p:txBody>
      </p:sp>
      <p:sp>
        <p:nvSpPr>
          <p:cNvPr id="41999" name="Text Box 39"/>
          <p:cNvSpPr txBox="1">
            <a:spLocks noChangeArrowheads="1"/>
          </p:cNvSpPr>
          <p:nvPr/>
        </p:nvSpPr>
        <p:spPr bwMode="auto">
          <a:xfrm rot="-1817502">
            <a:off x="1600200" y="2438400"/>
            <a:ext cx="1212850" cy="366713"/>
          </a:xfrm>
          <a:prstGeom prst="rect">
            <a:avLst/>
          </a:prstGeom>
          <a:noFill/>
          <a:ln w="9525">
            <a:noFill/>
            <a:miter lim="800000"/>
            <a:headEnd/>
            <a:tailEnd/>
          </a:ln>
        </p:spPr>
        <p:txBody>
          <a:bodyPr wrap="none">
            <a:spAutoFit/>
          </a:bodyPr>
          <a:lstStyle/>
          <a:p>
            <a:r>
              <a:rPr lang="en-US" altLang="zh-CN">
                <a:solidFill>
                  <a:schemeClr val="bg1"/>
                </a:solidFill>
                <a:ea typeface="宋体" charset="-122"/>
              </a:rPr>
              <a:t>p38MAPK</a:t>
            </a:r>
          </a:p>
        </p:txBody>
      </p:sp>
      <p:sp>
        <p:nvSpPr>
          <p:cNvPr id="42000" name="Line 40"/>
          <p:cNvSpPr>
            <a:spLocks noChangeShapeType="1"/>
          </p:cNvSpPr>
          <p:nvPr/>
        </p:nvSpPr>
        <p:spPr bwMode="auto">
          <a:xfrm>
            <a:off x="2590800" y="3048000"/>
            <a:ext cx="457200" cy="457200"/>
          </a:xfrm>
          <a:prstGeom prst="line">
            <a:avLst/>
          </a:prstGeom>
          <a:noFill/>
          <a:ln w="28575">
            <a:solidFill>
              <a:srgbClr val="33CC33"/>
            </a:solidFill>
            <a:round/>
            <a:headEnd/>
            <a:tailEnd type="triangle" w="med" len="med"/>
          </a:ln>
        </p:spPr>
        <p:txBody>
          <a:bodyPr/>
          <a:lstStyle/>
          <a:p>
            <a:endParaRPr lang="en-US"/>
          </a:p>
        </p:txBody>
      </p:sp>
      <p:sp>
        <p:nvSpPr>
          <p:cNvPr id="42001" name="AutoShape 41"/>
          <p:cNvSpPr>
            <a:spLocks noChangeArrowheads="1"/>
          </p:cNvSpPr>
          <p:nvPr/>
        </p:nvSpPr>
        <p:spPr bwMode="auto">
          <a:xfrm rot="-1631153">
            <a:off x="1676400" y="1295400"/>
            <a:ext cx="914400" cy="914400"/>
          </a:xfrm>
          <a:prstGeom prst="lightningBolt">
            <a:avLst/>
          </a:prstGeom>
          <a:solidFill>
            <a:srgbClr val="FF3399"/>
          </a:solidFill>
          <a:ln w="9525">
            <a:noFill/>
            <a:miter lim="800000"/>
            <a:headEnd/>
            <a:tailEnd/>
          </a:ln>
        </p:spPr>
        <p:txBody>
          <a:bodyPr wrap="none" anchor="ctr"/>
          <a:lstStyle/>
          <a:p>
            <a:endParaRPr lang="zh-CN" altLang="en-US">
              <a:ea typeface="宋体" charset="-122"/>
            </a:endParaRPr>
          </a:p>
        </p:txBody>
      </p:sp>
      <p:sp>
        <p:nvSpPr>
          <p:cNvPr id="42002" name="Text Box 42"/>
          <p:cNvSpPr txBox="1">
            <a:spLocks noChangeArrowheads="1"/>
          </p:cNvSpPr>
          <p:nvPr/>
        </p:nvSpPr>
        <p:spPr bwMode="auto">
          <a:xfrm>
            <a:off x="0" y="1298575"/>
            <a:ext cx="2301875" cy="457200"/>
          </a:xfrm>
          <a:prstGeom prst="rect">
            <a:avLst/>
          </a:prstGeom>
          <a:noFill/>
          <a:ln w="9525">
            <a:noFill/>
            <a:miter lim="800000"/>
            <a:headEnd/>
            <a:tailEnd/>
          </a:ln>
        </p:spPr>
        <p:txBody>
          <a:bodyPr wrap="none">
            <a:spAutoFit/>
          </a:bodyPr>
          <a:lstStyle/>
          <a:p>
            <a:r>
              <a:rPr lang="en-US" altLang="zh-CN" sz="2400">
                <a:solidFill>
                  <a:srgbClr val="FF3399"/>
                </a:solidFill>
                <a:ea typeface="宋体" charset="-122"/>
              </a:rPr>
              <a:t>Heat shock,</a:t>
            </a:r>
            <a:r>
              <a:rPr lang="en-US" altLang="zh-CN" sz="2400">
                <a:ea typeface="宋体" charset="-122"/>
              </a:rPr>
              <a:t> </a:t>
            </a:r>
            <a:r>
              <a:rPr lang="en-US" altLang="zh-CN" sz="2400">
                <a:solidFill>
                  <a:srgbClr val="6600FF"/>
                </a:solidFill>
                <a:ea typeface="宋体" charset="-122"/>
              </a:rPr>
              <a:t>UV</a:t>
            </a:r>
          </a:p>
        </p:txBody>
      </p:sp>
      <p:sp>
        <p:nvSpPr>
          <p:cNvPr id="42003" name="Line 44"/>
          <p:cNvSpPr>
            <a:spLocks noChangeShapeType="1"/>
          </p:cNvSpPr>
          <p:nvPr/>
        </p:nvSpPr>
        <p:spPr bwMode="auto">
          <a:xfrm>
            <a:off x="7848600" y="6324600"/>
            <a:ext cx="0" cy="0"/>
          </a:xfrm>
          <a:prstGeom prst="line">
            <a:avLst/>
          </a:prstGeom>
          <a:noFill/>
          <a:ln w="9525">
            <a:solidFill>
              <a:schemeClr val="tx1"/>
            </a:solidFill>
            <a:round/>
            <a:headEnd/>
            <a:tailEnd type="triangle" w="med" len="med"/>
          </a:ln>
        </p:spPr>
        <p:txBody>
          <a:bodyPr/>
          <a:lstStyle/>
          <a:p>
            <a:endParaRPr lang="en-US"/>
          </a:p>
        </p:txBody>
      </p:sp>
      <p:sp>
        <p:nvSpPr>
          <p:cNvPr id="42004" name="Line 45"/>
          <p:cNvSpPr>
            <a:spLocks noChangeShapeType="1"/>
          </p:cNvSpPr>
          <p:nvPr/>
        </p:nvSpPr>
        <p:spPr bwMode="auto">
          <a:xfrm flipV="1">
            <a:off x="8839200" y="5943600"/>
            <a:ext cx="152400" cy="457200"/>
          </a:xfrm>
          <a:prstGeom prst="line">
            <a:avLst/>
          </a:prstGeom>
          <a:noFill/>
          <a:ln w="76200">
            <a:solidFill>
              <a:srgbClr val="33CC33"/>
            </a:solidFill>
            <a:round/>
            <a:headEnd/>
            <a:tailEnd type="triangle" w="med" len="med"/>
          </a:ln>
        </p:spPr>
        <p:txBody>
          <a:bodyPr/>
          <a:lstStyle/>
          <a:p>
            <a:endParaRPr lang="en-US"/>
          </a:p>
        </p:txBody>
      </p:sp>
      <p:sp>
        <p:nvSpPr>
          <p:cNvPr id="42005" name="Rectangle 46"/>
          <p:cNvSpPr>
            <a:spLocks noChangeArrowheads="1"/>
          </p:cNvSpPr>
          <p:nvPr/>
        </p:nvSpPr>
        <p:spPr bwMode="auto">
          <a:xfrm>
            <a:off x="130794" y="155575"/>
            <a:ext cx="8964488" cy="1143000"/>
          </a:xfrm>
          <a:prstGeom prst="rect">
            <a:avLst/>
          </a:prstGeom>
          <a:noFill/>
          <a:ln w="9525">
            <a:noFill/>
            <a:miter lim="800000"/>
            <a:headEnd/>
            <a:tailEnd/>
          </a:ln>
        </p:spPr>
        <p:txBody>
          <a:bodyPr anchor="ctr"/>
          <a:lstStyle/>
          <a:p>
            <a:pPr algn="ctr"/>
            <a:r>
              <a:rPr lang="en-US" altLang="zh-CN" sz="3200" dirty="0" smtClean="0">
                <a:solidFill>
                  <a:schemeClr val="hlink"/>
                </a:solidFill>
                <a:ea typeface="宋体" charset="-122"/>
              </a:rPr>
              <a:t>Model of EGR1 -mediated stress-induced autophagy  </a:t>
            </a:r>
            <a:endParaRPr lang="en-US" altLang="zh-CN" sz="3200" dirty="0">
              <a:solidFill>
                <a:schemeClr val="hlink"/>
              </a:solidFill>
              <a:ea typeface="宋体" charset="-122"/>
            </a:endParaRPr>
          </a:p>
        </p:txBody>
      </p:sp>
      <p:sp>
        <p:nvSpPr>
          <p:cNvPr id="42006" name="Line 47"/>
          <p:cNvSpPr>
            <a:spLocks noChangeShapeType="1"/>
          </p:cNvSpPr>
          <p:nvPr/>
        </p:nvSpPr>
        <p:spPr bwMode="auto">
          <a:xfrm flipV="1">
            <a:off x="8534400" y="4648200"/>
            <a:ext cx="0" cy="1219200"/>
          </a:xfrm>
          <a:prstGeom prst="line">
            <a:avLst/>
          </a:prstGeom>
          <a:noFill/>
          <a:ln w="57150">
            <a:solidFill>
              <a:srgbClr val="6600FF"/>
            </a:solidFill>
            <a:round/>
            <a:headEnd/>
            <a:tailEnd type="triangle" w="med" len="med"/>
          </a:ln>
        </p:spPr>
        <p:txBody>
          <a:bodyPr/>
          <a:lstStyle/>
          <a:p>
            <a:endParaRPr lang="en-US"/>
          </a:p>
        </p:txBody>
      </p:sp>
      <p:sp>
        <p:nvSpPr>
          <p:cNvPr id="42007" name="Text Box 48"/>
          <p:cNvSpPr txBox="1">
            <a:spLocks noChangeArrowheads="1"/>
          </p:cNvSpPr>
          <p:nvPr/>
        </p:nvSpPr>
        <p:spPr bwMode="auto">
          <a:xfrm>
            <a:off x="6553200" y="4800600"/>
            <a:ext cx="1643063" cy="495300"/>
          </a:xfrm>
          <a:prstGeom prst="rect">
            <a:avLst/>
          </a:prstGeom>
          <a:noFill/>
          <a:ln w="38100">
            <a:solidFill>
              <a:srgbClr val="00FFFF"/>
            </a:solidFill>
            <a:prstDash val="dash"/>
            <a:miter lim="800000"/>
            <a:headEnd/>
            <a:tailEnd/>
          </a:ln>
        </p:spPr>
        <p:txBody>
          <a:bodyPr wrap="none">
            <a:spAutoFit/>
          </a:bodyPr>
          <a:lstStyle/>
          <a:p>
            <a:r>
              <a:rPr lang="en-US" altLang="zh-CN" sz="1200" b="1">
                <a:ea typeface="宋体" charset="-122"/>
              </a:rPr>
              <a:t>Neurodegenerative </a:t>
            </a:r>
          </a:p>
          <a:p>
            <a:r>
              <a:rPr lang="en-US" altLang="zh-CN" sz="1200" b="1">
                <a:ea typeface="宋体" charset="-122"/>
              </a:rPr>
              <a:t>Diseases</a:t>
            </a:r>
          </a:p>
        </p:txBody>
      </p:sp>
      <p:sp>
        <p:nvSpPr>
          <p:cNvPr id="42008" name="Line 49"/>
          <p:cNvSpPr>
            <a:spLocks noChangeShapeType="1"/>
          </p:cNvSpPr>
          <p:nvPr/>
        </p:nvSpPr>
        <p:spPr bwMode="auto">
          <a:xfrm>
            <a:off x="7239000" y="5410200"/>
            <a:ext cx="0" cy="533400"/>
          </a:xfrm>
          <a:prstGeom prst="line">
            <a:avLst/>
          </a:prstGeom>
          <a:noFill/>
          <a:ln w="38100">
            <a:solidFill>
              <a:srgbClr val="00FFFF"/>
            </a:solidFill>
            <a:round/>
            <a:headEnd/>
            <a:tailEnd/>
          </a:ln>
        </p:spPr>
        <p:txBody>
          <a:bodyPr/>
          <a:lstStyle/>
          <a:p>
            <a:endParaRPr lang="en-US"/>
          </a:p>
        </p:txBody>
      </p:sp>
      <p:sp>
        <p:nvSpPr>
          <p:cNvPr id="42009" name="Line 50"/>
          <p:cNvSpPr>
            <a:spLocks noChangeShapeType="1"/>
          </p:cNvSpPr>
          <p:nvPr/>
        </p:nvSpPr>
        <p:spPr bwMode="auto">
          <a:xfrm>
            <a:off x="7010400" y="5410200"/>
            <a:ext cx="457200" cy="0"/>
          </a:xfrm>
          <a:prstGeom prst="line">
            <a:avLst/>
          </a:prstGeom>
          <a:noFill/>
          <a:ln w="28575">
            <a:solidFill>
              <a:srgbClr val="00FFFF"/>
            </a:solidFill>
            <a:round/>
            <a:headEnd/>
            <a:tailEnd/>
          </a:ln>
        </p:spPr>
        <p:txBody>
          <a:bodyPr/>
          <a:lstStyle/>
          <a:p>
            <a:endParaRPr lang="en-US"/>
          </a:p>
        </p:txBody>
      </p:sp>
      <p:sp>
        <p:nvSpPr>
          <p:cNvPr id="42010" name="Text Box 51"/>
          <p:cNvSpPr txBox="1">
            <a:spLocks noChangeArrowheads="1"/>
          </p:cNvSpPr>
          <p:nvPr/>
        </p:nvSpPr>
        <p:spPr bwMode="auto">
          <a:xfrm>
            <a:off x="8056563" y="4191000"/>
            <a:ext cx="1087437" cy="342900"/>
          </a:xfrm>
          <a:prstGeom prst="rect">
            <a:avLst/>
          </a:prstGeom>
          <a:noFill/>
          <a:ln w="38100">
            <a:solidFill>
              <a:srgbClr val="6600FF"/>
            </a:solidFill>
            <a:prstDash val="dash"/>
            <a:miter lim="800000"/>
            <a:headEnd/>
            <a:tailEnd/>
          </a:ln>
        </p:spPr>
        <p:txBody>
          <a:bodyPr wrap="none">
            <a:spAutoFit/>
          </a:bodyPr>
          <a:lstStyle/>
          <a:p>
            <a:r>
              <a:rPr lang="en-US" altLang="zh-CN" sz="1400" b="1">
                <a:ea typeface="宋体" charset="-122"/>
              </a:rPr>
              <a:t>Apoptosis</a:t>
            </a:r>
          </a:p>
        </p:txBody>
      </p:sp>
      <p:sp>
        <p:nvSpPr>
          <p:cNvPr id="42011" name="Text Box 52"/>
          <p:cNvSpPr txBox="1">
            <a:spLocks noChangeArrowheads="1"/>
          </p:cNvSpPr>
          <p:nvPr/>
        </p:nvSpPr>
        <p:spPr bwMode="auto">
          <a:xfrm>
            <a:off x="7908925" y="5526088"/>
            <a:ext cx="369888" cy="457200"/>
          </a:xfrm>
          <a:prstGeom prst="rect">
            <a:avLst/>
          </a:prstGeom>
          <a:noFill/>
          <a:ln w="9525">
            <a:noFill/>
            <a:miter lim="800000"/>
            <a:headEnd/>
            <a:tailEnd/>
          </a:ln>
        </p:spPr>
        <p:txBody>
          <a:bodyPr wrap="none">
            <a:spAutoFit/>
          </a:bodyPr>
          <a:lstStyle/>
          <a:p>
            <a:r>
              <a:rPr lang="en-US" altLang="zh-CN" sz="2400" b="1">
                <a:solidFill>
                  <a:srgbClr val="00FFFF"/>
                </a:solidFill>
                <a:ea typeface="宋体" charset="-122"/>
              </a:rPr>
              <a:t>?</a:t>
            </a:r>
          </a:p>
        </p:txBody>
      </p:sp>
      <p:sp>
        <p:nvSpPr>
          <p:cNvPr id="42012" name="Text Box 53"/>
          <p:cNvSpPr txBox="1">
            <a:spLocks noChangeArrowheads="1"/>
          </p:cNvSpPr>
          <p:nvPr/>
        </p:nvSpPr>
        <p:spPr bwMode="auto">
          <a:xfrm>
            <a:off x="8774113" y="5029200"/>
            <a:ext cx="369887" cy="457200"/>
          </a:xfrm>
          <a:prstGeom prst="rect">
            <a:avLst/>
          </a:prstGeom>
          <a:noFill/>
          <a:ln w="9525">
            <a:noFill/>
            <a:miter lim="800000"/>
            <a:headEnd/>
            <a:tailEnd/>
          </a:ln>
        </p:spPr>
        <p:txBody>
          <a:bodyPr wrap="none">
            <a:spAutoFit/>
          </a:bodyPr>
          <a:lstStyle/>
          <a:p>
            <a:r>
              <a:rPr lang="en-US" altLang="zh-CN" sz="2400" b="1">
                <a:solidFill>
                  <a:srgbClr val="6600FF"/>
                </a:solidFill>
                <a:ea typeface="宋体" charset="-122"/>
              </a:rPr>
              <a:t>?</a:t>
            </a:r>
          </a:p>
        </p:txBody>
      </p:sp>
      <p:sp>
        <p:nvSpPr>
          <p:cNvPr id="42013" name="Line 55"/>
          <p:cNvSpPr>
            <a:spLocks noChangeShapeType="1"/>
          </p:cNvSpPr>
          <p:nvPr/>
        </p:nvSpPr>
        <p:spPr bwMode="auto">
          <a:xfrm flipV="1">
            <a:off x="5562600" y="4343400"/>
            <a:ext cx="228600" cy="457200"/>
          </a:xfrm>
          <a:prstGeom prst="line">
            <a:avLst/>
          </a:prstGeom>
          <a:noFill/>
          <a:ln w="76200">
            <a:solidFill>
              <a:srgbClr val="33CC33"/>
            </a:solidFill>
            <a:prstDash val="sysDot"/>
            <a:round/>
            <a:headEnd/>
            <a:tailEnd type="triangle" w="med" len="med"/>
          </a:ln>
        </p:spPr>
        <p:txBody>
          <a:bodyPr/>
          <a:lstStyle/>
          <a:p>
            <a:endParaRPr lang="en-US"/>
          </a:p>
        </p:txBody>
      </p:sp>
      <p:sp>
        <p:nvSpPr>
          <p:cNvPr id="42014" name="AutoShape 56"/>
          <p:cNvSpPr>
            <a:spLocks noChangeArrowheads="1"/>
          </p:cNvSpPr>
          <p:nvPr/>
        </p:nvSpPr>
        <p:spPr bwMode="auto">
          <a:xfrm>
            <a:off x="5029200" y="5105400"/>
            <a:ext cx="304800" cy="1138238"/>
          </a:xfrm>
          <a:prstGeom prst="curvedRightArrow">
            <a:avLst>
              <a:gd name="adj1" fmla="val 74688"/>
              <a:gd name="adj2" fmla="val 149375"/>
              <a:gd name="adj3" fmla="val 33333"/>
            </a:avLst>
          </a:prstGeom>
          <a:solidFill>
            <a:srgbClr val="33CC33"/>
          </a:solidFill>
          <a:ln w="9525">
            <a:solidFill>
              <a:srgbClr val="33CC33"/>
            </a:solidFill>
            <a:miter lim="800000"/>
            <a:headEnd/>
            <a:tailEnd/>
          </a:ln>
        </p:spPr>
        <p:txBody>
          <a:bodyPr wrap="none" anchor="ctr"/>
          <a:lstStyle/>
          <a:p>
            <a:endParaRPr lang="zh-CN" altLang="en-US">
              <a:ea typeface="宋体" charset="-122"/>
            </a:endParaRPr>
          </a:p>
        </p:txBody>
      </p:sp>
      <p:sp>
        <p:nvSpPr>
          <p:cNvPr id="42015" name="Line 57"/>
          <p:cNvSpPr>
            <a:spLocks noChangeShapeType="1"/>
          </p:cNvSpPr>
          <p:nvPr/>
        </p:nvSpPr>
        <p:spPr bwMode="auto">
          <a:xfrm>
            <a:off x="8229600" y="4648200"/>
            <a:ext cx="609600" cy="0"/>
          </a:xfrm>
          <a:prstGeom prst="line">
            <a:avLst/>
          </a:prstGeom>
          <a:noFill/>
          <a:ln w="28575">
            <a:solidFill>
              <a:srgbClr val="6600FF"/>
            </a:solidFill>
            <a:round/>
            <a:headEnd/>
            <a:tailEnd/>
          </a:ln>
        </p:spPr>
        <p:txBody>
          <a:bodyPr/>
          <a:lstStyle/>
          <a:p>
            <a:endParaRPr lang="en-US"/>
          </a:p>
        </p:txBody>
      </p:sp>
    </p:spTree>
    <p:extLst>
      <p:ext uri="{BB962C8B-B14F-4D97-AF65-F5344CB8AC3E}">
        <p14:creationId xmlns:p14="http://schemas.microsoft.com/office/powerpoint/2010/main" val="3805881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b="1" dirty="0" smtClean="0"/>
              <a:t>Approved By</a:t>
            </a:r>
          </a:p>
          <a:p>
            <a:pPr marL="0" indent="0">
              <a:buNone/>
            </a:pPr>
            <a:endParaRPr lang="en-US" dirty="0"/>
          </a:p>
          <a:p>
            <a:pPr marL="0" indent="0">
              <a:buNone/>
            </a:pPr>
            <a:r>
              <a:rPr lang="en-US" sz="2000" b="1" dirty="0" smtClean="0"/>
              <a:t> </a:t>
            </a:r>
          </a:p>
          <a:p>
            <a:pPr marL="0" indent="0">
              <a:buNone/>
            </a:pPr>
            <a:endParaRPr lang="en-US" b="1" dirty="0"/>
          </a:p>
          <a:p>
            <a:pPr marL="0" indent="0">
              <a:buNone/>
            </a:pPr>
            <a:r>
              <a:rPr lang="en-US" sz="2400" b="1" dirty="0" smtClean="0"/>
              <a:t>E-signature: </a:t>
            </a:r>
          </a:p>
          <a:p>
            <a:pPr marL="0" indent="0">
              <a:buNone/>
            </a:pPr>
            <a:endParaRPr lang="en-US" sz="2400" b="1" dirty="0"/>
          </a:p>
        </p:txBody>
      </p:sp>
    </p:spTree>
    <p:extLst>
      <p:ext uri="{BB962C8B-B14F-4D97-AF65-F5344CB8AC3E}">
        <p14:creationId xmlns:p14="http://schemas.microsoft.com/office/powerpoint/2010/main" val="2693671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2667000" cy="685800"/>
          </a:xfrm>
        </p:spPr>
        <p:style>
          <a:lnRef idx="3">
            <a:schemeClr val="lt1"/>
          </a:lnRef>
          <a:fillRef idx="1">
            <a:schemeClr val="accent1"/>
          </a:fillRef>
          <a:effectRef idx="1">
            <a:schemeClr val="accent1"/>
          </a:effectRef>
          <a:fontRef idx="minor">
            <a:schemeClr val="lt1"/>
          </a:fontRef>
        </p:style>
        <p:txBody>
          <a:bodyPr>
            <a:normAutofit/>
          </a:bodyPr>
          <a:lstStyle/>
          <a:p>
            <a:r>
              <a:rPr lang="en-US" sz="3200" b="1" dirty="0" smtClean="0">
                <a:solidFill>
                  <a:srgbClr val="002060"/>
                </a:solidFill>
              </a:rPr>
              <a:t>BIOGRAPHY</a:t>
            </a:r>
            <a:endParaRPr lang="en-US" sz="3200" b="1" dirty="0">
              <a:solidFill>
                <a:srgbClr val="002060"/>
              </a:solidFill>
            </a:endParaRPr>
          </a:p>
        </p:txBody>
      </p:sp>
      <p:sp>
        <p:nvSpPr>
          <p:cNvPr id="4" name="Rectangle 3"/>
          <p:cNvSpPr/>
          <p:nvPr/>
        </p:nvSpPr>
        <p:spPr>
          <a:xfrm>
            <a:off x="228600" y="1066801"/>
            <a:ext cx="8915400" cy="3046988"/>
          </a:xfrm>
          <a:prstGeom prst="rect">
            <a:avLst/>
          </a:prstGeom>
        </p:spPr>
        <p:txBody>
          <a:bodyPr wrap="square">
            <a:spAutoFit/>
          </a:bodyPr>
          <a:lstStyle/>
          <a:p>
            <a:pPr algn="just"/>
            <a:r>
              <a:rPr lang="en-US" sz="1600" dirty="0"/>
              <a:t>He is now an instructor in Department of Radiation Oncology, Beth Israel Deaconess Medical Center (BIDMC) /Harvard Medical School. He completed his PhD program in Cellular and Developmental biology in 2006 at University of Fribourg, Switzerland, and identified the differentially expressed downstream targets of human nucleosome </a:t>
            </a:r>
            <a:r>
              <a:rPr lang="en-US" sz="1600" dirty="0" err="1"/>
              <a:t>remodelling</a:t>
            </a:r>
            <a:r>
              <a:rPr lang="en-US" sz="1600" dirty="0"/>
              <a:t> Mi-2 </a:t>
            </a:r>
            <a:r>
              <a:rPr lang="en-US" sz="1600" dirty="0" err="1"/>
              <a:t>orthologue</a:t>
            </a:r>
            <a:r>
              <a:rPr lang="en-US" sz="1600" dirty="0"/>
              <a:t> LET-418 and explored the influence of TOR kinase on lifespan in C. </a:t>
            </a:r>
            <a:r>
              <a:rPr lang="en-US" sz="1600" dirty="0" err="1"/>
              <a:t>elegans</a:t>
            </a:r>
            <a:r>
              <a:rPr lang="en-US" sz="1600" dirty="0"/>
              <a:t> using genetics. Then he carried out his postdoctoral training at Institute of Ageing and Pittsburgh Institute of neurodegenerative diseases, University of Pittsburgh. In 2008, he moved to </a:t>
            </a:r>
            <a:r>
              <a:rPr lang="en-US" sz="1600" dirty="0" err="1"/>
              <a:t>Dept</a:t>
            </a:r>
            <a:r>
              <a:rPr lang="en-US" sz="1600" dirty="0"/>
              <a:t> of Radiation Oncology/BIDMC first as research fellow and was promoted to current position in August, 2010. He have authored and coauthored 15 publications in journals, such as Nature, Developmental biology, BMC developmental biology, PLOS Genetics, PLOS one, J. Vis </a:t>
            </a:r>
            <a:r>
              <a:rPr lang="en-US" sz="1600" dirty="0" err="1"/>
              <a:t>Exp</a:t>
            </a:r>
            <a:r>
              <a:rPr lang="en-US" sz="1600" dirty="0"/>
              <a:t>, Cancer informatics, Gene regulation and Systems biology. He served as a reviewer in some journals, including Cellular and Molecular Life Science, Transgenic Research, Knowledge-based Systems, and the La –Press journals.</a:t>
            </a:r>
            <a:endParaRPr lang="en-US" sz="1500" dirty="0"/>
          </a:p>
        </p:txBody>
      </p:sp>
    </p:spTree>
    <p:extLst>
      <p:ext uri="{BB962C8B-B14F-4D97-AF65-F5344CB8AC3E}">
        <p14:creationId xmlns:p14="http://schemas.microsoft.com/office/powerpoint/2010/main" val="378335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8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b="1" dirty="0"/>
              <a:t>Nuclear Medicine &amp; Radiation Therapy</a:t>
            </a:r>
            <a:r>
              <a:rPr lang="en-US" b="1" dirty="0" smtClean="0"/>
              <a:t/>
            </a:r>
            <a:br>
              <a:rPr lang="en-US" b="1" dirty="0" smtClean="0"/>
            </a:br>
            <a:r>
              <a:rPr lang="en-US" b="1" dirty="0" smtClean="0"/>
              <a:t>Related Journals</a:t>
            </a:r>
            <a:endParaRPr lang="en-US" b="1" dirty="0"/>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hlinkClick r:id="rId3"/>
              </a:rPr>
              <a:t>OMICS Journal of Radiology</a:t>
            </a:r>
            <a:endParaRPr lang="en-US" sz="2000" dirty="0"/>
          </a:p>
          <a:p>
            <a:pPr marL="342900" indent="-342900">
              <a:buFont typeface="Wingdings" panose="05000000000000000000" pitchFamily="2" charset="2"/>
              <a:buChar char="Ø"/>
              <a:defRPr/>
            </a:pPr>
            <a:r>
              <a:rPr lang="en-US" sz="2000" dirty="0">
                <a:hlinkClick r:id="rId4"/>
              </a:rPr>
              <a:t>Chemotherapy: Open </a:t>
            </a:r>
            <a:r>
              <a:rPr lang="en-US" sz="2000" dirty="0" smtClean="0">
                <a:hlinkClick r:id="rId4"/>
              </a:rPr>
              <a:t>Access</a:t>
            </a:r>
            <a:endParaRPr lang="en-US" sz="2000" dirty="0" smtClean="0"/>
          </a:p>
          <a:p>
            <a:pPr marL="342900" indent="-342900">
              <a:buFont typeface="Wingdings" panose="05000000000000000000" pitchFamily="2" charset="2"/>
              <a:buChar char="Ø"/>
              <a:defRPr/>
            </a:pPr>
            <a:r>
              <a:rPr lang="en-US" sz="2000" dirty="0">
                <a:hlinkClick r:id="rId5"/>
              </a:rPr>
              <a:t>Journal of Cancer Science &amp; Therapy</a:t>
            </a:r>
            <a:endParaRPr lang="en-US" sz="2000" dirty="0">
              <a:solidFill>
                <a:schemeClr val="bg2">
                  <a:lumMod val="50000"/>
                </a:schemeClr>
              </a:solidFill>
              <a:latin typeface="Estrangelo Edessa" panose="03080600000000000000" pitchFamily="66" charset="0"/>
              <a:cs typeface="Estrangelo Edessa" panose="03080600000000000000" pitchFamily="66" charset="0"/>
            </a:endParaRPr>
          </a:p>
        </p:txBody>
      </p:sp>
      <p:pic>
        <p:nvPicPr>
          <p:cNvPr id="46084" name="Picture 4" descr="http://omicsonline.org/admin/headers/jnmrt-hea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643312"/>
            <a:ext cx="3581400" cy="321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050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2200" dirty="0" smtClean="0">
                <a:latin typeface="Footlight MT Light" panose="0204060206030A020304" pitchFamily="18" charset="0"/>
                <a:hlinkClick r:id="rId3"/>
              </a:rPr>
              <a:t>Conferenceseries.com</a:t>
            </a:r>
            <a:endParaRPr lang="en-US" sz="2200" dirty="0">
              <a:latin typeface="Footlight MT Light" panose="0204060206030A020304" pitchFamily="18" charset="0"/>
            </a:endParaRP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b="1" dirty="0"/>
              <a:t>Nuclear Medicine &amp; Radiation </a:t>
            </a:r>
            <a:r>
              <a:rPr lang="en-US" sz="3600" b="1" dirty="0" smtClean="0"/>
              <a:t>Therapy</a:t>
            </a:r>
          </a:p>
          <a:p>
            <a:pPr algn="ctr">
              <a:defRPr/>
            </a:pPr>
            <a:r>
              <a:rPr lang="en-US" sz="3600" b="1" dirty="0" smtClean="0"/>
              <a:t>Related </a:t>
            </a:r>
            <a:r>
              <a:rPr lang="en-US" sz="3600" b="1" dirty="0"/>
              <a:t>Conferences</a:t>
            </a:r>
          </a:p>
        </p:txBody>
      </p:sp>
    </p:spTree>
    <p:extLst>
      <p:ext uri="{BB962C8B-B14F-4D97-AF65-F5344CB8AC3E}">
        <p14:creationId xmlns:p14="http://schemas.microsoft.com/office/powerpoint/2010/main" val="4247803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04800" y="228600"/>
            <a:ext cx="4648200" cy="685800"/>
          </a:xfrm>
          <a:prstGeom prst="rect">
            <a:avLst/>
          </a:prstGeom>
        </p:spPr>
        <p:style>
          <a:lnRef idx="3">
            <a:schemeClr val="lt1"/>
          </a:lnRef>
          <a:fillRef idx="1">
            <a:schemeClr val="accent1"/>
          </a:fillRef>
          <a:effectRef idx="1">
            <a:schemeClr val="accent1"/>
          </a:effectRef>
          <a:fontRef idx="minor">
            <a:schemeClr val="lt1"/>
          </a:fontRef>
        </p:style>
        <p:txBody>
          <a:bodyPr>
            <a:normAutofit fontScale="97500"/>
          </a:bodyP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b="1" smtClean="0">
                <a:solidFill>
                  <a:srgbClr val="002060"/>
                </a:solidFill>
              </a:rPr>
              <a:t>Recent Publications</a:t>
            </a:r>
            <a:endParaRPr lang="en-US" b="1" dirty="0">
              <a:solidFill>
                <a:srgbClr val="002060"/>
              </a:solidFill>
            </a:endParaRPr>
          </a:p>
        </p:txBody>
      </p:sp>
      <p:sp>
        <p:nvSpPr>
          <p:cNvPr id="3" name="Rectangle 2"/>
          <p:cNvSpPr/>
          <p:nvPr/>
        </p:nvSpPr>
        <p:spPr>
          <a:xfrm>
            <a:off x="304800" y="1463188"/>
            <a:ext cx="8610600" cy="5262979"/>
          </a:xfrm>
          <a:prstGeom prst="rect">
            <a:avLst/>
          </a:prstGeom>
          <a:solidFill>
            <a:schemeClr val="bg2">
              <a:lumMod val="75000"/>
            </a:schemeClr>
          </a:solidFill>
        </p:spPr>
        <p:txBody>
          <a:bodyPr wrap="square">
            <a:spAutoFit/>
          </a:bodyPr>
          <a:lstStyle/>
          <a:p>
            <a:r>
              <a:rPr lang="en-US" sz="1600" dirty="0">
                <a:solidFill>
                  <a:schemeClr val="bg1"/>
                </a:solidFill>
              </a:rPr>
              <a:t>Cancers with Stem-Like Attractors and </a:t>
            </a:r>
            <a:r>
              <a:rPr lang="en-US" sz="1600" dirty="0" err="1">
                <a:solidFill>
                  <a:schemeClr val="bg1"/>
                </a:solidFill>
              </a:rPr>
              <a:t>Â“Loss</a:t>
            </a:r>
            <a:r>
              <a:rPr lang="en-US" sz="1600" dirty="0">
                <a:solidFill>
                  <a:schemeClr val="bg1"/>
                </a:solidFill>
              </a:rPr>
              <a:t> Of </a:t>
            </a:r>
            <a:r>
              <a:rPr lang="en-US" sz="1600" dirty="0" err="1">
                <a:solidFill>
                  <a:schemeClr val="bg1"/>
                </a:solidFill>
              </a:rPr>
              <a:t>DifferentiationÂ</a:t>
            </a:r>
            <a:r>
              <a:rPr lang="en-US" sz="1600" dirty="0">
                <a:solidFill>
                  <a:schemeClr val="bg1"/>
                </a:solidFill>
              </a:rPr>
              <a:t>” Novel Hallmark: Does the </a:t>
            </a:r>
            <a:r>
              <a:rPr lang="en-US" sz="1600" dirty="0" err="1">
                <a:solidFill>
                  <a:schemeClr val="bg1"/>
                </a:solidFill>
              </a:rPr>
              <a:t>Â“Cyto-EducationÂ</a:t>
            </a:r>
            <a:r>
              <a:rPr lang="en-US" sz="1600" dirty="0">
                <a:solidFill>
                  <a:schemeClr val="bg1"/>
                </a:solidFill>
              </a:rPr>
              <a:t>” with Stem Cell Therapy Help?</a:t>
            </a:r>
          </a:p>
          <a:p>
            <a:r>
              <a:rPr lang="en-US" sz="1600" dirty="0" err="1">
                <a:solidFill>
                  <a:schemeClr val="bg1"/>
                </a:solidFill>
              </a:rPr>
              <a:t>Yue</a:t>
            </a:r>
            <a:r>
              <a:rPr lang="en-US" sz="1600" dirty="0">
                <a:solidFill>
                  <a:schemeClr val="bg1"/>
                </a:solidFill>
              </a:rPr>
              <a:t> Zhang</a:t>
            </a:r>
          </a:p>
          <a:p>
            <a:r>
              <a:rPr lang="en-US" sz="1600" dirty="0">
                <a:solidFill>
                  <a:schemeClr val="bg1"/>
                </a:solidFill>
              </a:rPr>
              <a:t>The Potential </a:t>
            </a:r>
            <a:r>
              <a:rPr lang="en-US" sz="1600" dirty="0" err="1">
                <a:solidFill>
                  <a:schemeClr val="bg1"/>
                </a:solidFill>
              </a:rPr>
              <a:t>Â“CoreÂ</a:t>
            </a:r>
            <a:r>
              <a:rPr lang="en-US" sz="1600" dirty="0">
                <a:solidFill>
                  <a:schemeClr val="bg1"/>
                </a:solidFill>
              </a:rPr>
              <a:t>” of Vitamin D Receptor and Vitamin D Hypothesis: Synthesis of Common Basis of Some Autoimmune Diseases and Associated Cancers via Autophagy</a:t>
            </a:r>
          </a:p>
          <a:p>
            <a:r>
              <a:rPr lang="en-US" sz="1600" dirty="0" err="1">
                <a:solidFill>
                  <a:schemeClr val="bg1"/>
                </a:solidFill>
              </a:rPr>
              <a:t>Yue</a:t>
            </a:r>
            <a:r>
              <a:rPr lang="en-US" sz="1600" dirty="0">
                <a:solidFill>
                  <a:schemeClr val="bg1"/>
                </a:solidFill>
              </a:rPr>
              <a:t> Zhang</a:t>
            </a:r>
          </a:p>
          <a:p>
            <a:r>
              <a:rPr lang="en-US" sz="1600" dirty="0">
                <a:solidFill>
                  <a:schemeClr val="bg1"/>
                </a:solidFill>
              </a:rPr>
              <a:t> </a:t>
            </a:r>
          </a:p>
          <a:p>
            <a:r>
              <a:rPr lang="en-US" sz="1600" dirty="0">
                <a:solidFill>
                  <a:schemeClr val="bg1"/>
                </a:solidFill>
              </a:rPr>
              <a:t>Emerging Vitamin D Receptor-Centered Patterns of Genetic Overlap across Some Autoimmune Diseases and Associated Cancers</a:t>
            </a:r>
          </a:p>
          <a:p>
            <a:r>
              <a:rPr lang="en-US" sz="1600" dirty="0" err="1">
                <a:solidFill>
                  <a:schemeClr val="bg1"/>
                </a:solidFill>
              </a:rPr>
              <a:t>Yue</a:t>
            </a:r>
            <a:r>
              <a:rPr lang="en-US" sz="1600" dirty="0">
                <a:solidFill>
                  <a:schemeClr val="bg1"/>
                </a:solidFill>
              </a:rPr>
              <a:t> Zhang</a:t>
            </a:r>
          </a:p>
          <a:p>
            <a:r>
              <a:rPr lang="en-US" sz="1600" dirty="0">
                <a:solidFill>
                  <a:schemeClr val="bg1"/>
                </a:solidFill>
              </a:rPr>
              <a:t>Synthetic and Systems Biology: Toward Achieving Impossible Missions and Deciphering Human Complex Disease Genetics</a:t>
            </a:r>
          </a:p>
          <a:p>
            <a:r>
              <a:rPr lang="en-US" sz="1600" dirty="0" err="1">
                <a:solidFill>
                  <a:schemeClr val="bg1"/>
                </a:solidFill>
              </a:rPr>
              <a:t>Yue</a:t>
            </a:r>
            <a:r>
              <a:rPr lang="en-US" sz="1600" dirty="0">
                <a:solidFill>
                  <a:schemeClr val="bg1"/>
                </a:solidFill>
              </a:rPr>
              <a:t> Zhang</a:t>
            </a:r>
          </a:p>
          <a:p>
            <a:r>
              <a:rPr lang="en-US" sz="1600" dirty="0">
                <a:solidFill>
                  <a:schemeClr val="bg1"/>
                </a:solidFill>
              </a:rPr>
              <a:t>Authorship: an Engine for Research, and a Guarantee of Quality of Publication and Currency for Career Development</a:t>
            </a:r>
          </a:p>
          <a:p>
            <a:r>
              <a:rPr lang="en-US" sz="1600" dirty="0" err="1">
                <a:solidFill>
                  <a:schemeClr val="bg1"/>
                </a:solidFill>
              </a:rPr>
              <a:t>Yue</a:t>
            </a:r>
            <a:r>
              <a:rPr lang="en-US" sz="1600" dirty="0">
                <a:solidFill>
                  <a:schemeClr val="bg1"/>
                </a:solidFill>
              </a:rPr>
              <a:t> Zhang</a:t>
            </a:r>
          </a:p>
          <a:p>
            <a:r>
              <a:rPr lang="en-US" sz="1600" dirty="0">
                <a:solidFill>
                  <a:schemeClr val="bg1"/>
                </a:solidFill>
              </a:rPr>
              <a:t>Ideal Open Access (OA2) and the Lineage of Reproducibility</a:t>
            </a:r>
          </a:p>
          <a:p>
            <a:r>
              <a:rPr lang="en-US" sz="1600" dirty="0" err="1">
                <a:solidFill>
                  <a:schemeClr val="bg1"/>
                </a:solidFill>
              </a:rPr>
              <a:t>Yue</a:t>
            </a:r>
            <a:r>
              <a:rPr lang="en-US" sz="1600" dirty="0">
                <a:solidFill>
                  <a:schemeClr val="bg1"/>
                </a:solidFill>
              </a:rPr>
              <a:t> </a:t>
            </a:r>
            <a:r>
              <a:rPr lang="en-US" sz="1600" dirty="0" smtClean="0">
                <a:solidFill>
                  <a:schemeClr val="bg1"/>
                </a:solidFill>
              </a:rPr>
              <a:t>Zhang</a:t>
            </a:r>
          </a:p>
          <a:p>
            <a:r>
              <a:rPr lang="en-US" sz="1600" dirty="0">
                <a:solidFill>
                  <a:schemeClr val="bg1"/>
                </a:solidFill>
              </a:rPr>
              <a:t>Cancer Embryonic Stem Cell-like Attractors alongside Deficiency of Regulatory Restraints of Cell-Division and Cell-Cycle</a:t>
            </a:r>
          </a:p>
          <a:p>
            <a:r>
              <a:rPr lang="en-US" sz="1600" dirty="0">
                <a:solidFill>
                  <a:schemeClr val="bg1"/>
                </a:solidFill>
              </a:rPr>
              <a:t>Zhang </a:t>
            </a:r>
            <a:r>
              <a:rPr lang="en-US" sz="1600" dirty="0" err="1">
                <a:solidFill>
                  <a:schemeClr val="bg1"/>
                </a:solidFill>
              </a:rPr>
              <a:t>Yue</a:t>
            </a:r>
            <a:endParaRPr lang="en-US" sz="1600" dirty="0">
              <a:solidFill>
                <a:schemeClr val="bg1"/>
              </a:solidFill>
            </a:endParaRPr>
          </a:p>
        </p:txBody>
      </p:sp>
    </p:spTree>
    <p:extLst>
      <p:ext uri="{BB962C8B-B14F-4D97-AF65-F5344CB8AC3E}">
        <p14:creationId xmlns:p14="http://schemas.microsoft.com/office/powerpoint/2010/main" val="27630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4038600" cy="8382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solidFill>
                  <a:srgbClr val="002060"/>
                </a:solidFill>
              </a:rPr>
              <a:t>Research Interests</a:t>
            </a:r>
            <a:endParaRPr lang="en-US" b="1" dirty="0">
              <a:solidFill>
                <a:srgbClr val="002060"/>
              </a:solidFill>
            </a:endParaRPr>
          </a:p>
        </p:txBody>
      </p:sp>
      <p:sp>
        <p:nvSpPr>
          <p:cNvPr id="3" name="Content Placeholder 2"/>
          <p:cNvSpPr>
            <a:spLocks noGrp="1"/>
          </p:cNvSpPr>
          <p:nvPr>
            <p:ph sz="quarter" idx="1"/>
          </p:nvPr>
        </p:nvSpPr>
        <p:spPr>
          <a:xfrm>
            <a:off x="438150" y="1524000"/>
            <a:ext cx="7772400" cy="4572000"/>
          </a:xfrm>
          <a:solidFill>
            <a:schemeClr val="bg2">
              <a:lumMod val="75000"/>
            </a:schemeClr>
          </a:solidFill>
          <a:ln>
            <a:solidFill>
              <a:srgbClr val="0070C0"/>
            </a:solidFill>
          </a:ln>
        </p:spPr>
        <p:txBody>
          <a:bodyPr>
            <a:normAutofit/>
          </a:bodyPr>
          <a:lstStyle/>
          <a:p>
            <a:pPr>
              <a:buBlip>
                <a:blip r:embed="rId2"/>
              </a:buBlip>
            </a:pPr>
            <a:r>
              <a:rPr lang="en-US" dirty="0">
                <a:solidFill>
                  <a:srgbClr val="002060"/>
                </a:solidFill>
              </a:rPr>
              <a:t>Genetics and Epigenetics, Systems biology, SLAC ( Stem cell biology, longevity /Ageing and cancer biology) with a focus on chromatin remodelers w/o the stressors, particularly radiation, heat shock, and nutrient deprivation by using both </a:t>
            </a:r>
            <a:r>
              <a:rPr lang="en-US" dirty="0" err="1">
                <a:solidFill>
                  <a:srgbClr val="002060"/>
                </a:solidFill>
              </a:rPr>
              <a:t>C.elegans</a:t>
            </a:r>
            <a:r>
              <a:rPr lang="en-US" dirty="0">
                <a:solidFill>
                  <a:srgbClr val="002060"/>
                </a:solidFill>
              </a:rPr>
              <a:t> model organisms and mammalian </a:t>
            </a:r>
            <a:r>
              <a:rPr lang="en-US" dirty="0" smtClean="0">
                <a:solidFill>
                  <a:srgbClr val="002060"/>
                </a:solidFill>
              </a:rPr>
              <a:t>systems.</a:t>
            </a:r>
            <a:endParaRPr lang="en-US" dirty="0">
              <a:solidFill>
                <a:srgbClr val="002060"/>
              </a:solidFill>
            </a:endParaRPr>
          </a:p>
        </p:txBody>
      </p:sp>
    </p:spTree>
    <p:extLst>
      <p:ext uri="{BB962C8B-B14F-4D97-AF65-F5344CB8AC3E}">
        <p14:creationId xmlns:p14="http://schemas.microsoft.com/office/powerpoint/2010/main" val="345078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sz="2400" dirty="0">
                <a:solidFill>
                  <a:srgbClr val="002060"/>
                </a:solidFill>
              </a:rPr>
              <a:t>Cancers with Stem-Like Attractors and “Loss Of Differentiation” Novel Hallmark: Does the “</a:t>
            </a:r>
            <a:r>
              <a:rPr lang="en-US" sz="2400" dirty="0" err="1">
                <a:solidFill>
                  <a:srgbClr val="002060"/>
                </a:solidFill>
              </a:rPr>
              <a:t>Cyto</a:t>
            </a:r>
            <a:r>
              <a:rPr lang="en-US" sz="2400" dirty="0">
                <a:solidFill>
                  <a:srgbClr val="002060"/>
                </a:solidFill>
              </a:rPr>
              <a:t>-Education” with Stem Cell Therapy Help?</a:t>
            </a:r>
          </a:p>
        </p:txBody>
      </p:sp>
      <p:sp>
        <p:nvSpPr>
          <p:cNvPr id="3" name="Content Placeholder 2"/>
          <p:cNvSpPr>
            <a:spLocks noGrp="1"/>
          </p:cNvSpPr>
          <p:nvPr>
            <p:ph idx="1"/>
          </p:nvPr>
        </p:nvSpPr>
        <p:spPr>
          <a:xfrm>
            <a:off x="457200" y="1066800"/>
            <a:ext cx="8229600" cy="5059363"/>
          </a:xfrm>
        </p:spPr>
        <p:txBody>
          <a:bodyPr/>
          <a:lstStyle/>
          <a:p>
            <a:r>
              <a:rPr lang="en-US" sz="1600" dirty="0"/>
              <a:t>Currently, cancer, with its unrestricted cellular growth, remains as one most significant medical and socio-economic problem. Because of the chaos and dynamics of genome-wide gene expression, cells in multicellular organisms heavily rely on master regulators for chromatin </a:t>
            </a:r>
            <a:r>
              <a:rPr lang="en-US" sz="1600" dirty="0" err="1"/>
              <a:t>remodelling</a:t>
            </a:r>
            <a:r>
              <a:rPr lang="en-US" sz="1600" dirty="0"/>
              <a:t> and /or cell cycle to make different fate decisions, such as proliferation or differentiation into specialized cells which eventually lead to normal tissue specification and /or organ formation. Such cell fate determination should include cell fate induction and the proper execution of the terminally differentiated cell fates originated at stem-/ progenitor- /precursor cells. Previous theoretical studies of </a:t>
            </a:r>
            <a:r>
              <a:rPr lang="en-US" sz="1600" dirty="0" err="1"/>
              <a:t>genomewide</a:t>
            </a:r>
            <a:r>
              <a:rPr lang="en-US" sz="1600" dirty="0"/>
              <a:t> gene regulatory networks (GRN) suggest that GRN needs to ensure cell fate trajectory on a right track with a manifestation of its ordered (stable) dynamics </a:t>
            </a:r>
            <a:r>
              <a:rPr lang="en-US" sz="1600" dirty="0" smtClean="0"/>
              <a:t>. </a:t>
            </a:r>
            <a:r>
              <a:rPr lang="en-US" sz="1600" dirty="0"/>
              <a:t>Having checked their genome-wide gene expression profiling data by gene expression dynamics inspector (GEDI), we can show that cell attractors converge to a common metastable stem-like state along with aberrant expression of such masters, which, including </a:t>
            </a:r>
            <a:r>
              <a:rPr lang="en-US" sz="1600" i="1" dirty="0"/>
              <a:t>Mi-2 β, </a:t>
            </a:r>
            <a:r>
              <a:rPr lang="en-US" sz="1600" i="1" dirty="0" err="1"/>
              <a:t>Rb</a:t>
            </a:r>
            <a:r>
              <a:rPr lang="en-US" sz="1600" i="1" dirty="0"/>
              <a:t>, EZH2, MTA1</a:t>
            </a:r>
            <a:r>
              <a:rPr lang="en-US" sz="1600" dirty="0"/>
              <a:t> and </a:t>
            </a:r>
            <a:r>
              <a:rPr lang="en-US" sz="1600" i="1" dirty="0"/>
              <a:t>l(3)</a:t>
            </a:r>
            <a:r>
              <a:rPr lang="en-US" sz="1600" i="1" dirty="0" err="1"/>
              <a:t>mbt</a:t>
            </a:r>
            <a:r>
              <a:rPr lang="en-US" sz="1600" dirty="0"/>
              <a:t>, are involved in carcinogenesis and/or cancer metastasis </a:t>
            </a:r>
            <a:r>
              <a:rPr lang="en-US" sz="1600" dirty="0" smtClean="0"/>
              <a:t>. </a:t>
            </a:r>
            <a:r>
              <a:rPr lang="en-US" sz="1600" dirty="0"/>
              <a:t>This supports ‘loss of differentiation” as a novel hallmark of cancer hereby via incorporating elements from systems biology</a:t>
            </a:r>
            <a:r>
              <a:rPr lang="en-US" sz="1600" dirty="0" smtClean="0"/>
              <a:t>.</a:t>
            </a:r>
          </a:p>
          <a:p>
            <a:r>
              <a:rPr lang="en-US" sz="1600" dirty="0"/>
              <a:t>http://omicsonline.org/open-access/cancers-with-stemlike-attractors-and-loss-of-differentiation-novel-hallmark-does-the-cytoeducation-with-stem-cell-therapy-help-2332-0737.1000e104.php?aid=28663</a:t>
            </a:r>
          </a:p>
        </p:txBody>
      </p:sp>
    </p:spTree>
    <p:extLst>
      <p:ext uri="{BB962C8B-B14F-4D97-AF65-F5344CB8AC3E}">
        <p14:creationId xmlns:p14="http://schemas.microsoft.com/office/powerpoint/2010/main" val="2637678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2400" dirty="0">
                <a:solidFill>
                  <a:srgbClr val="002060"/>
                </a:solidFill>
              </a:rPr>
              <a:t>The Potential “Core” of Vitamin D Receptor and Vitamin D Hypothesis: Synthesis of Common Basis of Some Autoimmune Diseases and Associated Cancers via Autophagy</a:t>
            </a:r>
          </a:p>
        </p:txBody>
      </p:sp>
      <p:sp>
        <p:nvSpPr>
          <p:cNvPr id="3" name="Content Placeholder 2"/>
          <p:cNvSpPr>
            <a:spLocks noGrp="1"/>
          </p:cNvSpPr>
          <p:nvPr>
            <p:ph idx="1"/>
          </p:nvPr>
        </p:nvSpPr>
        <p:spPr>
          <a:xfrm>
            <a:off x="381000" y="1219200"/>
            <a:ext cx="8305800" cy="4449763"/>
          </a:xfrm>
        </p:spPr>
        <p:txBody>
          <a:bodyPr/>
          <a:lstStyle/>
          <a:p>
            <a:r>
              <a:rPr lang="en-US" sz="1700" dirty="0" err="1"/>
              <a:t>Nutrigenomics</a:t>
            </a:r>
            <a:r>
              <a:rPr lang="en-US" sz="1700" dirty="0"/>
              <a:t> may tell us how various nutrients interact with the genome and potentially cause alteration of gene expressions. One nutrient of particular interest is vitamin D, deficiency of which may lead to diseases in various human organ and muscle systems. Decoding the genetics of complex diseases such as autoimmune diseases and/ or cancers associated with the aging process is vital to understand the controversies the beneficial effects of vitamin D supplementation on these diseases. Based on comparative advantages of different model system and recent </a:t>
            </a:r>
            <a:r>
              <a:rPr lang="en-US" sz="1700" dirty="0" err="1"/>
              <a:t>ChIPseq</a:t>
            </a:r>
            <a:r>
              <a:rPr lang="en-US" sz="1700" dirty="0"/>
              <a:t>/ </a:t>
            </a:r>
            <a:r>
              <a:rPr lang="en-US" sz="1700" dirty="0" err="1"/>
              <a:t>ChIP</a:t>
            </a:r>
            <a:r>
              <a:rPr lang="en-US" sz="1700" dirty="0"/>
              <a:t>-chip studies, we previously proposed one novel insightful hypothesis: the genetic regulatory network of Vitamin D Receptor (VDR, homologue of DAF-12 in </a:t>
            </a:r>
            <a:r>
              <a:rPr lang="en-US" sz="1700" dirty="0" err="1"/>
              <a:t>Caenorhabditis</a:t>
            </a:r>
            <a:r>
              <a:rPr lang="en-US" sz="1700" dirty="0"/>
              <a:t> </a:t>
            </a:r>
            <a:r>
              <a:rPr lang="en-US" sz="1700" dirty="0" err="1"/>
              <a:t>elegans</a:t>
            </a:r>
            <a:r>
              <a:rPr lang="en-US" sz="1700" dirty="0"/>
              <a:t>) may act as a common basis in preventing some autoimmune diseases and associated cancers. Further, such diseases may burst up with polygenic genetic mutations and/or variations in that deficiency of vitamin D and lacking of UVB lead to the mal-functional DAF-12/ VDR and lose its buffering potential as a capacitor. The aberrance of environmental factor-induced DAF-12/VDR may counter-intuitively lead to in situ </a:t>
            </a:r>
            <a:r>
              <a:rPr lang="en-US" sz="1700" dirty="0" err="1"/>
              <a:t>dys</a:t>
            </a:r>
            <a:r>
              <a:rPr lang="en-US" sz="1700" dirty="0"/>
              <a:t>-regulation of the expression of an array of its target genes and </a:t>
            </a:r>
            <a:r>
              <a:rPr lang="en-US" sz="1700" dirty="0" err="1"/>
              <a:t>locallyinduced</a:t>
            </a:r>
            <a:r>
              <a:rPr lang="en-US" sz="1700" dirty="0"/>
              <a:t> autoimmunity because of the </a:t>
            </a:r>
            <a:r>
              <a:rPr lang="en-US" sz="1700" dirty="0" err="1"/>
              <a:t>citrullination</a:t>
            </a:r>
            <a:r>
              <a:rPr lang="en-US" sz="1700" dirty="0"/>
              <a:t> of in situ </a:t>
            </a:r>
            <a:r>
              <a:rPr lang="en-US" sz="1700" dirty="0" err="1"/>
              <a:t>dys</a:t>
            </a:r>
            <a:r>
              <a:rPr lang="en-US" sz="1700" dirty="0"/>
              <a:t>-regulated genes, which may be mediated by the VDR-orchestrated autophagy process. Being consistent with the “hygiene hypothesis” and the “danger signals” theory, some VDR/DAF-12 targets may be directly involved in these processes. Several testable predictions will be briefly discussed</a:t>
            </a:r>
            <a:r>
              <a:rPr lang="en-US" sz="1700" dirty="0" smtClean="0"/>
              <a:t>.</a:t>
            </a:r>
          </a:p>
          <a:p>
            <a:endParaRPr lang="en-US" sz="1400" dirty="0"/>
          </a:p>
        </p:txBody>
      </p:sp>
    </p:spTree>
    <p:extLst>
      <p:ext uri="{BB962C8B-B14F-4D97-AF65-F5344CB8AC3E}">
        <p14:creationId xmlns:p14="http://schemas.microsoft.com/office/powerpoint/2010/main" val="119185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002060"/>
                </a:solidFill>
              </a:rPr>
              <a:t>Model of autophagy-mediated DAF-12/VDR prevention from some ADs and cancers </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066800"/>
            <a:ext cx="549801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899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rgbClr val="002060"/>
                </a:solidFill>
              </a:rPr>
              <a:t>Autoimmune Diseases and Associated Cancers</a:t>
            </a:r>
          </a:p>
        </p:txBody>
      </p:sp>
      <p:sp>
        <p:nvSpPr>
          <p:cNvPr id="3" name="Content Placeholder 2"/>
          <p:cNvSpPr>
            <a:spLocks noGrp="1"/>
          </p:cNvSpPr>
          <p:nvPr>
            <p:ph idx="1"/>
          </p:nvPr>
        </p:nvSpPr>
        <p:spPr>
          <a:xfrm>
            <a:off x="533400" y="1066800"/>
            <a:ext cx="8229600" cy="4525963"/>
          </a:xfrm>
        </p:spPr>
        <p:txBody>
          <a:bodyPr/>
          <a:lstStyle/>
          <a:p>
            <a:r>
              <a:rPr lang="en-US" sz="1600" b="1" dirty="0">
                <a:solidFill>
                  <a:srgbClr val="002060"/>
                </a:solidFill>
              </a:rPr>
              <a:t>GRN of VDR may be Consider as Common Basis for ADs and Associated Cancers?</a:t>
            </a:r>
          </a:p>
          <a:p>
            <a:r>
              <a:rPr lang="en-US" sz="1200" dirty="0"/>
              <a:t> </a:t>
            </a:r>
          </a:p>
          <a:p>
            <a:r>
              <a:rPr lang="en-US" sz="2000" dirty="0"/>
              <a:t>Although further testing is awaiting for, one GWAS reveals that one allelic VDR variant may link to clinical autoimmune antibodies including anti-p150 (TRIM33/ TIF-1γ)/p140(TRIM24/TIF-1α) whose natural self-antigens may correlate with protein products encoded by TIF-1γ/α, whose homologues flt-1 and nhl-2 are direct targets of DAF-12/VDR [8,9]. DAF-12/VDR target genes from our </a:t>
            </a:r>
            <a:r>
              <a:rPr lang="en-US" sz="2000" dirty="0" err="1"/>
              <a:t>ChIP</a:t>
            </a:r>
            <a:r>
              <a:rPr lang="en-US" sz="2000" dirty="0"/>
              <a:t>-chip screening showed many overlaps with validated homologues identified in human VDR studies and significantly enriched near genes that are pathologically associated with ADs and cancer [8]. But it is necessary to experimentally test these overlaps in human VDR</a:t>
            </a:r>
            <a:r>
              <a:rPr lang="en-US" sz="2000" dirty="0" smtClean="0"/>
              <a:t>.</a:t>
            </a:r>
          </a:p>
          <a:p>
            <a:r>
              <a:rPr lang="en-US" sz="2000" dirty="0"/>
              <a:t>http://omicsonline.org/emerging-vitamin-d-receptorcentered-patterns-of-genetic-overlap-across-some-autoimmune-diseases-and-associated-cancers-2157-7412.1000e123.php?aid=21837</a:t>
            </a:r>
          </a:p>
        </p:txBody>
      </p:sp>
    </p:spTree>
    <p:extLst>
      <p:ext uri="{BB962C8B-B14F-4D97-AF65-F5344CB8AC3E}">
        <p14:creationId xmlns:p14="http://schemas.microsoft.com/office/powerpoint/2010/main" val="1572884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2400" dirty="0">
                <a:solidFill>
                  <a:srgbClr val="002060"/>
                </a:solidFill>
              </a:rPr>
              <a:t>Synthetic and Systems Biology</a:t>
            </a:r>
          </a:p>
        </p:txBody>
      </p:sp>
      <p:sp>
        <p:nvSpPr>
          <p:cNvPr id="3" name="Content Placeholder 2"/>
          <p:cNvSpPr>
            <a:spLocks noGrp="1"/>
          </p:cNvSpPr>
          <p:nvPr>
            <p:ph idx="1"/>
          </p:nvPr>
        </p:nvSpPr>
        <p:spPr>
          <a:xfrm>
            <a:off x="457200" y="914400"/>
            <a:ext cx="8229600" cy="5211763"/>
          </a:xfrm>
        </p:spPr>
        <p:txBody>
          <a:bodyPr/>
          <a:lstStyle/>
          <a:p>
            <a:r>
              <a:rPr lang="en-US" sz="2000" dirty="0"/>
              <a:t>Many pioneering works have inspired researchers to stay up-</a:t>
            </a:r>
            <a:r>
              <a:rPr lang="en-US" sz="2000" dirty="0" err="1"/>
              <a:t>todate</a:t>
            </a:r>
            <a:r>
              <a:rPr lang="en-US" sz="2000" dirty="0"/>
              <a:t> on synthetic and system biology. Several cases that were originally thought to be exceptionally difficult, if not impossible, have been carried out successfully, such as Craig Venter’s creation of the world’s first synthetic life form. At a system level, nucleic reprogramming succeeded in frog half a century ago (reviewed in </a:t>
            </a:r>
            <a:r>
              <a:rPr lang="en-US" sz="2000" dirty="0" smtClean="0"/>
              <a:t>); </a:t>
            </a:r>
            <a:r>
              <a:rPr lang="en-US" sz="2000" dirty="0"/>
              <a:t>but doubts about whether or not this was impossible lingered until 40 years later, when a cocktail of four transcriptional factors systematically reprogrammed the somatic cells to stem cells </a:t>
            </a:r>
            <a:r>
              <a:rPr lang="en-US" sz="2000" dirty="0" smtClean="0"/>
              <a:t>. </a:t>
            </a:r>
            <a:r>
              <a:rPr lang="en-US" sz="2000" dirty="0"/>
              <a:t>Other cases include that telomerase reactivation may lead to the reversal of tissue degeneration in aged telomerase-deficient mice </a:t>
            </a:r>
            <a:r>
              <a:rPr lang="en-US" sz="2000" dirty="0" smtClean="0"/>
              <a:t> </a:t>
            </a:r>
            <a:r>
              <a:rPr lang="en-US" sz="2000" dirty="0"/>
              <a:t>and muscle-derived stem/progenitor cell dysfunction acts as a </a:t>
            </a:r>
            <a:r>
              <a:rPr lang="en-US" sz="2000" dirty="0" err="1"/>
              <a:t>healthspan</a:t>
            </a:r>
            <a:r>
              <a:rPr lang="en-US" sz="2000" dirty="0"/>
              <a:t> and lifespan limiting factor for </a:t>
            </a:r>
            <a:r>
              <a:rPr lang="en-US" sz="2000" dirty="0" smtClean="0"/>
              <a:t>murine </a:t>
            </a:r>
            <a:r>
              <a:rPr lang="en-US" sz="2000" dirty="0" err="1"/>
              <a:t>progeria</a:t>
            </a:r>
            <a:r>
              <a:rPr lang="en-US" sz="2000" dirty="0"/>
              <a:t> </a:t>
            </a:r>
            <a:r>
              <a:rPr lang="en-US" sz="2000" dirty="0" smtClean="0"/>
              <a:t>reversal.</a:t>
            </a:r>
          </a:p>
          <a:p>
            <a:r>
              <a:rPr lang="en-US" sz="2000" dirty="0"/>
              <a:t>http://omicsonline.org/synthetic-and-systems-biology-achieving-impossible-missions-deciphering-human-complex-disease-genetics-2332-0737.1000e102.php?aid=20353</a:t>
            </a:r>
          </a:p>
        </p:txBody>
      </p:sp>
    </p:spTree>
    <p:extLst>
      <p:ext uri="{BB962C8B-B14F-4D97-AF65-F5344CB8AC3E}">
        <p14:creationId xmlns:p14="http://schemas.microsoft.com/office/powerpoint/2010/main" val="2913576503"/>
      </p:ext>
    </p:extLst>
  </p:cSld>
  <p:clrMapOvr>
    <a:masterClrMapping/>
  </p:clrMapOvr>
</p:sld>
</file>

<file path=ppt/theme/theme1.xml><?xml version="1.0" encoding="utf-8"?>
<a:theme xmlns:a="http://schemas.openxmlformats.org/drawingml/2006/main" name="Turak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Turaka</Template>
  <TotalTime>541</TotalTime>
  <Words>1866</Words>
  <Application>Microsoft Office PowerPoint</Application>
  <PresentationFormat>On-screen Show (4:3)</PresentationFormat>
  <Paragraphs>87</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Turaka</vt:lpstr>
      <vt:lpstr>PowerPoint Presentation</vt:lpstr>
      <vt:lpstr>BIOGRAPHY</vt:lpstr>
      <vt:lpstr>PowerPoint Presentation</vt:lpstr>
      <vt:lpstr>Research Interests</vt:lpstr>
      <vt:lpstr>Cancers with Stem-Like Attractors and “Loss Of Differentiation” Novel Hallmark: Does the “Cyto-Education” with Stem Cell Therapy Help?</vt:lpstr>
      <vt:lpstr>The Potential “Core” of Vitamin D Receptor and Vitamin D Hypothesis: Synthesis of Common Basis of Some Autoimmune Diseases and Associated Cancers via Autophagy</vt:lpstr>
      <vt:lpstr>Model of autophagy-mediated DAF-12/VDR prevention from some ADs and cancers </vt:lpstr>
      <vt:lpstr>Autoimmune Diseases and Associated Cancers</vt:lpstr>
      <vt:lpstr>Synthetic and Systems Biology</vt:lpstr>
      <vt:lpstr> Autoimmune Immunity, Autoimmune Diseases and Associated Cancers</vt:lpstr>
      <vt:lpstr>Research Reproducibility</vt:lpstr>
      <vt:lpstr>Cellular Reprogramming</vt:lpstr>
      <vt:lpstr>Engineered Genes, Genome Editing, and /or Transgenics</vt:lpstr>
      <vt:lpstr>New Concepts of Germline Gene –Reactivated Cancer </vt:lpstr>
      <vt:lpstr>New Frontiers of Aging Reversal and Aging-Related Diseases Reprogramming</vt:lpstr>
      <vt:lpstr>PowerPoint Presentation</vt:lpstr>
      <vt:lpstr>Up-regulation of endogenous egr1 in UV treated  and heat-shocked Hela cells (qRT-PCR assays)</vt:lpstr>
      <vt:lpstr>PowerPoint Presentation</vt:lpstr>
      <vt:lpstr>PowerPoint Presentation</vt:lpstr>
      <vt:lpstr>PowerPoint Presentation</vt:lpstr>
      <vt:lpstr>PowerPoint Presentation</vt:lpstr>
    </vt:vector>
  </TitlesOfParts>
  <Company>WPAHS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Aruna Turaka, M.D.</dc:creator>
  <cp:lastModifiedBy>user9</cp:lastModifiedBy>
  <cp:revision>107</cp:revision>
  <dcterms:created xsi:type="dcterms:W3CDTF">2014-08-07T16:41:04Z</dcterms:created>
  <dcterms:modified xsi:type="dcterms:W3CDTF">2015-10-19T12:23:47Z</dcterms:modified>
</cp:coreProperties>
</file>