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60" r:id="rId3"/>
    <p:sldId id="278" r:id="rId4"/>
    <p:sldId id="281" r:id="rId5"/>
    <p:sldId id="280" r:id="rId6"/>
    <p:sldId id="262" r:id="rId7"/>
    <p:sldId id="263" r:id="rId8"/>
    <p:sldId id="283" r:id="rId9"/>
    <p:sldId id="264" r:id="rId10"/>
    <p:sldId id="265" r:id="rId11"/>
    <p:sldId id="266" r:id="rId12"/>
    <p:sldId id="267" r:id="rId13"/>
    <p:sldId id="268" r:id="rId14"/>
    <p:sldId id="269" r:id="rId15"/>
    <p:sldId id="270" r:id="rId16"/>
    <p:sldId id="271" r:id="rId17"/>
    <p:sldId id="279" r:id="rId18"/>
    <p:sldId id="272" r:id="rId19"/>
    <p:sldId id="282" r:id="rId20"/>
    <p:sldId id="286"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 Xi"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29T22:40:38.915" idx="1">
    <p:pos x="10" y="10"/>
    <p:text>Ph.D. from, space between the two words
</p:text>
  </p:cm>
  <p:cm authorId="0" dt="2014-10-29T22:41:24.386" idx="2">
    <p:pos x="106" y="106"/>
    <p:text>Since the research interests are listed in the next slide, there is no need to present them here again.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29T22:42:22.790" idx="3">
    <p:pos x="10" y="10"/>
    <p:text>Perhaps figures instead of words?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29T22:43:24.936" idx="4">
    <p:pos x="10" y="10"/>
    <p:text>the light blue color might not show up right on the screen, since the background is also light blue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29T22:45:02.078" idx="5">
    <p:pos x="10" y="10"/>
    <p:text>Teff (K)</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10-29T22:46:28.803" idx="6">
    <p:pos x="10" y="10"/>
    <p:text>Atmospheres with ... space between the two words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10-29T22:47:37.658" idx="7">
    <p:pos x="10" y="10"/>
    <p:text>Space between the bullet point and "The chemistry ..."
space between the bullet point and "The hydrogen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10-29T22:48:22.428" idx="8">
    <p:pos x="10" y="10"/>
    <p:text>subscript in CO2</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FDF33-6CBD-4C39-9FBD-F8E5F909AD40}"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316AA-A2A3-41E4-8CCD-D7E5599FFD9A}" type="slidenum">
              <a:rPr lang="en-US" smtClean="0"/>
              <a:t>‹#›</a:t>
            </a:fld>
            <a:endParaRPr lang="en-US"/>
          </a:p>
        </p:txBody>
      </p:sp>
    </p:spTree>
    <p:extLst>
      <p:ext uri="{BB962C8B-B14F-4D97-AF65-F5344CB8AC3E}">
        <p14:creationId xmlns:p14="http://schemas.microsoft.com/office/powerpoint/2010/main" val="317589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1</a:t>
            </a:fld>
            <a:endParaRPr lang="en-US"/>
          </a:p>
        </p:txBody>
      </p:sp>
    </p:spTree>
    <p:extLst>
      <p:ext uri="{BB962C8B-B14F-4D97-AF65-F5344CB8AC3E}">
        <p14:creationId xmlns:p14="http://schemas.microsoft.com/office/powerpoint/2010/main" val="8743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3</a:t>
            </a:fld>
            <a:endParaRPr lang="en-US"/>
          </a:p>
        </p:txBody>
      </p:sp>
    </p:spTree>
    <p:extLst>
      <p:ext uri="{BB962C8B-B14F-4D97-AF65-F5344CB8AC3E}">
        <p14:creationId xmlns:p14="http://schemas.microsoft.com/office/powerpoint/2010/main" val="53209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4</a:t>
            </a:fld>
            <a:endParaRPr lang="en-US"/>
          </a:p>
        </p:txBody>
      </p:sp>
    </p:spTree>
    <p:extLst>
      <p:ext uri="{BB962C8B-B14F-4D97-AF65-F5344CB8AC3E}">
        <p14:creationId xmlns:p14="http://schemas.microsoft.com/office/powerpoint/2010/main" val="406961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5</a:t>
            </a:fld>
            <a:endParaRPr lang="en-US"/>
          </a:p>
        </p:txBody>
      </p:sp>
    </p:spTree>
    <p:extLst>
      <p:ext uri="{BB962C8B-B14F-4D97-AF65-F5344CB8AC3E}">
        <p14:creationId xmlns:p14="http://schemas.microsoft.com/office/powerpoint/2010/main" val="178711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6</a:t>
            </a:fld>
            <a:endParaRPr lang="en-US"/>
          </a:p>
        </p:txBody>
      </p:sp>
    </p:spTree>
    <p:extLst>
      <p:ext uri="{BB962C8B-B14F-4D97-AF65-F5344CB8AC3E}">
        <p14:creationId xmlns:p14="http://schemas.microsoft.com/office/powerpoint/2010/main" val="372404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7</a:t>
            </a:fld>
            <a:endParaRPr lang="en-US"/>
          </a:p>
        </p:txBody>
      </p:sp>
    </p:spTree>
    <p:extLst>
      <p:ext uri="{BB962C8B-B14F-4D97-AF65-F5344CB8AC3E}">
        <p14:creationId xmlns:p14="http://schemas.microsoft.com/office/powerpoint/2010/main" val="268957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8</a:t>
            </a:fld>
            <a:endParaRPr lang="en-US"/>
          </a:p>
        </p:txBody>
      </p:sp>
    </p:spTree>
    <p:extLst>
      <p:ext uri="{BB962C8B-B14F-4D97-AF65-F5344CB8AC3E}">
        <p14:creationId xmlns:p14="http://schemas.microsoft.com/office/powerpoint/2010/main" val="268957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should be km/s</a:t>
            </a:r>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10</a:t>
            </a:fld>
            <a:endParaRPr lang="en-US"/>
          </a:p>
        </p:txBody>
      </p:sp>
    </p:spTree>
    <p:extLst>
      <p:ext uri="{BB962C8B-B14F-4D97-AF65-F5344CB8AC3E}">
        <p14:creationId xmlns:p14="http://schemas.microsoft.com/office/powerpoint/2010/main" val="204322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F2FD58-5813-47EF-86C9-B6162C29D15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5EB4-0316-49D4-86E7-61F820BD22C6}"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2FD58-5813-47EF-86C9-B6162C29D15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2FD58-5813-47EF-86C9-B6162C29D15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373AEFA-06DB-47D4-8C23-51C22E1FDF46}" type="slidenum">
              <a:rPr lang="en-US"/>
              <a:pPr/>
              <a:t>‹#›</a:t>
            </a:fld>
            <a:endParaRPr lang="en-US"/>
          </a:p>
        </p:txBody>
      </p:sp>
    </p:spTree>
    <p:extLst>
      <p:ext uri="{BB962C8B-B14F-4D97-AF65-F5344CB8AC3E}">
        <p14:creationId xmlns:p14="http://schemas.microsoft.com/office/powerpoint/2010/main" val="140329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F2FD58-5813-47EF-86C9-B6162C29D15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5EB4-0316-49D4-86E7-61F820BD22C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2FD58-5813-47EF-86C9-B6162C29D15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F2FD58-5813-47EF-86C9-B6162C29D15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5EB4-0316-49D4-86E7-61F820BD22C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F2FD58-5813-47EF-86C9-B6162C29D15E}"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25EB4-0316-49D4-86E7-61F820BD22C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F2FD58-5813-47EF-86C9-B6162C29D15E}"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2FD58-5813-47EF-86C9-B6162C29D15E}"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2FD58-5813-47EF-86C9-B6162C29D15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5EB4-0316-49D4-86E7-61F820BD22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2FD58-5813-47EF-86C9-B6162C29D15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5EB4-0316-49D4-86E7-61F820BD22C6}"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DF2FD58-5813-47EF-86C9-B6162C29D15E}" type="datetimeFigureOut">
              <a:rPr lang="en-US" smtClean="0"/>
              <a:t>10/19/2015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8025EB4-0316-49D4-86E7-61F820BD22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omments" Target="../comments/comment4.xml"/><Relationship Id="rId5" Type="http://schemas.openxmlformats.org/officeDocument/2006/relationships/image" Target="../media/image17.png"/><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Microsoft_Word_97_-_2003_Document3.doc"/></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Microsoft_Word_97_-_2003_Document4.doc"/></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76600" y="2299269"/>
            <a:ext cx="3048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a:t>Dr. </a:t>
            </a:r>
            <a:r>
              <a:rPr lang="en-US" sz="2400" b="1" dirty="0" smtClean="0"/>
              <a:t>Yuk L. Yung</a:t>
            </a:r>
          </a:p>
        </p:txBody>
      </p:sp>
      <p:sp>
        <p:nvSpPr>
          <p:cNvPr id="11" name="Rectangle 10"/>
          <p:cNvSpPr/>
          <p:nvPr/>
        </p:nvSpPr>
        <p:spPr>
          <a:xfrm>
            <a:off x="478302" y="4004395"/>
            <a:ext cx="4572000" cy="1477328"/>
          </a:xfrm>
          <a:prstGeom prst="rect">
            <a:avLst/>
          </a:prstGeom>
        </p:spPr>
        <p:txBody>
          <a:bodyPr>
            <a:spAutoFit/>
          </a:bodyPr>
          <a:lstStyle/>
          <a:p>
            <a:r>
              <a:rPr lang="en-US" dirty="0" smtClean="0"/>
              <a:t>Professor</a:t>
            </a:r>
          </a:p>
          <a:p>
            <a:r>
              <a:rPr lang="en-US" dirty="0" smtClean="0"/>
              <a:t>Department of Geological and Planetary Sciences</a:t>
            </a:r>
          </a:p>
          <a:p>
            <a:r>
              <a:rPr lang="en-US" dirty="0" smtClean="0"/>
              <a:t>California Institute of Technology</a:t>
            </a:r>
          </a:p>
          <a:p>
            <a:r>
              <a:rPr lang="en-US" dirty="0" smtClean="0"/>
              <a:t>USA</a:t>
            </a:r>
            <a:endParaRPr lang="en-US" dirty="0"/>
          </a:p>
        </p:txBody>
      </p:sp>
      <p:pic>
        <p:nvPicPr>
          <p:cNvPr id="7" name="Picture 2" descr="Yuk L Y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02" y="1940074"/>
            <a:ext cx="1896793" cy="20385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0.gstatic.com/images?q=tbn:ANd9GcT12v46RtZnYCLoXq01uilMnalWQnOszO66y-QM3tX1wwvHS56cP0x01P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057400"/>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57208" y="218049"/>
            <a:ext cx="4949304"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solidFill>
                  <a:srgbClr val="002060"/>
                </a:solidFill>
              </a:rPr>
              <a:t>Journal</a:t>
            </a:r>
            <a:r>
              <a:rPr lang="en-US" sz="2400" b="1" baseline="0" dirty="0" smtClean="0">
                <a:solidFill>
                  <a:srgbClr val="002060"/>
                </a:solidFill>
              </a:rPr>
              <a:t> of Astrobiology and Outreach</a:t>
            </a:r>
            <a:endParaRPr lang="en-US" sz="2400" b="1" dirty="0">
              <a:solidFill>
                <a:srgbClr val="002060"/>
              </a:solidFill>
            </a:endParaRPr>
          </a:p>
        </p:txBody>
      </p:sp>
      <p:sp>
        <p:nvSpPr>
          <p:cNvPr id="8" name="Rectangle 7"/>
          <p:cNvSpPr/>
          <p:nvPr/>
        </p:nvSpPr>
        <p:spPr>
          <a:xfrm>
            <a:off x="3200400" y="2895600"/>
            <a:ext cx="3237913" cy="1015663"/>
          </a:xfrm>
          <a:prstGeom prst="rect">
            <a:avLst/>
          </a:prstGeom>
        </p:spPr>
        <p:txBody>
          <a:bodyPr wrap="square">
            <a:spAutoFit/>
          </a:bodyPr>
          <a:lstStyle/>
          <a:p>
            <a:r>
              <a:rPr lang="en-US" sz="2000" b="1" dirty="0" smtClean="0">
                <a:solidFill>
                  <a:srgbClr val="002060"/>
                </a:solidFill>
              </a:rPr>
              <a:t>Editorial </a:t>
            </a:r>
            <a:r>
              <a:rPr lang="en-US" sz="2000" b="1" dirty="0">
                <a:solidFill>
                  <a:srgbClr val="002060"/>
                </a:solidFill>
              </a:rPr>
              <a:t>Board </a:t>
            </a:r>
            <a:r>
              <a:rPr lang="en-US" sz="2000" b="1" dirty="0" smtClean="0">
                <a:solidFill>
                  <a:srgbClr val="002060"/>
                </a:solidFill>
              </a:rPr>
              <a:t>member</a:t>
            </a:r>
          </a:p>
          <a:p>
            <a:r>
              <a:rPr lang="en-US" sz="2000" b="1" dirty="0" smtClean="0">
                <a:solidFill>
                  <a:srgbClr val="002060"/>
                </a:solidFill>
              </a:rPr>
              <a:t> </a:t>
            </a:r>
            <a:endParaRPr lang="en-US" sz="2000" b="1" dirty="0">
              <a:solidFill>
                <a:srgbClr val="002060"/>
              </a:solidFill>
            </a:endParaRPr>
          </a:p>
          <a:p>
            <a:pPr marL="228600" indent="-228600">
              <a:buAutoNum type="arabicPeriod"/>
            </a:pPr>
            <a:endParaRPr lang="en-US" sz="2000" b="1" dirty="0">
              <a:solidFill>
                <a:srgbClr val="002060"/>
              </a:solidFill>
            </a:endParaRPr>
          </a:p>
        </p:txBody>
      </p:sp>
      <p:pic>
        <p:nvPicPr>
          <p:cNvPr id="12" name="Picture 11" descr="C:\Users\laxmikanth-m\Desktop\omics-international.png"/>
          <p:cNvPicPr/>
          <p:nvPr/>
        </p:nvPicPr>
        <p:blipFill>
          <a:blip r:embed="rId5">
            <a:extLst>
              <a:ext uri="{28A0092B-C50C-407E-A947-70E740481C1C}">
                <a14:useLocalDpi xmlns:a14="http://schemas.microsoft.com/office/drawing/2010/main" val="0"/>
              </a:ext>
            </a:extLst>
          </a:blip>
          <a:srcRect/>
          <a:stretch>
            <a:fillRect/>
          </a:stretch>
        </p:blipFill>
        <p:spPr bwMode="auto">
          <a:xfrm>
            <a:off x="6053455" y="5672455"/>
            <a:ext cx="2861945" cy="956945"/>
          </a:xfrm>
          <a:prstGeom prst="rect">
            <a:avLst/>
          </a:prstGeom>
          <a:noFill/>
          <a:ln>
            <a:noFill/>
          </a:ln>
        </p:spPr>
      </p:pic>
    </p:spTree>
    <p:extLst>
      <p:ext uri="{BB962C8B-B14F-4D97-AF65-F5344CB8AC3E}">
        <p14:creationId xmlns:p14="http://schemas.microsoft.com/office/powerpoint/2010/main" val="2846094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3" name="Object 3"/>
          <p:cNvGraphicFramePr>
            <a:graphicFrameLocks noGrp="1" noChangeAspect="1"/>
          </p:cNvGraphicFramePr>
          <p:nvPr>
            <p:ph type="tbl" idx="1"/>
            <p:extLst>
              <p:ext uri="{D42A27DB-BD31-4B8C-83A1-F6EECF244321}">
                <p14:modId xmlns:p14="http://schemas.microsoft.com/office/powerpoint/2010/main" val="3922760902"/>
              </p:ext>
            </p:extLst>
          </p:nvPr>
        </p:nvGraphicFramePr>
        <p:xfrm>
          <a:off x="381000" y="965200"/>
          <a:ext cx="8458200" cy="4011613"/>
        </p:xfrm>
        <a:graphic>
          <a:graphicData uri="http://schemas.openxmlformats.org/presentationml/2006/ole">
            <mc:AlternateContent xmlns:mc="http://schemas.openxmlformats.org/markup-compatibility/2006">
              <mc:Choice xmlns:v="urn:schemas-microsoft-com:vml" Requires="v">
                <p:oleObj spid="_x0000_s2080" name="Document" r:id="rId5" imgW="5676900" imgH="2692400" progId="Word.Document.8">
                  <p:embed/>
                </p:oleObj>
              </mc:Choice>
              <mc:Fallback>
                <p:oleObj name="Document" r:id="rId5" imgW="5676900" imgH="2692400" progId="Word.Document.8">
                  <p:embed/>
                  <p:pic>
                    <p:nvPicPr>
                      <p:cNvPr id="0" name=""/>
                      <p:cNvPicPr>
                        <a:picLocks noChangeAspect="1" noChangeArrowheads="1"/>
                      </p:cNvPicPr>
                      <p:nvPr/>
                    </p:nvPicPr>
                    <p:blipFill>
                      <a:blip r:embed="rId6"/>
                      <a:srcRect/>
                      <a:stretch>
                        <a:fillRect/>
                      </a:stretch>
                    </p:blipFill>
                    <p:spPr bwMode="auto">
                      <a:xfrm>
                        <a:off x="381000" y="965200"/>
                        <a:ext cx="8458200" cy="4011613"/>
                      </a:xfrm>
                      <a:prstGeom prst="rect">
                        <a:avLst/>
                      </a:prstGeom>
                    </p:spPr>
                  </p:pic>
                </p:oleObj>
              </mc:Fallback>
            </mc:AlternateContent>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1054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79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7" name="Object 3"/>
          <p:cNvGraphicFramePr>
            <a:graphicFrameLocks noGrp="1" noChangeAspect="1"/>
          </p:cNvGraphicFramePr>
          <p:nvPr>
            <p:ph type="tbl" idx="1"/>
            <p:extLst>
              <p:ext uri="{D42A27DB-BD31-4B8C-83A1-F6EECF244321}">
                <p14:modId xmlns:p14="http://schemas.microsoft.com/office/powerpoint/2010/main" val="1817770343"/>
              </p:ext>
            </p:extLst>
          </p:nvPr>
        </p:nvGraphicFramePr>
        <p:xfrm>
          <a:off x="304800" y="914400"/>
          <a:ext cx="8534400" cy="3886200"/>
        </p:xfrm>
        <a:graphic>
          <a:graphicData uri="http://schemas.openxmlformats.org/presentationml/2006/ole">
            <mc:AlternateContent xmlns:mc="http://schemas.openxmlformats.org/markup-compatibility/2006">
              <mc:Choice xmlns:v="urn:schemas-microsoft-com:vml" Requires="v">
                <p:oleObj spid="_x0000_s3104" name="Document" r:id="rId3" imgW="5630040" imgH="2341800" progId="Word.Document.8">
                  <p:embed/>
                </p:oleObj>
              </mc:Choice>
              <mc:Fallback>
                <p:oleObj name="Document" r:id="rId3" imgW="5630040" imgH="2341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534400" cy="3886200"/>
                      </a:xfrm>
                      <a:prstGeom prst="rect">
                        <a:avLst/>
                      </a:prstGeom>
                      <a:noFill/>
                      <a:ln>
                        <a:noFill/>
                      </a:ln>
                      <a:effectLst/>
                      <a:extLst/>
                    </p:spPr>
                  </p:pic>
                </p:oleObj>
              </mc:Fallback>
            </mc:AlternateContent>
          </a:graphicData>
        </a:graphic>
      </p:graphicFrame>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638800"/>
            <a:ext cx="3810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839200" y="1500698"/>
            <a:ext cx="0" cy="30083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082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1" name="Object 3"/>
          <p:cNvGraphicFramePr>
            <a:graphicFrameLocks noGrp="1" noChangeAspect="1"/>
          </p:cNvGraphicFramePr>
          <p:nvPr>
            <p:ph type="tbl" idx="1"/>
            <p:extLst>
              <p:ext uri="{D42A27DB-BD31-4B8C-83A1-F6EECF244321}">
                <p14:modId xmlns:p14="http://schemas.microsoft.com/office/powerpoint/2010/main" val="3796736685"/>
              </p:ext>
            </p:extLst>
          </p:nvPr>
        </p:nvGraphicFramePr>
        <p:xfrm>
          <a:off x="381000" y="803275"/>
          <a:ext cx="8382000" cy="4030663"/>
        </p:xfrm>
        <a:graphic>
          <a:graphicData uri="http://schemas.openxmlformats.org/presentationml/2006/ole">
            <mc:AlternateContent xmlns:mc="http://schemas.openxmlformats.org/markup-compatibility/2006">
              <mc:Choice xmlns:v="urn:schemas-microsoft-com:vml" Requires="v">
                <p:oleObj spid="_x0000_s4129" name="Document" r:id="rId4" imgW="5626100" imgH="2705100" progId="Word.Document.8">
                  <p:embed/>
                </p:oleObj>
              </mc:Choice>
              <mc:Fallback>
                <p:oleObj name="Document" r:id="rId4" imgW="5626100" imgH="2705100" progId="Word.Document.8">
                  <p:embed/>
                  <p:pic>
                    <p:nvPicPr>
                      <p:cNvPr id="0" name=""/>
                      <p:cNvPicPr>
                        <a:picLocks noChangeAspect="1" noChangeArrowheads="1"/>
                      </p:cNvPicPr>
                      <p:nvPr/>
                    </p:nvPicPr>
                    <p:blipFill>
                      <a:blip r:embed="rId5"/>
                      <a:srcRect/>
                      <a:stretch>
                        <a:fillRect/>
                      </a:stretch>
                    </p:blipFill>
                    <p:spPr bwMode="auto">
                      <a:xfrm>
                        <a:off x="381000" y="803275"/>
                        <a:ext cx="8382000" cy="4030663"/>
                      </a:xfrm>
                      <a:prstGeom prst="rect">
                        <a:avLst/>
                      </a:prstGeom>
                    </p:spPr>
                  </p:pic>
                </p:oleObj>
              </mc:Fallback>
            </mc:AlternateContent>
          </a:graphicData>
        </a:graphic>
      </p:graphicFrame>
      <p:pic>
        <p:nvPicPr>
          <p:cNvPr id="4100" name="Picture 4" descr="https://www.lpl.arizona.edu/sites/default/files/home/focus/Center-for-Astrobiolog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3810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30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3"/>
          <p:cNvGraphicFramePr>
            <a:graphicFrameLocks noGrp="1" noChangeAspect="1"/>
          </p:cNvGraphicFramePr>
          <p:nvPr>
            <p:ph type="tbl" idx="1"/>
            <p:extLst>
              <p:ext uri="{D42A27DB-BD31-4B8C-83A1-F6EECF244321}">
                <p14:modId xmlns:p14="http://schemas.microsoft.com/office/powerpoint/2010/main" val="802877374"/>
              </p:ext>
            </p:extLst>
          </p:nvPr>
        </p:nvGraphicFramePr>
        <p:xfrm>
          <a:off x="381000" y="1128713"/>
          <a:ext cx="8382000" cy="1323975"/>
        </p:xfrm>
        <a:graphic>
          <a:graphicData uri="http://schemas.openxmlformats.org/presentationml/2006/ole">
            <mc:AlternateContent xmlns:mc="http://schemas.openxmlformats.org/markup-compatibility/2006">
              <mc:Choice xmlns:v="urn:schemas-microsoft-com:vml" Requires="v">
                <p:oleObj spid="_x0000_s5152" name="Document" r:id="rId4" imgW="5626100" imgH="889000" progId="Word.Document.8">
                  <p:embed/>
                </p:oleObj>
              </mc:Choice>
              <mc:Fallback>
                <p:oleObj name="Document" r:id="rId4" imgW="5626100" imgH="889000" progId="Word.Document.8">
                  <p:embed/>
                  <p:pic>
                    <p:nvPicPr>
                      <p:cNvPr id="0" name=""/>
                      <p:cNvPicPr>
                        <a:picLocks noChangeAspect="1" noChangeArrowheads="1"/>
                      </p:cNvPicPr>
                      <p:nvPr/>
                    </p:nvPicPr>
                    <p:blipFill>
                      <a:blip r:embed="rId5"/>
                      <a:srcRect/>
                      <a:stretch>
                        <a:fillRect/>
                      </a:stretch>
                    </p:blipFill>
                    <p:spPr bwMode="auto">
                      <a:xfrm>
                        <a:off x="381000" y="1128713"/>
                        <a:ext cx="8382000" cy="1323975"/>
                      </a:xfrm>
                      <a:prstGeom prst="rect">
                        <a:avLst/>
                      </a:prstGeom>
                    </p:spPr>
                  </p:pic>
                </p:oleObj>
              </mc:Fallback>
            </mc:AlternateContent>
          </a:graphicData>
        </a:graphic>
      </p:graphicFrame>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895600"/>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20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534400" cy="3816429"/>
          </a:xfrm>
          <a:prstGeom prst="rect">
            <a:avLst/>
          </a:prstGeom>
        </p:spPr>
        <p:txBody>
          <a:bodyPr wrap="square">
            <a:spAutoFit/>
          </a:bodyPr>
          <a:lstStyle/>
          <a:p>
            <a:pPr marL="342900" indent="-342900" algn="just">
              <a:buBlip>
                <a:blip r:embed="rId2"/>
              </a:buBlip>
            </a:pPr>
            <a:r>
              <a:rPr lang="en-US" sz="2200" dirty="0" smtClean="0"/>
              <a:t>Planetary </a:t>
            </a:r>
            <a:r>
              <a:rPr lang="en-US" sz="2200" dirty="0"/>
              <a:t>scientists study the earth, planets in our solar system and extra-solar planets, as a matter of intellectual curiosity, as a window on the origin and evolution of the solar system, and also as laboratories in which theories and models of our own atmosphere can be tested. </a:t>
            </a:r>
            <a:endParaRPr lang="en-US" sz="2200" dirty="0" smtClean="0"/>
          </a:p>
          <a:p>
            <a:pPr marL="342900" indent="-342900" algn="just">
              <a:buBlip>
                <a:blip r:embed="rId2"/>
              </a:buBlip>
            </a:pPr>
            <a:r>
              <a:rPr lang="en-US" sz="2200" dirty="0" smtClean="0"/>
              <a:t>Professors </a:t>
            </a:r>
            <a:r>
              <a:rPr lang="en-US" sz="2200" dirty="0"/>
              <a:t>Yung's research has covered the planets Mars, Venus, Jupiter, Uranus and Neptune, the moons Io (Jupiter), Ganymede (Jupiter), </a:t>
            </a:r>
            <a:r>
              <a:rPr lang="en-US" sz="2200" dirty="0" err="1"/>
              <a:t>Callisto</a:t>
            </a:r>
            <a:r>
              <a:rPr lang="en-US" sz="2200" dirty="0"/>
              <a:t> (Jupiter), Titan (Saturn) and Triton (Neptune), as well as extra-solar planets such as HD209458b.  </a:t>
            </a:r>
            <a:endParaRPr lang="en-US" sz="2200" dirty="0" smtClean="0"/>
          </a:p>
          <a:p>
            <a:pPr marL="342900" indent="-342900" algn="just">
              <a:buBlip>
                <a:blip r:embed="rId2"/>
              </a:buBlip>
            </a:pPr>
            <a:r>
              <a:rPr lang="en-US" sz="2200" dirty="0" smtClean="0"/>
              <a:t>He </a:t>
            </a:r>
            <a:r>
              <a:rPr lang="en-US" sz="2200" dirty="0"/>
              <a:t>has studied a wide variety of gases in these atmospheres, including H</a:t>
            </a:r>
            <a:r>
              <a:rPr lang="en-US" sz="2200" baseline="-25000" dirty="0"/>
              <a:t>2</a:t>
            </a:r>
            <a:r>
              <a:rPr lang="en-US" sz="2200" dirty="0"/>
              <a:t>, O</a:t>
            </a:r>
            <a:r>
              <a:rPr lang="en-US" sz="2200" baseline="-25000" dirty="0"/>
              <a:t>2</a:t>
            </a:r>
            <a:r>
              <a:rPr lang="en-US" sz="2200" dirty="0"/>
              <a:t>, O</a:t>
            </a:r>
            <a:r>
              <a:rPr lang="en-US" sz="2200" baseline="-25000" dirty="0"/>
              <a:t>3</a:t>
            </a:r>
            <a:r>
              <a:rPr lang="en-US" sz="2200" dirty="0"/>
              <a:t>, N</a:t>
            </a:r>
            <a:r>
              <a:rPr lang="en-US" sz="2200" baseline="-25000" dirty="0"/>
              <a:t>2</a:t>
            </a:r>
            <a:r>
              <a:rPr lang="en-US" sz="2200" dirty="0"/>
              <a:t>, N</a:t>
            </a:r>
            <a:r>
              <a:rPr lang="en-US" sz="2200" baseline="-25000" dirty="0"/>
              <a:t>2</a:t>
            </a:r>
            <a:r>
              <a:rPr lang="en-US" sz="2200" dirty="0"/>
              <a:t>O, H</a:t>
            </a:r>
            <a:r>
              <a:rPr lang="en-US" sz="2200" baseline="-25000" dirty="0"/>
              <a:t>2</a:t>
            </a:r>
            <a:r>
              <a:rPr lang="en-US" sz="2200" dirty="0"/>
              <a:t>O, HDO, CO, CO</a:t>
            </a:r>
            <a:r>
              <a:rPr lang="en-US" sz="2200" baseline="-25000" dirty="0"/>
              <a:t>2</a:t>
            </a:r>
            <a:r>
              <a:rPr lang="en-US" sz="2200" dirty="0"/>
              <a:t>, halogens, methane and higher hydrocarbons, ammonia, sulfur compounds and aerosols.</a:t>
            </a:r>
          </a:p>
        </p:txBody>
      </p:sp>
      <p:sp>
        <p:nvSpPr>
          <p:cNvPr id="3" name="Rectangle 2"/>
          <p:cNvSpPr/>
          <p:nvPr/>
        </p:nvSpPr>
        <p:spPr>
          <a:xfrm>
            <a:off x="685800" y="154632"/>
            <a:ext cx="7620000" cy="461665"/>
          </a:xfrm>
          <a:prstGeom prst="rect">
            <a:avLst/>
          </a:prstGeom>
        </p:spPr>
        <p:txBody>
          <a:bodyPr wrap="square">
            <a:spAutoFit/>
          </a:bodyPr>
          <a:lstStyle/>
          <a:p>
            <a:r>
              <a:rPr lang="en-US" sz="2400" b="1" i="1" u="sng" dirty="0" smtClean="0">
                <a:solidFill>
                  <a:srgbClr val="002060"/>
                </a:solidFill>
                <a:effectLst>
                  <a:outerShdw blurRad="38100" dist="38100" dir="2700000" algn="tl">
                    <a:srgbClr val="000000">
                      <a:alpha val="43137"/>
                    </a:srgbClr>
                  </a:outerShdw>
                </a:effectLst>
              </a:rPr>
              <a:t>According to Professor Yung's research interests</a:t>
            </a:r>
            <a:endParaRPr lang="en-US" sz="2400" u="sng" dirty="0" smtClean="0">
              <a:solidFill>
                <a:srgbClr val="002060"/>
              </a:solidFill>
              <a:effectLst>
                <a:outerShdw blurRad="38100" dist="38100" dir="2700000" algn="tl">
                  <a:srgbClr val="000000">
                    <a:alpha val="43137"/>
                  </a:srgbClr>
                </a:outerShdw>
              </a:effectLst>
            </a:endParaRPr>
          </a:p>
        </p:txBody>
      </p:sp>
      <p:pic>
        <p:nvPicPr>
          <p:cNvPr id="10242" name="Picture 2" descr="https://www.lpl.arizona.edu/sites/default/files/home/focus/Center-for-Astrobi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018" y="5562600"/>
            <a:ext cx="3810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3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646" y="609600"/>
            <a:ext cx="8434754" cy="5601533"/>
          </a:xfrm>
          <a:prstGeom prst="rect">
            <a:avLst/>
          </a:prstGeom>
        </p:spPr>
        <p:txBody>
          <a:bodyPr wrap="square">
            <a:spAutoFit/>
          </a:bodyPr>
          <a:lstStyle/>
          <a:p>
            <a:pPr marL="342900" indent="-342900" algn="just">
              <a:buBlip>
                <a:blip r:embed="rId2"/>
              </a:buBlip>
            </a:pPr>
            <a:r>
              <a:rPr lang="en-US" sz="2200" dirty="0"/>
              <a:t>In his work on planetary observations, Professor Yung collaborates with spacecraft teams. He is a co-investigator on the Ultraviolet Imaging Spectrometer (UVIS) Experiment on the Cassini mission to Saturn (1987-present), the Orbital Carbon Observatory-2 (OCO-2), a project to map CO</a:t>
            </a:r>
            <a:r>
              <a:rPr lang="en-US" sz="2200" baseline="-25000" dirty="0"/>
              <a:t>2</a:t>
            </a:r>
            <a:r>
              <a:rPr lang="en-US" sz="2200" dirty="0"/>
              <a:t> concentrations for the Earth (</a:t>
            </a:r>
            <a:r>
              <a:rPr lang="en-US" sz="2200" dirty="0" smtClean="0"/>
              <a:t>launched </a:t>
            </a:r>
            <a:r>
              <a:rPr lang="en-US" sz="2200" dirty="0"/>
              <a:t>2014). He is an Interdisciplinary Scientist for Venus Express, an European Space Agency mission (2005-present).</a:t>
            </a:r>
          </a:p>
          <a:p>
            <a:pPr marL="342900" indent="-342900" algn="just">
              <a:buBlip>
                <a:blip r:embed="rId2"/>
              </a:buBlip>
            </a:pPr>
            <a:r>
              <a:rPr lang="en-US" sz="2200" dirty="0"/>
              <a:t>Atmospheric Radiation: Theoretical Basis with R.M. Goody (Oxford University Press 1989) and </a:t>
            </a:r>
            <a:r>
              <a:rPr lang="en-US" sz="2200" i="1" dirty="0"/>
              <a:t>Photochemistry of Planetary </a:t>
            </a:r>
            <a:r>
              <a:rPr lang="en-US" sz="2200" i="1" dirty="0" smtClean="0"/>
              <a:t>Atmospheres </a:t>
            </a:r>
            <a:r>
              <a:rPr lang="en-US" sz="2200" dirty="0" smtClean="0"/>
              <a:t>with </a:t>
            </a:r>
            <a:r>
              <a:rPr lang="en-US" sz="2200" dirty="0"/>
              <a:t>W. B. </a:t>
            </a:r>
            <a:r>
              <a:rPr lang="en-US" sz="2200" dirty="0" err="1"/>
              <a:t>DeMore</a:t>
            </a:r>
            <a:r>
              <a:rPr lang="en-US" sz="2200" dirty="0"/>
              <a:t> (Oxford University Press 1999)</a:t>
            </a:r>
            <a:r>
              <a:rPr lang="en-US" sz="2200" dirty="0" smtClean="0"/>
              <a:t>. He </a:t>
            </a:r>
            <a:r>
              <a:rPr lang="en-US" sz="2200" dirty="0"/>
              <a:t>is the author or co-author of over </a:t>
            </a:r>
            <a:r>
              <a:rPr lang="en-US" sz="2200" dirty="0" smtClean="0"/>
              <a:t>285 </a:t>
            </a:r>
            <a:r>
              <a:rPr lang="en-US" sz="2200" dirty="0"/>
              <a:t>peer-reviewed scientific articles</a:t>
            </a:r>
            <a:r>
              <a:rPr lang="en-US" sz="2200" dirty="0" smtClean="0"/>
              <a:t>.</a:t>
            </a:r>
          </a:p>
          <a:p>
            <a:pPr marL="342900" indent="-342900" algn="just">
              <a:buBlip>
                <a:blip r:embed="rId2"/>
              </a:buBlip>
            </a:pPr>
            <a:r>
              <a:rPr lang="en-US" sz="2400" dirty="0" smtClean="0"/>
              <a:t>The </a:t>
            </a:r>
            <a:r>
              <a:rPr lang="en-US" sz="2400" dirty="0"/>
              <a:t>chemistry of the atmosphere of Mars is like the hydrogen atom of the solar system. It is, to paraphrase Einstein, "as simple as possible but not simpler".</a:t>
            </a:r>
            <a:endParaRPr lang="en-US" sz="2200" dirty="0"/>
          </a:p>
        </p:txBody>
      </p:sp>
      <p:pic>
        <p:nvPicPr>
          <p:cNvPr id="11266" name="Picture 2" descr="https://www.lpl.arizona.edu/sites/default/files/home/focus/Center-for-Astrobi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211133"/>
            <a:ext cx="3810000" cy="64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9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229600" cy="3985706"/>
          </a:xfrm>
          <a:prstGeom prst="rect">
            <a:avLst/>
          </a:prstGeom>
        </p:spPr>
        <p:txBody>
          <a:bodyPr wrap="square">
            <a:spAutoFit/>
          </a:bodyPr>
          <a:lstStyle/>
          <a:p>
            <a:pPr marL="342900" indent="-342900" algn="just">
              <a:buBlip>
                <a:blip r:embed="rId2"/>
              </a:buBlip>
            </a:pPr>
            <a:r>
              <a:rPr lang="en-US" sz="2300" dirty="0"/>
              <a:t>Venus is our sister planet. There is great similarity between the catalytic chemistry of Venus and Earth</a:t>
            </a:r>
            <a:r>
              <a:rPr lang="en-US" sz="2300" dirty="0" smtClean="0"/>
              <a:t>.</a:t>
            </a:r>
          </a:p>
          <a:p>
            <a:pPr marL="342900" indent="-342900" algn="just">
              <a:buBlip>
                <a:blip r:embed="rId2"/>
              </a:buBlip>
            </a:pPr>
            <a:r>
              <a:rPr lang="en-US" sz="2300" dirty="0" smtClean="0"/>
              <a:t>The </a:t>
            </a:r>
            <a:r>
              <a:rPr lang="en-US" sz="2300" dirty="0"/>
              <a:t>chemistry of the atmosphere of the outer solar system is characterized by organic synthesis and production of aerosols known as </a:t>
            </a:r>
            <a:r>
              <a:rPr lang="en-US" sz="2300" dirty="0" err="1"/>
              <a:t>tholins</a:t>
            </a:r>
            <a:r>
              <a:rPr lang="en-US" sz="2300" dirty="0" smtClean="0"/>
              <a:t>.</a:t>
            </a:r>
          </a:p>
          <a:p>
            <a:pPr marL="342900" indent="-342900" algn="just">
              <a:buBlip>
                <a:blip r:embed="rId2"/>
              </a:buBlip>
            </a:pPr>
            <a:r>
              <a:rPr lang="en-US" sz="2300" dirty="0" smtClean="0"/>
              <a:t>The </a:t>
            </a:r>
            <a:r>
              <a:rPr lang="en-US" sz="2300" dirty="0"/>
              <a:t>chemistry of the atmosphere of the earth offers intriguing comparisons to the planets. The bromine chemistry on earth is similar to the chlorine chemistry on Venus</a:t>
            </a:r>
            <a:r>
              <a:rPr lang="en-US" sz="2300" dirty="0" smtClean="0"/>
              <a:t>.</a:t>
            </a:r>
          </a:p>
          <a:p>
            <a:pPr marL="342900" indent="-342900" algn="just">
              <a:buBlip>
                <a:blip r:embed="rId2"/>
              </a:buBlip>
            </a:pPr>
            <a:r>
              <a:rPr lang="en-US" sz="2300" dirty="0" smtClean="0"/>
              <a:t>The </a:t>
            </a:r>
            <a:r>
              <a:rPr lang="en-US" sz="2300" dirty="0"/>
              <a:t>hydrogen chemistry in the terrestrial mesosphere resembles that on Mars</a:t>
            </a:r>
          </a:p>
        </p:txBody>
      </p:sp>
      <p:pic>
        <p:nvPicPr>
          <p:cNvPr id="12290" name="Picture 2" descr="https://encrypted-tbn1.gstatic.com/images?q=tbn:ANd9GcSnu8MhB2doSzPBcurBEa8zdnrj-sDibv0-xnaBEkMtuil_Hh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47244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6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824" y="533400"/>
            <a:ext cx="8763000" cy="3985706"/>
          </a:xfrm>
          <a:prstGeom prst="rect">
            <a:avLst/>
          </a:prstGeom>
        </p:spPr>
        <p:txBody>
          <a:bodyPr wrap="square">
            <a:spAutoFit/>
          </a:bodyPr>
          <a:lstStyle/>
          <a:p>
            <a:pPr marL="342900" indent="-342900">
              <a:buBlip>
                <a:blip r:embed="rId2"/>
              </a:buBlip>
            </a:pPr>
            <a:r>
              <a:rPr lang="en-US" sz="2300" dirty="0" smtClean="0"/>
              <a:t>Dr</a:t>
            </a:r>
            <a:r>
              <a:rPr lang="en-US" sz="2300" dirty="0"/>
              <a:t>. Yung's fundamental contributions on </a:t>
            </a:r>
            <a:r>
              <a:rPr lang="en-US" sz="2300" dirty="0" err="1"/>
              <a:t>radiative</a:t>
            </a:r>
            <a:r>
              <a:rPr lang="en-US" sz="2300" dirty="0"/>
              <a:t> transfer and photochemical processes of the atmospheres of </a:t>
            </a:r>
            <a:r>
              <a:rPr lang="en-US" sz="2300" dirty="0" err="1"/>
              <a:t>extrasolar</a:t>
            </a:r>
            <a:r>
              <a:rPr lang="en-US" sz="2300" dirty="0"/>
              <a:t> planets have produced numerous new research areas</a:t>
            </a:r>
            <a:r>
              <a:rPr lang="en-US" sz="2300" dirty="0" smtClean="0"/>
              <a:t>.</a:t>
            </a:r>
          </a:p>
          <a:p>
            <a:pPr marL="342900" indent="-342900">
              <a:buBlip>
                <a:blip r:embed="rId2"/>
              </a:buBlip>
            </a:pPr>
            <a:r>
              <a:rPr lang="en-US" sz="2300" dirty="0" smtClean="0"/>
              <a:t>In </a:t>
            </a:r>
            <a:r>
              <a:rPr lang="en-US" sz="2300" dirty="0"/>
              <a:t>collaboration with </a:t>
            </a:r>
            <a:r>
              <a:rPr lang="en-US" sz="2300" dirty="0" smtClean="0"/>
              <a:t>a former Caltech postdoc </a:t>
            </a:r>
            <a:r>
              <a:rPr lang="en-US" sz="2300" dirty="0"/>
              <a:t>Dr. Giovanna </a:t>
            </a:r>
            <a:r>
              <a:rPr lang="en-US" sz="2300" dirty="0" err="1"/>
              <a:t>Tinetti</a:t>
            </a:r>
            <a:r>
              <a:rPr lang="en-US" sz="2300" dirty="0"/>
              <a:t> and former student Dr. Liang Mao-Chang, Dr. Yung's team reported the first conclusive discovery of the presence of water vapor in the atmosphere of the planet HD189733b, 63 light-years away, in the constellation </a:t>
            </a:r>
            <a:r>
              <a:rPr lang="en-US" sz="2300" dirty="0" err="1"/>
              <a:t>Vulpecula</a:t>
            </a:r>
            <a:r>
              <a:rPr lang="en-US" sz="2300" dirty="0" smtClean="0"/>
              <a:t>.</a:t>
            </a:r>
          </a:p>
          <a:p>
            <a:pPr marL="342900" indent="-342900">
              <a:buBlip>
                <a:blip r:embed="rId2"/>
              </a:buBlip>
            </a:pPr>
            <a:r>
              <a:rPr lang="en-US" sz="2300" dirty="0" smtClean="0"/>
              <a:t>This </a:t>
            </a:r>
            <a:r>
              <a:rPr lang="en-US" sz="2300" dirty="0"/>
              <a:t>is a significant step towards the search for life beyond our Solar System, and the first step towards demonstrating that we are not alone in the universe.</a:t>
            </a:r>
          </a:p>
        </p:txBody>
      </p:sp>
      <p:pic>
        <p:nvPicPr>
          <p:cNvPr id="6146" name="Picture 2" descr="https://encrypted-tbn1.gstatic.com/images?q=tbn:ANd9GcRrFUs-7Jjbmdxi2DLAdz7LyjLZzQGC6fcPp_fSRtcefQ6zfM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00600"/>
            <a:ext cx="313372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UGIt564RUELqPI4EZyfE91tB3wVJpsbKLkAChOToArTpKPg4Q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1"/>
            <a:ext cx="313372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18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7924800" cy="5401479"/>
          </a:xfrm>
          <a:prstGeom prst="rect">
            <a:avLst/>
          </a:prstGeom>
        </p:spPr>
        <p:txBody>
          <a:bodyPr wrap="square">
            <a:spAutoFit/>
          </a:bodyPr>
          <a:lstStyle/>
          <a:p>
            <a:pPr marL="342900" indent="-342900">
              <a:buBlip>
                <a:blip r:embed="rId2"/>
              </a:buBlip>
            </a:pPr>
            <a:r>
              <a:rPr lang="en-US" sz="2300" dirty="0" smtClean="0"/>
              <a:t>Global </a:t>
            </a:r>
            <a:r>
              <a:rPr lang="en-US" sz="2300" dirty="0"/>
              <a:t>warming due to relatively small concentrations (a few hundred parts per million) of greenhouse gases such as CO</a:t>
            </a:r>
            <a:r>
              <a:rPr lang="en-US" sz="2300" baseline="-25000" dirty="0"/>
              <a:t>2</a:t>
            </a:r>
            <a:r>
              <a:rPr lang="en-US" sz="2300" dirty="0"/>
              <a:t> is already affecting the climate.  </a:t>
            </a:r>
            <a:endParaRPr lang="en-US" sz="2300" dirty="0" smtClean="0"/>
          </a:p>
          <a:p>
            <a:pPr marL="342900" indent="-342900">
              <a:buBlip>
                <a:blip r:embed="rId2"/>
              </a:buBlip>
            </a:pPr>
            <a:r>
              <a:rPr lang="en-US" sz="2300" dirty="0" smtClean="0"/>
              <a:t>The </a:t>
            </a:r>
            <a:r>
              <a:rPr lang="en-US" sz="2300" dirty="0"/>
              <a:t>apparently inexorable melting of the polar ice caps and a possible but counter-intuitive mini ice age in the northern hemisphere are constantly in the news and even in the cinema. </a:t>
            </a:r>
            <a:endParaRPr lang="en-US" sz="2300" dirty="0" smtClean="0"/>
          </a:p>
          <a:p>
            <a:pPr marL="342900" indent="-342900">
              <a:buBlip>
                <a:blip r:embed="rId2"/>
              </a:buBlip>
            </a:pPr>
            <a:r>
              <a:rPr lang="en-US" sz="2300" dirty="0" smtClean="0"/>
              <a:t>Planetary </a:t>
            </a:r>
            <a:r>
              <a:rPr lang="en-US" sz="2300" dirty="0"/>
              <a:t>science, and in particular the understanding of the delicate planetary atmospheres, have been recognized as academic subjects of very great importance and a critical issue for the future of mankind</a:t>
            </a:r>
            <a:r>
              <a:rPr lang="en-US" sz="2300" dirty="0" smtClean="0"/>
              <a:t>.</a:t>
            </a:r>
          </a:p>
          <a:p>
            <a:pPr marL="342900" indent="-342900">
              <a:buBlip>
                <a:blip r:embed="rId2"/>
              </a:buBlip>
            </a:pPr>
            <a:r>
              <a:rPr lang="en-US" sz="2300" dirty="0" smtClean="0"/>
              <a:t>Professor </a:t>
            </a:r>
            <a:r>
              <a:rPr lang="en-US" sz="2300" dirty="0"/>
              <a:t>Yung pioneered the study of radiation and chemistry in the terrestrial atmosphere, with emphasis on the human impact on climate change.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634768"/>
            <a:ext cx="46863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9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 Portrait1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6332910"/>
          </a:xfrm>
          <a:prstGeom prst="rect">
            <a:avLst/>
          </a:prstGeom>
        </p:spPr>
      </p:pic>
    </p:spTree>
    <p:extLst>
      <p:ext uri="{BB962C8B-B14F-4D97-AF65-F5344CB8AC3E}">
        <p14:creationId xmlns:p14="http://schemas.microsoft.com/office/powerpoint/2010/main" val="286452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620"/>
            <a:ext cx="1905000" cy="53340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rgbClr val="002060"/>
                </a:solidFill>
              </a:rPr>
              <a:t>Biography</a:t>
            </a:r>
            <a:endParaRPr lang="en-US" sz="2400" b="1" dirty="0">
              <a:solidFill>
                <a:srgbClr val="002060"/>
              </a:solidFill>
            </a:endParaRPr>
          </a:p>
        </p:txBody>
      </p:sp>
      <p:sp>
        <p:nvSpPr>
          <p:cNvPr id="4" name="Rectangle 3"/>
          <p:cNvSpPr/>
          <p:nvPr/>
        </p:nvSpPr>
        <p:spPr>
          <a:xfrm>
            <a:off x="228600" y="1447800"/>
            <a:ext cx="8915400" cy="5170646"/>
          </a:xfrm>
          <a:prstGeom prst="rect">
            <a:avLst/>
          </a:prstGeom>
        </p:spPr>
        <p:txBody>
          <a:bodyPr wrap="square">
            <a:spAutoFit/>
          </a:bodyPr>
          <a:lstStyle/>
          <a:p>
            <a:pPr marL="342900" indent="-342900" algn="just">
              <a:buBlip>
                <a:blip r:embed="rId3"/>
              </a:buBlip>
            </a:pPr>
            <a:r>
              <a:rPr lang="en-US" sz="2300" dirty="0" smtClean="0">
                <a:effectLst/>
              </a:rPr>
              <a:t>Yuk L. Yung obtained his B.S. from the University of California in 1969, Ph.D. from Harvard University in 1974. Presently he is working as a professor, department of Geological and Planetary Sciences at California Institute of Technology.</a:t>
            </a:r>
          </a:p>
          <a:p>
            <a:pPr algn="just"/>
            <a:endParaRPr lang="en-US" sz="2300" dirty="0" smtClean="0">
              <a:effectLst/>
            </a:endParaRPr>
          </a:p>
          <a:p>
            <a:pPr marL="342900" indent="-342900" algn="just">
              <a:buBlip>
                <a:blip r:embed="rId3"/>
              </a:buBlip>
            </a:pPr>
            <a:r>
              <a:rPr lang="en-US" sz="2400" dirty="0"/>
              <a:t>Professor Yung's research </a:t>
            </a:r>
            <a:r>
              <a:rPr lang="en-US" sz="2400" dirty="0" smtClean="0"/>
              <a:t>interests consist </a:t>
            </a:r>
            <a:r>
              <a:rPr lang="en-US" sz="2400" dirty="0"/>
              <a:t>of six major overlapping areas: planetary atmospheres, planetary evolution, atmospheric chemistry, atmospheric radiation, </a:t>
            </a:r>
            <a:r>
              <a:rPr lang="en-US" sz="2400" dirty="0" smtClean="0"/>
              <a:t>astrobiology </a:t>
            </a:r>
            <a:r>
              <a:rPr lang="en-US" sz="2400" dirty="0"/>
              <a:t>and global change, with a strong emphasis on interaction and synergy among modeling, laboratory experiments and field observations, often in collaboration with colleagues at Caltech and the Jet Propulsion Laboratory (JPL).</a:t>
            </a:r>
            <a:endParaRPr lang="en-US" sz="2300" dirty="0" smtClean="0">
              <a:effectLst/>
            </a:endParaRPr>
          </a:p>
          <a:p>
            <a:pPr marL="342900" indent="-342900" algn="just">
              <a:buBlip>
                <a:blip r:embed="rId3"/>
              </a:buBlip>
            </a:pPr>
            <a:endParaRPr lang="en-US" sz="2300" dirty="0"/>
          </a:p>
        </p:txBody>
      </p:sp>
      <p:sp>
        <p:nvSpPr>
          <p:cNvPr id="6" name="Rectangle 5"/>
          <p:cNvSpPr/>
          <p:nvPr/>
        </p:nvSpPr>
        <p:spPr>
          <a:xfrm>
            <a:off x="3540401" y="152400"/>
            <a:ext cx="2665602"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sz="2800" b="1" dirty="0" smtClean="0"/>
              <a:t>Dr. Yuk L. Yung</a:t>
            </a:r>
          </a:p>
        </p:txBody>
      </p:sp>
    </p:spTree>
    <p:extLst>
      <p:ext uri="{BB962C8B-B14F-4D97-AF65-F5344CB8AC3E}">
        <p14:creationId xmlns:p14="http://schemas.microsoft.com/office/powerpoint/2010/main" val="35805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lstStyle/>
          <a:p>
            <a:pPr marL="45720" indent="0">
              <a:buNone/>
            </a:pPr>
            <a:r>
              <a:rPr lang="en-US" dirty="0" smtClean="0"/>
              <a:t>Professor </a:t>
            </a:r>
            <a:r>
              <a:rPr lang="en-US" sz="2000" b="1" dirty="0"/>
              <a:t>Yuk L. Yung</a:t>
            </a:r>
          </a:p>
          <a:p>
            <a:pPr marL="0" indent="0">
              <a:buNone/>
            </a:pPr>
            <a:r>
              <a:rPr lang="en-US" sz="2000" b="1" dirty="0" smtClean="0"/>
              <a:t> </a:t>
            </a:r>
          </a:p>
          <a:p>
            <a:pPr marL="0" indent="0">
              <a:buNone/>
            </a:pPr>
            <a:endParaRPr lang="en-US" b="1" dirty="0"/>
          </a:p>
          <a:p>
            <a:pPr marL="0" indent="0">
              <a:buNone/>
            </a:pPr>
            <a:r>
              <a:rPr lang="en-US" sz="4000" b="1" dirty="0" smtClean="0"/>
              <a:t>E-signature: y </a:t>
            </a:r>
            <a:r>
              <a:rPr lang="en-US" sz="4000" b="1" smtClean="0"/>
              <a:t>yung </a:t>
            </a:r>
            <a:endParaRPr lang="en-US" sz="4000" b="1" dirty="0" smtClean="0"/>
          </a:p>
          <a:p>
            <a:pPr marL="0" indent="0">
              <a:buNone/>
            </a:pPr>
            <a:endParaRPr lang="en-US" sz="2400" b="1" dirty="0"/>
          </a:p>
        </p:txBody>
      </p:sp>
      <p:sp>
        <p:nvSpPr>
          <p:cNvPr id="2" name="Rectangle 1"/>
          <p:cNvSpPr/>
          <p:nvPr/>
        </p:nvSpPr>
        <p:spPr>
          <a:xfrm>
            <a:off x="2743200" y="381000"/>
            <a:ext cx="2909899"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4000" b="1" dirty="0"/>
              <a:t>Approved By</a:t>
            </a:r>
          </a:p>
        </p:txBody>
      </p:sp>
    </p:spTree>
    <p:extLst>
      <p:ext uri="{BB962C8B-B14F-4D97-AF65-F5344CB8AC3E}">
        <p14:creationId xmlns:p14="http://schemas.microsoft.com/office/powerpoint/2010/main" val="2650511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4294967295"/>
          </p:nvPr>
        </p:nvSpPr>
        <p:spPr>
          <a:xfrm>
            <a:off x="762000" y="685800"/>
            <a:ext cx="7543800" cy="3886200"/>
          </a:xfrm>
          <a:prstGeom prst="rect">
            <a:avLst/>
          </a:prstGeom>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461665"/>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International Open Access Membership</a:t>
            </a:r>
          </a:p>
        </p:txBody>
      </p:sp>
      <p:sp>
        <p:nvSpPr>
          <p:cNvPr id="7" name="Teardrop 6"/>
          <p:cNvSpPr/>
          <p:nvPr/>
        </p:nvSpPr>
        <p:spPr>
          <a:xfrm>
            <a:off x="1295400" y="630238"/>
            <a:ext cx="7696200" cy="35607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latin typeface="Calisto MT" panose="02040603050505030304" pitchFamily="18" charset="0"/>
              </a:rPr>
              <a:t>OMICS International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8502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381000"/>
            <a:ext cx="2819400" cy="609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smtClean="0">
                <a:solidFill>
                  <a:srgbClr val="002060"/>
                </a:solidFill>
              </a:rPr>
              <a:t>Research Interests</a:t>
            </a:r>
            <a:endParaRPr lang="en-US" sz="2400" b="1" dirty="0">
              <a:solidFill>
                <a:srgbClr val="002060"/>
              </a:solidFill>
            </a:endParaRPr>
          </a:p>
        </p:txBody>
      </p:sp>
      <p:sp>
        <p:nvSpPr>
          <p:cNvPr id="3" name="Rectangle 2"/>
          <p:cNvSpPr/>
          <p:nvPr/>
        </p:nvSpPr>
        <p:spPr>
          <a:xfrm>
            <a:off x="533400" y="1447800"/>
            <a:ext cx="9067801" cy="3631763"/>
          </a:xfrm>
          <a:prstGeom prst="rect">
            <a:avLst/>
          </a:prstGeom>
        </p:spPr>
        <p:txBody>
          <a:bodyPr wrap="square">
            <a:spAutoFit/>
          </a:bodyPr>
          <a:lstStyle/>
          <a:p>
            <a:pPr>
              <a:buBlip>
                <a:blip r:embed="rId3"/>
              </a:buBlip>
            </a:pPr>
            <a:r>
              <a:rPr lang="en-US" sz="2300" dirty="0" smtClean="0">
                <a:effectLst/>
              </a:rPr>
              <a:t> Planetary Atmospheres</a:t>
            </a:r>
          </a:p>
          <a:p>
            <a:pPr>
              <a:buBlip>
                <a:blip r:embed="rId3"/>
              </a:buBlip>
            </a:pPr>
            <a:r>
              <a:rPr lang="en-US" sz="2300" dirty="0" smtClean="0">
                <a:effectLst/>
              </a:rPr>
              <a:t> Planetary Evolution</a:t>
            </a:r>
          </a:p>
          <a:p>
            <a:pPr>
              <a:buBlip>
                <a:blip r:embed="rId3"/>
              </a:buBlip>
            </a:pPr>
            <a:r>
              <a:rPr lang="en-US" sz="2300" dirty="0" smtClean="0">
                <a:effectLst/>
              </a:rPr>
              <a:t> Atmospheric Chemistry</a:t>
            </a:r>
          </a:p>
          <a:p>
            <a:pPr>
              <a:buBlip>
                <a:blip r:embed="rId3"/>
              </a:buBlip>
            </a:pPr>
            <a:r>
              <a:rPr lang="en-US" sz="2300" dirty="0" smtClean="0">
                <a:effectLst/>
              </a:rPr>
              <a:t> Atmospheric Radiation</a:t>
            </a:r>
          </a:p>
          <a:p>
            <a:pPr>
              <a:buBlip>
                <a:blip r:embed="rId3"/>
              </a:buBlip>
            </a:pPr>
            <a:r>
              <a:rPr lang="en-US" sz="2300" dirty="0" smtClean="0">
                <a:effectLst/>
              </a:rPr>
              <a:t> Astrobiology</a:t>
            </a:r>
          </a:p>
          <a:p>
            <a:pPr>
              <a:buBlip>
                <a:blip r:embed="rId3"/>
              </a:buBlip>
            </a:pPr>
            <a:r>
              <a:rPr lang="en-US" sz="2300" dirty="0" smtClean="0">
                <a:effectLst/>
              </a:rPr>
              <a:t> Global Change</a:t>
            </a:r>
          </a:p>
          <a:p>
            <a:pPr>
              <a:buBlip>
                <a:blip r:embed="rId3"/>
              </a:buBlip>
            </a:pPr>
            <a:r>
              <a:rPr lang="en-US" sz="2300" dirty="0" smtClean="0">
                <a:effectLst/>
              </a:rPr>
              <a:t> Synergistic Interactions Between Modeling, Laboratory </a:t>
            </a:r>
          </a:p>
          <a:p>
            <a:r>
              <a:rPr lang="en-US" sz="2300" dirty="0" smtClean="0">
                <a:effectLst/>
              </a:rPr>
              <a:t>Experiments And Field Observations.</a:t>
            </a:r>
          </a:p>
          <a:p>
            <a:r>
              <a:rPr lang="en-US" sz="2300" dirty="0" smtClean="0"/>
              <a:t/>
            </a:r>
            <a:br>
              <a:rPr lang="en-US" sz="2300" dirty="0" smtClean="0"/>
            </a:br>
            <a:endParaRPr lang="en-US" sz="2300" dirty="0">
              <a:solidFill>
                <a:srgbClr val="002060"/>
              </a:solidFill>
            </a:endParaRPr>
          </a:p>
        </p:txBody>
      </p:sp>
      <p:pic>
        <p:nvPicPr>
          <p:cNvPr id="8194" name="Picture 2" descr="https://encrypted-tbn1.gstatic.com/images?q=tbn:ANd9GcRCesborfc5s0bn1mnR_KGkg63PyyL8BL8S6gcuVlKcSYxAsgx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TREuEg9zrNsvhiFwfk0Z0sG1YcVy6WNdktC2mkxVMrIIVw7p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279755"/>
            <a:ext cx="28194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5149878"/>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626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071" y="957873"/>
            <a:ext cx="8763000" cy="5747727"/>
          </a:xfrm>
          <a:prstGeom prst="rect">
            <a:avLst/>
          </a:prstGeom>
        </p:spPr>
        <p:txBody>
          <a:bodyPr wrap="square">
            <a:spAutoFit/>
          </a:bodyPr>
          <a:lstStyle/>
          <a:p>
            <a:pPr marL="342900" lvl="0" indent="-342900">
              <a:buFont typeface="+mj-lt"/>
              <a:buAutoNum type="arabicPeriod"/>
            </a:pPr>
            <a:r>
              <a:rPr lang="en-US" sz="1750" b="1" dirty="0"/>
              <a:t>Yung, Y. L. </a:t>
            </a:r>
            <a:r>
              <a:rPr lang="en-US" sz="1750" dirty="0"/>
              <a:t>and M. B. McElroy. (1977). Stability of an Oxygen Atmosphere on Ganymede. </a:t>
            </a:r>
            <a:r>
              <a:rPr lang="en-US" sz="1750" i="1" dirty="0"/>
              <a:t>Icarus</a:t>
            </a:r>
            <a:r>
              <a:rPr lang="en-US" sz="1750" dirty="0"/>
              <a:t> </a:t>
            </a:r>
            <a:r>
              <a:rPr lang="en-US" sz="1750" b="1" dirty="0"/>
              <a:t>30</a:t>
            </a:r>
            <a:r>
              <a:rPr lang="en-US" sz="1750" dirty="0"/>
              <a:t>(1): 97-103.   </a:t>
            </a:r>
            <a:endParaRPr lang="en-US" sz="1750" dirty="0" smtClean="0"/>
          </a:p>
          <a:p>
            <a:pPr marL="342900" lvl="0" indent="-342900">
              <a:buFont typeface="+mj-lt"/>
              <a:buAutoNum type="arabicPeriod"/>
            </a:pPr>
            <a:endParaRPr lang="en-US" sz="1750" dirty="0"/>
          </a:p>
          <a:p>
            <a:pPr marL="342900" lvl="0" indent="-342900">
              <a:buFont typeface="+mj-lt"/>
              <a:buAutoNum type="arabicPeriod"/>
            </a:pPr>
            <a:r>
              <a:rPr lang="en-US" sz="1750" b="1" dirty="0"/>
              <a:t>Yung YL</a:t>
            </a:r>
            <a:r>
              <a:rPr lang="en-US" sz="1750" dirty="0"/>
              <a:t>, Allen M, Pinto </a:t>
            </a:r>
            <a:r>
              <a:rPr lang="en-US" sz="1750" dirty="0" smtClean="0"/>
              <a:t>JP. (1984). </a:t>
            </a:r>
            <a:r>
              <a:rPr lang="en-US" sz="1750" dirty="0"/>
              <a:t>Photochemistry of the atmosphere of Titan: comparison between model and observations, </a:t>
            </a:r>
            <a:r>
              <a:rPr lang="en-US" sz="1750" i="1" dirty="0"/>
              <a:t>Astrophysical Journal Supplement Series</a:t>
            </a:r>
            <a:r>
              <a:rPr lang="en-US" sz="1750" dirty="0"/>
              <a:t>, 55(3), 465-</a:t>
            </a:r>
            <a:r>
              <a:rPr lang="en-US" sz="1750" dirty="0" smtClean="0"/>
              <a:t>506.</a:t>
            </a:r>
          </a:p>
          <a:p>
            <a:pPr marL="342900" lvl="0" indent="-342900">
              <a:buFont typeface="+mj-lt"/>
              <a:buAutoNum type="arabicPeriod"/>
            </a:pPr>
            <a:endParaRPr lang="en-US" sz="1750" dirty="0"/>
          </a:p>
          <a:p>
            <a:pPr marL="342900" lvl="0" indent="-342900">
              <a:buFont typeface="+mj-lt"/>
              <a:buAutoNum type="arabicPeriod"/>
            </a:pPr>
            <a:r>
              <a:rPr lang="en-US" sz="1750" dirty="0"/>
              <a:t>Gladstone GR, Allen M, </a:t>
            </a:r>
            <a:r>
              <a:rPr lang="en-US" sz="1750" b="1" dirty="0"/>
              <a:t>Yung </a:t>
            </a:r>
            <a:r>
              <a:rPr lang="en-US" sz="1750" b="1" dirty="0" smtClean="0"/>
              <a:t>YL. (</a:t>
            </a:r>
            <a:r>
              <a:rPr lang="en-US" sz="1750" dirty="0" smtClean="0"/>
              <a:t>1996). Hydrocarbon </a:t>
            </a:r>
            <a:r>
              <a:rPr lang="en-US" sz="1750" dirty="0"/>
              <a:t>photochemistry in the upper atmosphere of Jupiter, </a:t>
            </a:r>
            <a:r>
              <a:rPr lang="en-US" sz="1750" i="1" dirty="0"/>
              <a:t>Icarus</a:t>
            </a:r>
            <a:r>
              <a:rPr lang="en-US" sz="1750" dirty="0"/>
              <a:t> 119(1), 1-</a:t>
            </a:r>
            <a:r>
              <a:rPr lang="en-US" sz="1750" dirty="0" smtClean="0"/>
              <a:t>52. </a:t>
            </a:r>
          </a:p>
          <a:p>
            <a:pPr marL="342900" lvl="0" indent="-342900">
              <a:buFont typeface="+mj-lt"/>
              <a:buAutoNum type="arabicPeriod"/>
            </a:pPr>
            <a:endParaRPr lang="en-US" sz="1750" dirty="0"/>
          </a:p>
          <a:p>
            <a:pPr marL="342900" lvl="0" indent="-342900">
              <a:buFont typeface="+mj-lt"/>
              <a:buAutoNum type="arabicPeriod"/>
            </a:pPr>
            <a:r>
              <a:rPr lang="en-US" sz="1750" dirty="0"/>
              <a:t>Liang, M. C., B. F. Lane, R. T. </a:t>
            </a:r>
            <a:r>
              <a:rPr lang="en-US" sz="1750" dirty="0" err="1"/>
              <a:t>Pappalardo</a:t>
            </a:r>
            <a:r>
              <a:rPr lang="en-US" sz="1750" dirty="0"/>
              <a:t>, M. Allen and </a:t>
            </a:r>
            <a:r>
              <a:rPr lang="en-US" sz="1750" b="1" dirty="0"/>
              <a:t>Y. L. Yung</a:t>
            </a:r>
            <a:r>
              <a:rPr lang="en-US" sz="1750" dirty="0"/>
              <a:t>. (2005). Atmosphere of </a:t>
            </a:r>
            <a:r>
              <a:rPr lang="en-US" sz="1750" dirty="0" err="1"/>
              <a:t>Callisto</a:t>
            </a:r>
            <a:r>
              <a:rPr lang="en-US" sz="1750" dirty="0"/>
              <a:t>. </a:t>
            </a:r>
            <a:r>
              <a:rPr lang="en-US" sz="1750" i="1" dirty="0"/>
              <a:t>J. </a:t>
            </a:r>
            <a:r>
              <a:rPr lang="en-US" sz="1750" i="1" dirty="0" err="1"/>
              <a:t>Geophys</a:t>
            </a:r>
            <a:r>
              <a:rPr lang="en-US" sz="1750" i="1" dirty="0"/>
              <a:t>. Res.</a:t>
            </a:r>
            <a:r>
              <a:rPr lang="en-US" sz="1750" dirty="0"/>
              <a:t>: </a:t>
            </a:r>
            <a:r>
              <a:rPr lang="en-US" sz="1750" b="1" dirty="0"/>
              <a:t>110</a:t>
            </a:r>
            <a:r>
              <a:rPr lang="en-US" sz="1750" dirty="0"/>
              <a:t>, E2003, doi:10.1029/2004JE2322</a:t>
            </a:r>
            <a:r>
              <a:rPr lang="en-US" sz="1750" dirty="0" smtClean="0"/>
              <a:t>.</a:t>
            </a:r>
          </a:p>
          <a:p>
            <a:pPr marL="342900" lvl="0" indent="-342900">
              <a:buFont typeface="+mj-lt"/>
              <a:buAutoNum type="arabicPeriod"/>
            </a:pPr>
            <a:endParaRPr lang="en-US" sz="1750" dirty="0"/>
          </a:p>
          <a:p>
            <a:pPr marL="342900" lvl="0" indent="-342900">
              <a:buFont typeface="+mj-lt"/>
              <a:buAutoNum type="arabicPeriod"/>
            </a:pPr>
            <a:r>
              <a:rPr lang="en-US" sz="1750" dirty="0"/>
              <a:t>Parkinson, C. D., M. C. Liang, H. Hartman, C. J. Hansen, G. </a:t>
            </a:r>
            <a:r>
              <a:rPr lang="en-US" sz="1750" dirty="0" err="1"/>
              <a:t>Tinetti</a:t>
            </a:r>
            <a:r>
              <a:rPr lang="en-US" sz="1750" dirty="0"/>
              <a:t>, V. Meadows, J. L. </a:t>
            </a:r>
            <a:r>
              <a:rPr lang="en-US" sz="1750" dirty="0" err="1"/>
              <a:t>Kirschvink</a:t>
            </a:r>
            <a:r>
              <a:rPr lang="en-US" sz="1750" dirty="0"/>
              <a:t>, and </a:t>
            </a:r>
            <a:r>
              <a:rPr lang="en-US" sz="1750" b="1" dirty="0"/>
              <a:t>Y. L. Yung</a:t>
            </a:r>
            <a:r>
              <a:rPr lang="en-US" sz="1750" dirty="0"/>
              <a:t>. (2007). </a:t>
            </a:r>
            <a:r>
              <a:rPr lang="en-US" sz="1750" dirty="0" err="1"/>
              <a:t>Enceladus</a:t>
            </a:r>
            <a:r>
              <a:rPr lang="en-US" sz="1750" dirty="0"/>
              <a:t>: Cassini observations and implications for the search for life. </a:t>
            </a:r>
            <a:r>
              <a:rPr lang="en-US" sz="1750" i="1" dirty="0"/>
              <a:t>Astronomy &amp; Astrophysics</a:t>
            </a:r>
            <a:r>
              <a:rPr lang="en-US" sz="1750" dirty="0"/>
              <a:t>, </a:t>
            </a:r>
            <a:r>
              <a:rPr lang="en-US" sz="1750" b="1" dirty="0"/>
              <a:t>463,</a:t>
            </a:r>
            <a:r>
              <a:rPr lang="en-US" sz="1750" dirty="0"/>
              <a:t> 353-357</a:t>
            </a:r>
            <a:r>
              <a:rPr lang="en-US" sz="1750" dirty="0" smtClean="0"/>
              <a:t>.</a:t>
            </a:r>
          </a:p>
          <a:p>
            <a:pPr marL="342900" lvl="0" indent="-342900">
              <a:buFont typeface="+mj-lt"/>
              <a:buAutoNum type="arabicPeriod"/>
            </a:pPr>
            <a:endParaRPr lang="en-US" sz="1750" dirty="0"/>
          </a:p>
          <a:p>
            <a:pPr marL="342900" lvl="0" indent="-342900">
              <a:buFont typeface="+mj-lt"/>
              <a:buAutoNum type="arabicPeriod"/>
            </a:pPr>
            <a:r>
              <a:rPr lang="en-US" sz="1750" dirty="0"/>
              <a:t>Parkinson, C. D., M. C. Liang, </a:t>
            </a:r>
            <a:r>
              <a:rPr lang="en-US" sz="1750" b="1" dirty="0"/>
              <a:t>Y. L. Yung </a:t>
            </a:r>
            <a:r>
              <a:rPr lang="en-US" sz="1750" dirty="0"/>
              <a:t>and J. L. </a:t>
            </a:r>
            <a:r>
              <a:rPr lang="en-US" sz="1750" dirty="0" err="1"/>
              <a:t>Kirschvink</a:t>
            </a:r>
            <a:r>
              <a:rPr lang="en-US" sz="1750" dirty="0"/>
              <a:t>.</a:t>
            </a:r>
            <a:r>
              <a:rPr lang="en-US" sz="1750" baseline="30000" dirty="0"/>
              <a:t> </a:t>
            </a:r>
            <a:r>
              <a:rPr lang="en-US" sz="1750" dirty="0"/>
              <a:t>(2008). Habitability of </a:t>
            </a:r>
            <a:r>
              <a:rPr lang="en-US" sz="1750" dirty="0" err="1"/>
              <a:t>Enceladus</a:t>
            </a:r>
            <a:r>
              <a:rPr lang="en-US" sz="1750" dirty="0"/>
              <a:t>: Planetary Conditions for Life, </a:t>
            </a:r>
            <a:r>
              <a:rPr lang="en-US" sz="1750" i="1" dirty="0"/>
              <a:t>Origins of Life</a:t>
            </a:r>
            <a:r>
              <a:rPr lang="en-US" sz="1750" dirty="0"/>
              <a:t> </a:t>
            </a:r>
            <a:r>
              <a:rPr lang="en-US" sz="1750" i="1" dirty="0"/>
              <a:t>and Evolution of Biospheres.</a:t>
            </a:r>
            <a:r>
              <a:rPr lang="en-US" sz="1750" dirty="0"/>
              <a:t> </a:t>
            </a:r>
            <a:r>
              <a:rPr lang="en-US" sz="1750" b="1" dirty="0"/>
              <a:t>38</a:t>
            </a:r>
            <a:r>
              <a:rPr lang="en-US" sz="1750" dirty="0"/>
              <a:t>(4): 355-369, </a:t>
            </a:r>
            <a:r>
              <a:rPr lang="en-US" sz="1750" dirty="0" err="1"/>
              <a:t>doi</a:t>
            </a:r>
            <a:r>
              <a:rPr lang="en-US" sz="1750" dirty="0"/>
              <a:t> 10.1007/s11084-008-9135-4</a:t>
            </a:r>
            <a:r>
              <a:rPr lang="en-US" sz="1750" dirty="0" smtClean="0"/>
              <a:t>.</a:t>
            </a:r>
          </a:p>
          <a:p>
            <a:pPr marL="342900" lvl="0" indent="-342900">
              <a:buFont typeface="+mj-lt"/>
              <a:buAutoNum type="arabicPeriod"/>
            </a:pPr>
            <a:endParaRPr lang="en-US" sz="1750" dirty="0"/>
          </a:p>
        </p:txBody>
      </p:sp>
      <p:sp>
        <p:nvSpPr>
          <p:cNvPr id="3" name="Title 1"/>
          <p:cNvSpPr txBox="1">
            <a:spLocks/>
          </p:cNvSpPr>
          <p:nvPr/>
        </p:nvSpPr>
        <p:spPr>
          <a:xfrm>
            <a:off x="380999" y="304800"/>
            <a:ext cx="2895601" cy="45720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smtClean="0">
                <a:solidFill>
                  <a:srgbClr val="002060"/>
                </a:solidFill>
              </a:rPr>
              <a:t>Sample of Publications</a:t>
            </a:r>
            <a:endParaRPr lang="en-US" sz="2400" b="1" dirty="0">
              <a:solidFill>
                <a:srgbClr val="002060"/>
              </a:solidFill>
            </a:endParaRPr>
          </a:p>
        </p:txBody>
      </p:sp>
    </p:spTree>
    <p:extLst>
      <p:ext uri="{BB962C8B-B14F-4D97-AF65-F5344CB8AC3E}">
        <p14:creationId xmlns:p14="http://schemas.microsoft.com/office/powerpoint/2010/main" val="2372912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xQVFBQSFxUUFRQYFRUUFBQUFBQVFBQVFRUXHCYeFxojGRUUHy8gIycpLCwsFR4xNTAqNSYrLCkBCQoKDgwOGg8PGikdHSQsLCkpLCwsKSksLCwpKSwsLCwpKSwsLCkpLCwpLCkpLCksKSwsKSksKSksLCwsLCwsLP/AABEIALYBFgMBIgACEQEDEQH/xAAcAAABBQEBAQAAAAAAAAAAAAAAAgMEBQYBBwj/xAA/EAABAgQEAwQHBQgCAwEAAAABAAIDBBEhBRIxQVFhcQYTIoEUMkJSkaGxYsHR4fAHFSMzU3KCkqLxQ3PCsv/EABsBAAEFAQEAAAAAAAAAAAAAAAABAgMEBQYH/8QAJREAAgICAwACAgIDAAAAAAAAAAECEQMhBBIxE1EiQTJhFCOB/9oADAMBAAIRAxEAPwCfNzRc47ZjpWttKctFGmZnKDQfE701CeFXGoIJDiKU25JifhPhipGb4UovPVTls9AikqRmMRxdz/C5o18JBNhvbdVkeGr2NhbnnO2gN6gerpt9FWiAcrqj1XUWzjlFL8SzSa6lBNQVXvatJMSqp5qBRaWHInow+ZxursrXOSDES4rVGcr0VZh5FQ8Iy6JhRD1XC5SdSs50TRMpQmCoAirveHgjoJ8hYCZ5pYmP1RVveniB+uSM/wBpJ8YvylxAmr/muxJmh1CphGA4/IJ98YFtaG3NO6WqD5dlh6bzUiHOADe/NUHpPIfP8VKM3YWGnA/ikWMV5i29OHD5rn7w6KpM9yb/AKhJ/eB4M/1CRwFWUuBifRLbin9vwVH+8fss/wBUr94j+mz/AJj6OSfGO+Yvm4qeXwCcbip4N+CoWz0M6sI5tiGvwcCFIhxoJ/8AJEYftMDx/wAEqxifOWsTFaH1W/BDcWG7GnzcPvVbEkHvp3T4cU8GuAf/AKOofhVV8Vz2Gj2uaeDgQfmmvHscs5phikM6tcP7Xg/JzfvTsOZhuNopbyew/VpIVDLyEYtz926moqKVO1imvSHAkuqHaGuqPhF/yP7NjBk3xHtaxzHBxAq14NBuS3X5LXxexjBDtWtNd15LhGN9zMwo1K928E9DY/IlewRe2MOLCDmPYQRxFfPmr3EjBN9kUeXlnKknowM4XQYxhuNRfKemychTt1Fn44nJkhkRjXMHgDjQRHGxa12lQFXGK5jy14LXNsWkUIVXk4o9318LnGzS6Lt6aVk2rGWxp4FCQ9vuu8Q8q6eSycObUyDNKr0otfLZroT4MS+YwjuCC9p/tOo6FCoZeOhFDu39noc5hpIDxwrTokCC17QACLX3oSreDDLgMtCRzoKcCpMPDQ4/0yRQU94clxMMU5pdTXfJ6/yMkJXKS2g3ItqVBi4dWppffYHbTpRbmdw+gDqAkDYeVVRzkPWm+tESlPDOpFnDye/hj42Ha0025LP4vI02W6iS7hUAW1B4hUmLylQVocfkNSLGT840edzLKKBEV1iEChVVFYeC6jDK0czycdMiOSKHgnXt5/ryTZaOPyVtGTNHPP8AXkig4oFOaVVvNKRibc0VHA/FLD2+7/y/Jd7xvun/AG/JACMw4fP8ktkYD2R8SuhzN2uHQ1+qUGwju9vMgH5BACHOHuinV34pzvW0Hg/5n8E7DkQ60OIx32TWG49M1j8UzMyb4Zo9pbXSo16HQp+hDgezcOHQg/UJYgwj7Zb1bX/8qKhut9N01ikxuEPd6mWIBfwOBI/xNHfJRIkMtNCCCNQRQjyWpksCgRW54T3Cm4PiB+5Pysp3sRsAvZM5jlbDd4IzeJZE1rvQ2so+6FoxwKW0r2LDv2HMy5nvc4m4FaADYVGp5rP9p/2VPlwXQyaDY3HxSRzwurBxZ57FPyWm7Ezb481Cl4rg+G4nwvAfoC4ZSbg1CzEaGWuIcKEahOyMy+FEbEYcroZDmngR9yl/Y1+H0jM4JDEOlBSi8b/aFhTYT6i1x81p4H7YIZh0ise14FwAHNJpsVku1s4ZuA2aYTlDyx7DSrD7JJ5j6qWUk1RBCDUrMjVGZcQoSwOtetThc8JtrZeMaRQP4EY61H/jefaBt/2sinIcQgggkEXB4EGxSULZc1cxxa8ZXNNHDgQpUGYS+0sQP7iOP/PD8X97KVPWh+SrIUZMcSRTNHLTCFWS0ZCZ0J1kR72yKDvl3rtXborhknWEAHVJo5pr7XVZV8UuqHihbUECxNFZntA2HCZl2vflquI4uSEHJZDdzYJuuhJ9NyxCx9Rp8VDxSWAcS0+HX5KM7GRFiZ3t1pUcBsV2apXXcUUGfJ2XX3en+6JMeJwkm9a39EKFMUfQixsfgqfFyCTRT5yN4jbRUmIxXChPtCqdgjbTNOELdmOxeD4jRZ+PAPBavEb60+az8y1vFnwcV1vFl+NGPzoUypdLH9EJsyp4t/2CnGGNjC8wR9V0Sb6VbDhxB9k1PwrX5LTic9lRBEi/YA+YSXSbx7J60qPiE8Xw60fDcwjXK6/mHBPwJBzv5ETMRfJUsiDoK0PkU8gKxCnsxI1pFY2JscwyvH+YvXqreV7ExJmGY0reEK1D/C5rhSrRaj9dQkbS9CjMoTs1LOhuLXChCaSgCnyWMPhjKaRIe8N/iYRyr6p5hQFtOz/7N4sZoe8ZQRUDenNMnOMFbHwg5ukUeJ4YwwhMQK90Tlew3dCfwJ3adiqdekzP7NnNacuajtQKgGmldj5rG4t2ffBJqNEkMql4LPG4+ldLTb4bszHFp5ffxW6/ZzNujzzXMYwTMNjntdo2ILNcCONDqvP1Y9n8bfKTMOPD9aGa02cCKOaeoJSyj2QxM+nZLtRDBDI7HSsT7QrBceT9PjRSMYhtfCNg5pFnNIIKz+BdvpSfggVbUjxQn0zNO9j9QqftFGl5ZpfCjOg8Wtf4D/gbfJZrg7qidNHk/bmVayYqBrm+RWbc9aTEJuDNRc5jua4G3eMGU31qLX5qxmsHgxoYo5gfbxMpQ9W8FoRm4pJkLVsxcSJXanHmtBgDs0lOMOgax4/uBt9AqOdlDCeWOpUbjQq4lnd1hsQ6GYiBrebWULvoQpRpQIQhAAhCUxhJAFyTQDmdEAX+LRaSUq3fxEdP0QqiHGU3tFFGdkIaQWBvnqfuVQgC4lZhCgysxSyE2x2j3ubjkxHEMq1+jq3BUaNMuLCSRSH4SOZP/Sq56bcbirQbak0J430UFkd4AaWuoXVPOnCt+F1w0cDkrZ6DHFpGlbFoS4XFBX7093xo7MbVt9VRMmSH5bkgCnA2qVNbNkONRXQnkf8ApQzwsbKAuJMeJtdwq7Hn0y15jlROzMTNFBFbAnoRf6/VQ8UmxEhgjTMBppYqfFjqSZLBU0U0y80sSqGcm3jcHq1p+5aCMyyzuIC63ONLdGZz4qyGZ2GbRITSOLDkcOfA+aansKysEaE/PCJpmplcx3uvGx5hMRgrHCjSUmy71CIbR/7M1qcxYrZgcxnVDWGTojuEGYvm8LIvtsd7N/aFdiquZgOhRXNqQ6G4iosatOo+FVK7PyneTMMaBpzuOwazxEn4L0Lsf2KhYh38zF8Wd7+6bmygNBIDj8N1MlZSbow+PkRIUCPSj4rXtftmdDIbm86rafs77cMhSbpZ7PFCESIHatLKlzifdIqfkst2yw98FwguaGNg1yCxqHkEuqOaiwnejSrq/wA2aGVrd2wRq4jbMbDkE2UL0x0ZftETHsSEeO54FAdOlSfvVchCUQ0n7PMLZMYlAhxKZMxca75Wkj50X1BKSUuxoDWgkcq/VfKXZTF/RZyDGOjHeLoQQfqvoWJ2rIhscwF4iAOBaC4EOFQRTVUeVPo02i5x4d00mXeMR/4bgGhtNyR8qLxPtxDBvWp5Ci9Kn4jiwFxDcw0c7xD/AB2XmPbOchgUDqn5KLFKcmS5IQimedxh4ikJUR1TVTMKw3vX+I5YbPFEibNb+J0A4laZnFhhDe4l4kyfWeDBgi3rOs9/kKqic4nU1U/GMS714yjLDhjJCZwaNzzOpVegAQhdAQA9IybosRrG6uNOg3J6BTcfnGue1kP+XBbkZz953mfolud6NCLR/OijxH+mw+z/AHFVCABC7RcQAKywloZmjO0Z6o4vOnwUKWly91B5nYDclPT8yDRjfUZYczu4oAjRIhcSTck1J5lJQpctAAGd/qjRu7zy5c0APSMgzLniuyNNm8Tz6IUSZmS91T0A2A4BCAPaMQw7JEbq1hrWgqR080w+ExsJzs5dStju4ix4r0LEMOGWoGYGuYbjhRUM/hIhw6loFdjr8FwbnOFRmvPo7rDy4zSRkWQiXBzgGudl6ClQforMRslc1mvBHGw0PXgiBK+B5s4G7W78xyum3wWvbQ1o0eqNqCv4KSU1JlttMZm5YmGHg5TrUChDdq+arJx57oUPhLq863qOiu4p8EPL4jFAbe4LWgk1HH71RRITu6ygGz8zhwFDTyU+F/f2Oixk+qs9iIutE8+FUkeVdEJpQBt3PJo1g4k/dqtHjL8jL5rKaXkXxojYcNpc9xoB954BWHaDDYsJrZZrTkYfEfaiRXakjhegHJXPZLFocGaAhtJaAS6KQaudsT7jBeiu+2URkWHnhg53mzd6i5pxutGWaUJqKWjnskFJNs88mniXhmCzxRYlozxfKK17lhGt/W6UWj7N9qjh0Du4uZxiVPdtoHwmuFi48Sb5Ss22I2X9WkSYNqjxMhE+7779q3APFc9HbB/iTFXxXHMINb3vminYE+zqVoJ0ZrVlniM+2M70iOHCHYQ4bj44xbpU+4Nys7PTzo0Qveak+QA2AGwC5OTrory55qTbgABoANhyTCQAQu0VhKYWMveRiWQtvfiHgwb9dEAN4bhpimpOSG274h9Vo+88BqVpMO/aLFlP4cuKwGDK0PJLzxdmrap2AoFnMQxMxAGNGSEz1IY2+04+048VCqkcVLTFUnF2jXYj+0aLFvlAPGpKzE3PPimrzVIhQwTc0HFSZLDc9XOOSE31nn6NHtO6JFjUfELLJKXojD8PdFdQUa1t3vPqsbxP4J/EcRblEGDUQWmtT60R3vv+4bJE7iFW93DGSEDXLu4+887nloFAThoIQugIA4rOA0QG53AGKfUYfYHvu58Am2BsG7gHRdm6hnAu4nkoUSIXEkmpOpQB17y51Sak3JXCeC6bDqkIAE7CgFxAFydAuQIRc4AbqTGjBgLW+sbOd/8ALeSQAmIoY3IzU+u7ifdHJRMtlwCqkMcGcC7hqG9eJSgdhwQ0Zn/4t3PXgEzHjl5qenIDgEl7y41NykoA6ChcQgD6ujTLGsBBIaTbcj8VHxmba9mtTQClBa1a/NZCDiZ8MNxI3/VVMmZurczbNsLct1wOTJNrrWmdlHh9JJ2QojHVABFr6cbXTWIF7YZLtiKUF3E2y1Q+GXvBaXAg2poSDSh2CVOMc6I1oObI6rgfVBIsB0Sx01ZorTRUehxSMziWvr4QPZA9YmmlVLm4ZJArc+sRvyAWnlsKNTUWpQk71uocaVoSQMu2c6+XDyT1n7Pehizp6RAgxJaDKvbFaO+NaV1LaWpwWCxS4/iO7uEPUhgeJ3MN/wDpy0uKxNcgqRrEdSjeYrYdTdZGYijPYGPFO5qWeQN39TQLoOJtIxeTGpOV+kaLmcy1IEvXmXPP1iO5aDyTPpL4jSyBVkMevEe6/wDk/Ro+y35omiA6sdxivGkNp8I5OdoByaq6cnnPtZrRpDb4WDyGp5m61oow8rHvS2Qf5PifvGIpQb9206dTfXRVrnEmpNSbkm5JOpKEKWiqcTkGA57g1oLnHQBSoWHUaHxD3bDce+4fYbv1NAlRsRoMsEd206mv8R/9zuHIWRQDghQ4Hr0ixfcBrDYftkeseQsoU3OPiOzPcSfkOQAsB0TWVGVLQhxFE/LSjnmwsNXGzR1KkCOyFaH4n/1CLD/1g/UooUIcm2GA6NW4q2ED4jzcfZHzTE5PuiUrQNbZrBZrRyCZe4k1JqTqTclJokoDiEJ6FL1GYmjeO56DdIAiFBLjQC/6upHeiH6l37v2HENr9UiLMWysGVu/F39x+5R0AdJQ0XXEqHqOoQARDdDGV/VglZNSbCv6ouOfsLD9aoAdhxQDRu+p3P4BJ7knkBqUgNpr8E/3me2h4bdQmsRjRiAWb5nc/gmk86AgQvglsLE08KTSy7EfXohvqnyQKIQhCUD2uRhnxGIzLoM1S4mm19E7DgxAGsDKipcXE1oCeHRWEOM17A03dStNDXmrOTksraudSxJbx89SuAlkbbtHfTzdfSvlYOZpANKGw3N9Tw3U/DpId7oADau7jqmw3I0UAGffifwTkaIBTLc6VPAan4qHtsgnJy0i+m4rYQLRcm9ToKhZmefQX8R2G35pcSaDjmJrwHT6Khx3FfCQLBTW8uRJKl9EWLD8a/v9ma7RRxXxusNGNp/0PmVlpqeNCGgMadQ3U/3O1Kl4lMVJVNGeur40OsUjO5MlYxETDlLbLF17Nb7zrN/PyXO8Yw+Ed44e06zB0bv5rSijFysal5Bzhms1nvus3oOJ6J8TDIf8tuZ39Rw0P2GbdSo8eO55q414cAOAGwSKKdRKzZ2LELjVxLidSTUpNEoNUhspQVeco4auPQbeafVCWR2sJNBcnQbqR6M1n8w1P9Ma/wCTvZSvSKCjBlB1Orj1d9wUfIkoSxceZLrWDRowWaPxPMpiicyoLUtB2ORoYBoDmsL0IodxfgkNh1NBcp8QONh8z5IL7UAyj5nqUlC2IyBuviPD2R1O/RNRYhcan8h0ToYkxIajaFsaypKWuhlenFJQqEAJYGXW54filtaTZo8/1onW4e6nqk/RMckvR6i34NR2kmp0On5JrNTT4qWZYkUOu34Jl8tRIpId8UhhCc7pJcwhLY1xaOiKeJ+KSXV1XEJRoJZ9XrdJCCUAcQhCAPfc4DhcNttz0rzKXMT9ATW4AuTc2u0BR2SdHl2bQXFLkVtfjqlwMMBLnOqS69zoOXJefNw9bO/aj6xWHuLiHOqTU0FfCAfqnY8epJJA18Oy5ENqBtOFOA4rP4ziXiyDY+IjjsEsIPLLQ6MOzJsSbyg3WVxrEqpyaxO1CfhcrPzc/wC6Kc9T+S2eLxKdsqcrIoKkMRmk3cQ0c9T0GpUR8ZrT4RmPvO08m/ikRYlTU6/NM1XQY40c3myWzkZ5cauJJ/WnBN5VJ7qyR3FPWNPmfgrMUZ05DcNlSpfodBUnL118guypv4RTmbn8lJiwSnt7IiEIob6op9o3d5bBJIrfdSTLpPdJ9jGRi1BCkCEuiGNr89koyyO2H5DiVaQ2hoo0eahmHXmnmxiBopI69GylfhGnYdHdbqPRSYzSTUpotTGOT0chC6cdBqiFAJKk5bfr6qGRPC2iCYPmeG3mnYGHueb/AIAKbJyZe4WstRJ4XTb8VUzZ+ul6WseK9spZfDg0aaJxzqf9LSfun7JI/Wq7EwwAE5dOSoNOW2WbS0jIzEQutTzoq+LKuW69Aa9pqwClsw0BOlVAjYc0HY14JVOUf0C2Y3uxuiIBRXU/hYrVU8aDrrZWIZFIKorYgukp+KxMK4mUpxpghCEowEIQgD6JEuMv6ryTMxEoMtbkbfemY2IFpNBfidydFRYjjXhIp4jrTa+q88xYJzZ6BGDfpKxPFjCaaULiaDosnOThNSTqkzM1WpJuVVTUyt/jcZRG5s0cUdHJqYVdFiJUVxP5pguHX5BbGPHRzfIz9mJ1S4UO9z5C/wA00YhPTgLJ2XF1bSMqcrJoNrW+vxTYkalTZSWzG9lcSskNlJH0hkVclhxrYKbHkMoutHhmEVNxZJxWTAsEslsItUZGLCoU0WDgp05CuoohqVIgkyNEYuCGnyxdyqVIhbENhUCDCUyFDqLpMVgCkrRHeyCZdEKUqVIawuPVaLB8KB9YKlyMixovYMfb0p5bDDsFZYf2XfENMtBzWqksOpwVrClg0VcaDgNVlSyZJeF/8YlRgvYkBwJGY8Ngtph/ZKHD/mDxHzouS2LMZBIYKHjqeqZi45mb6xqjFxJ5HcmV83MUVUUWjMIgCxNT8FGmOzkI3BtyVIcRdWzk/AxN2514K1LhKK0yquXJnJjs1Ad4Q6julFl8Y7MPhAmhI1BC1UWNW6TAxAtqHeJrtQVXnhlBXEs486emeaxBqHA1VHisrQVFl6X2jwNuXvGDX5clh8Tg+BVO35KS/wCmhHaMbEUUhS4ouo0QrViVsyEIQhSFYEIQgD1OexvLVrLm4Lzf4KkizSjRpgBRIj3HQGnQ0WDi46XiO5y8pQ8FzEzzVfFj8E8ZR7tGlSIHZ+I4+LwjcnRaWPFX6MLPmc2U73rsKA52gJV56DAh+s8PPAaDz3TT8XoKQ2hvNXIwr0zcj+yNCwg6uIA6roc1po26YjTLnG5quQ1YSSRSlIupS602ENBIWVkQVqpA0pVROSi9j4xcj0SWkoLZXNmGfgsfirKkpcTFCBRRXRM1lL2UtoicXH0zk7qoRarbEZfxaqG6Ep4qyvJ0QjDXcildwjuFOoldysjZUqHAzEJ8wlYS0uA2qZlfVE2CPaVsYgyQBJWhwtqp5e/xVzhr6FY/Ii36amNpFxnyCp1PyUWYjVunJs1oo74adhikivnk7G4s4aWKIMwdUn0dLbBtyClp2VpNdRz0ldhRyHKVhciHuAsK2ups9hfdxC2oOU6i4U7WtkC+0MZzzTp0TLikNilRVqiRN2SIcbMxzT1WUxmUBzALRyr6uNNgSqXFDclYvJglJ0bfGlcdnnOM4aW6c1RkLa4pRyyc3CoSrPFyuUaYZ4XtEVCEK6UwQhCAPofsV2HlHSTI0Sj3vGY1NulFV9o5+Rl6towuGjQRqvKIXaOYYzu2xXtZ7oKrIscuNSSTxNymRqPiLcu3ZuUrNXiHa8G0MNaOQr8yqKZxZ8Q1cSfOqrcyWwJ236NllJTKlPtg1SIVgnRGTkiu3Yeip+BJpcJ6spJgJTnOkNUbZKwnDamp0Cv2Qb04JqAQ1ooumMKqBf7GSN9FoemMo5qK952suveEkPCu48aRRnlbGnwaptsoeCnNuncg0VuESCUrK30UDmu919kK3hSlVI/dqtpKis2zO9wNxTopkSW/hilwpseQommGg6KLNC1ZY48qdEOWh0UqWfQjilxWDUaFMZ6Gqycsds04sunaA1TWVElMtcMp1TsSFQ3UGOSWgzQbVoZaEtrtkoQqpcOAKqdyKaj9jcvEIVmKka1UZkKml1YS0tRS/wA0QNdBmHBtfZN+ik6AmquGYfUVsEmNPNhCjKZqGrjr5DZVc/IjjVLbLGDDKZBiwWQWUNM515DgSsVi0/4jpwVvi+KAVJKwuIYqKkrEblkkbkIqCI2Jx9SbLNxo1Sn56ezqEtTBi6R2V82S9IEIQrBWBCEIAWXJJKEJBzbOtKmycKqEIY0edYJjOhCkgNkTID1dYW+6EJmTwdEt3zJASWx1xCMSI8j0BmUkTKEK5EqyHoU4RdSoEySUIViJEXUg6qu4cIUQhR5ZMmxxRW4jZZ2Yj0JQhSwk3HZHJVLRHbPGhHmmDNGqEKplLuNjzJsjRWMrjZPhcK8DuFxCzMi1Zcj9FjnJaCE7BcXW5H5IQo1OXX0jlBWSoU21pplJtVOux8NFQ004GiEKuss/sf8AHH6Ic92lcaWpqfJZrGO0rgCaGpCEKP17LCSS0Y2exh7ySSSqiYmSUIWjihFeIhnJ0RkIQrBWBCEIAEIQ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xQVFBQSFxUUFRQYFRUUFBQUFBQVFBQVFRUXHCYeFxojGRUUHy8gIycpLCwsFR4xNTAqNSYrLCkBCQoKDgwOGg8PGikdHSQsLCkpLCwsKSksLCwpKSwsLCwpKSwsLCkpLCwpLCkpLCksKSwsKSksKSksLCwsLCwsLP/AABEIALYBFgMBIgACEQEDEQH/xAAcAAABBQEBAQAAAAAAAAAAAAAAAgMEBQYBBwj/xAA/EAABAgQEAwQHBQgCAwEAAAABAAIDBBEhBRIxQVFhcQYTIoEUMkJSkaGxYsHR4fAHFSMzU3KCkqLxQ3PCsv/EABsBAAEFAQEAAAAAAAAAAAAAAAABAgMEBQYH/8QAJREAAgICAwACAgIDAAAAAAAAAAECEQMhBBIxE1EiQTJhFCOB/9oADAMBAAIRAxEAPwCfNzRc47ZjpWttKctFGmZnKDQfE701CeFXGoIJDiKU25JifhPhipGb4UovPVTls9AikqRmMRxdz/C5o18JBNhvbdVkeGr2NhbnnO2gN6gerpt9FWiAcrqj1XUWzjlFL8SzSa6lBNQVXvatJMSqp5qBRaWHInow+ZxursrXOSDES4rVGcr0VZh5FQ8Iy6JhRD1XC5SdSs50TRMpQmCoAirveHgjoJ8hYCZ5pYmP1RVveniB+uSM/wBpJ8YvylxAmr/muxJmh1CphGA4/IJ98YFtaG3NO6WqD5dlh6bzUiHOADe/NUHpPIfP8VKM3YWGnA/ikWMV5i29OHD5rn7w6KpM9yb/AKhJ/eB4M/1CRwFWUuBifRLbin9vwVH+8fss/wBUr94j+mz/AJj6OSfGO+Yvm4qeXwCcbip4N+CoWz0M6sI5tiGvwcCFIhxoJ/8AJEYftMDx/wAEqxifOWsTFaH1W/BDcWG7GnzcPvVbEkHvp3T4cU8GuAf/AKOofhVV8Vz2Gj2uaeDgQfmmvHscs5phikM6tcP7Xg/JzfvTsOZhuNopbyew/VpIVDLyEYtz926moqKVO1imvSHAkuqHaGuqPhF/yP7NjBk3xHtaxzHBxAq14NBuS3X5LXxexjBDtWtNd15LhGN9zMwo1K928E9DY/IlewRe2MOLCDmPYQRxFfPmr3EjBN9kUeXlnKknowM4XQYxhuNRfKemychTt1Fn44nJkhkRjXMHgDjQRHGxa12lQFXGK5jy14LXNsWkUIVXk4o9318LnGzS6Lt6aVk2rGWxp4FCQ9vuu8Q8q6eSycObUyDNKr0otfLZroT4MS+YwjuCC9p/tOo6FCoZeOhFDu39noc5hpIDxwrTokCC17QACLX3oSreDDLgMtCRzoKcCpMPDQ4/0yRQU94clxMMU5pdTXfJ6/yMkJXKS2g3ItqVBi4dWppffYHbTpRbmdw+gDqAkDYeVVRzkPWm+tESlPDOpFnDye/hj42Ha0025LP4vI02W6iS7hUAW1B4hUmLylQVocfkNSLGT840edzLKKBEV1iEChVVFYeC6jDK0czycdMiOSKHgnXt5/ryTZaOPyVtGTNHPP8AXkig4oFOaVVvNKRibc0VHA/FLD2+7/y/Jd7xvun/AG/JACMw4fP8ktkYD2R8SuhzN2uHQ1+qUGwju9vMgH5BACHOHuinV34pzvW0Hg/5n8E7DkQ60OIx32TWG49M1j8UzMyb4Zo9pbXSo16HQp+hDgezcOHQg/UJYgwj7Zb1bX/8qKhut9N01ikxuEPd6mWIBfwOBI/xNHfJRIkMtNCCCNQRQjyWpksCgRW54T3Cm4PiB+5Pysp3sRsAvZM5jlbDd4IzeJZE1rvQ2so+6FoxwKW0r2LDv2HMy5nvc4m4FaADYVGp5rP9p/2VPlwXQyaDY3HxSRzwurBxZ57FPyWm7Ezb481Cl4rg+G4nwvAfoC4ZSbg1CzEaGWuIcKEahOyMy+FEbEYcroZDmngR9yl/Y1+H0jM4JDEOlBSi8b/aFhTYT6i1x81p4H7YIZh0ise14FwAHNJpsVku1s4ZuA2aYTlDyx7DSrD7JJ5j6qWUk1RBCDUrMjVGZcQoSwOtetThc8JtrZeMaRQP4EY61H/jefaBt/2sinIcQgggkEXB4EGxSULZc1cxxa8ZXNNHDgQpUGYS+0sQP7iOP/PD8X97KVPWh+SrIUZMcSRTNHLTCFWS0ZCZ0J1kR72yKDvl3rtXborhknWEAHVJo5pr7XVZV8UuqHihbUECxNFZntA2HCZl2vflquI4uSEHJZDdzYJuuhJ9NyxCx9Rp8VDxSWAcS0+HX5KM7GRFiZ3t1pUcBsV2apXXcUUGfJ2XX3en+6JMeJwkm9a39EKFMUfQixsfgqfFyCTRT5yN4jbRUmIxXChPtCqdgjbTNOELdmOxeD4jRZ+PAPBavEb60+az8y1vFnwcV1vFl+NGPzoUypdLH9EJsyp4t/2CnGGNjC8wR9V0Sb6VbDhxB9k1PwrX5LTic9lRBEi/YA+YSXSbx7J60qPiE8Xw60fDcwjXK6/mHBPwJBzv5ETMRfJUsiDoK0PkU8gKxCnsxI1pFY2JscwyvH+YvXqreV7ExJmGY0reEK1D/C5rhSrRaj9dQkbS9CjMoTs1LOhuLXChCaSgCnyWMPhjKaRIe8N/iYRyr6p5hQFtOz/7N4sZoe8ZQRUDenNMnOMFbHwg5ukUeJ4YwwhMQK90Tlew3dCfwJ3adiqdekzP7NnNacuajtQKgGmldj5rG4t2ffBJqNEkMql4LPG4+ldLTb4bszHFp5ffxW6/ZzNujzzXMYwTMNjntdo2ILNcCONDqvP1Y9n8bfKTMOPD9aGa02cCKOaeoJSyj2QxM+nZLtRDBDI7HSsT7QrBceT9PjRSMYhtfCNg5pFnNIIKz+BdvpSfggVbUjxQn0zNO9j9QqftFGl5ZpfCjOg8Wtf4D/gbfJZrg7qidNHk/bmVayYqBrm+RWbc9aTEJuDNRc5jua4G3eMGU31qLX5qxmsHgxoYo5gfbxMpQ9W8FoRm4pJkLVsxcSJXanHmtBgDs0lOMOgax4/uBt9AqOdlDCeWOpUbjQq4lnd1hsQ6GYiBrebWULvoQpRpQIQhAAhCUxhJAFyTQDmdEAX+LRaSUq3fxEdP0QqiHGU3tFFGdkIaQWBvnqfuVQgC4lZhCgysxSyE2x2j3ubjkxHEMq1+jq3BUaNMuLCSRSH4SOZP/Sq56bcbirQbak0J430UFkd4AaWuoXVPOnCt+F1w0cDkrZ6DHFpGlbFoS4XFBX7093xo7MbVt9VRMmSH5bkgCnA2qVNbNkONRXQnkf8ApQzwsbKAuJMeJtdwq7Hn0y15jlROzMTNFBFbAnoRf6/VQ8UmxEhgjTMBppYqfFjqSZLBU0U0y80sSqGcm3jcHq1p+5aCMyyzuIC63ONLdGZz4qyGZ2GbRITSOLDkcOfA+aansKysEaE/PCJpmplcx3uvGx5hMRgrHCjSUmy71CIbR/7M1qcxYrZgcxnVDWGTojuEGYvm8LIvtsd7N/aFdiquZgOhRXNqQ6G4iosatOo+FVK7PyneTMMaBpzuOwazxEn4L0Lsf2KhYh38zF8Wd7+6bmygNBIDj8N1MlZSbow+PkRIUCPSj4rXtftmdDIbm86rafs77cMhSbpZ7PFCESIHatLKlzifdIqfkst2yw98FwguaGNg1yCxqHkEuqOaiwnejSrq/wA2aGVrd2wRq4jbMbDkE2UL0x0ZftETHsSEeO54FAdOlSfvVchCUQ0n7PMLZMYlAhxKZMxca75Wkj50X1BKSUuxoDWgkcq/VfKXZTF/RZyDGOjHeLoQQfqvoWJ2rIhscwF4iAOBaC4EOFQRTVUeVPo02i5x4d00mXeMR/4bgGhtNyR8qLxPtxDBvWp5Ci9Kn4jiwFxDcw0c7xD/AB2XmPbOchgUDqn5KLFKcmS5IQimedxh4ikJUR1TVTMKw3vX+I5YbPFEibNb+J0A4laZnFhhDe4l4kyfWeDBgi3rOs9/kKqic4nU1U/GMS714yjLDhjJCZwaNzzOpVegAQhdAQA9IybosRrG6uNOg3J6BTcfnGue1kP+XBbkZz953mfolud6NCLR/OijxH+mw+z/AHFVCABC7RcQAKywloZmjO0Z6o4vOnwUKWly91B5nYDclPT8yDRjfUZYczu4oAjRIhcSTck1J5lJQpctAAGd/qjRu7zy5c0APSMgzLniuyNNm8Tz6IUSZmS91T0A2A4BCAPaMQw7JEbq1hrWgqR080w+ExsJzs5dStju4ix4r0LEMOGWoGYGuYbjhRUM/hIhw6loFdjr8FwbnOFRmvPo7rDy4zSRkWQiXBzgGudl6ClQforMRslc1mvBHGw0PXgiBK+B5s4G7W78xyum3wWvbQ1o0eqNqCv4KSU1JlttMZm5YmGHg5TrUChDdq+arJx57oUPhLq863qOiu4p8EPL4jFAbe4LWgk1HH71RRITu6ygGz8zhwFDTyU+F/f2Oixk+qs9iIutE8+FUkeVdEJpQBt3PJo1g4k/dqtHjL8jL5rKaXkXxojYcNpc9xoB954BWHaDDYsJrZZrTkYfEfaiRXakjhegHJXPZLFocGaAhtJaAS6KQaudsT7jBeiu+2URkWHnhg53mzd6i5pxutGWaUJqKWjnskFJNs88mniXhmCzxRYlozxfKK17lhGt/W6UWj7N9qjh0Du4uZxiVPdtoHwmuFi48Sb5Ss22I2X9WkSYNqjxMhE+7779q3APFc9HbB/iTFXxXHMINb3vminYE+zqVoJ0ZrVlniM+2M70iOHCHYQ4bj44xbpU+4Nys7PTzo0Qveak+QA2AGwC5OTrory55qTbgABoANhyTCQAQu0VhKYWMveRiWQtvfiHgwb9dEAN4bhpimpOSG274h9Vo+88BqVpMO/aLFlP4cuKwGDK0PJLzxdmrap2AoFnMQxMxAGNGSEz1IY2+04+048VCqkcVLTFUnF2jXYj+0aLFvlAPGpKzE3PPimrzVIhQwTc0HFSZLDc9XOOSE31nn6NHtO6JFjUfELLJKXojD8PdFdQUa1t3vPqsbxP4J/EcRblEGDUQWmtT60R3vv+4bJE7iFW93DGSEDXLu4+887nloFAThoIQugIA4rOA0QG53AGKfUYfYHvu58Am2BsG7gHRdm6hnAu4nkoUSIXEkmpOpQB17y51Sak3JXCeC6bDqkIAE7CgFxAFydAuQIRc4AbqTGjBgLW+sbOd/8ALeSQAmIoY3IzU+u7ifdHJRMtlwCqkMcGcC7hqG9eJSgdhwQ0Zn/4t3PXgEzHjl5qenIDgEl7y41NykoA6ChcQgD6ujTLGsBBIaTbcj8VHxmba9mtTQClBa1a/NZCDiZ8MNxI3/VVMmZurczbNsLct1wOTJNrrWmdlHh9JJ2QojHVABFr6cbXTWIF7YZLtiKUF3E2y1Q+GXvBaXAg2poSDSh2CVOMc6I1oObI6rgfVBIsB0Sx01ZorTRUehxSMziWvr4QPZA9YmmlVLm4ZJArc+sRvyAWnlsKNTUWpQk71uocaVoSQMu2c6+XDyT1n7Pehizp6RAgxJaDKvbFaO+NaV1LaWpwWCxS4/iO7uEPUhgeJ3MN/wDpy0uKxNcgqRrEdSjeYrYdTdZGYijPYGPFO5qWeQN39TQLoOJtIxeTGpOV+kaLmcy1IEvXmXPP1iO5aDyTPpL4jSyBVkMevEe6/wDk/Ro+y35omiA6sdxivGkNp8I5OdoByaq6cnnPtZrRpDb4WDyGp5m61oow8rHvS2Qf5PifvGIpQb9206dTfXRVrnEmpNSbkm5JOpKEKWiqcTkGA57g1oLnHQBSoWHUaHxD3bDce+4fYbv1NAlRsRoMsEd206mv8R/9zuHIWRQDghQ4Hr0ixfcBrDYftkeseQsoU3OPiOzPcSfkOQAsB0TWVGVLQhxFE/LSjnmwsNXGzR1KkCOyFaH4n/1CLD/1g/UooUIcm2GA6NW4q2ED4jzcfZHzTE5PuiUrQNbZrBZrRyCZe4k1JqTqTclJokoDiEJ6FL1GYmjeO56DdIAiFBLjQC/6upHeiH6l37v2HENr9UiLMWysGVu/F39x+5R0AdJQ0XXEqHqOoQARDdDGV/VglZNSbCv6ouOfsLD9aoAdhxQDRu+p3P4BJ7knkBqUgNpr8E/3me2h4bdQmsRjRiAWb5nc/gmk86AgQvglsLE08KTSy7EfXohvqnyQKIQhCUD2uRhnxGIzLoM1S4mm19E7DgxAGsDKipcXE1oCeHRWEOM17A03dStNDXmrOTksraudSxJbx89SuAlkbbtHfTzdfSvlYOZpANKGw3N9Tw3U/DpId7oADau7jqmw3I0UAGffifwTkaIBTLc6VPAan4qHtsgnJy0i+m4rYQLRcm9ToKhZmefQX8R2G35pcSaDjmJrwHT6Khx3FfCQLBTW8uRJKl9EWLD8a/v9ma7RRxXxusNGNp/0PmVlpqeNCGgMadQ3U/3O1Kl4lMVJVNGeur40OsUjO5MlYxETDlLbLF17Nb7zrN/PyXO8Yw+Ed44e06zB0bv5rSijFysal5Bzhms1nvus3oOJ6J8TDIf8tuZ39Rw0P2GbdSo8eO55q414cAOAGwSKKdRKzZ2LELjVxLidSTUpNEoNUhspQVeco4auPQbeafVCWR2sJNBcnQbqR6M1n8w1P9Ma/wCTvZSvSKCjBlB1Orj1d9wUfIkoSxceZLrWDRowWaPxPMpiicyoLUtB2ORoYBoDmsL0IodxfgkNh1NBcp8QONh8z5IL7UAyj5nqUlC2IyBuviPD2R1O/RNRYhcan8h0ToYkxIajaFsaypKWuhlenFJQqEAJYGXW54filtaTZo8/1onW4e6nqk/RMckvR6i34NR2kmp0On5JrNTT4qWZYkUOu34Jl8tRIpId8UhhCc7pJcwhLY1xaOiKeJ+KSXV1XEJRoJZ9XrdJCCUAcQhCAPfc4DhcNttz0rzKXMT9ATW4AuTc2u0BR2SdHl2bQXFLkVtfjqlwMMBLnOqS69zoOXJefNw9bO/aj6xWHuLiHOqTU0FfCAfqnY8epJJA18Oy5ENqBtOFOA4rP4ziXiyDY+IjjsEsIPLLQ6MOzJsSbyg3WVxrEqpyaxO1CfhcrPzc/wC6Kc9T+S2eLxKdsqcrIoKkMRmk3cQ0c9T0GpUR8ZrT4RmPvO08m/ikRYlTU6/NM1XQY40c3myWzkZ5cauJJ/WnBN5VJ7qyR3FPWNPmfgrMUZ05DcNlSpfodBUnL118guypv4RTmbn8lJiwSnt7IiEIob6op9o3d5bBJIrfdSTLpPdJ9jGRi1BCkCEuiGNr89koyyO2H5DiVaQ2hoo0eahmHXmnmxiBopI69GylfhGnYdHdbqPRSYzSTUpotTGOT0chC6cdBqiFAJKk5bfr6qGRPC2iCYPmeG3mnYGHueb/AIAKbJyZe4WstRJ4XTb8VUzZ+ul6WseK9spZfDg0aaJxzqf9LSfun7JI/Wq7EwwAE5dOSoNOW2WbS0jIzEQutTzoq+LKuW69Aa9pqwClsw0BOlVAjYc0HY14JVOUf0C2Y3uxuiIBRXU/hYrVU8aDrrZWIZFIKorYgukp+KxMK4mUpxpghCEowEIQgD6JEuMv6ryTMxEoMtbkbfemY2IFpNBfidydFRYjjXhIp4jrTa+q88xYJzZ6BGDfpKxPFjCaaULiaDosnOThNSTqkzM1WpJuVVTUyt/jcZRG5s0cUdHJqYVdFiJUVxP5pguHX5BbGPHRzfIz9mJ1S4UO9z5C/wA00YhPTgLJ2XF1bSMqcrJoNrW+vxTYkalTZSWzG9lcSskNlJH0hkVclhxrYKbHkMoutHhmEVNxZJxWTAsEslsItUZGLCoU0WDgp05CuoohqVIgkyNEYuCGnyxdyqVIhbENhUCDCUyFDqLpMVgCkrRHeyCZdEKUqVIawuPVaLB8KB9YKlyMixovYMfb0p5bDDsFZYf2XfENMtBzWqksOpwVrClg0VcaDgNVlSyZJeF/8YlRgvYkBwJGY8Ngtph/ZKHD/mDxHzouS2LMZBIYKHjqeqZi45mb6xqjFxJ5HcmV83MUVUUWjMIgCxNT8FGmOzkI3BtyVIcRdWzk/AxN2514K1LhKK0yquXJnJjs1Ad4Q6julFl8Y7MPhAmhI1BC1UWNW6TAxAtqHeJrtQVXnhlBXEs486emeaxBqHA1VHisrQVFl6X2jwNuXvGDX5clh8Tg+BVO35KS/wCmhHaMbEUUhS4ouo0QrViVsyEIQhSFYEIQgD1OexvLVrLm4Lzf4KkizSjRpgBRIj3HQGnQ0WDi46XiO5y8pQ8FzEzzVfFj8E8ZR7tGlSIHZ+I4+LwjcnRaWPFX6MLPmc2U73rsKA52gJV56DAh+s8PPAaDz3TT8XoKQ2hvNXIwr0zcj+yNCwg6uIA6roc1po26YjTLnG5quQ1YSSRSlIupS602ENBIWVkQVqpA0pVROSi9j4xcj0SWkoLZXNmGfgsfirKkpcTFCBRRXRM1lL2UtoicXH0zk7qoRarbEZfxaqG6Ep4qyvJ0QjDXcildwjuFOoldysjZUqHAzEJ8wlYS0uA2qZlfVE2CPaVsYgyQBJWhwtqp5e/xVzhr6FY/Ii36amNpFxnyCp1PyUWYjVunJs1oo74adhikivnk7G4s4aWKIMwdUn0dLbBtyClp2VpNdRz0ldhRyHKVhciHuAsK2ups9hfdxC2oOU6i4U7WtkC+0MZzzTp0TLikNilRVqiRN2SIcbMxzT1WUxmUBzALRyr6uNNgSqXFDclYvJglJ0bfGlcdnnOM4aW6c1RkLa4pRyyc3CoSrPFyuUaYZ4XtEVCEK6UwQhCAPofsV2HlHSTI0Sj3vGY1NulFV9o5+Rl6towuGjQRqvKIXaOYYzu2xXtZ7oKrIscuNSSTxNymRqPiLcu3ZuUrNXiHa8G0MNaOQr8yqKZxZ8Q1cSfOqrcyWwJ236NllJTKlPtg1SIVgnRGTkiu3Yeip+BJpcJ6spJgJTnOkNUbZKwnDamp0Cv2Qb04JqAQ1ooumMKqBf7GSN9FoemMo5qK952suveEkPCu48aRRnlbGnwaptsoeCnNuncg0VuESCUrK30UDmu919kK3hSlVI/dqtpKis2zO9wNxTopkSW/hilwpseQommGg6KLNC1ZY48qdEOWh0UqWfQjilxWDUaFMZ6Gqycsds04sunaA1TWVElMtcMp1TsSFQ3UGOSWgzQbVoZaEtrtkoQqpcOAKqdyKaj9jcvEIVmKka1UZkKml1YS0tRS/wA0QNdBmHBtfZN+ik6AmquGYfUVsEmNPNhCjKZqGrjr5DZVc/IjjVLbLGDDKZBiwWQWUNM515DgSsVi0/4jpwVvi+KAVJKwuIYqKkrEblkkbkIqCI2Jx9SbLNxo1Sn56ezqEtTBi6R2V82S9IEIQrBWBCEIAWXJJKEJBzbOtKmycKqEIY0edYJjOhCkgNkTID1dYW+6EJmTwdEt3zJASWx1xCMSI8j0BmUkTKEK5EqyHoU4RdSoEySUIViJEXUg6qu4cIUQhR5ZMmxxRW4jZZ2Yj0JQhSwk3HZHJVLRHbPGhHmmDNGqEKplLuNjzJsjRWMrjZPhcK8DuFxCzMi1Zcj9FjnJaCE7BcXW5H5IQo1OXX0jlBWSoU21pplJtVOux8NFQ004GiEKuss/sf8AHH6Ic92lcaWpqfJZrGO0rgCaGpCEKP17LCSS0Y2exh7ySSSqiYmSUIWjihFeIhnJ0RkIQrBWBCEIAEIQg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BUUExQVFBQSFxUUFRQYFRUUFBQUFBQVFBQVFRUXHCYeFxojGRUUHy8gIycpLCwsFR4xNTAqNSYrLCkBCQoKDgwOGg8PGikdHSQsLCkpLCwsKSksLCwpKSwsLCwpKSwsLCkpLCwpLCkpLCksKSwsKSksKSksLCwsLCwsLP/AABEIALYBFgMBIgACEQEDEQH/xAAcAAABBQEBAQAAAAAAAAAAAAAAAgMEBQYBBwj/xAA/EAABAgQEAwQHBQgCAwEAAAABAAIDBBEhBRIxQVFhcQYTIoEUMkJSkaGxYsHR4fAHFSMzU3KCkqLxQ3PCsv/EABsBAAEFAQEAAAAAAAAAAAAAAAABAgMEBQYH/8QAJREAAgICAwACAgIDAAAAAAAAAAECEQMhBBIxE1EiQTJhFCOB/9oADAMBAAIRAxEAPwCfNzRc47ZjpWttKctFGmZnKDQfE701CeFXGoIJDiKU25JifhPhipGb4UovPVTls9AikqRmMRxdz/C5o18JBNhvbdVkeGr2NhbnnO2gN6gerpt9FWiAcrqj1XUWzjlFL8SzSa6lBNQVXvatJMSqp5qBRaWHInow+ZxursrXOSDES4rVGcr0VZh5FQ8Iy6JhRD1XC5SdSs50TRMpQmCoAirveHgjoJ8hYCZ5pYmP1RVveniB+uSM/wBpJ8YvylxAmr/muxJmh1CphGA4/IJ98YFtaG3NO6WqD5dlh6bzUiHOADe/NUHpPIfP8VKM3YWGnA/ikWMV5i29OHD5rn7w6KpM9yb/AKhJ/eB4M/1CRwFWUuBifRLbin9vwVH+8fss/wBUr94j+mz/AJj6OSfGO+Yvm4qeXwCcbip4N+CoWz0M6sI5tiGvwcCFIhxoJ/8AJEYftMDx/wAEqxifOWsTFaH1W/BDcWG7GnzcPvVbEkHvp3T4cU8GuAf/AKOofhVV8Vz2Gj2uaeDgQfmmvHscs5phikM6tcP7Xg/JzfvTsOZhuNopbyew/VpIVDLyEYtz926moqKVO1imvSHAkuqHaGuqPhF/yP7NjBk3xHtaxzHBxAq14NBuS3X5LXxexjBDtWtNd15LhGN9zMwo1K928E9DY/IlewRe2MOLCDmPYQRxFfPmr3EjBN9kUeXlnKknowM4XQYxhuNRfKemychTt1Fn44nJkhkRjXMHgDjQRHGxa12lQFXGK5jy14LXNsWkUIVXk4o9318LnGzS6Lt6aVk2rGWxp4FCQ9vuu8Q8q6eSycObUyDNKr0otfLZroT4MS+YwjuCC9p/tOo6FCoZeOhFDu39noc5hpIDxwrTokCC17QACLX3oSreDDLgMtCRzoKcCpMPDQ4/0yRQU94clxMMU5pdTXfJ6/yMkJXKS2g3ItqVBi4dWppffYHbTpRbmdw+gDqAkDYeVVRzkPWm+tESlPDOpFnDye/hj42Ha0025LP4vI02W6iS7hUAW1B4hUmLylQVocfkNSLGT840edzLKKBEV1iEChVVFYeC6jDK0czycdMiOSKHgnXt5/ryTZaOPyVtGTNHPP8AXkig4oFOaVVvNKRibc0VHA/FLD2+7/y/Jd7xvun/AG/JACMw4fP8ktkYD2R8SuhzN2uHQ1+qUGwju9vMgH5BACHOHuinV34pzvW0Hg/5n8E7DkQ60OIx32TWG49M1j8UzMyb4Zo9pbXSo16HQp+hDgezcOHQg/UJYgwj7Zb1bX/8qKhut9N01ikxuEPd6mWIBfwOBI/xNHfJRIkMtNCCCNQRQjyWpksCgRW54T3Cm4PiB+5Pysp3sRsAvZM5jlbDd4IzeJZE1rvQ2so+6FoxwKW0r2LDv2HMy5nvc4m4FaADYVGp5rP9p/2VPlwXQyaDY3HxSRzwurBxZ57FPyWm7Ezb481Cl4rg+G4nwvAfoC4ZSbg1CzEaGWuIcKEahOyMy+FEbEYcroZDmngR9yl/Y1+H0jM4JDEOlBSi8b/aFhTYT6i1x81p4H7YIZh0ise14FwAHNJpsVku1s4ZuA2aYTlDyx7DSrD7JJ5j6qWUk1RBCDUrMjVGZcQoSwOtetThc8JtrZeMaRQP4EY61H/jefaBt/2sinIcQgggkEXB4EGxSULZc1cxxa8ZXNNHDgQpUGYS+0sQP7iOP/PD8X97KVPWh+SrIUZMcSRTNHLTCFWS0ZCZ0J1kR72yKDvl3rtXborhknWEAHVJo5pr7XVZV8UuqHihbUECxNFZntA2HCZl2vflquI4uSEHJZDdzYJuuhJ9NyxCx9Rp8VDxSWAcS0+HX5KM7GRFiZ3t1pUcBsV2apXXcUUGfJ2XX3en+6JMeJwkm9a39EKFMUfQixsfgqfFyCTRT5yN4jbRUmIxXChPtCqdgjbTNOELdmOxeD4jRZ+PAPBavEb60+az8y1vFnwcV1vFl+NGPzoUypdLH9EJsyp4t/2CnGGNjC8wR9V0Sb6VbDhxB9k1PwrX5LTic9lRBEi/YA+YSXSbx7J60qPiE8Xw60fDcwjXK6/mHBPwJBzv5ETMRfJUsiDoK0PkU8gKxCnsxI1pFY2JscwyvH+YvXqreV7ExJmGY0reEK1D/C5rhSrRaj9dQkbS9CjMoTs1LOhuLXChCaSgCnyWMPhjKaRIe8N/iYRyr6p5hQFtOz/7N4sZoe8ZQRUDenNMnOMFbHwg5ukUeJ4YwwhMQK90Tlew3dCfwJ3adiqdekzP7NnNacuajtQKgGmldj5rG4t2ffBJqNEkMql4LPG4+ldLTb4bszHFp5ffxW6/ZzNujzzXMYwTMNjntdo2ILNcCONDqvP1Y9n8bfKTMOPD9aGa02cCKOaeoJSyj2QxM+nZLtRDBDI7HSsT7QrBceT9PjRSMYhtfCNg5pFnNIIKz+BdvpSfggVbUjxQn0zNO9j9QqftFGl5ZpfCjOg8Wtf4D/gbfJZrg7qidNHk/bmVayYqBrm+RWbc9aTEJuDNRc5jua4G3eMGU31qLX5qxmsHgxoYo5gfbxMpQ9W8FoRm4pJkLVsxcSJXanHmtBgDs0lOMOgax4/uBt9AqOdlDCeWOpUbjQq4lnd1hsQ6GYiBrebWULvoQpRpQIQhAAhCUxhJAFyTQDmdEAX+LRaSUq3fxEdP0QqiHGU3tFFGdkIaQWBvnqfuVQgC4lZhCgysxSyE2x2j3ubjkxHEMq1+jq3BUaNMuLCSRSH4SOZP/Sq56bcbirQbak0J430UFkd4AaWuoXVPOnCt+F1w0cDkrZ6DHFpGlbFoS4XFBX7093xo7MbVt9VRMmSH5bkgCnA2qVNbNkONRXQnkf8ApQzwsbKAuJMeJtdwq7Hn0y15jlROzMTNFBFbAnoRf6/VQ8UmxEhgjTMBppYqfFjqSZLBU0U0y80sSqGcm3jcHq1p+5aCMyyzuIC63ONLdGZz4qyGZ2GbRITSOLDkcOfA+aansKysEaE/PCJpmplcx3uvGx5hMRgrHCjSUmy71CIbR/7M1qcxYrZgcxnVDWGTojuEGYvm8LIvtsd7N/aFdiquZgOhRXNqQ6G4iosatOo+FVK7PyneTMMaBpzuOwazxEn4L0Lsf2KhYh38zF8Wd7+6bmygNBIDj8N1MlZSbow+PkRIUCPSj4rXtftmdDIbm86rafs77cMhSbpZ7PFCESIHatLKlzifdIqfkst2yw98FwguaGNg1yCxqHkEuqOaiwnejSrq/wA2aGVrd2wRq4jbMbDkE2UL0x0ZftETHsSEeO54FAdOlSfvVchCUQ0n7PMLZMYlAhxKZMxca75Wkj50X1BKSUuxoDWgkcq/VfKXZTF/RZyDGOjHeLoQQfqvoWJ2rIhscwF4iAOBaC4EOFQRTVUeVPo02i5x4d00mXeMR/4bgGhtNyR8qLxPtxDBvWp5Ci9Kn4jiwFxDcw0c7xD/AB2XmPbOchgUDqn5KLFKcmS5IQimedxh4ikJUR1TVTMKw3vX+I5YbPFEibNb+J0A4laZnFhhDe4l4kyfWeDBgi3rOs9/kKqic4nU1U/GMS714yjLDhjJCZwaNzzOpVegAQhdAQA9IybosRrG6uNOg3J6BTcfnGue1kP+XBbkZz953mfolud6NCLR/OijxH+mw+z/AHFVCABC7RcQAKywloZmjO0Z6o4vOnwUKWly91B5nYDclPT8yDRjfUZYczu4oAjRIhcSTck1J5lJQpctAAGd/qjRu7zy5c0APSMgzLniuyNNm8Tz6IUSZmS91T0A2A4BCAPaMQw7JEbq1hrWgqR080w+ExsJzs5dStju4ix4r0LEMOGWoGYGuYbjhRUM/hIhw6loFdjr8FwbnOFRmvPo7rDy4zSRkWQiXBzgGudl6ClQforMRslc1mvBHGw0PXgiBK+B5s4G7W78xyum3wWvbQ1o0eqNqCv4KSU1JlttMZm5YmGHg5TrUChDdq+arJx57oUPhLq863qOiu4p8EPL4jFAbe4LWgk1HH71RRITu6ygGz8zhwFDTyU+F/f2Oixk+qs9iIutE8+FUkeVdEJpQBt3PJo1g4k/dqtHjL8jL5rKaXkXxojYcNpc9xoB954BWHaDDYsJrZZrTkYfEfaiRXakjhegHJXPZLFocGaAhtJaAS6KQaudsT7jBeiu+2URkWHnhg53mzd6i5pxutGWaUJqKWjnskFJNs88mniXhmCzxRYlozxfKK17lhGt/W6UWj7N9qjh0Du4uZxiVPdtoHwmuFi48Sb5Ss22I2X9WkSYNqjxMhE+7779q3APFc9HbB/iTFXxXHMINb3vminYE+zqVoJ0ZrVlniM+2M70iOHCHYQ4bj44xbpU+4Nys7PTzo0Qveak+QA2AGwC5OTrory55qTbgABoANhyTCQAQu0VhKYWMveRiWQtvfiHgwb9dEAN4bhpimpOSG274h9Vo+88BqVpMO/aLFlP4cuKwGDK0PJLzxdmrap2AoFnMQxMxAGNGSEz1IY2+04+048VCqkcVLTFUnF2jXYj+0aLFvlAPGpKzE3PPimrzVIhQwTc0HFSZLDc9XOOSE31nn6NHtO6JFjUfELLJKXojD8PdFdQUa1t3vPqsbxP4J/EcRblEGDUQWmtT60R3vv+4bJE7iFW93DGSEDXLu4+887nloFAThoIQugIA4rOA0QG53AGKfUYfYHvu58Am2BsG7gHRdm6hnAu4nkoUSIXEkmpOpQB17y51Sak3JXCeC6bDqkIAE7CgFxAFydAuQIRc4AbqTGjBgLW+sbOd/8ALeSQAmIoY3IzU+u7ifdHJRMtlwCqkMcGcC7hqG9eJSgdhwQ0Zn/4t3PXgEzHjl5qenIDgEl7y41NykoA6ChcQgD6ujTLGsBBIaTbcj8VHxmba9mtTQClBa1a/NZCDiZ8MNxI3/VVMmZurczbNsLct1wOTJNrrWmdlHh9JJ2QojHVABFr6cbXTWIF7YZLtiKUF3E2y1Q+GXvBaXAg2poSDSh2CVOMc6I1oObI6rgfVBIsB0Sx01ZorTRUehxSMziWvr4QPZA9YmmlVLm4ZJArc+sRvyAWnlsKNTUWpQk71uocaVoSQMu2c6+XDyT1n7Pehizp6RAgxJaDKvbFaO+NaV1LaWpwWCxS4/iO7uEPUhgeJ3MN/wDpy0uKxNcgqRrEdSjeYrYdTdZGYijPYGPFO5qWeQN39TQLoOJtIxeTGpOV+kaLmcy1IEvXmXPP1iO5aDyTPpL4jSyBVkMevEe6/wDk/Ro+y35omiA6sdxivGkNp8I5OdoByaq6cnnPtZrRpDb4WDyGp5m61oow8rHvS2Qf5PifvGIpQb9206dTfXRVrnEmpNSbkm5JOpKEKWiqcTkGA57g1oLnHQBSoWHUaHxD3bDce+4fYbv1NAlRsRoMsEd206mv8R/9zuHIWRQDghQ4Hr0ixfcBrDYftkeseQsoU3OPiOzPcSfkOQAsB0TWVGVLQhxFE/LSjnmwsNXGzR1KkCOyFaH4n/1CLD/1g/UooUIcm2GA6NW4q2ED4jzcfZHzTE5PuiUrQNbZrBZrRyCZe4k1JqTqTclJokoDiEJ6FL1GYmjeO56DdIAiFBLjQC/6upHeiH6l37v2HENr9UiLMWysGVu/F39x+5R0AdJQ0XXEqHqOoQARDdDGV/VglZNSbCv6ouOfsLD9aoAdhxQDRu+p3P4BJ7knkBqUgNpr8E/3me2h4bdQmsRjRiAWb5nc/gmk86AgQvglsLE08KTSy7EfXohvqnyQKIQhCUD2uRhnxGIzLoM1S4mm19E7DgxAGsDKipcXE1oCeHRWEOM17A03dStNDXmrOTksraudSxJbx89SuAlkbbtHfTzdfSvlYOZpANKGw3N9Tw3U/DpId7oADau7jqmw3I0UAGffifwTkaIBTLc6VPAan4qHtsgnJy0i+m4rYQLRcm9ToKhZmefQX8R2G35pcSaDjmJrwHT6Khx3FfCQLBTW8uRJKl9EWLD8a/v9ma7RRxXxusNGNp/0PmVlpqeNCGgMadQ3U/3O1Kl4lMVJVNGeur40OsUjO5MlYxETDlLbLF17Nb7zrN/PyXO8Yw+Ed44e06zB0bv5rSijFysal5Bzhms1nvus3oOJ6J8TDIf8tuZ39Rw0P2GbdSo8eO55q414cAOAGwSKKdRKzZ2LELjVxLidSTUpNEoNUhspQVeco4auPQbeafVCWR2sJNBcnQbqR6M1n8w1P9Ma/wCTvZSvSKCjBlB1Orj1d9wUfIkoSxceZLrWDRowWaPxPMpiicyoLUtB2ORoYBoDmsL0IodxfgkNh1NBcp8QONh8z5IL7UAyj5nqUlC2IyBuviPD2R1O/RNRYhcan8h0ToYkxIajaFsaypKWuhlenFJQqEAJYGXW54filtaTZo8/1onW4e6nqk/RMckvR6i34NR2kmp0On5JrNTT4qWZYkUOu34Jl8tRIpId8UhhCc7pJcwhLY1xaOiKeJ+KSXV1XEJRoJZ9XrdJCCUAcQhCAPfc4DhcNttz0rzKXMT9ATW4AuTc2u0BR2SdHl2bQXFLkVtfjqlwMMBLnOqS69zoOXJefNw9bO/aj6xWHuLiHOqTU0FfCAfqnY8epJJA18Oy5ENqBtOFOA4rP4ziXiyDY+IjjsEsIPLLQ6MOzJsSbyg3WVxrEqpyaxO1CfhcrPzc/wC6Kc9T+S2eLxKdsqcrIoKkMRmk3cQ0c9T0GpUR8ZrT4RmPvO08m/ikRYlTU6/NM1XQY40c3myWzkZ5cauJJ/WnBN5VJ7qyR3FPWNPmfgrMUZ05DcNlSpfodBUnL118guypv4RTmbn8lJiwSnt7IiEIob6op9o3d5bBJIrfdSTLpPdJ9jGRi1BCkCEuiGNr89koyyO2H5DiVaQ2hoo0eahmHXmnmxiBopI69GylfhGnYdHdbqPRSYzSTUpotTGOT0chC6cdBqiFAJKk5bfr6qGRPC2iCYPmeG3mnYGHueb/AIAKbJyZe4WstRJ4XTb8VUzZ+ul6WseK9spZfDg0aaJxzqf9LSfun7JI/Wq7EwwAE5dOSoNOW2WbS0jIzEQutTzoq+LKuW69Aa9pqwClsw0BOlVAjYc0HY14JVOUf0C2Y3uxuiIBRXU/hYrVU8aDrrZWIZFIKorYgukp+KxMK4mUpxpghCEowEIQgD6JEuMv6ryTMxEoMtbkbfemY2IFpNBfidydFRYjjXhIp4jrTa+q88xYJzZ6BGDfpKxPFjCaaULiaDosnOThNSTqkzM1WpJuVVTUyt/jcZRG5s0cUdHJqYVdFiJUVxP5pguHX5BbGPHRzfIz9mJ1S4UO9z5C/wA00YhPTgLJ2XF1bSMqcrJoNrW+vxTYkalTZSWzG9lcSskNlJH0hkVclhxrYKbHkMoutHhmEVNxZJxWTAsEslsItUZGLCoU0WDgp05CuoohqVIgkyNEYuCGnyxdyqVIhbENhUCDCUyFDqLpMVgCkrRHeyCZdEKUqVIawuPVaLB8KB9YKlyMixovYMfb0p5bDDsFZYf2XfENMtBzWqksOpwVrClg0VcaDgNVlSyZJeF/8YlRgvYkBwJGY8Ngtph/ZKHD/mDxHzouS2LMZBIYKHjqeqZi45mb6xqjFxJ5HcmV83MUVUUWjMIgCxNT8FGmOzkI3BtyVIcRdWzk/AxN2514K1LhKK0yquXJnJjs1Ad4Q6julFl8Y7MPhAmhI1BC1UWNW6TAxAtqHeJrtQVXnhlBXEs486emeaxBqHA1VHisrQVFl6X2jwNuXvGDX5clh8Tg+BVO35KS/wCmhHaMbEUUhS4ouo0QrViVsyEIQhSFYEIQgD1OexvLVrLm4Lzf4KkizSjRpgBRIj3HQGnQ0WDi46XiO5y8pQ8FzEzzVfFj8E8ZR7tGlSIHZ+I4+LwjcnRaWPFX6MLPmc2U73rsKA52gJV56DAh+s8PPAaDz3TT8XoKQ2hvNXIwr0zcj+yNCwg6uIA6roc1po26YjTLnG5quQ1YSSRSlIupS602ENBIWVkQVqpA0pVROSi9j4xcj0SWkoLZXNmGfgsfirKkpcTFCBRRXRM1lL2UtoicXH0zk7qoRarbEZfxaqG6Ep4qyvJ0QjDXcildwjuFOoldysjZUqHAzEJ8wlYS0uA2qZlfVE2CPaVsYgyQBJWhwtqp5e/xVzhr6FY/Ii36amNpFxnyCp1PyUWYjVunJs1oo74adhikivnk7G4s4aWKIMwdUn0dLbBtyClp2VpNdRz0ldhRyHKVhciHuAsK2ups9hfdxC2oOU6i4U7WtkC+0MZzzTp0TLikNilRVqiRN2SIcbMxzT1WUxmUBzALRyr6uNNgSqXFDclYvJglJ0bfGlcdnnOM4aW6c1RkLa4pRyyc3CoSrPFyuUaYZ4XtEVCEK6UwQhCAPofsV2HlHSTI0Sj3vGY1NulFV9o5+Rl6towuGjQRqvKIXaOYYzu2xXtZ7oKrIscuNSSTxNymRqPiLcu3ZuUrNXiHa8G0MNaOQr8yqKZxZ8Q1cSfOqrcyWwJ236NllJTKlPtg1SIVgnRGTkiu3Yeip+BJpcJ6spJgJTnOkNUbZKwnDamp0Cv2Qb04JqAQ1ooumMKqBf7GSN9FoemMo5qK952suveEkPCu48aRRnlbGnwaptsoeCnNuncg0VuESCUrK30UDmu919kK3hSlVI/dqtpKis2zO9wNxTopkSW/hilwpseQommGg6KLNC1ZY48qdEOWh0UqWfQjilxWDUaFMZ6Gqycsds04sunaA1TWVElMtcMp1TsSFQ3UGOSWgzQbVoZaEtrtkoQqpcOAKqdyKaj9jcvEIVmKka1UZkKml1YS0tRS/wA0QNdBmHBtfZN+ik6AmquGYfUVsEmNPNhCjKZqGrjr5DZVc/IjjVLbLGDDKZBiwWQWUNM515DgSsVi0/4jpwVvi+KAVJKwuIYqKkrEblkkbkIqCI2Jx9SbLNxo1Sn56ezqEtTBi6R2V82S9IEIQrBWBCEIAWXJJKEJBzbOtKmycKqEIY0edYJjOhCkgNkTID1dYW+6EJmTwdEt3zJASWx1xCMSI8j0BmUkTKEK5EqyHoU4RdSoEySUIViJEXUg6qu4cIUQhR5ZMmxxRW4jZZ2Yj0JQhSwk3HZHJVLRHbPGhHmmDNGqEKplLuNjzJsjRWMrjZPhcK8DuFxCzMi1Zcj9FjnJaCE7BcXW5H5IQo1OXX0jlBWSoU21pplJtVOux8NFQ004GiEKuss/sf8AHH6Ic92lcaWpqfJZrGO0rgCaGpCEKP17LCSS0Y2exh7ySSSqiYmSUIWjihFeIhnJ0RkIQrBWBCEIAEIQg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BUUExQVFBQSFxUUFRQYFRUUFBQUFBQVFBQVFRUXHCYeFxojGRUUHy8gIycpLCwsFR4xNTAqNSYrLCkBCQoKDgwOGg8PGikdHSQsLCkpLCwsKSksLCwpKSwsLCwpKSwsLCkpLCwpLCkpLCksKSwsKSksKSksLCwsLCwsLP/AABEIALYBFgMBIgACEQEDEQH/xAAcAAABBQEBAQAAAAAAAAAAAAAAAgMEBQYBBwj/xAA/EAABAgQEAwQHBQgCAwEAAAABAAIDBBEhBRIxQVFhcQYTIoEUMkJSkaGxYsHR4fAHFSMzU3KCkqLxQ3PCsv/EABsBAAEFAQEAAAAAAAAAAAAAAAABAgMEBQYH/8QAJREAAgICAwACAgIDAAAAAAAAAAECEQMhBBIxE1EiQTJhFCOB/9oADAMBAAIRAxEAPwCfNzRc47ZjpWttKctFGmZnKDQfE701CeFXGoIJDiKU25JifhPhipGb4UovPVTls9AikqRmMRxdz/C5o18JBNhvbdVkeGr2NhbnnO2gN6gerpt9FWiAcrqj1XUWzjlFL8SzSa6lBNQVXvatJMSqp5qBRaWHInow+ZxursrXOSDES4rVGcr0VZh5FQ8Iy6JhRD1XC5SdSs50TRMpQmCoAirveHgjoJ8hYCZ5pYmP1RVveniB+uSM/wBpJ8YvylxAmr/muxJmh1CphGA4/IJ98YFtaG3NO6WqD5dlh6bzUiHOADe/NUHpPIfP8VKM3YWGnA/ikWMV5i29OHD5rn7w6KpM9yb/AKhJ/eB4M/1CRwFWUuBifRLbin9vwVH+8fss/wBUr94j+mz/AJj6OSfGO+Yvm4qeXwCcbip4N+CoWz0M6sI5tiGvwcCFIhxoJ/8AJEYftMDx/wAEqxifOWsTFaH1W/BDcWG7GnzcPvVbEkHvp3T4cU8GuAf/AKOofhVV8Vz2Gj2uaeDgQfmmvHscs5phikM6tcP7Xg/JzfvTsOZhuNopbyew/VpIVDLyEYtz926moqKVO1imvSHAkuqHaGuqPhF/yP7NjBk3xHtaxzHBxAq14NBuS3X5LXxexjBDtWtNd15LhGN9zMwo1K928E9DY/IlewRe2MOLCDmPYQRxFfPmr3EjBN9kUeXlnKknowM4XQYxhuNRfKemychTt1Fn44nJkhkRjXMHgDjQRHGxa12lQFXGK5jy14LXNsWkUIVXk4o9318LnGzS6Lt6aVk2rGWxp4FCQ9vuu8Q8q6eSycObUyDNKr0otfLZroT4MS+YwjuCC9p/tOo6FCoZeOhFDu39noc5hpIDxwrTokCC17QACLX3oSreDDLgMtCRzoKcCpMPDQ4/0yRQU94clxMMU5pdTXfJ6/yMkJXKS2g3ItqVBi4dWppffYHbTpRbmdw+gDqAkDYeVVRzkPWm+tESlPDOpFnDye/hj42Ha0025LP4vI02W6iS7hUAW1B4hUmLylQVocfkNSLGT840edzLKKBEV1iEChVVFYeC6jDK0czycdMiOSKHgnXt5/ryTZaOPyVtGTNHPP8AXkig4oFOaVVvNKRibc0VHA/FLD2+7/y/Jd7xvun/AG/JACMw4fP8ktkYD2R8SuhzN2uHQ1+qUGwju9vMgH5BACHOHuinV34pzvW0Hg/5n8E7DkQ60OIx32TWG49M1j8UzMyb4Zo9pbXSo16HQp+hDgezcOHQg/UJYgwj7Zb1bX/8qKhut9N01ikxuEPd6mWIBfwOBI/xNHfJRIkMtNCCCNQRQjyWpksCgRW54T3Cm4PiB+5Pysp3sRsAvZM5jlbDd4IzeJZE1rvQ2so+6FoxwKW0r2LDv2HMy5nvc4m4FaADYVGp5rP9p/2VPlwXQyaDY3HxSRzwurBxZ57FPyWm7Ezb481Cl4rg+G4nwvAfoC4ZSbg1CzEaGWuIcKEahOyMy+FEbEYcroZDmngR9yl/Y1+H0jM4JDEOlBSi8b/aFhTYT6i1x81p4H7YIZh0ise14FwAHNJpsVku1s4ZuA2aYTlDyx7DSrD7JJ5j6qWUk1RBCDUrMjVGZcQoSwOtetThc8JtrZeMaRQP4EY61H/jefaBt/2sinIcQgggkEXB4EGxSULZc1cxxa8ZXNNHDgQpUGYS+0sQP7iOP/PD8X97KVPWh+SrIUZMcSRTNHLTCFWS0ZCZ0J1kR72yKDvl3rtXborhknWEAHVJo5pr7XVZV8UuqHihbUECxNFZntA2HCZl2vflquI4uSEHJZDdzYJuuhJ9NyxCx9Rp8VDxSWAcS0+HX5KM7GRFiZ3t1pUcBsV2apXXcUUGfJ2XX3en+6JMeJwkm9a39EKFMUfQixsfgqfFyCTRT5yN4jbRUmIxXChPtCqdgjbTNOELdmOxeD4jRZ+PAPBavEb60+az8y1vFnwcV1vFl+NGPzoUypdLH9EJsyp4t/2CnGGNjC8wR9V0Sb6VbDhxB9k1PwrX5LTic9lRBEi/YA+YSXSbx7J60qPiE8Xw60fDcwjXK6/mHBPwJBzv5ETMRfJUsiDoK0PkU8gKxCnsxI1pFY2JscwyvH+YvXqreV7ExJmGY0reEK1D/C5rhSrRaj9dQkbS9CjMoTs1LOhuLXChCaSgCnyWMPhjKaRIe8N/iYRyr6p5hQFtOz/7N4sZoe8ZQRUDenNMnOMFbHwg5ukUeJ4YwwhMQK90Tlew3dCfwJ3adiqdekzP7NnNacuajtQKgGmldj5rG4t2ffBJqNEkMql4LPG4+ldLTb4bszHFp5ffxW6/ZzNujzzXMYwTMNjntdo2ILNcCONDqvP1Y9n8bfKTMOPD9aGa02cCKOaeoJSyj2QxM+nZLtRDBDI7HSsT7QrBceT9PjRSMYhtfCNg5pFnNIIKz+BdvpSfggVbUjxQn0zNO9j9QqftFGl5ZpfCjOg8Wtf4D/gbfJZrg7qidNHk/bmVayYqBrm+RWbc9aTEJuDNRc5jua4G3eMGU31qLX5qxmsHgxoYo5gfbxMpQ9W8FoRm4pJkLVsxcSJXanHmtBgDs0lOMOgax4/uBt9AqOdlDCeWOpUbjQq4lnd1hsQ6GYiBrebWULvoQpRpQIQhAAhCUxhJAFyTQDmdEAX+LRaSUq3fxEdP0QqiHGU3tFFGdkIaQWBvnqfuVQgC4lZhCgysxSyE2x2j3ubjkxHEMq1+jq3BUaNMuLCSRSH4SOZP/Sq56bcbirQbak0J430UFkd4AaWuoXVPOnCt+F1w0cDkrZ6DHFpGlbFoS4XFBX7093xo7MbVt9VRMmSH5bkgCnA2qVNbNkONRXQnkf8ApQzwsbKAuJMeJtdwq7Hn0y15jlROzMTNFBFbAnoRf6/VQ8UmxEhgjTMBppYqfFjqSZLBU0U0y80sSqGcm3jcHq1p+5aCMyyzuIC63ONLdGZz4qyGZ2GbRITSOLDkcOfA+aansKysEaE/PCJpmplcx3uvGx5hMRgrHCjSUmy71CIbR/7M1qcxYrZgcxnVDWGTojuEGYvm8LIvtsd7N/aFdiquZgOhRXNqQ6G4iosatOo+FVK7PyneTMMaBpzuOwazxEn4L0Lsf2KhYh38zF8Wd7+6bmygNBIDj8N1MlZSbow+PkRIUCPSj4rXtftmdDIbm86rafs77cMhSbpZ7PFCESIHatLKlzifdIqfkst2yw98FwguaGNg1yCxqHkEuqOaiwnejSrq/wA2aGVrd2wRq4jbMbDkE2UL0x0ZftETHsSEeO54FAdOlSfvVchCUQ0n7PMLZMYlAhxKZMxca75Wkj50X1BKSUuxoDWgkcq/VfKXZTF/RZyDGOjHeLoQQfqvoWJ2rIhscwF4iAOBaC4EOFQRTVUeVPo02i5x4d00mXeMR/4bgGhtNyR8qLxPtxDBvWp5Ci9Kn4jiwFxDcw0c7xD/AB2XmPbOchgUDqn5KLFKcmS5IQimedxh4ikJUR1TVTMKw3vX+I5YbPFEibNb+J0A4laZnFhhDe4l4kyfWeDBgi3rOs9/kKqic4nU1U/GMS714yjLDhjJCZwaNzzOpVegAQhdAQA9IybosRrG6uNOg3J6BTcfnGue1kP+XBbkZz953mfolud6NCLR/OijxH+mw+z/AHFVCABC7RcQAKywloZmjO0Z6o4vOnwUKWly91B5nYDclPT8yDRjfUZYczu4oAjRIhcSTck1J5lJQpctAAGd/qjRu7zy5c0APSMgzLniuyNNm8Tz6IUSZmS91T0A2A4BCAPaMQw7JEbq1hrWgqR080w+ExsJzs5dStju4ix4r0LEMOGWoGYGuYbjhRUM/hIhw6loFdjr8FwbnOFRmvPo7rDy4zSRkWQiXBzgGudl6ClQforMRslc1mvBHGw0PXgiBK+B5s4G7W78xyum3wWvbQ1o0eqNqCv4KSU1JlttMZm5YmGHg5TrUChDdq+arJx57oUPhLq863qOiu4p8EPL4jFAbe4LWgk1HH71RRITu6ygGz8zhwFDTyU+F/f2Oixk+qs9iIutE8+FUkeVdEJpQBt3PJo1g4k/dqtHjL8jL5rKaXkXxojYcNpc9xoB954BWHaDDYsJrZZrTkYfEfaiRXakjhegHJXPZLFocGaAhtJaAS6KQaudsT7jBeiu+2URkWHnhg53mzd6i5pxutGWaUJqKWjnskFJNs88mniXhmCzxRYlozxfKK17lhGt/W6UWj7N9qjh0Du4uZxiVPdtoHwmuFi48Sb5Ss22I2X9WkSYNqjxMhE+7779q3APFc9HbB/iTFXxXHMINb3vminYE+zqVoJ0ZrVlniM+2M70iOHCHYQ4bj44xbpU+4Nys7PTzo0Qveak+QA2AGwC5OTrory55qTbgABoANhyTCQAQu0VhKYWMveRiWQtvfiHgwb9dEAN4bhpimpOSG274h9Vo+88BqVpMO/aLFlP4cuKwGDK0PJLzxdmrap2AoFnMQxMxAGNGSEz1IY2+04+048VCqkcVLTFUnF2jXYj+0aLFvlAPGpKzE3PPimrzVIhQwTc0HFSZLDc9XOOSE31nn6NHtO6JFjUfELLJKXojD8PdFdQUa1t3vPqsbxP4J/EcRblEGDUQWmtT60R3vv+4bJE7iFW93DGSEDXLu4+887nloFAThoIQugIA4rOA0QG53AGKfUYfYHvu58Am2BsG7gHRdm6hnAu4nkoUSIXEkmpOpQB17y51Sak3JXCeC6bDqkIAE7CgFxAFydAuQIRc4AbqTGjBgLW+sbOd/8ALeSQAmIoY3IzU+u7ifdHJRMtlwCqkMcGcC7hqG9eJSgdhwQ0Zn/4t3PXgEzHjl5qenIDgEl7y41NykoA6ChcQgD6ujTLGsBBIaTbcj8VHxmba9mtTQClBa1a/NZCDiZ8MNxI3/VVMmZurczbNsLct1wOTJNrrWmdlHh9JJ2QojHVABFr6cbXTWIF7YZLtiKUF3E2y1Q+GXvBaXAg2poSDSh2CVOMc6I1oObI6rgfVBIsB0Sx01ZorTRUehxSMziWvr4QPZA9YmmlVLm4ZJArc+sRvyAWnlsKNTUWpQk71uocaVoSQMu2c6+XDyT1n7Pehizp6RAgxJaDKvbFaO+NaV1LaWpwWCxS4/iO7uEPUhgeJ3MN/wDpy0uKxNcgqRrEdSjeYrYdTdZGYijPYGPFO5qWeQN39TQLoOJtIxeTGpOV+kaLmcy1IEvXmXPP1iO5aDyTPpL4jSyBVkMevEe6/wDk/Ro+y35omiA6sdxivGkNp8I5OdoByaq6cnnPtZrRpDb4WDyGp5m61oow8rHvS2Qf5PifvGIpQb9206dTfXRVrnEmpNSbkm5JOpKEKWiqcTkGA57g1oLnHQBSoWHUaHxD3bDce+4fYbv1NAlRsRoMsEd206mv8R/9zuHIWRQDghQ4Hr0ixfcBrDYftkeseQsoU3OPiOzPcSfkOQAsB0TWVGVLQhxFE/LSjnmwsNXGzR1KkCOyFaH4n/1CLD/1g/UooUIcm2GA6NW4q2ED4jzcfZHzTE5PuiUrQNbZrBZrRyCZe4k1JqTqTclJokoDiEJ6FL1GYmjeO56DdIAiFBLjQC/6upHeiH6l37v2HENr9UiLMWysGVu/F39x+5R0AdJQ0XXEqHqOoQARDdDGV/VglZNSbCv6ouOfsLD9aoAdhxQDRu+p3P4BJ7knkBqUgNpr8E/3me2h4bdQmsRjRiAWb5nc/gmk86AgQvglsLE08KTSy7EfXohvqnyQKIQhCUD2uRhnxGIzLoM1S4mm19E7DgxAGsDKipcXE1oCeHRWEOM17A03dStNDXmrOTksraudSxJbx89SuAlkbbtHfTzdfSvlYOZpANKGw3N9Tw3U/DpId7oADau7jqmw3I0UAGffifwTkaIBTLc6VPAan4qHtsgnJy0i+m4rYQLRcm9ToKhZmefQX8R2G35pcSaDjmJrwHT6Khx3FfCQLBTW8uRJKl9EWLD8a/v9ma7RRxXxusNGNp/0PmVlpqeNCGgMadQ3U/3O1Kl4lMVJVNGeur40OsUjO5MlYxETDlLbLF17Nb7zrN/PyXO8Yw+Ed44e06zB0bv5rSijFysal5Bzhms1nvus3oOJ6J8TDIf8tuZ39Rw0P2GbdSo8eO55q414cAOAGwSKKdRKzZ2LELjVxLidSTUpNEoNUhspQVeco4auPQbeafVCWR2sJNBcnQbqR6M1n8w1P9Ma/wCTvZSvSKCjBlB1Orj1d9wUfIkoSxceZLrWDRowWaPxPMpiicyoLUtB2ORoYBoDmsL0IodxfgkNh1NBcp8QONh8z5IL7UAyj5nqUlC2IyBuviPD2R1O/RNRYhcan8h0ToYkxIajaFsaypKWuhlenFJQqEAJYGXW54filtaTZo8/1onW4e6nqk/RMckvR6i34NR2kmp0On5JrNTT4qWZYkUOu34Jl8tRIpId8UhhCc7pJcwhLY1xaOiKeJ+KSXV1XEJRoJZ9XrdJCCUAcQhCAPfc4DhcNttz0rzKXMT9ATW4AuTc2u0BR2SdHl2bQXFLkVtfjqlwMMBLnOqS69zoOXJefNw9bO/aj6xWHuLiHOqTU0FfCAfqnY8epJJA18Oy5ENqBtOFOA4rP4ziXiyDY+IjjsEsIPLLQ6MOzJsSbyg3WVxrEqpyaxO1CfhcrPzc/wC6Kc9T+S2eLxKdsqcrIoKkMRmk3cQ0c9T0GpUR8ZrT4RmPvO08m/ikRYlTU6/NM1XQY40c3myWzkZ5cauJJ/WnBN5VJ7qyR3FPWNPmfgrMUZ05DcNlSpfodBUnL118guypv4RTmbn8lJiwSnt7IiEIob6op9o3d5bBJIrfdSTLpPdJ9jGRi1BCkCEuiGNr89koyyO2H5DiVaQ2hoo0eahmHXmnmxiBopI69GylfhGnYdHdbqPRSYzSTUpotTGOT0chC6cdBqiFAJKk5bfr6qGRPC2iCYPmeG3mnYGHueb/AIAKbJyZe4WstRJ4XTb8VUzZ+ul6WseK9spZfDg0aaJxzqf9LSfun7JI/Wq7EwwAE5dOSoNOW2WbS0jIzEQutTzoq+LKuW69Aa9pqwClsw0BOlVAjYc0HY14JVOUf0C2Y3uxuiIBRXU/hYrVU8aDrrZWIZFIKorYgukp+KxMK4mUpxpghCEowEIQgD6JEuMv6ryTMxEoMtbkbfemY2IFpNBfidydFRYjjXhIp4jrTa+q88xYJzZ6BGDfpKxPFjCaaULiaDosnOThNSTqkzM1WpJuVVTUyt/jcZRG5s0cUdHJqYVdFiJUVxP5pguHX5BbGPHRzfIz9mJ1S4UO9z5C/wA00YhPTgLJ2XF1bSMqcrJoNrW+vxTYkalTZSWzG9lcSskNlJH0hkVclhxrYKbHkMoutHhmEVNxZJxWTAsEslsItUZGLCoU0WDgp05CuoohqVIgkyNEYuCGnyxdyqVIhbENhUCDCUyFDqLpMVgCkrRHeyCZdEKUqVIawuPVaLB8KB9YKlyMixovYMfb0p5bDDsFZYf2XfENMtBzWqksOpwVrClg0VcaDgNVlSyZJeF/8YlRgvYkBwJGY8Ngtph/ZKHD/mDxHzouS2LMZBIYKHjqeqZi45mb6xqjFxJ5HcmV83MUVUUWjMIgCxNT8FGmOzkI3BtyVIcRdWzk/AxN2514K1LhKK0yquXJnJjs1Ad4Q6julFl8Y7MPhAmhI1BC1UWNW6TAxAtqHeJrtQVXnhlBXEs486emeaxBqHA1VHisrQVFl6X2jwNuXvGDX5clh8Tg+BVO35KS/wCmhHaMbEUUhS4ouo0QrViVsyEIQhSFYEIQgD1OexvLVrLm4Lzf4KkizSjRpgBRIj3HQGnQ0WDi46XiO5y8pQ8FzEzzVfFj8E8ZR7tGlSIHZ+I4+LwjcnRaWPFX6MLPmc2U73rsKA52gJV56DAh+s8PPAaDz3TT8XoKQ2hvNXIwr0zcj+yNCwg6uIA6roc1po26YjTLnG5quQ1YSSRSlIupS602ENBIWVkQVqpA0pVROSi9j4xcj0SWkoLZXNmGfgsfirKkpcTFCBRRXRM1lL2UtoicXH0zk7qoRarbEZfxaqG6Ep4qyvJ0QjDXcildwjuFOoldysjZUqHAzEJ8wlYS0uA2qZlfVE2CPaVsYgyQBJWhwtqp5e/xVzhr6FY/Ii36amNpFxnyCp1PyUWYjVunJs1oo74adhikivnk7G4s4aWKIMwdUn0dLbBtyClp2VpNdRz0ldhRyHKVhciHuAsK2ups9hfdxC2oOU6i4U7WtkC+0MZzzTp0TLikNilRVqiRN2SIcbMxzT1WUxmUBzALRyr6uNNgSqXFDclYvJglJ0bfGlcdnnOM4aW6c1RkLa4pRyyc3CoSrPFyuUaYZ4XtEVCEK6UwQhCAPofsV2HlHSTI0Sj3vGY1NulFV9o5+Rl6towuGjQRqvKIXaOYYzu2xXtZ7oKrIscuNSSTxNymRqPiLcu3ZuUrNXiHa8G0MNaOQr8yqKZxZ8Q1cSfOqrcyWwJ236NllJTKlPtg1SIVgnRGTkiu3Yeip+BJpcJ6spJgJTnOkNUbZKwnDamp0Cv2Qb04JqAQ1ooumMKqBf7GSN9FoemMo5qK952suveEkPCu48aRRnlbGnwaptsoeCnNuncg0VuESCUrK30UDmu919kK3hSlVI/dqtpKis2zO9wNxTopkSW/hilwpseQommGg6KLNC1ZY48qdEOWh0UqWfQjilxWDUaFMZ6Gqycsds04sunaA1TWVElMtcMp1TsSFQ3UGOSWgzQbVoZaEtrtkoQqpcOAKqdyKaj9jcvEIVmKka1UZkKml1YS0tRS/wA0QNdBmHBtfZN+ik6AmquGYfUVsEmNPNhCjKZqGrjr5DZVc/IjjVLbLGDDKZBiwWQWUNM515DgSsVi0/4jpwVvi+KAVJKwuIYqKkrEblkkbkIqCI2Jx9SbLNxo1Sn56ezqEtTBi6R2V82S9IEIQrBWBCEIAWXJJKEJBzbOtKmycKqEIY0edYJjOhCkgNkTID1dYW+6EJmTwdEt3zJASWx1xCMSI8j0BmUkTKEK5EqyHoU4RdSoEySUIViJEXUg6qu4cIUQhR5ZMmxxRW4jZZ2Yj0JQhSwk3HZHJVLRHbPGhHmmDNGqEKplLuNjzJsjRWMrjZPhcK8DuFxCzMi1Zcj9FjnJaCE7BcXW5H5IQo1OXX0jlBWSoU21pplJtVOux8NFQ004GiEKuss/sf8AHH6Ic92lcaWpqfJZrGO0rgCaGpCEKP17LCSS0Y2exh7ySSSqiYmSUIWjihFeIhnJ0RkIQrBWBCEIAEIQg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QSEBUUExQVFBQSFxUUFRQYFRUUFBQUFBQVFBQVFRUXHCYeFxojGRUUHy8gIycpLCwsFR4xNTAqNSYrLCkBCQoKDgwOGg8PGikdHSQsLCkpLCwsKSksLCwpKSwsLCwpKSwsLCkpLCwpLCkpLCksKSwsKSksKSksLCwsLCwsLP/AABEIALYBFgMBIgACEQEDEQH/xAAcAAABBQEBAQAAAAAAAAAAAAAAAgMEBQYBBwj/xAA/EAABAgQEAwQHBQgCAwEAAAABAAIDBBEhBRIxQVFhcQYTIoEUMkJSkaGxYsHR4fAHFSMzU3KCkqLxQ3PCsv/EABsBAAEFAQEAAAAAAAAAAAAAAAABAgMEBQYH/8QAJREAAgICAwACAgIDAAAAAAAAAAECEQMhBBIxE1EiQTJhFCOB/9oADAMBAAIRAxEAPwCfNzRc47ZjpWttKctFGmZnKDQfE701CeFXGoIJDiKU25JifhPhipGb4UovPVTls9AikqRmMRxdz/C5o18JBNhvbdVkeGr2NhbnnO2gN6gerpt9FWiAcrqj1XUWzjlFL8SzSa6lBNQVXvatJMSqp5qBRaWHInow+ZxursrXOSDES4rVGcr0VZh5FQ8Iy6JhRD1XC5SdSs50TRMpQmCoAirveHgjoJ8hYCZ5pYmP1RVveniB+uSM/wBpJ8YvylxAmr/muxJmh1CphGA4/IJ98YFtaG3NO6WqD5dlh6bzUiHOADe/NUHpPIfP8VKM3YWGnA/ikWMV5i29OHD5rn7w6KpM9yb/AKhJ/eB4M/1CRwFWUuBifRLbin9vwVH+8fss/wBUr94j+mz/AJj6OSfGO+Yvm4qeXwCcbip4N+CoWz0M6sI5tiGvwcCFIhxoJ/8AJEYftMDx/wAEqxifOWsTFaH1W/BDcWG7GnzcPvVbEkHvp3T4cU8GuAf/AKOofhVV8Vz2Gj2uaeDgQfmmvHscs5phikM6tcP7Xg/JzfvTsOZhuNopbyew/VpIVDLyEYtz926moqKVO1imvSHAkuqHaGuqPhF/yP7NjBk3xHtaxzHBxAq14NBuS3X5LXxexjBDtWtNd15LhGN9zMwo1K928E9DY/IlewRe2MOLCDmPYQRxFfPmr3EjBN9kUeXlnKknowM4XQYxhuNRfKemychTt1Fn44nJkhkRjXMHgDjQRHGxa12lQFXGK5jy14LXNsWkUIVXk4o9318LnGzS6Lt6aVk2rGWxp4FCQ9vuu8Q8q6eSycObUyDNKr0otfLZroT4MS+YwjuCC9p/tOo6FCoZeOhFDu39noc5hpIDxwrTokCC17QACLX3oSreDDLgMtCRzoKcCpMPDQ4/0yRQU94clxMMU5pdTXfJ6/yMkJXKS2g3ItqVBi4dWppffYHbTpRbmdw+gDqAkDYeVVRzkPWm+tESlPDOpFnDye/hj42Ha0025LP4vI02W6iS7hUAW1B4hUmLylQVocfkNSLGT840edzLKKBEV1iEChVVFYeC6jDK0czycdMiOSKHgnXt5/ryTZaOPyVtGTNHPP8AXkig4oFOaVVvNKRibc0VHA/FLD2+7/y/Jd7xvun/AG/JACMw4fP8ktkYD2R8SuhzN2uHQ1+qUGwju9vMgH5BACHOHuinV34pzvW0Hg/5n8E7DkQ60OIx32TWG49M1j8UzMyb4Zo9pbXSo16HQp+hDgezcOHQg/UJYgwj7Zb1bX/8qKhut9N01ikxuEPd6mWIBfwOBI/xNHfJRIkMtNCCCNQRQjyWpksCgRW54T3Cm4PiB+5Pysp3sRsAvZM5jlbDd4IzeJZE1rvQ2so+6FoxwKW0r2LDv2HMy5nvc4m4FaADYVGp5rP9p/2VPlwXQyaDY3HxSRzwurBxZ57FPyWm7Ezb481Cl4rg+G4nwvAfoC4ZSbg1CzEaGWuIcKEahOyMy+FEbEYcroZDmngR9yl/Y1+H0jM4JDEOlBSi8b/aFhTYT6i1x81p4H7YIZh0ise14FwAHNJpsVku1s4ZuA2aYTlDyx7DSrD7JJ5j6qWUk1RBCDUrMjVGZcQoSwOtetThc8JtrZeMaRQP4EY61H/jefaBt/2sinIcQgggkEXB4EGxSULZc1cxxa8ZXNNHDgQpUGYS+0sQP7iOP/PD8X97KVPWh+SrIUZMcSRTNHLTCFWS0ZCZ0J1kR72yKDvl3rtXborhknWEAHVJo5pr7XVZV8UuqHihbUECxNFZntA2HCZl2vflquI4uSEHJZDdzYJuuhJ9NyxCx9Rp8VDxSWAcS0+HX5KM7GRFiZ3t1pUcBsV2apXXcUUGfJ2XX3en+6JMeJwkm9a39EKFMUfQixsfgqfFyCTRT5yN4jbRUmIxXChPtCqdgjbTNOELdmOxeD4jRZ+PAPBavEb60+az8y1vFnwcV1vFl+NGPzoUypdLH9EJsyp4t/2CnGGNjC8wR9V0Sb6VbDhxB9k1PwrX5LTic9lRBEi/YA+YSXSbx7J60qPiE8Xw60fDcwjXK6/mHBPwJBzv5ETMRfJUsiDoK0PkU8gKxCnsxI1pFY2JscwyvH+YvXqreV7ExJmGY0reEK1D/C5rhSrRaj9dQkbS9CjMoTs1LOhuLXChCaSgCnyWMPhjKaRIe8N/iYRyr6p5hQFtOz/7N4sZoe8ZQRUDenNMnOMFbHwg5ukUeJ4YwwhMQK90Tlew3dCfwJ3adiqdekzP7NnNacuajtQKgGmldj5rG4t2ffBJqNEkMql4LPG4+ldLTb4bszHFp5ffxW6/ZzNujzzXMYwTMNjntdo2ILNcCONDqvP1Y9n8bfKTMOPD9aGa02cCKOaeoJSyj2QxM+nZLtRDBDI7HSsT7QrBceT9PjRSMYhtfCNg5pFnNIIKz+BdvpSfggVbUjxQn0zNO9j9QqftFGl5ZpfCjOg8Wtf4D/gbfJZrg7qidNHk/bmVayYqBrm+RWbc9aTEJuDNRc5jua4G3eMGU31qLX5qxmsHgxoYo5gfbxMpQ9W8FoRm4pJkLVsxcSJXanHmtBgDs0lOMOgax4/uBt9AqOdlDCeWOpUbjQq4lnd1hsQ6GYiBrebWULvoQpRpQIQhAAhCUxhJAFyTQDmdEAX+LRaSUq3fxEdP0QqiHGU3tFFGdkIaQWBvnqfuVQgC4lZhCgysxSyE2x2j3ubjkxHEMq1+jq3BUaNMuLCSRSH4SOZP/Sq56bcbirQbak0J430UFkd4AaWuoXVPOnCt+F1w0cDkrZ6DHFpGlbFoS4XFBX7093xo7MbVt9VRMmSH5bkgCnA2qVNbNkONRXQnkf8ApQzwsbKAuJMeJtdwq7Hn0y15jlROzMTNFBFbAnoRf6/VQ8UmxEhgjTMBppYqfFjqSZLBU0U0y80sSqGcm3jcHq1p+5aCMyyzuIC63ONLdGZz4qyGZ2GbRITSOLDkcOfA+aansKysEaE/PCJpmplcx3uvGx5hMRgrHCjSUmy71CIbR/7M1qcxYrZgcxnVDWGTojuEGYvm8LIvtsd7N/aFdiquZgOhRXNqQ6G4iosatOo+FVK7PyneTMMaBpzuOwazxEn4L0Lsf2KhYh38zF8Wd7+6bmygNBIDj8N1MlZSbow+PkRIUCPSj4rXtftmdDIbm86rafs77cMhSbpZ7PFCESIHatLKlzifdIqfkst2yw98FwguaGNg1yCxqHkEuqOaiwnejSrq/wA2aGVrd2wRq4jbMbDkE2UL0x0ZftETHsSEeO54FAdOlSfvVchCUQ0n7PMLZMYlAhxKZMxca75Wkj50X1BKSUuxoDWgkcq/VfKXZTF/RZyDGOjHeLoQQfqvoWJ2rIhscwF4iAOBaC4EOFQRTVUeVPo02i5x4d00mXeMR/4bgGhtNyR8qLxPtxDBvWp5Ci9Kn4jiwFxDcw0c7xD/AB2XmPbOchgUDqn5KLFKcmS5IQimedxh4ikJUR1TVTMKw3vX+I5YbPFEibNb+J0A4laZnFhhDe4l4kyfWeDBgi3rOs9/kKqic4nU1U/GMS714yjLDhjJCZwaNzzOpVegAQhdAQA9IybosRrG6uNOg3J6BTcfnGue1kP+XBbkZz953mfolud6NCLR/OijxH+mw+z/AHFVCABC7RcQAKywloZmjO0Z6o4vOnwUKWly91B5nYDclPT8yDRjfUZYczu4oAjRIhcSTck1J5lJQpctAAGd/qjRu7zy5c0APSMgzLniuyNNm8Tz6IUSZmS91T0A2A4BCAPaMQw7JEbq1hrWgqR080w+ExsJzs5dStju4ix4r0LEMOGWoGYGuYbjhRUM/hIhw6loFdjr8FwbnOFRmvPo7rDy4zSRkWQiXBzgGudl6ClQforMRslc1mvBHGw0PXgiBK+B5s4G7W78xyum3wWvbQ1o0eqNqCv4KSU1JlttMZm5YmGHg5TrUChDdq+arJx57oUPhLq863qOiu4p8EPL4jFAbe4LWgk1HH71RRITu6ygGz8zhwFDTyU+F/f2Oixk+qs9iIutE8+FUkeVdEJpQBt3PJo1g4k/dqtHjL8jL5rKaXkXxojYcNpc9xoB954BWHaDDYsJrZZrTkYfEfaiRXakjhegHJXPZLFocGaAhtJaAS6KQaudsT7jBeiu+2URkWHnhg53mzd6i5pxutGWaUJqKWjnskFJNs88mniXhmCzxRYlozxfKK17lhGt/W6UWj7N9qjh0Du4uZxiVPdtoHwmuFi48Sb5Ss22I2X9WkSYNqjxMhE+7779q3APFc9HbB/iTFXxXHMINb3vminYE+zqVoJ0ZrVlniM+2M70iOHCHYQ4bj44xbpU+4Nys7PTzo0Qveak+QA2AGwC5OTrory55qTbgABoANhyTCQAQu0VhKYWMveRiWQtvfiHgwb9dEAN4bhpimpOSG274h9Vo+88BqVpMO/aLFlP4cuKwGDK0PJLzxdmrap2AoFnMQxMxAGNGSEz1IY2+04+048VCqkcVLTFUnF2jXYj+0aLFvlAPGpKzE3PPimrzVIhQwTc0HFSZLDc9XOOSE31nn6NHtO6JFjUfELLJKXojD8PdFdQUa1t3vPqsbxP4J/EcRblEGDUQWmtT60R3vv+4bJE7iFW93DGSEDXLu4+887nloFAThoIQugIA4rOA0QG53AGKfUYfYHvu58Am2BsG7gHRdm6hnAu4nkoUSIXEkmpOpQB17y51Sak3JXCeC6bDqkIAE7CgFxAFydAuQIRc4AbqTGjBgLW+sbOd/8ALeSQAmIoY3IzU+u7ifdHJRMtlwCqkMcGcC7hqG9eJSgdhwQ0Zn/4t3PXgEzHjl5qenIDgEl7y41NykoA6ChcQgD6ujTLGsBBIaTbcj8VHxmba9mtTQClBa1a/NZCDiZ8MNxI3/VVMmZurczbNsLct1wOTJNrrWmdlHh9JJ2QojHVABFr6cbXTWIF7YZLtiKUF3E2y1Q+GXvBaXAg2poSDSh2CVOMc6I1oObI6rgfVBIsB0Sx01ZorTRUehxSMziWvr4QPZA9YmmlVLm4ZJArc+sRvyAWnlsKNTUWpQk71uocaVoSQMu2c6+XDyT1n7Pehizp6RAgxJaDKvbFaO+NaV1LaWpwWCxS4/iO7uEPUhgeJ3MN/wDpy0uKxNcgqRrEdSjeYrYdTdZGYijPYGPFO5qWeQN39TQLoOJtIxeTGpOV+kaLmcy1IEvXmXPP1iO5aDyTPpL4jSyBVkMevEe6/wDk/Ro+y35omiA6sdxivGkNp8I5OdoByaq6cnnPtZrRpDb4WDyGp5m61oow8rHvS2Qf5PifvGIpQb9206dTfXRVrnEmpNSbkm5JOpKEKWiqcTkGA57g1oLnHQBSoWHUaHxD3bDce+4fYbv1NAlRsRoMsEd206mv8R/9zuHIWRQDghQ4Hr0ixfcBrDYftkeseQsoU3OPiOzPcSfkOQAsB0TWVGVLQhxFE/LSjnmwsNXGzR1KkCOyFaH4n/1CLD/1g/UooUIcm2GA6NW4q2ED4jzcfZHzTE5PuiUrQNbZrBZrRyCZe4k1JqTqTclJokoDiEJ6FL1GYmjeO56DdIAiFBLjQC/6upHeiH6l37v2HENr9UiLMWysGVu/F39x+5R0AdJQ0XXEqHqOoQARDdDGV/VglZNSbCv6ouOfsLD9aoAdhxQDRu+p3P4BJ7knkBqUgNpr8E/3me2h4bdQmsRjRiAWb5nc/gmk86AgQvglsLE08KTSy7EfXohvqnyQKIQhCUD2uRhnxGIzLoM1S4mm19E7DgxAGsDKipcXE1oCeHRWEOM17A03dStNDXmrOTksraudSxJbx89SuAlkbbtHfTzdfSvlYOZpANKGw3N9Tw3U/DpId7oADau7jqmw3I0UAGffifwTkaIBTLc6VPAan4qHtsgnJy0i+m4rYQLRcm9ToKhZmefQX8R2G35pcSaDjmJrwHT6Khx3FfCQLBTW8uRJKl9EWLD8a/v9ma7RRxXxusNGNp/0PmVlpqeNCGgMadQ3U/3O1Kl4lMVJVNGeur40OsUjO5MlYxETDlLbLF17Nb7zrN/PyXO8Yw+Ed44e06zB0bv5rSijFysal5Bzhms1nvus3oOJ6J8TDIf8tuZ39Rw0P2GbdSo8eO55q414cAOAGwSKKdRKzZ2LELjVxLidSTUpNEoNUhspQVeco4auPQbeafVCWR2sJNBcnQbqR6M1n8w1P9Ma/wCTvZSvSKCjBlB1Orj1d9wUfIkoSxceZLrWDRowWaPxPMpiicyoLUtB2ORoYBoDmsL0IodxfgkNh1NBcp8QONh8z5IL7UAyj5nqUlC2IyBuviPD2R1O/RNRYhcan8h0ToYkxIajaFsaypKWuhlenFJQqEAJYGXW54filtaTZo8/1onW4e6nqk/RMckvR6i34NR2kmp0On5JrNTT4qWZYkUOu34Jl8tRIpId8UhhCc7pJcwhLY1xaOiKeJ+KSXV1XEJRoJZ9XrdJCCUAcQhCAPfc4DhcNttz0rzKXMT9ATW4AuTc2u0BR2SdHl2bQXFLkVtfjqlwMMBLnOqS69zoOXJefNw9bO/aj6xWHuLiHOqTU0FfCAfqnY8epJJA18Oy5ENqBtOFOA4rP4ziXiyDY+IjjsEsIPLLQ6MOzJsSbyg3WVxrEqpyaxO1CfhcrPzc/wC6Kc9T+S2eLxKdsqcrIoKkMRmk3cQ0c9T0GpUR8ZrT4RmPvO08m/ikRYlTU6/NM1XQY40c3myWzkZ5cauJJ/WnBN5VJ7qyR3FPWNPmfgrMUZ05DcNlSpfodBUnL118guypv4RTmbn8lJiwSnt7IiEIob6op9o3d5bBJIrfdSTLpPdJ9jGRi1BCkCEuiGNr89koyyO2H5DiVaQ2hoo0eahmHXmnmxiBopI69GylfhGnYdHdbqPRSYzSTUpotTGOT0chC6cdBqiFAJKk5bfr6qGRPC2iCYPmeG3mnYGHueb/AIAKbJyZe4WstRJ4XTb8VUzZ+ul6WseK9spZfDg0aaJxzqf9LSfun7JI/Wq7EwwAE5dOSoNOW2WbS0jIzEQutTzoq+LKuW69Aa9pqwClsw0BOlVAjYc0HY14JVOUf0C2Y3uxuiIBRXU/hYrVU8aDrrZWIZFIKorYgukp+KxMK4mUpxpghCEowEIQgD6JEuMv6ryTMxEoMtbkbfemY2IFpNBfidydFRYjjXhIp4jrTa+q88xYJzZ6BGDfpKxPFjCaaULiaDosnOThNSTqkzM1WpJuVVTUyt/jcZRG5s0cUdHJqYVdFiJUVxP5pguHX5BbGPHRzfIz9mJ1S4UO9z5C/wA00YhPTgLJ2XF1bSMqcrJoNrW+vxTYkalTZSWzG9lcSskNlJH0hkVclhxrYKbHkMoutHhmEVNxZJxWTAsEslsItUZGLCoU0WDgp05CuoohqVIgkyNEYuCGnyxdyqVIhbENhUCDCUyFDqLpMVgCkrRHeyCZdEKUqVIawuPVaLB8KB9YKlyMixovYMfb0p5bDDsFZYf2XfENMtBzWqksOpwVrClg0VcaDgNVlSyZJeF/8YlRgvYkBwJGY8Ngtph/ZKHD/mDxHzouS2LMZBIYKHjqeqZi45mb6xqjFxJ5HcmV83MUVUUWjMIgCxNT8FGmOzkI3BtyVIcRdWzk/AxN2514K1LhKK0yquXJnJjs1Ad4Q6julFl8Y7MPhAmhI1BC1UWNW6TAxAtqHeJrtQVXnhlBXEs486emeaxBqHA1VHisrQVFl6X2jwNuXvGDX5clh8Tg+BVO35KS/wCmhHaMbEUUhS4ouo0QrViVsyEIQhSFYEIQgD1OexvLVrLm4Lzf4KkizSjRpgBRIj3HQGnQ0WDi46XiO5y8pQ8FzEzzVfFj8E8ZR7tGlSIHZ+I4+LwjcnRaWPFX6MLPmc2U73rsKA52gJV56DAh+s8PPAaDz3TT8XoKQ2hvNXIwr0zcj+yNCwg6uIA6roc1po26YjTLnG5quQ1YSSRSlIupS602ENBIWVkQVqpA0pVROSi9j4xcj0SWkoLZXNmGfgsfirKkpcTFCBRRXRM1lL2UtoicXH0zk7qoRarbEZfxaqG6Ep4qyvJ0QjDXcildwjuFOoldysjZUqHAzEJ8wlYS0uA2qZlfVE2CPaVsYgyQBJWhwtqp5e/xVzhr6FY/Ii36amNpFxnyCp1PyUWYjVunJs1oo74adhikivnk7G4s4aWKIMwdUn0dLbBtyClp2VpNdRz0ldhRyHKVhciHuAsK2ups9hfdxC2oOU6i4U7WtkC+0MZzzTp0TLikNilRVqiRN2SIcbMxzT1WUxmUBzALRyr6uNNgSqXFDclYvJglJ0bfGlcdnnOM4aW6c1RkLa4pRyyc3CoSrPFyuUaYZ4XtEVCEK6UwQhCAPofsV2HlHSTI0Sj3vGY1NulFV9o5+Rl6towuGjQRqvKIXaOYYzu2xXtZ7oKrIscuNSSTxNymRqPiLcu3ZuUrNXiHa8G0MNaOQr8yqKZxZ8Q1cSfOqrcyWwJ236NllJTKlPtg1SIVgnRGTkiu3Yeip+BJpcJ6spJgJTnOkNUbZKwnDamp0Cv2Qb04JqAQ1ooumMKqBf7GSN9FoemMo5qK952suveEkPCu48aRRnlbGnwaptsoeCnNuncg0VuESCUrK30UDmu919kK3hSlVI/dqtpKis2zO9wNxTopkSW/hilwpseQommGg6KLNC1ZY48qdEOWh0UqWfQjilxWDUaFMZ6Gqycsds04sunaA1TWVElMtcMp1TsSFQ3UGOSWgzQbVoZaEtrtkoQqpcOAKqdyKaj9jcvEIVmKka1UZkKml1YS0tRS/wA0QNdBmHBtfZN+ik6AmquGYfUVsEmNPNhCjKZqGrjr5DZVc/IjjVLbLGDDKZBiwWQWUNM515DgSsVi0/4jpwVvi+KAVJKwuIYqKkrEblkkbkIqCI2Jx9SbLNxo1Sn56ezqEtTBi6R2V82S9IEIQrBWBCEIAWXJJKEJBzbOtKmycKqEIY0edYJjOhCkgNkTID1dYW+6EJmTwdEt3zJASWx1xCMSI8j0BmUkTKEK5EqyHoU4RdSoEySUIViJEXUg6qu4cIUQhR5ZMmxxRW4jZZ2Yj0JQhSwk3HZHJVLRHbPGhHmmDNGqEKplLuNjzJsjRWMrjZPhcK8DuFxCzMi1Zcj9FjnJaCE7BcXW5H5IQo1OXX0jlBWSoU21pplJtVOux8NFQ004GiEKuss/sf8AHH6Ic92lcaWpqfJZrGO0rgCaGpCEKP17LCSS0Y2exh7ySSSqiYmSUIWjihFeIhnJ0RkIQrBWBCEIAEIQgD//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7" name="Picture 13" descr="https://encrypted-tbn1.gstatic.com/images?q=tbn:ANd9GcTLo-rw9daVrT7xEQzJiqZVRZNbtakf9LVhopWDyrGjorhvYLFi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12738"/>
            <a:ext cx="3959225" cy="593566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data:image/jpeg;base64,/9j/4AAQSkZJRgABAQAAAQABAAD/2wCEAAkGBxASEBQUERAWFhEUFhUSFRgUFhQWFBcUFhcWFxQSFBUYHCggGRolHBQUITEhJSkrLi4uFx8zODMsNygtLisBCgoKDg0OGBAQGiwkHyQsLCwtLCwsLCwsLCwsLCwsLCwsLCwsLCwsLDQsLCwsLCwsLCwsLCwsLCwsLCwsLCwsLP/AABEIAPQAyAMBIgACEQEDEQH/xAAcAAEAAgMBAQEAAAAAAAAAAAAABQYDBAcBAgj/xAA+EAACAQIDBQQIBAQGAwEAAAAAAQIDEQQFIQYSMUFRImFxgQcTMlKRobHBI0Ji0RRT4fAkM3KCkqJDg8IV/8QAGgEBAAMBAQEAAAAAAAAAAAAAAAECAwQFBv/EACURAQEBAAICAgIBBQEAAAAAAAABAgMREiEEMUFRExQyYXGBIv/aAAwDAQACEQMRAD8A4cAAAAAAAAAAAAAAAAAAAAAAAAAAB7c8AHoCBIA9uCR8gAqAAAAGfAYSVarCnBXnOShHxbsBihFvgm33algyzZ9brnid6MdLJc79WdPy7IKGEhGlFK8uzKTXblK2v04GbaDLqcUlKMXC2qsuK16nn/N+VeO+M/66fj4zq+1HpbN0pRTjTjuy4Np3I/GbKxbkqUrVIq+6/Zfmy+qHaTTvdLspfBLoZcdhoRhv62s2+F9eT776Hl5+byy9yu3XHi+unEa1NxbjJWa0aZ8Fw9IOWxhOFWKtv70ZJq2sbNfJ/IqFj3+DlnLxzceZyZ8dWPAAaqABlw+HnUkoU4OU5aKMU3JvuSAxAlsz2bxmHjv1sPKEOujXnZuxEgAAAAAA9PAT2PQASPAAVAAACR2exyoYqjVa7NOcZPwvqRwA/QWd1uxCrTakrqz46P8APc0qubU9VN3i3wS4Ln2kcqyfa/E0KfquzOjw3Z30T5RktUSWD2gjUjrJQqcLS9lruZ5nzvi65NecdnxtY68dLzXWE3YSdWe7B26ykr3slHwJeVejOlF7qjGEb2k7WV203fprxKDVd4de6/N8XoRm0eeP+GVGM7ubtKzv2I8nbq/ucGPja3Zmft080mc+Xf0zbQZ5Sx+IjBpxoQcrTV3Kb4J25LutzJ3AUlhNyMFH8VqEKlZbqvzSikm4rS701K/svCaip0koWW7vSV22+MoW6W8dS/YJUHXjLFeqxE3FezLWnFKO/wBht735b7tvA+o4OLPFiZz9PD5N63ruobNMurzko18NRmpq94wUJN/oe9cpW1GzDwyU6bcqTSbUk1Om3ykrcL8zv2Z0MPWw8oz3ZU4qT0afs8bPiuByHJsU7yo1pXoVl2YTUknF3Vlv6rjo+BtrE3PSmdXNc7L76Iq9KGKqOaXrHBKDfJX7dv8AqUzNcFKhXqUpcac5Q8bOyfmtTHhcTOnNTpycZxd01xOT6rpvuO+7aKM8LLhpZ6/P5XPz/WS3nu+zd28L6E3mm2GOxFP1dWteFrO0Yq672kQI1e6jM6AAQsAAAengA9ABPY8ABAAAAAAAAA93n1CZ4ALLs5Heap1XKNOfsbst1b6fV6LS50LA7GxpONdPerRtWcW2+v4akuMbaa31OdbI5go1PVTpRq0567k2klJapxb0udvyGs7RUKe7Bxu7u7X6bXd/LQ3xe/THU6rT2RxWIlTqTxVJbspy9XBWi4pq0lJPrdWK/tNks7P8NxpremouNt3TS2ntJpcHbU6Ph8FTprsxS8FZdCq7a55Qo4Z1ajblZwhSutaj11ilfh8jeXxZXPk4ttjV3sdWfO8U/wDUoRUvmmQxkr1HKTlJ3lJuTfe3dv5krlOy+NxMd6jh5OHvO0Y+Tla5w6s+3VJ1EMCZzPZfGUFepQlu+9Htx83HgQxEsv0noABIAAAAAPQeAAAAAAAAAAAAAAA9i7F62Z9ItWglGtHfitLx9rzuUQEy2Is7dazD0uxULUaLc2rdvSK79NWc1zrOK+Kqesrz3pclwjFdIrkR4JurfsmZFr9Hmz8cXib1FelSs5L3m72T7tHc7lOnCMd2NrWsraJLy4HGPRjncMPVnCbsqm7u+Kv9mXmWdTcn2rK7TtZ6cmjj5+WY9VrjPkn8TCmlvRtbi3fRr9jkXpDyanSqRrUklCo2pRXCM1rouSaLqswmoyTlGcLa7z+y4I51tXmsqs3B6JNOyd1dLj8Gc/xt61yevppyZ6z7V4AHpOcAAAAAAAAAAAAAAAAAAAAAAAAAAHsZNO64khLO67ju7+nz+JHAi5zfuDeebVt23rHY05zbd3xPkCZk+onsABKAAAAAAAAAAAAAAAAAAAAAAAAAAAAD6hBvgB8pGxRwU5cES2WZXvcUWzAZRFLgZ3kkTM2qRHJKrPirk1daqN/A6rh8qjpZGz/+RHoTNVPi4nODTs00+8+TrGcbK06sdYu/Jriv3Oc51k1XDTtNdl+zLk/6l0dI0ABAAAAAAAAAAAABlp4acleMG13IDED6nBp2aafefIAAAAAB6kWHJMscmQeGWpfdnXDnoU3Z+SfaayvJ2uS5Fkw2UvS6RjwFekku1a5YcLUg1pJDGcX8p1rUR9LJ5LXj3aGzTy2XNfQl6U439ozpr3kbThx+2N5Kr8sul0+mhCbQbOKtSlCaVmvNPqi+NLqjUxMI24ot/HJ+Uzdfl/NMBOhVlTqLtRdvFcmvE1Dovpcy1KdOtBcb05fJx/8Ao50Z1oAAgAAAAAAAAC6bHYiE6bg1ecFdLqtbfMpZsYHGTozU4O0l/dmV3nynSY6Hhcl9dRhOpKn+IlLdVPRXv2W967ZF5jsX/K/6tyXnF9r4XJzIM3p1odnRXvbnTnLjF/pk9U+t0Qu1GbYjDVI7llF31avquKMe9eXUT1OlUx2VVqPtw06rVf08zSsW3DbY72mIpJrhvR4/M2ZbO0MVFTwza3u5pd94v7Gl5PH+5HXf0pNjw6hl+wmHiu3Fyf6m/obeI2Lw1reqXilb6FL8jKfGuXYGN5F3ybBJ2s38Pua+Z7HuneVL4PgY8pxc4zUHDt9Ovh1M98k3/atiSX2vWBwb9927ybwGDtLWq4rnYg8Aqv8AKS8ZEvSr1F/4tOdpL7lJrr8L6nf5SNLC1W+zUe738zbhhqy03l5kfSxc2tIS/wCUP3M7xUucZebT+5rnkz/llc1sunUu7tePIx1KEuO8jG8X13mYq2KXSXwL/wAkPGqR6UaH+Fk3JNqUWreJyI6p6UsVBYdRi9ZyS+GrOVmsVAASAAAAAAAAAAA2svx06M96D7muUl7rXQu9OvQx9HdbtJdfahLlfquj+Jz4zYXEzpyUoSakun0fVFdZ7/2mVK4PIJ/xcKFbs3fHlJfpfednweWRhCKhFRUUkkuFuhQcn3cwoXmnGdOSSkrdmVr3i+K8GXDZ7PZRkqGL7NXhCf5Knnyl3HNyXy9VfPpMUqXcZlTVtVobdXDpq60Zrp20lxMfcvtM9/TRxGET4aoqmeZJGWsVuyWqa4p8mnyLvONuBpYunFro/kRf3PtP+1YyHHzlGUJteup2utFvJ8Jrx+xP4WfvRcn36/DuKxmVP1NeFW2ie7Lmt1u2vyZOUM110SS4acPE1zZvPaE9GmprSLTXu6fQ+40KvP5rU08Jm2l7eXPzNpZx1X9+RtnGPzWd1f0+3Rq9UvJmnjFKK7U9PA+q2dWXBeJRNtdst2Lp03eo1y/L3vvLeOfwd1VNu8z9biNxO8aen+58foitHrbfHieGqAAAAAAABaAAi67JbEOslVxLcKTs4xXtzXV+6v70LZzdXqK61MzuqZGDbsld9FxM/wDAVv5NT/hL9juGBwOHoK1GhCPeoq/i5PVm28Q+h1f0Wv2wvycvz5Y8O4ZtlGExKarUI73vRSjNd+8vuczz/ZGtQqJUk6tObtBxV5X92SXB/Iw5ODWGmOXOlj9E1WLjWg+O9GTXc019i95lk0KkLSjvRfLmu9FM2G2QxuHq+tm4xTjZw1k30vbRNF8nUxEeEYNef7nNv4m9+5Fv58Z/KIwGaV8H2a29Ww2ijNa1Ka6TX5l38S1QqUq0FKElKL4OLumuTK7WzNJ/jUnC/wCePbh/vXFfM1lgqlKXrMJUUXLVwvejU71bg+9anLvGsetxrnWd+81Ya1OUe9GlVmmtD4wO0lOcvV1YujW4bs/Zl/onwZsY2nBrozDWevppL+1P2paVKXg2VbA7TNJdomdusRuUmt6+9oil5Ts7Xr05VIOKitFd8X004LvNvj5nhbVNW9rlS2n6v5IYna+MfzHO8RSqQk4zTUlo0+RiZ0/xxXyqyZrtdWqaQdl14fArc5Nu7d2+bPAXk6QAAkAAAAAgAAsLFsTkixWJtJXp01vSXV/li/75HZaOH5dP7sUf0Y0VHDynzlN3fctEvqXehj4b1t1vwPT+JmTHbz/kb7102fUo+ZUo9Dd07/Ox8trmddcyPqUEaVak46x0a1/oTFRoj8UtHYy1O18rFle5VpRnFWUlw6PmviZ62FXQhdgq7ca8H+SpGSvyU09PjF/EtEkY+TTpWsywCa4FYhiP4We7L/Ik+0nwg3+ddF1Rf8VTVim7SYZOLRXl488meqrndxe4Zngqc1acVOPfa/in9yBrYfFUl/hqyqQ/l1m7+EZ/uVPMdq8TS/BVuwt1Sbd7cr95APPMTv7/AK6V+l+z5x4M8K8F7setOSWSxtbUYjEzq/j05QtwT1XjfgY9nM6nhql+NN6Tjya6k1l+18ZLcxNNOPet6PnzXzJSGT5dWW9FKPg+z8Vp9C9sznx1Ef5bOe5HSxNJTjZO14zX5b8N63GH0uc3xuEnSm4VI7so6Nfs+Z2vLsHuxSik4WtprG3TvKztPkUazqU1pWoxjODfF053tCXg4teDRTi5LPV+k2OZg+pxabTVmtLd58nUqAAAAAAAJgAAkdR9GNWMsLKD/LN389V9zoNPdUUowirc7a+LZxb0fZxHD4ndm7Qq2i3yUlfdb+LXmdbrVpcEeh8bf/nquHnz1q1tzqrqYnVXUjZxb4tsxxi17x0+Tl6Srn3mriZWTNV1HHnJnmKxDaUYrenKyilrdvgZ63IvImfR1SdsTUfCVSEF/wCuLv8AOdi3SZH5Fl6w+HhSWrSvJ9Zyd5P4tm3OZnP2066YMTLQqW0ElZlkxlfQou1GPUYt3L31O2enJ9pH/iJEWZ8dX36kpdX8jAeXq916eJ1mQM2HxVSm7wnKL/S2jCCqyw4PaqpH24X/AFQbpy83F6kzgNqcJFSai4ynbect6UnbheV27alFBnePNG9nOJhUrznBdl25Wv1ZogGknQAAAAAAAAAAsPS+bKbbqCVLF3cVaManFpdJrmu9FCBbOrm9xXWZqdV+isvr0KkVKnKM4vmmmjYcqfcfnGjXnB3hOUX1i2n8jZlmuJfHEVX41J/ub/1N/Tnvxo7Jn+dYXDxvKok+SVnJ+CIbZDa7D1K0nJbla7VPeatuvlF8FLqcobb1fEGeufV120nBmTp+nsPmsWuJ7VzKPU/POX7T4uirRqtxXBT7X11N6rtzi2rdnxs/3NZ8iMrwa/Dq+c53GKbcvmck2p2gdaW7B9nm+vgROPzavW/zKjfdwXwRomW+e69L44JL3QAGDoAAAAAAAAAAAAAAAAAAT2AAHYAAdgACAAAAAAAAAAAAAAAAAAAAAAAAAAAAAAAAAAAAAAAAAAAAAAAAAAAAAAAAB//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8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737"/>
            <a:ext cx="3810000"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682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 y="457200"/>
            <a:ext cx="8839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Blip>
                <a:blip r:embed="rId3"/>
              </a:buBlip>
            </a:pPr>
            <a:r>
              <a:rPr lang="en-US" sz="2000" b="1" dirty="0" smtClean="0">
                <a:cs typeface="Times New Roman" pitchFamily="84" charset="0"/>
              </a:rPr>
              <a:t>There </a:t>
            </a:r>
            <a:r>
              <a:rPr lang="en-US" sz="2000" b="1" dirty="0">
                <a:cs typeface="Times New Roman" pitchFamily="84" charset="0"/>
              </a:rPr>
              <a:t>are 8 planets (Mercury, Venus, Earth, Mars, Jupiter, Saturn, Uranus, Neptune </a:t>
            </a:r>
            <a:r>
              <a:rPr lang="en-US" sz="2000" b="1" dirty="0" smtClean="0">
                <a:cs typeface="Times New Roman" pitchFamily="84" charset="0"/>
              </a:rPr>
              <a:t>(Mercury </a:t>
            </a:r>
            <a:r>
              <a:rPr lang="en-US" sz="2000" b="1" dirty="0">
                <a:cs typeface="Times New Roman" pitchFamily="84" charset="0"/>
              </a:rPr>
              <a:t>nearest and </a:t>
            </a:r>
            <a:r>
              <a:rPr lang="en-US" sz="2000" b="1" dirty="0" smtClean="0">
                <a:cs typeface="Times New Roman" pitchFamily="84" charset="0"/>
              </a:rPr>
              <a:t>Neptune </a:t>
            </a:r>
            <a:r>
              <a:rPr lang="en-US" sz="2000" b="1" dirty="0">
                <a:cs typeface="Times New Roman" pitchFamily="84" charset="0"/>
              </a:rPr>
              <a:t>farthest from the Sun) that revolve around Sun in their specific orbits, which lie more or less in the Sun’s equatorial plane. </a:t>
            </a:r>
          </a:p>
          <a:p>
            <a:pPr marL="171450" indent="-171450" algn="just">
              <a:buBlip>
                <a:blip r:embed="rId3"/>
              </a:buBlip>
            </a:pPr>
            <a:endParaRPr lang="en-US" sz="2000" b="1" dirty="0">
              <a:cs typeface="Times New Roman" pitchFamily="84" charset="0"/>
            </a:endParaRPr>
          </a:p>
          <a:p>
            <a:pPr marL="342900" indent="-342900" algn="just">
              <a:buBlip>
                <a:blip r:embed="rId3"/>
              </a:buBlip>
            </a:pPr>
            <a:r>
              <a:rPr lang="en-US" sz="2000" b="1" dirty="0">
                <a:cs typeface="Times New Roman" pitchFamily="84" charset="0"/>
              </a:rPr>
              <a:t>There are moons or natural satellites, which revolve around planets. </a:t>
            </a:r>
          </a:p>
          <a:p>
            <a:pPr marL="171450" indent="-171450" algn="just">
              <a:buBlip>
                <a:blip r:embed="rId3"/>
              </a:buBlip>
            </a:pPr>
            <a:endParaRPr lang="en-US" sz="2000" b="1" dirty="0">
              <a:cs typeface="Times New Roman" pitchFamily="84" charset="0"/>
            </a:endParaRPr>
          </a:p>
          <a:p>
            <a:pPr marL="342900" indent="-342900" algn="just">
              <a:buBlip>
                <a:blip r:embed="rId3"/>
              </a:buBlip>
            </a:pPr>
            <a:r>
              <a:rPr lang="en-US" sz="2000" b="1" dirty="0">
                <a:cs typeface="Times New Roman" pitchFamily="84" charset="0"/>
              </a:rPr>
              <a:t>It is natural to think that planetary bodies have evolved from the Sun and the moons from their central bodies. However earth’s moon has been found to be older than earth and has its own history of evolution. </a:t>
            </a:r>
          </a:p>
          <a:p>
            <a:pPr marL="171450" indent="-171450" algn="just">
              <a:buBlip>
                <a:blip r:embed="rId3"/>
              </a:buBlip>
            </a:pPr>
            <a:endParaRPr lang="en-US" sz="2000" b="1" dirty="0">
              <a:cs typeface="Times New Roman" pitchFamily="84" charset="0"/>
            </a:endParaRPr>
          </a:p>
          <a:p>
            <a:pPr marL="342900" indent="-342900" algn="just">
              <a:buBlip>
                <a:blip r:embed="rId3"/>
              </a:buBlip>
            </a:pPr>
            <a:r>
              <a:rPr lang="en-US" sz="2000" b="1" dirty="0">
                <a:cs typeface="Times New Roman" pitchFamily="84" charset="0"/>
              </a:rPr>
              <a:t>The biggest </a:t>
            </a:r>
            <a:r>
              <a:rPr lang="en-US" sz="2000" b="1" dirty="0" smtClean="0">
                <a:cs typeface="Times New Roman" pitchFamily="84" charset="0"/>
              </a:rPr>
              <a:t>planet, Jupiter, </a:t>
            </a:r>
            <a:r>
              <a:rPr lang="en-US" sz="2000" b="1" dirty="0">
                <a:cs typeface="Times New Roman" pitchFamily="84" charset="0"/>
              </a:rPr>
              <a:t>is more akin to </a:t>
            </a:r>
            <a:r>
              <a:rPr lang="en-US" sz="2000" b="1" dirty="0" smtClean="0">
                <a:cs typeface="Times New Roman" pitchFamily="84" charset="0"/>
              </a:rPr>
              <a:t>the Sun </a:t>
            </a:r>
            <a:r>
              <a:rPr lang="en-US" sz="2000" b="1" dirty="0">
                <a:cs typeface="Times New Roman" pitchFamily="84" charset="0"/>
              </a:rPr>
              <a:t>than to other planets. In fact Mercury, Venus and Mars show surface features similar to our moon. </a:t>
            </a:r>
          </a:p>
          <a:p>
            <a:pPr marL="171450" indent="-171450" algn="just">
              <a:buBlip>
                <a:blip r:embed="rId3"/>
              </a:buBlip>
            </a:pPr>
            <a:endParaRPr lang="en-US" sz="2000" b="1" dirty="0">
              <a:cs typeface="Times New Roman" pitchFamily="84" charset="0"/>
            </a:endParaRPr>
          </a:p>
          <a:p>
            <a:pPr algn="just"/>
            <a:endParaRPr lang="en-US" sz="2000" b="1" dirty="0">
              <a:solidFill>
                <a:schemeClr val="accent2"/>
              </a:solidFill>
              <a:cs typeface="Times New Roman" pitchFamily="84" charset="0"/>
            </a:endParaRPr>
          </a:p>
          <a:p>
            <a:pPr algn="just"/>
            <a:endParaRPr lang="en-US" sz="2000" b="1" dirty="0">
              <a:cs typeface="Times New Roman" pitchFamily="84" charset="0"/>
            </a:endParaRPr>
          </a:p>
        </p:txBody>
      </p:sp>
      <p:sp>
        <p:nvSpPr>
          <p:cNvPr id="2" name="Rectangle 1"/>
          <p:cNvSpPr/>
          <p:nvPr/>
        </p:nvSpPr>
        <p:spPr>
          <a:xfrm>
            <a:off x="3657600" y="0"/>
            <a:ext cx="2132315" cy="461665"/>
          </a:xfrm>
          <a:prstGeom prst="rect">
            <a:avLst/>
          </a:prstGeom>
        </p:spPr>
        <p:txBody>
          <a:bodyPr wrap="none">
            <a:spAutoFit/>
          </a:bodyPr>
          <a:lstStyle/>
          <a:p>
            <a:r>
              <a:rPr lang="en-US" sz="2400" b="1" u="sng" dirty="0" smtClean="0">
                <a:solidFill>
                  <a:srgbClr val="002060"/>
                </a:solidFill>
                <a:latin typeface="Algerian" pitchFamily="82" charset="0"/>
                <a:cs typeface="Times New Roman" pitchFamily="84" charset="0"/>
              </a:rPr>
              <a:t>The Planets</a:t>
            </a:r>
            <a:endParaRPr lang="en-US" sz="2400" b="1" u="sng" dirty="0">
              <a:solidFill>
                <a:srgbClr val="002060"/>
              </a:solidFill>
              <a:latin typeface="Algerian" pitchFamily="82" charset="0"/>
              <a:cs typeface="Times New Roman" pitchFamily="84" charset="0"/>
            </a:endParaRPr>
          </a:p>
        </p:txBody>
      </p:sp>
    </p:spTree>
    <p:extLst>
      <p:ext uri="{BB962C8B-B14F-4D97-AF65-F5344CB8AC3E}">
        <p14:creationId xmlns:p14="http://schemas.microsoft.com/office/powerpoint/2010/main" val="100330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228600"/>
            <a:ext cx="8686800" cy="470898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Blip>
                <a:blip r:embed="rId3"/>
              </a:buBlip>
            </a:pPr>
            <a:r>
              <a:rPr lang="en-US" sz="2000" b="1" dirty="0">
                <a:cs typeface="Times New Roman" pitchFamily="84" charset="0"/>
              </a:rPr>
              <a:t>The planets can be divided into two categories: </a:t>
            </a:r>
          </a:p>
          <a:p>
            <a:pPr marL="800100" lvl="1" indent="-342900" algn="just">
              <a:buBlip>
                <a:blip r:embed="rId3"/>
              </a:buBlip>
            </a:pPr>
            <a:r>
              <a:rPr lang="en-US" sz="2000" b="1" dirty="0">
                <a:solidFill>
                  <a:schemeClr val="accent2"/>
                </a:solidFill>
                <a:cs typeface="Times New Roman" pitchFamily="84" charset="0"/>
              </a:rPr>
              <a:t>The inner planets: Mercury, Venus, Earth, Mars, which have densities of the order of 5 or more and sizes comparable to that of </a:t>
            </a:r>
            <a:r>
              <a:rPr lang="en-US" sz="2000" b="1" dirty="0" smtClean="0">
                <a:solidFill>
                  <a:schemeClr val="accent2"/>
                </a:solidFill>
                <a:cs typeface="Times New Roman" pitchFamily="84" charset="0"/>
              </a:rPr>
              <a:t>earth.</a:t>
            </a:r>
          </a:p>
          <a:p>
            <a:pPr marL="800100" lvl="1" indent="-342900" algn="just">
              <a:buBlip>
                <a:blip r:embed="rId3"/>
              </a:buBlip>
            </a:pPr>
            <a:r>
              <a:rPr lang="en-US" sz="2200" b="1" dirty="0" smtClean="0">
                <a:solidFill>
                  <a:schemeClr val="accent2"/>
                </a:solidFill>
                <a:cs typeface="Times New Roman" pitchFamily="84" charset="0"/>
              </a:rPr>
              <a:t>The outer planets (Jupiter, Saturn, Uranus, Neptune) quite large in size and have low densities </a:t>
            </a:r>
            <a:r>
              <a:rPr lang="en-US" sz="2200" b="1" dirty="0" smtClean="0">
                <a:solidFill>
                  <a:schemeClr val="accent2"/>
                </a:solidFill>
                <a:cs typeface="Times New Roman" pitchFamily="84" charset="0"/>
                <a:sym typeface="Symbol" pitchFamily="84" charset="2"/>
              </a:rPr>
              <a:t></a:t>
            </a:r>
            <a:r>
              <a:rPr lang="en-US" sz="2200" b="1" dirty="0" smtClean="0">
                <a:solidFill>
                  <a:schemeClr val="accent2"/>
                </a:solidFill>
                <a:cs typeface="Times New Roman" pitchFamily="84" charset="0"/>
              </a:rPr>
              <a:t> 1.5 (Jupiter-like, hence called Jovian planets)</a:t>
            </a:r>
            <a:r>
              <a:rPr lang="en-US" sz="2200" b="1" dirty="0" smtClean="0">
                <a:solidFill>
                  <a:schemeClr val="bg2">
                    <a:lumMod val="90000"/>
                  </a:schemeClr>
                </a:solidFill>
                <a:cs typeface="Times New Roman" pitchFamily="84" charset="0"/>
              </a:rPr>
              <a:t>. </a:t>
            </a:r>
          </a:p>
          <a:p>
            <a:pPr marL="342900" indent="-342900" algn="just">
              <a:spcBef>
                <a:spcPct val="50000"/>
              </a:spcBef>
              <a:buBlip>
                <a:blip r:embed="rId3"/>
              </a:buBlip>
            </a:pPr>
            <a:r>
              <a:rPr lang="en-US" sz="2200" b="1" dirty="0" smtClean="0">
                <a:cs typeface="Times New Roman" pitchFamily="84" charset="0"/>
              </a:rPr>
              <a:t>In </a:t>
            </a:r>
            <a:r>
              <a:rPr lang="en-US" sz="2200" b="1" dirty="0">
                <a:cs typeface="Times New Roman" pitchFamily="84" charset="0"/>
              </a:rPr>
              <a:t>our planetary system there are bodies which have little or no atmosphere and magnetic field (Moon, Mercury)</a:t>
            </a:r>
          </a:p>
          <a:p>
            <a:pPr marL="342900" indent="-342900" algn="just">
              <a:spcBef>
                <a:spcPct val="50000"/>
              </a:spcBef>
              <a:buBlip>
                <a:blip r:embed="rId3"/>
              </a:buBlip>
            </a:pPr>
            <a:r>
              <a:rPr lang="en-US" sz="2200" b="1" dirty="0" smtClean="0">
                <a:cs typeface="Times New Roman" pitchFamily="84" charset="0"/>
              </a:rPr>
              <a:t>There are bodies </a:t>
            </a:r>
            <a:r>
              <a:rPr lang="en-US" sz="2200" b="1" dirty="0">
                <a:cs typeface="Times New Roman" pitchFamily="84" charset="0"/>
              </a:rPr>
              <a:t>which have substantial atmospheres but very little or no magnetic field (Venus and Mars) and bodies having both atmosphere and intrinsic magnetic field (Earth, Jupiter</a:t>
            </a:r>
            <a:r>
              <a:rPr lang="en-US" sz="2200" b="1" dirty="0" smtClean="0">
                <a:cs typeface="Times New Roman" pitchFamily="84" charset="0"/>
              </a:rPr>
              <a:t>)</a:t>
            </a:r>
            <a:endParaRPr lang="en-US" sz="2200" b="1" dirty="0">
              <a:cs typeface="Times New Roman" pitchFamily="84" charset="0"/>
            </a:endParaRPr>
          </a:p>
        </p:txBody>
      </p:sp>
    </p:spTree>
    <p:extLst>
      <p:ext uri="{BB962C8B-B14F-4D97-AF65-F5344CB8AC3E}">
        <p14:creationId xmlns:p14="http://schemas.microsoft.com/office/powerpoint/2010/main" val="61735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381000"/>
            <a:ext cx="8686800" cy="381642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spcBef>
                <a:spcPct val="50000"/>
              </a:spcBef>
              <a:buBlip>
                <a:blip r:embed="rId3"/>
              </a:buBlip>
            </a:pPr>
            <a:r>
              <a:rPr lang="en-US" sz="2200" b="1" dirty="0">
                <a:solidFill>
                  <a:srgbClr val="FF0000"/>
                </a:solidFill>
                <a:cs typeface="Times New Roman" pitchFamily="84" charset="0"/>
              </a:rPr>
              <a:t>The solar flux expected at the orbit of planet outside its atmosphere, its albedo (measure of the reflectance of the surface) and effective computed temperature </a:t>
            </a:r>
            <a:r>
              <a:rPr lang="en-US" sz="2200" b="1" dirty="0" err="1">
                <a:solidFill>
                  <a:srgbClr val="FF0000"/>
                </a:solidFill>
                <a:cs typeface="Times New Roman" pitchFamily="84" charset="0"/>
              </a:rPr>
              <a:t>T</a:t>
            </a:r>
            <a:r>
              <a:rPr lang="en-US" sz="2200" b="1" baseline="-30000" dirty="0" err="1">
                <a:solidFill>
                  <a:srgbClr val="FF0000"/>
                </a:solidFill>
                <a:cs typeface="Times New Roman" pitchFamily="84" charset="0"/>
              </a:rPr>
              <a:t>eff</a:t>
            </a:r>
            <a:r>
              <a:rPr lang="en-US" sz="2200" b="1" dirty="0">
                <a:solidFill>
                  <a:srgbClr val="FF0000"/>
                </a:solidFill>
                <a:cs typeface="Times New Roman" pitchFamily="84" charset="0"/>
              </a:rPr>
              <a:t> are listed in Table 3.</a:t>
            </a:r>
          </a:p>
          <a:p>
            <a:pPr marL="342900" indent="-342900" algn="just">
              <a:spcBef>
                <a:spcPct val="50000"/>
              </a:spcBef>
              <a:buBlip>
                <a:blip r:embed="rId3"/>
              </a:buBlip>
            </a:pPr>
            <a:r>
              <a:rPr lang="en-US" sz="2200" b="1" dirty="0">
                <a:cs typeface="Times New Roman" pitchFamily="84" charset="0"/>
              </a:rPr>
              <a:t>Actual temperature would depend on the presence or absence of atmosphere, sunlit or dark condition etc. For earth the actual temperature 288 K is warmer than the effective temperature.</a:t>
            </a:r>
          </a:p>
          <a:p>
            <a:pPr marL="342900" indent="-342900">
              <a:spcBef>
                <a:spcPct val="50000"/>
              </a:spcBef>
              <a:buBlip>
                <a:blip r:embed="rId3"/>
              </a:buBlip>
            </a:pPr>
            <a:endParaRPr lang="en-US" sz="2200" b="1" dirty="0"/>
          </a:p>
          <a:p>
            <a:pPr marL="342900" indent="-342900" algn="just">
              <a:buBlip>
                <a:blip r:embed="rId3"/>
              </a:buBlip>
            </a:pPr>
            <a:endParaRPr lang="en-US" sz="2200" b="1" dirty="0">
              <a:cs typeface="Times New Roman" pitchFamily="84" charset="0"/>
            </a:endParaRPr>
          </a:p>
        </p:txBody>
      </p:sp>
    </p:spTree>
    <p:extLst>
      <p:ext uri="{BB962C8B-B14F-4D97-AF65-F5344CB8AC3E}">
        <p14:creationId xmlns:p14="http://schemas.microsoft.com/office/powerpoint/2010/main" val="223673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5257800"/>
            <a:ext cx="43434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30188" y="533400"/>
            <a:ext cx="8685212" cy="4267200"/>
            <a:chOff x="230188" y="533400"/>
            <a:chExt cx="8685212" cy="4267200"/>
          </a:xfrm>
        </p:grpSpPr>
        <p:graphicFrame>
          <p:nvGraphicFramePr>
            <p:cNvPr id="65538" name="Object 2"/>
            <p:cNvGraphicFramePr>
              <a:graphicFrameLocks noChangeAspect="1"/>
            </p:cNvGraphicFramePr>
            <p:nvPr>
              <p:extLst>
                <p:ext uri="{D42A27DB-BD31-4B8C-83A1-F6EECF244321}">
                  <p14:modId xmlns:p14="http://schemas.microsoft.com/office/powerpoint/2010/main" val="3335184933"/>
                </p:ext>
              </p:extLst>
            </p:nvPr>
          </p:nvGraphicFramePr>
          <p:xfrm>
            <a:off x="230188" y="533400"/>
            <a:ext cx="8682037" cy="4267200"/>
          </p:xfrm>
          <a:graphic>
            <a:graphicData uri="http://schemas.openxmlformats.org/presentationml/2006/ole">
              <mc:AlternateContent xmlns:mc="http://schemas.openxmlformats.org/markup-compatibility/2006">
                <mc:Choice xmlns:v="urn:schemas-microsoft-com:vml" Requires="v">
                  <p:oleObj spid="_x0000_s1057" name="Document" r:id="rId5" imgW="5626100" imgH="2692400" progId="Word.Document.8">
                    <p:embed/>
                  </p:oleObj>
                </mc:Choice>
                <mc:Fallback>
                  <p:oleObj name="Document" r:id="rId5" imgW="5626100" imgH="2692400" progId="Word.Document.8">
                    <p:embed/>
                    <p:pic>
                      <p:nvPicPr>
                        <p:cNvPr id="0" name=""/>
                        <p:cNvPicPr>
                          <a:picLocks noChangeAspect="1" noChangeArrowheads="1"/>
                        </p:cNvPicPr>
                        <p:nvPr/>
                      </p:nvPicPr>
                      <p:blipFill>
                        <a:blip r:embed="rId6"/>
                        <a:srcRect/>
                        <a:stretch>
                          <a:fillRect/>
                        </a:stretch>
                      </p:blipFill>
                      <p:spPr bwMode="auto">
                        <a:xfrm>
                          <a:off x="230188" y="533400"/>
                          <a:ext cx="8682037" cy="4267200"/>
                        </a:xfrm>
                        <a:prstGeom prst="rect">
                          <a:avLst/>
                        </a:prstGeom>
                        <a:noFill/>
                        <a:ln>
                          <a:noFill/>
                        </a:ln>
                        <a:effectLst/>
                        <a:extLst/>
                      </p:spPr>
                    </p:pic>
                  </p:oleObj>
                </mc:Fallback>
              </mc:AlternateContent>
            </a:graphicData>
          </a:graphic>
        </p:graphicFrame>
        <p:cxnSp>
          <p:nvCxnSpPr>
            <p:cNvPr id="3" name="Straight Connector 2"/>
            <p:cNvCxnSpPr/>
            <p:nvPr/>
          </p:nvCxnSpPr>
          <p:spPr>
            <a:xfrm>
              <a:off x="8915400" y="1097640"/>
              <a:ext cx="0" cy="342900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052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718</TotalTime>
  <Words>1158</Words>
  <Application>Microsoft Office PowerPoint</Application>
  <PresentationFormat>On-screen Show (4:3)</PresentationFormat>
  <Paragraphs>88</Paragraphs>
  <Slides>21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Slipstream</vt:lpstr>
      <vt:lpstr>Document</vt:lpstr>
      <vt:lpstr>PowerPoint Presentation</vt:lpstr>
      <vt:lpstr>Biography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Boddu</dc:creator>
  <cp:lastModifiedBy>Laxmikanth Matcha</cp:lastModifiedBy>
  <cp:revision>22</cp:revision>
  <dcterms:created xsi:type="dcterms:W3CDTF">2014-10-27T09:45:10Z</dcterms:created>
  <dcterms:modified xsi:type="dcterms:W3CDTF">2015-10-19T08:41:33Z</dcterms:modified>
</cp:coreProperties>
</file>