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7" r:id="rId3"/>
    <p:sldId id="257" r:id="rId4"/>
    <p:sldId id="258" r:id="rId5"/>
    <p:sldId id="259" r:id="rId6"/>
    <p:sldId id="260" r:id="rId7"/>
    <p:sldId id="261" r:id="rId8"/>
    <p:sldId id="264" r:id="rId9"/>
    <p:sldId id="262" r:id="rId10"/>
    <p:sldId id="268" r:id="rId11"/>
    <p:sldId id="269" r:id="rId12"/>
    <p:sldId id="270" r:id="rId1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3CCFF"/>
    <a:srgbClr val="99FF99"/>
    <a:srgbClr val="009900"/>
    <a:srgbClr val="0099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50" autoAdjust="0"/>
  </p:normalViewPr>
  <p:slideViewPr>
    <p:cSldViewPr>
      <p:cViewPr>
        <p:scale>
          <a:sx n="70" d="100"/>
          <a:sy n="70" d="100"/>
        </p:scale>
        <p:origin x="-138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C20286C-8736-4756-804A-BC5B183F6CED}" type="datetimeFigureOut">
              <a:rPr lang="zh-CN" altLang="en-US" smtClean="0"/>
              <a:t>2015/9/18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356A6C-780B-4BA4-8C86-FF34A82C780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C20286C-8736-4756-804A-BC5B183F6CED}" type="datetimeFigureOut">
              <a:rPr lang="zh-CN" altLang="en-US" smtClean="0"/>
              <a:t>2015/9/18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356A6C-780B-4BA4-8C86-FF34A82C780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C20286C-8736-4756-804A-BC5B183F6CED}" type="datetimeFigureOut">
              <a:rPr lang="zh-CN" altLang="en-US" smtClean="0"/>
              <a:t>2015/9/18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356A6C-780B-4BA4-8C86-FF34A82C780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C20286C-8736-4756-804A-BC5B183F6CED}" type="datetimeFigureOut">
              <a:rPr lang="zh-CN" altLang="en-US" smtClean="0"/>
              <a:t>2015/9/18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356A6C-780B-4BA4-8C86-FF34A82C780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C20286C-8736-4756-804A-BC5B183F6CED}" type="datetimeFigureOut">
              <a:rPr lang="zh-CN" altLang="en-US" smtClean="0"/>
              <a:t>2015/9/18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356A6C-780B-4BA4-8C86-FF34A82C780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C20286C-8736-4756-804A-BC5B183F6CED}" type="datetimeFigureOut">
              <a:rPr lang="zh-CN" altLang="en-US" smtClean="0"/>
              <a:t>2015/9/18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356A6C-780B-4BA4-8C86-FF34A82C780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C20286C-8736-4756-804A-BC5B183F6CED}" type="datetimeFigureOut">
              <a:rPr lang="zh-CN" altLang="en-US" smtClean="0"/>
              <a:t>2015/9/18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5356A6C-780B-4BA4-8C86-FF34A82C780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C20286C-8736-4756-804A-BC5B183F6CED}" type="datetimeFigureOut">
              <a:rPr lang="zh-CN" altLang="en-US" smtClean="0"/>
              <a:t>2015/9/18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5356A6C-780B-4BA4-8C86-FF34A82C780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C20286C-8736-4756-804A-BC5B183F6CED}" type="datetimeFigureOut">
              <a:rPr lang="zh-CN" altLang="en-US" smtClean="0"/>
              <a:t>2015/9/18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5356A6C-780B-4BA4-8C86-FF34A82C780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C20286C-8736-4756-804A-BC5B183F6CED}" type="datetimeFigureOut">
              <a:rPr lang="zh-CN" altLang="en-US" smtClean="0"/>
              <a:t>2015/9/18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356A6C-780B-4BA4-8C86-FF34A82C780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C20286C-8736-4756-804A-BC5B183F6CED}" type="datetimeFigureOut">
              <a:rPr lang="zh-CN" altLang="en-US" smtClean="0"/>
              <a:t>2015/9/18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356A6C-780B-4BA4-8C86-FF34A82C780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20286C-8736-4756-804A-BC5B183F6CED}" type="datetimeFigureOut">
              <a:rPr lang="zh-CN" altLang="en-US" smtClean="0"/>
              <a:t>2015/9/18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56A6C-780B-4BA4-8C86-FF34A82C780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omicsgroup.org/journals/drug-designing.php" TargetMode="Externa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omicsgroup.org/journals/advances-in-pharmacoepidemiology-drug-safety.php" TargetMode="External"/><Relationship Id="rId4" Type="http://schemas.openxmlformats.org/officeDocument/2006/relationships/hyperlink" Target="http://omicsgroup.org/journals/biochemistry-pharmacology-open-access.php"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pharmaceuticalconferences.com/medicinal-chemistry-aided-drug-designing-2014/" TargetMode="Externa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hyperlink" Target="http://pharmacognosy-phytochemistry-natural-products.pharmaceuticalconferences.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tiff"/><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akesh-s\Desktop\spring-ppt-template-green-blue-nature-plants-backgrounds-wallpapers-96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3765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p:nvSpPr>
        <p:spPr>
          <a:xfrm>
            <a:off x="1217613" y="285750"/>
            <a:ext cx="6556375" cy="1163638"/>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r>
              <a:rPr lang="en-US" sz="5400" dirty="0" smtClean="0">
                <a:solidFill>
                  <a:schemeClr val="accent6"/>
                </a:solidFill>
                <a:latin typeface="Stencil" panose="040409050D0802020404" pitchFamily="82" charset="0"/>
              </a:rPr>
              <a:t>OMICS </a:t>
            </a:r>
            <a:r>
              <a:rPr lang="en-US" sz="5400" dirty="0">
                <a:solidFill>
                  <a:schemeClr val="accent6"/>
                </a:solidFill>
                <a:latin typeface="Stencil" panose="040409050D0802020404" pitchFamily="82" charset="0"/>
              </a:rPr>
              <a:t>International</a:t>
            </a:r>
            <a:endParaRPr lang="en-US" sz="5400" dirty="0">
              <a:solidFill>
                <a:schemeClr val="accent6"/>
              </a:solidFill>
              <a:latin typeface="Stencil" panose="040409050D0802020404" pitchFamily="82" charset="0"/>
            </a:endParaRPr>
          </a:p>
        </p:txBody>
      </p:sp>
      <p:sp>
        <p:nvSpPr>
          <p:cNvPr id="2052" name="Rectangle 8"/>
          <p:cNvSpPr>
            <a:spLocks noChangeArrowheads="1"/>
          </p:cNvSpPr>
          <p:nvPr/>
        </p:nvSpPr>
        <p:spPr bwMode="auto">
          <a:xfrm>
            <a:off x="2209800" y="6372225"/>
            <a:ext cx="501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000">
                <a:solidFill>
                  <a:srgbClr val="7030A0"/>
                </a:solidFill>
              </a:rPr>
              <a:t>Contact us at: contact.omics@omicsonline.org</a:t>
            </a:r>
          </a:p>
        </p:txBody>
      </p:sp>
      <p:sp>
        <p:nvSpPr>
          <p:cNvPr id="2" name="Folded Corner 1"/>
          <p:cNvSpPr/>
          <p:nvPr/>
        </p:nvSpPr>
        <p:spPr>
          <a:xfrm>
            <a:off x="6350" y="2849563"/>
            <a:ext cx="9137650" cy="3922712"/>
          </a:xfrm>
          <a:prstGeom prst="foldedCorner">
            <a:avLst/>
          </a:prstGeom>
        </p:spPr>
        <p:style>
          <a:lnRef idx="1">
            <a:schemeClr val="accent5"/>
          </a:lnRef>
          <a:fillRef idx="2">
            <a:schemeClr val="accent5"/>
          </a:fillRef>
          <a:effectRef idx="1">
            <a:schemeClr val="accent5"/>
          </a:effectRef>
          <a:fontRef idx="minor">
            <a:schemeClr val="dk1"/>
          </a:fontRef>
        </p:style>
        <p:txBody>
          <a:bodyPr anchor="ctr"/>
          <a:lstStyle/>
          <a:p>
            <a:pPr algn="just">
              <a:defRPr/>
            </a:pPr>
            <a:r>
              <a:rPr lang="en-US" sz="2200" dirty="0">
                <a:solidFill>
                  <a:srgbClr val="0070C0"/>
                </a:solidFill>
                <a:latin typeface="Nyala" panose="02000504070300020003" pitchFamily="2" charset="0"/>
              </a:rPr>
              <a:t>OMICS </a:t>
            </a:r>
            <a:r>
              <a:rPr lang="en-US" sz="2200" dirty="0" smtClean="0">
                <a:solidFill>
                  <a:srgbClr val="0070C0"/>
                </a:solidFill>
                <a:latin typeface="Nyala" panose="02000504070300020003" pitchFamily="2" charset="0"/>
              </a:rPr>
              <a:t>International </a:t>
            </a:r>
            <a:r>
              <a:rPr lang="en-US" sz="2200" dirty="0">
                <a:solidFill>
                  <a:srgbClr val="0070C0"/>
                </a:solidFill>
                <a:latin typeface="Nyala" panose="02000504070300020003" pitchFamily="2" charset="0"/>
              </a:rPr>
              <a:t>through its Open Access Initiative is committed to make genuine and reliable contributions to the scientific community. </a:t>
            </a:r>
            <a:r>
              <a:rPr lang="en-US" sz="2200" dirty="0">
                <a:solidFill>
                  <a:srgbClr val="0070C0"/>
                </a:solidFill>
                <a:latin typeface="Nyala" panose="02000504070300020003" pitchFamily="2" charset="0"/>
              </a:rPr>
              <a:t>OMICS International </a:t>
            </a:r>
            <a:r>
              <a:rPr lang="en-US" sz="2200" dirty="0">
                <a:solidFill>
                  <a:srgbClr val="0070C0"/>
                </a:solidFill>
                <a:latin typeface="Nyala" panose="02000504070300020003" pitchFamily="2" charset="0"/>
              </a:rPr>
              <a:t>signed an agreement with more than </a:t>
            </a:r>
            <a:r>
              <a:rPr lang="en-US" sz="2200" b="1" dirty="0">
                <a:solidFill>
                  <a:srgbClr val="0070C0"/>
                </a:solidFill>
                <a:latin typeface="Nyala" panose="02000504070300020003" pitchFamily="2" charset="0"/>
              </a:rPr>
              <a:t>1000</a:t>
            </a:r>
            <a:r>
              <a:rPr lang="en-US" sz="2200" dirty="0">
                <a:solidFill>
                  <a:srgbClr val="0070C0"/>
                </a:solidFill>
                <a:latin typeface="Nyala" panose="02000504070300020003" pitchFamily="2" charset="0"/>
              </a:rPr>
              <a:t> International Societies to make healthcare information Open Access.</a:t>
            </a:r>
          </a:p>
        </p:txBody>
      </p:sp>
    </p:spTree>
    <p:extLst>
      <p:ext uri="{BB962C8B-B14F-4D97-AF65-F5344CB8AC3E}">
        <p14:creationId xmlns:p14="http://schemas.microsoft.com/office/powerpoint/2010/main" val="1871350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endParaRPr lang="en-US" smtClean="0">
              <a:cs typeface="Times New Roman" pitchFamily="18" charset="0"/>
            </a:endParaRPr>
          </a:p>
        </p:txBody>
      </p:sp>
      <p:sp>
        <p:nvSpPr>
          <p:cNvPr id="55299" name="Content Placeholder 2"/>
          <p:cNvSpPr>
            <a:spLocks noGrp="1"/>
          </p:cNvSpPr>
          <p:nvPr>
            <p:ph idx="1"/>
          </p:nvPr>
        </p:nvSpPr>
        <p:spPr/>
        <p:txBody>
          <a:bodyPr/>
          <a:lstStyle/>
          <a:p>
            <a:endParaRPr lang="en-US" smtClean="0">
              <a:cs typeface="Arial" pitchFamily="34" charset="0"/>
            </a:endParaRPr>
          </a:p>
        </p:txBody>
      </p:sp>
      <p:pic>
        <p:nvPicPr>
          <p:cNvPr id="553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0"/>
            <a:ext cx="9191625"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623888" y="225425"/>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anchor="ctr">
            <a:normAutofit fontScale="9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dirty="0" smtClean="0"/>
              <a:t>Medicinal chemistry</a:t>
            </a:r>
            <a:br>
              <a:rPr lang="en-US" dirty="0" smtClean="0"/>
            </a:br>
            <a:r>
              <a:rPr lang="en-US" dirty="0" smtClean="0"/>
              <a:t>Related Journals</a:t>
            </a:r>
            <a:endParaRPr lang="en-US" dirty="0"/>
          </a:p>
        </p:txBody>
      </p:sp>
      <p:sp>
        <p:nvSpPr>
          <p:cNvPr id="7" name="Vertical Scroll 6"/>
          <p:cNvSpPr/>
          <p:nvPr/>
        </p:nvSpPr>
        <p:spPr>
          <a:xfrm>
            <a:off x="-82550" y="1471613"/>
            <a:ext cx="5864225" cy="5486400"/>
          </a:xfrm>
          <a:prstGeom prst="verticalScroll">
            <a:avLst/>
          </a:prstGeom>
        </p:spPr>
        <p:style>
          <a:lnRef idx="1">
            <a:schemeClr val="accent3"/>
          </a:lnRef>
          <a:fillRef idx="3">
            <a:schemeClr val="accent3"/>
          </a:fillRef>
          <a:effectRef idx="2">
            <a:schemeClr val="accent3"/>
          </a:effectRef>
          <a:fontRef idx="minor">
            <a:schemeClr val="lt1"/>
          </a:fontRef>
        </p:style>
        <p:txBody>
          <a:bodyPr anchor="ctr"/>
          <a:lstStyle/>
          <a:p>
            <a:pPr marL="342900" indent="-342900">
              <a:buFont typeface="Wingdings" panose="05000000000000000000" pitchFamily="2" charset="2"/>
              <a:buChar char="Ø"/>
              <a:defRPr/>
            </a:pPr>
            <a:r>
              <a:rPr lang="en-US" sz="2000" dirty="0">
                <a:solidFill>
                  <a:schemeClr val="bg2">
                    <a:lumMod val="50000"/>
                  </a:schemeClr>
                </a:solidFill>
                <a:hlinkClick r:id="rId3"/>
              </a:rPr>
              <a:t>Drug Designing: Open Access</a:t>
            </a:r>
            <a:endParaRPr lang="en-US" sz="2000" dirty="0">
              <a:solidFill>
                <a:schemeClr val="bg2">
                  <a:lumMod val="50000"/>
                </a:schemeClr>
              </a:solidFill>
            </a:endParaRPr>
          </a:p>
          <a:p>
            <a:pPr marL="342900" indent="-342900">
              <a:buFont typeface="Wingdings" panose="05000000000000000000" pitchFamily="2" charset="2"/>
              <a:buChar char="Ø"/>
              <a:defRPr/>
            </a:pPr>
            <a:r>
              <a:rPr lang="en-US" sz="2000" dirty="0">
                <a:solidFill>
                  <a:schemeClr val="bg2">
                    <a:lumMod val="50000"/>
                  </a:schemeClr>
                </a:solidFill>
                <a:hlinkClick r:id="rId4"/>
              </a:rPr>
              <a:t>Biochemistry &amp; Pharmacology</a:t>
            </a:r>
            <a:endParaRPr lang="en-US" sz="2000" dirty="0">
              <a:solidFill>
                <a:schemeClr val="bg2">
                  <a:lumMod val="50000"/>
                </a:schemeClr>
              </a:solidFill>
            </a:endParaRPr>
          </a:p>
          <a:p>
            <a:pPr marL="342900" indent="-342900">
              <a:buFont typeface="Wingdings" panose="05000000000000000000" pitchFamily="2" charset="2"/>
              <a:buChar char="Ø"/>
              <a:defRPr/>
            </a:pPr>
            <a:r>
              <a:rPr lang="en-US" sz="2000" dirty="0">
                <a:solidFill>
                  <a:schemeClr val="bg2">
                    <a:lumMod val="50000"/>
                  </a:schemeClr>
                </a:solidFill>
                <a:hlinkClick r:id="rId5"/>
              </a:rPr>
              <a:t>Advances in Pharmacoepidemiology &amp; Drug Safety</a:t>
            </a:r>
            <a:endParaRPr lang="en-US" sz="2000" dirty="0">
              <a:solidFill>
                <a:schemeClr val="bg2">
                  <a:lumMod val="50000"/>
                </a:schemeClr>
              </a:solidFill>
              <a:latin typeface="Estrangelo Edessa" panose="03080600000000000000" pitchFamily="66" charset="0"/>
              <a:cs typeface="Estrangelo Edessa" panose="03080600000000000000" pitchFamily="66" charset="0"/>
            </a:endParaRPr>
          </a:p>
        </p:txBody>
      </p:sp>
      <p:pic>
        <p:nvPicPr>
          <p:cNvPr id="55303" name="Picture 4" descr="https://encrypted-tbn0.gstatic.com/images?q=tbn:ANd9GcSlRqjDpWJMoUQKBeZEOBwg5_y5IUc4_3PMYkY7XSkde2GWWlOdj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725" y="3933825"/>
            <a:ext cx="3475038"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8639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descr="C:\Users\rakesh-s\Desktop\spe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346075" y="914400"/>
            <a:ext cx="8229600" cy="3429000"/>
          </a:xfrm>
          <a:prstGeom prst="horizontalScroll">
            <a:avLst/>
          </a:prstGeom>
        </p:spPr>
        <p:style>
          <a:lnRef idx="3">
            <a:schemeClr val="lt1"/>
          </a:lnRef>
          <a:fillRef idx="1">
            <a:schemeClr val="accent2"/>
          </a:fillRef>
          <a:effectRef idx="1">
            <a:schemeClr val="accent2"/>
          </a:effectRef>
          <a:fontRef idx="minor">
            <a:schemeClr val="lt1"/>
          </a:fontRef>
        </p:style>
        <p:txBody>
          <a:bodyPr anchor="ctr"/>
          <a:lstStyle/>
          <a:p>
            <a:pPr marL="285750" indent="-285750">
              <a:buFont typeface="Wingdings" panose="05000000000000000000" pitchFamily="2" charset="2"/>
              <a:buChar char="Ø"/>
              <a:defRPr/>
            </a:pPr>
            <a:r>
              <a:rPr lang="en-US" sz="2400" dirty="0">
                <a:hlinkClick r:id="rId3"/>
              </a:rPr>
              <a:t>3rd International Conference on Medicinal Chemistry &amp;</a:t>
            </a:r>
          </a:p>
          <a:p>
            <a:pPr>
              <a:defRPr/>
            </a:pPr>
            <a:r>
              <a:rPr lang="en-US" sz="2400" dirty="0">
                <a:hlinkClick r:id="rId3"/>
              </a:rPr>
              <a:t>Computer Aided Drug Designing</a:t>
            </a:r>
            <a:endParaRPr lang="en-US" sz="2400" dirty="0"/>
          </a:p>
          <a:p>
            <a:pPr marL="285750" indent="-285750">
              <a:buFont typeface="Wingdings" panose="05000000000000000000" pitchFamily="2" charset="2"/>
              <a:buChar char="Ø"/>
              <a:defRPr/>
            </a:pPr>
            <a:endParaRPr lang="en-US" sz="2400" dirty="0"/>
          </a:p>
          <a:p>
            <a:pPr marL="285750" indent="-285750">
              <a:buFont typeface="Wingdings" panose="05000000000000000000" pitchFamily="2" charset="2"/>
              <a:buChar char="Ø"/>
              <a:defRPr/>
            </a:pPr>
            <a:r>
              <a:rPr lang="en-US" sz="2400" dirty="0">
                <a:hlinkClick r:id="rId4"/>
              </a:rPr>
              <a:t>3rd International Conference and Exhibition on </a:t>
            </a:r>
            <a:r>
              <a:rPr lang="en-US" sz="2400" dirty="0" err="1">
                <a:hlinkClick r:id="rId4"/>
              </a:rPr>
              <a:t>Pharmacognosy</a:t>
            </a:r>
            <a:r>
              <a:rPr lang="en-US" sz="2400" dirty="0">
                <a:hlinkClick r:id="rId4"/>
              </a:rPr>
              <a:t>, </a:t>
            </a:r>
            <a:r>
              <a:rPr lang="en-US" sz="2400" dirty="0" err="1">
                <a:hlinkClick r:id="rId4"/>
              </a:rPr>
              <a:t>Phytochemistry</a:t>
            </a:r>
            <a:r>
              <a:rPr lang="en-US" sz="2400" dirty="0">
                <a:hlinkClick r:id="rId4"/>
              </a:rPr>
              <a:t> &amp; Natural Products</a:t>
            </a:r>
            <a:endParaRPr lang="en-US" sz="2200" dirty="0">
              <a:latin typeface="Footlight MT Light" panose="0204060206030A020304" pitchFamily="18" charset="0"/>
            </a:endParaRPr>
          </a:p>
        </p:txBody>
      </p:sp>
      <p:sp>
        <p:nvSpPr>
          <p:cNvPr id="7" name="Double Wave 6"/>
          <p:cNvSpPr/>
          <p:nvPr/>
        </p:nvSpPr>
        <p:spPr>
          <a:xfrm>
            <a:off x="346075" y="0"/>
            <a:ext cx="8777288" cy="1435100"/>
          </a:xfrm>
          <a:prstGeom prst="doubleWav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3600" dirty="0"/>
              <a:t>Medicinal chemistry</a:t>
            </a:r>
            <a:br>
              <a:rPr lang="en-US" sz="3600" dirty="0"/>
            </a:br>
            <a:r>
              <a:rPr lang="en-US" sz="3600" dirty="0"/>
              <a:t>Related Conferences</a:t>
            </a:r>
          </a:p>
        </p:txBody>
      </p:sp>
    </p:spTree>
    <p:extLst>
      <p:ext uri="{BB962C8B-B14F-4D97-AF65-F5344CB8AC3E}">
        <p14:creationId xmlns:p14="http://schemas.microsoft.com/office/powerpoint/2010/main" val="2505214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endParaRPr lang="en-US" smtClean="0">
              <a:cs typeface="Times New Roman" pitchFamily="18" charset="0"/>
            </a:endParaRPr>
          </a:p>
        </p:txBody>
      </p:sp>
      <p:sp>
        <p:nvSpPr>
          <p:cNvPr id="57347" name="Content Placeholder 2"/>
          <p:cNvSpPr>
            <a:spLocks noGrp="1"/>
          </p:cNvSpPr>
          <p:nvPr>
            <p:ph idx="1"/>
          </p:nvPr>
        </p:nvSpPr>
        <p:spPr/>
        <p:txBody>
          <a:bodyPr/>
          <a:lstStyle/>
          <a:p>
            <a:endParaRPr lang="en-US" smtClean="0">
              <a:cs typeface="Arial" pitchFamily="34" charset="0"/>
            </a:endParaRPr>
          </a:p>
        </p:txBody>
      </p:sp>
      <p:pic>
        <p:nvPicPr>
          <p:cNvPr id="57348"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830262"/>
          </a:xfrm>
          <a:prstGeom prst="rect">
            <a:avLst/>
          </a:prstGeom>
        </p:spPr>
        <p:txBody>
          <a:bodyPr>
            <a:spAutoFit/>
          </a:bodyPr>
          <a:lstStyle/>
          <a:p>
            <a:pPr>
              <a:defRPr/>
            </a:pPr>
            <a:r>
              <a:rPr lang="en-US" sz="2400" dirty="0">
                <a:solidFill>
                  <a:schemeClr val="accent5">
                    <a:lumMod val="10000"/>
                  </a:schemeClr>
                </a:solidFill>
                <a:latin typeface="Andalus" panose="02020603050405020304" pitchFamily="18" charset="-78"/>
                <a:cs typeface="Andalus" panose="02020603050405020304" pitchFamily="18" charset="-78"/>
              </a:rPr>
              <a:t>OMICS </a:t>
            </a:r>
            <a:r>
              <a:rPr lang="en-US" sz="2400" dirty="0">
                <a:solidFill>
                  <a:schemeClr val="accent5">
                    <a:lumMod val="10000"/>
                  </a:schemeClr>
                </a:solidFill>
                <a:latin typeface="Andalus" panose="02020603050405020304" pitchFamily="18" charset="-78"/>
                <a:cs typeface="Andalus" panose="02020603050405020304" pitchFamily="18" charset="-78"/>
              </a:rPr>
              <a:t>International </a:t>
            </a:r>
            <a:r>
              <a:rPr lang="en-US" sz="2400" b="1" dirty="0">
                <a:solidFill>
                  <a:schemeClr val="accent5">
                    <a:lumMod val="10000"/>
                  </a:schemeClr>
                </a:solidFill>
                <a:latin typeface="Andalus" panose="02020603050405020304" pitchFamily="18" charset="-78"/>
                <a:cs typeface="Andalus" panose="02020603050405020304" pitchFamily="18" charset="-78"/>
              </a:rPr>
              <a:t>Open Access Membership</a:t>
            </a:r>
            <a:br>
              <a:rPr lang="en-US" sz="2400" b="1"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a:latin typeface="Calisto MT" panose="02040603050505030304" pitchFamily="18" charset="0"/>
              </a:rPr>
              <a:t>OMICS </a:t>
            </a:r>
            <a:r>
              <a:rPr lang="en-US" smtClean="0">
                <a:latin typeface="Calisto MT" panose="02040603050505030304" pitchFamily="18" charset="0"/>
              </a:rPr>
              <a:t>International Open </a:t>
            </a:r>
            <a:r>
              <a:rPr lang="en-US" dirty="0">
                <a:latin typeface="Calisto MT" panose="02040603050505030304" pitchFamily="18" charset="0"/>
              </a:rPr>
              <a:t>Access Membership 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extLst>
      <p:ext uri="{BB962C8B-B14F-4D97-AF65-F5344CB8AC3E}">
        <p14:creationId xmlns:p14="http://schemas.microsoft.com/office/powerpoint/2010/main" val="3141536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a:t>
            </a:r>
            <a:r>
              <a:rPr lang="en-IN" sz="2000" dirty="0">
                <a:solidFill>
                  <a:schemeClr val="bg2">
                    <a:lumMod val="10000"/>
                  </a:schemeClr>
                </a:solidFill>
                <a:latin typeface="Centaur" panose="02030504050205020304" pitchFamily="18" charset="0"/>
              </a:rPr>
              <a:t>International </a:t>
            </a:r>
            <a:r>
              <a:rPr lang="en-IN" sz="2000" dirty="0">
                <a:solidFill>
                  <a:schemeClr val="bg2">
                    <a:lumMod val="10000"/>
                  </a:schemeClr>
                </a:solidFill>
                <a:latin typeface="Centaur" panose="02030504050205020304" pitchFamily="18" charset="0"/>
              </a:rPr>
              <a:t>welcomes 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a:t>
            </a:r>
            <a:r>
              <a:rPr lang="en-IN" sz="2000" dirty="0">
                <a:solidFill>
                  <a:schemeClr val="bg2">
                    <a:lumMod val="10000"/>
                  </a:schemeClr>
                </a:solidFill>
                <a:latin typeface="Centaur" panose="02030504050205020304" pitchFamily="18" charset="0"/>
              </a:rPr>
              <a:t>International </a:t>
            </a:r>
            <a:r>
              <a:rPr lang="en-IN" sz="2000" dirty="0">
                <a:solidFill>
                  <a:schemeClr val="bg2">
                    <a:lumMod val="10000"/>
                  </a:schemeClr>
                </a:solidFill>
                <a:latin typeface="Centaur" panose="02030504050205020304" pitchFamily="18" charset="0"/>
              </a:rPr>
              <a:t>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319088" y="5910263"/>
            <a:ext cx="7010400" cy="92233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extLst>
      <p:ext uri="{BB962C8B-B14F-4D97-AF65-F5344CB8AC3E}">
        <p14:creationId xmlns:p14="http://schemas.microsoft.com/office/powerpoint/2010/main" val="575034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1428736"/>
            <a:ext cx="8358246" cy="1015663"/>
          </a:xfrm>
          <a:prstGeom prst="rect">
            <a:avLst/>
          </a:prstGeom>
          <a:noFill/>
        </p:spPr>
        <p:txBody>
          <a:bodyPr wrap="square" rtlCol="0">
            <a:spAutoFit/>
          </a:bodyPr>
          <a:lstStyle/>
          <a:p>
            <a:r>
              <a:rPr lang="en-US" altLang="zh-CN" sz="3000" b="1" dirty="0" smtClean="0">
                <a:solidFill>
                  <a:srgbClr val="000099"/>
                </a:solidFill>
                <a:latin typeface="+mj-lt"/>
              </a:rPr>
              <a:t>Research and Exploration of </a:t>
            </a:r>
            <a:r>
              <a:rPr lang="en-US" altLang="zh-CN" sz="3000" b="1" dirty="0" err="1" smtClean="0">
                <a:solidFill>
                  <a:srgbClr val="000099"/>
                </a:solidFill>
                <a:latin typeface="+mj-lt"/>
              </a:rPr>
              <a:t>Sericultural</a:t>
            </a:r>
            <a:r>
              <a:rPr lang="en-US" altLang="zh-CN" sz="3000" b="1" dirty="0" smtClean="0">
                <a:solidFill>
                  <a:srgbClr val="000099"/>
                </a:solidFill>
                <a:latin typeface="+mj-lt"/>
              </a:rPr>
              <a:t> Resources  on Purpose of Edible and Medicinal Products </a:t>
            </a:r>
            <a:endParaRPr lang="zh-CN" altLang="en-US" sz="3000" b="1" dirty="0">
              <a:solidFill>
                <a:srgbClr val="000099"/>
              </a:solidFill>
              <a:latin typeface="+mj-lt"/>
            </a:endParaRPr>
          </a:p>
        </p:txBody>
      </p:sp>
      <p:sp>
        <p:nvSpPr>
          <p:cNvPr id="3" name="矩形 2"/>
          <p:cNvSpPr/>
          <p:nvPr/>
        </p:nvSpPr>
        <p:spPr>
          <a:xfrm>
            <a:off x="928662" y="3714752"/>
            <a:ext cx="7286676" cy="1477328"/>
          </a:xfrm>
          <a:prstGeom prst="rect">
            <a:avLst/>
          </a:prstGeom>
          <a:solidFill>
            <a:srgbClr val="0099FF">
              <a:alpha val="35000"/>
            </a:srgbClr>
          </a:solidFill>
          <a:effectLst/>
          <a:scene3d>
            <a:camera prst="orthographicFront"/>
            <a:lightRig rig="threePt" dir="t"/>
          </a:scene3d>
          <a:sp3d>
            <a:bevelT/>
          </a:sp3d>
        </p:spPr>
        <p:txBody>
          <a:bodyPr wrap="square">
            <a:spAutoFit/>
          </a:bodyPr>
          <a:lstStyle/>
          <a:p>
            <a:r>
              <a:rPr lang="en-US" b="1" dirty="0" smtClean="0"/>
              <a:t>Dr. </a:t>
            </a:r>
            <a:r>
              <a:rPr lang="en-US" b="1" dirty="0" err="1" smtClean="0"/>
              <a:t>Yuxiao</a:t>
            </a:r>
            <a:r>
              <a:rPr lang="en-US" b="1" dirty="0" smtClean="0"/>
              <a:t> </a:t>
            </a:r>
            <a:r>
              <a:rPr lang="en-US" b="1" dirty="0" err="1" smtClean="0"/>
              <a:t>Zou</a:t>
            </a:r>
            <a:endParaRPr lang="en-US" b="1" dirty="0" smtClean="0"/>
          </a:p>
          <a:p>
            <a:r>
              <a:rPr lang="en-US" b="1" dirty="0" smtClean="0"/>
              <a:t>Faculty of </a:t>
            </a:r>
            <a:r>
              <a:rPr lang="en-US" b="1" dirty="0" err="1" smtClean="0"/>
              <a:t>Sericultural</a:t>
            </a:r>
            <a:r>
              <a:rPr lang="en-US" b="1" dirty="0" smtClean="0"/>
              <a:t> </a:t>
            </a:r>
            <a:r>
              <a:rPr lang="en-US" b="1" dirty="0"/>
              <a:t>&amp; </a:t>
            </a:r>
            <a:r>
              <a:rPr lang="en-US" b="1" dirty="0" err="1"/>
              <a:t>Agri</a:t>
            </a:r>
            <a:r>
              <a:rPr lang="en-US" b="1" dirty="0"/>
              <a:t>-Food Research Institute, Guangdong Academy of Agricultural Sciences, Guangzhou, PR China</a:t>
            </a:r>
            <a:r>
              <a:rPr lang="en-US" b="1" dirty="0" smtClean="0"/>
              <a:t>.</a:t>
            </a:r>
          </a:p>
          <a:p>
            <a:endParaRPr lang="en-US" altLang="zh-CN" dirty="0"/>
          </a:p>
          <a:p>
            <a:r>
              <a:rPr lang="en-US" altLang="ko-KR" b="1" i="1" dirty="0" smtClean="0">
                <a:ea typeface="굴림" charset="-127"/>
              </a:rPr>
              <a:t>Journal of Medicinal Chemistry </a:t>
            </a:r>
            <a:r>
              <a:rPr lang="en-US" altLang="ko-KR" b="1" dirty="0" smtClean="0">
                <a:ea typeface="굴림" charset="-127"/>
              </a:rPr>
              <a:t>editorial board member. </a:t>
            </a:r>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48858"/>
            <a:ext cx="7459762" cy="1095653"/>
          </a:xfrm>
          <a:prstGeom prst="rect">
            <a:avLst/>
          </a:prstGeom>
          <a:ln/>
        </p:spPr>
        <p:style>
          <a:lnRef idx="2">
            <a:schemeClr val="accent1"/>
          </a:lnRef>
          <a:fillRef idx="1">
            <a:schemeClr val="lt1"/>
          </a:fillRef>
          <a:effectRef idx="0">
            <a:schemeClr val="accent1"/>
          </a:effectRef>
          <a:fontRef idx="minor">
            <a:schemeClr val="dk1"/>
          </a:fontRef>
        </p:style>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p:cNvPicPr>
            <a:picLocks noChangeAspect="1"/>
          </p:cNvPicPr>
          <p:nvPr/>
        </p:nvPicPr>
        <p:blipFill>
          <a:blip r:embed="rId2"/>
          <a:srcRect b="59544"/>
          <a:stretch>
            <a:fillRect/>
          </a:stretch>
        </p:blipFill>
        <p:spPr bwMode="auto">
          <a:xfrm>
            <a:off x="0" y="0"/>
            <a:ext cx="9144000" cy="2786063"/>
          </a:xfrm>
          <a:prstGeom prst="rect">
            <a:avLst/>
          </a:prstGeom>
          <a:noFill/>
          <a:ln w="9525">
            <a:noFill/>
            <a:miter lim="800000"/>
            <a:headEnd/>
            <a:tailEnd/>
          </a:ln>
        </p:spPr>
      </p:pic>
      <p:sp>
        <p:nvSpPr>
          <p:cNvPr id="2" name="矩形 1"/>
          <p:cNvSpPr/>
          <p:nvPr/>
        </p:nvSpPr>
        <p:spPr>
          <a:xfrm>
            <a:off x="3286116" y="2786058"/>
            <a:ext cx="2786082" cy="6429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smtClean="0"/>
              <a:t>Contents</a:t>
            </a:r>
            <a:endParaRPr lang="zh-CN" altLang="en-US" sz="4000" b="1" dirty="0"/>
          </a:p>
        </p:txBody>
      </p:sp>
      <p:sp>
        <p:nvSpPr>
          <p:cNvPr id="3" name="矩形 2"/>
          <p:cNvSpPr/>
          <p:nvPr/>
        </p:nvSpPr>
        <p:spPr>
          <a:xfrm>
            <a:off x="1428728" y="3786190"/>
            <a:ext cx="6286544" cy="2071702"/>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FF0000"/>
              </a:buClr>
              <a:buFont typeface="Wingdings" pitchFamily="2" charset="2"/>
              <a:buChar char="u"/>
            </a:pPr>
            <a:r>
              <a:rPr lang="en-US" altLang="zh-CN" sz="3200" b="1" dirty="0" smtClean="0">
                <a:solidFill>
                  <a:schemeClr val="tx1"/>
                </a:solidFill>
              </a:rPr>
              <a:t> Research Background</a:t>
            </a:r>
          </a:p>
          <a:p>
            <a:pPr>
              <a:lnSpc>
                <a:spcPct val="150000"/>
              </a:lnSpc>
              <a:buClr>
                <a:srgbClr val="FF0000"/>
              </a:buClr>
              <a:buFont typeface="Wingdings" pitchFamily="2" charset="2"/>
              <a:buChar char="u"/>
            </a:pPr>
            <a:r>
              <a:rPr lang="en-US" altLang="zh-CN" sz="3200" b="1" dirty="0" smtClean="0">
                <a:solidFill>
                  <a:schemeClr val="tx1"/>
                </a:solidFill>
              </a:rPr>
              <a:t> Research interest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85918" y="785794"/>
            <a:ext cx="5572164" cy="6429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smtClean="0">
                <a:solidFill>
                  <a:schemeClr val="bg1"/>
                </a:solidFill>
              </a:rPr>
              <a:t>Research Background (1)</a:t>
            </a:r>
            <a:endParaRPr lang="zh-CN" altLang="en-US" sz="4000" b="1" dirty="0">
              <a:solidFill>
                <a:schemeClr val="bg1"/>
              </a:solidFill>
            </a:endParaRPr>
          </a:p>
        </p:txBody>
      </p:sp>
      <p:grpSp>
        <p:nvGrpSpPr>
          <p:cNvPr id="20" name="组合 19"/>
          <p:cNvGrpSpPr/>
          <p:nvPr/>
        </p:nvGrpSpPr>
        <p:grpSpPr>
          <a:xfrm>
            <a:off x="642910" y="1554668"/>
            <a:ext cx="7858180" cy="5231894"/>
            <a:chOff x="642910" y="1554668"/>
            <a:chExt cx="7858180" cy="5231894"/>
          </a:xfrm>
        </p:grpSpPr>
        <p:sp>
          <p:nvSpPr>
            <p:cNvPr id="3" name="TextBox 2"/>
            <p:cNvSpPr txBox="1"/>
            <p:nvPr/>
          </p:nvSpPr>
          <p:spPr>
            <a:xfrm>
              <a:off x="1000100" y="2000240"/>
              <a:ext cx="7000924" cy="369332"/>
            </a:xfrm>
            <a:prstGeom prst="rect">
              <a:avLst/>
            </a:prstGeom>
            <a:noFill/>
          </p:spPr>
          <p:txBody>
            <a:bodyPr wrap="square" rtlCol="0">
              <a:spAutoFit/>
            </a:bodyPr>
            <a:lstStyle/>
            <a:p>
              <a:endParaRPr lang="zh-CN" altLang="en-US" b="1" dirty="0"/>
            </a:p>
          </p:txBody>
        </p:sp>
        <p:sp>
          <p:nvSpPr>
            <p:cNvPr id="4" name="矩形 3"/>
            <p:cNvSpPr/>
            <p:nvPr/>
          </p:nvSpPr>
          <p:spPr>
            <a:xfrm>
              <a:off x="642910" y="1554668"/>
              <a:ext cx="7858180" cy="3231654"/>
            </a:xfrm>
            <a:prstGeom prst="rect">
              <a:avLst/>
            </a:prstGeom>
            <a:ln w="19050">
              <a:solidFill>
                <a:srgbClr val="0070C0"/>
              </a:solidFill>
            </a:ln>
          </p:spPr>
          <p:txBody>
            <a:bodyPr wrap="square">
              <a:spAutoFit/>
            </a:bodyPr>
            <a:lstStyle/>
            <a:p>
              <a:pPr marL="450850" lvl="1" indent="-355600" algn="just">
                <a:lnSpc>
                  <a:spcPct val="150000"/>
                </a:lnSpc>
                <a:buClr>
                  <a:srgbClr val="FF0000"/>
                </a:buClr>
                <a:buSzPct val="80000"/>
              </a:pPr>
              <a:r>
                <a:rPr lang="en-US" altLang="zh-CN" sz="2400" b="1" dirty="0" err="1" smtClean="0"/>
                <a:t>Trditional</a:t>
              </a:r>
              <a:r>
                <a:rPr lang="en-US" altLang="zh-CN" sz="2400" b="1" dirty="0" smtClean="0"/>
                <a:t> Sericulture</a:t>
              </a:r>
              <a:endParaRPr lang="en-US" altLang="zh-CN" sz="2400" b="1" dirty="0" smtClean="0">
                <a:latin typeface="微软雅黑" pitchFamily="34" charset="-122"/>
                <a:ea typeface="微软雅黑" pitchFamily="34" charset="-122"/>
              </a:endParaRPr>
            </a:p>
            <a:p>
              <a:pPr marL="450850" lvl="1" indent="-355600" algn="just">
                <a:lnSpc>
                  <a:spcPct val="150000"/>
                </a:lnSpc>
                <a:buClr>
                  <a:srgbClr val="FF0000"/>
                </a:buClr>
                <a:buSzPct val="80000"/>
                <a:buFont typeface="Wingdings" pitchFamily="2" charset="2"/>
                <a:buChar char="u"/>
              </a:pPr>
              <a:r>
                <a:rPr lang="en-US" altLang="zh-CN" sz="1600" b="1" dirty="0" smtClean="0">
                  <a:latin typeface="微软雅黑" pitchFamily="34" charset="-122"/>
                  <a:ea typeface="微软雅黑" pitchFamily="34" charset="-122"/>
                </a:rPr>
                <a:t>Sericulture is a traditional and characteristic industry with 5000-year history in China</a:t>
              </a:r>
              <a:r>
                <a:rPr lang="zh-CN" altLang="en-US" sz="1600" b="1" dirty="0" smtClean="0">
                  <a:latin typeface="微软雅黑" pitchFamily="34" charset="-122"/>
                  <a:ea typeface="微软雅黑" pitchFamily="34" charset="-122"/>
                </a:rPr>
                <a:t>；</a:t>
              </a:r>
              <a:r>
                <a:rPr lang="en-US" altLang="zh-CN" sz="1600" b="1" dirty="0" smtClean="0">
                  <a:latin typeface="微软雅黑" pitchFamily="34" charset="-122"/>
                  <a:ea typeface="微软雅黑" pitchFamily="34" charset="-122"/>
                </a:rPr>
                <a:t> Farmers plant </a:t>
              </a:r>
              <a:r>
                <a:rPr lang="en-US" altLang="zh-CN" sz="1600" b="1" dirty="0" err="1" smtClean="0">
                  <a:latin typeface="微软雅黑" pitchFamily="34" charset="-122"/>
                  <a:ea typeface="微软雅黑" pitchFamily="34" charset="-122"/>
                </a:rPr>
                <a:t>muberry</a:t>
              </a:r>
              <a:r>
                <a:rPr lang="en-US" altLang="zh-CN" sz="1600" b="1" dirty="0" smtClean="0">
                  <a:latin typeface="微软雅黑" pitchFamily="34" charset="-122"/>
                  <a:ea typeface="微软雅黑" pitchFamily="34" charset="-122"/>
                </a:rPr>
                <a:t> trees and collect leaves to feed silkworms and make money on cocoons.</a:t>
              </a:r>
            </a:p>
            <a:p>
              <a:pPr marL="450850" lvl="1" indent="-355600" algn="just">
                <a:lnSpc>
                  <a:spcPct val="150000"/>
                </a:lnSpc>
                <a:buClr>
                  <a:srgbClr val="FF0000"/>
                </a:buClr>
                <a:buSzPct val="80000"/>
                <a:buFont typeface="Wingdings" pitchFamily="2" charset="2"/>
                <a:buChar char="u"/>
              </a:pPr>
              <a:r>
                <a:rPr lang="en-US" altLang="zh-CN" sz="1600" b="1" dirty="0" smtClean="0">
                  <a:latin typeface="微软雅黑" pitchFamily="34" charset="-122"/>
                  <a:ea typeface="微软雅黑" pitchFamily="34" charset="-122"/>
                </a:rPr>
                <a:t>China ranks first among countries with </a:t>
              </a:r>
              <a:r>
                <a:rPr lang="en-US" altLang="zh-CN" sz="1600" b="1" dirty="0" err="1" smtClean="0">
                  <a:latin typeface="微软雅黑" pitchFamily="34" charset="-122"/>
                  <a:ea typeface="微软雅黑" pitchFamily="34" charset="-122"/>
                </a:rPr>
                <a:t>sericultural</a:t>
              </a:r>
              <a:r>
                <a:rPr lang="en-US" altLang="zh-CN" sz="1600" b="1" dirty="0" smtClean="0">
                  <a:latin typeface="微软雅黑" pitchFamily="34" charset="-122"/>
                  <a:ea typeface="微软雅黑" pitchFamily="34" charset="-122"/>
                </a:rPr>
                <a:t> industry and </a:t>
              </a:r>
              <a:r>
                <a:rPr lang="en-US" altLang="zh-CN" sz="1600" b="1" dirty="0">
                  <a:latin typeface="微软雅黑" pitchFamily="34" charset="-122"/>
                  <a:ea typeface="微软雅黑" pitchFamily="34" charset="-122"/>
                </a:rPr>
                <a:t>o</a:t>
              </a:r>
              <a:r>
                <a:rPr lang="en-US" altLang="zh-CN" sz="1600" b="1" dirty="0" smtClean="0">
                  <a:latin typeface="微软雅黑" pitchFamily="34" charset="-122"/>
                  <a:ea typeface="微软雅黑" pitchFamily="34" charset="-122"/>
                </a:rPr>
                <a:t>ver three quarters silk are from China in the world.</a:t>
              </a:r>
            </a:p>
            <a:p>
              <a:pPr marL="450850" lvl="1" indent="-355600" algn="just">
                <a:lnSpc>
                  <a:spcPct val="150000"/>
                </a:lnSpc>
                <a:buClr>
                  <a:srgbClr val="FF0000"/>
                </a:buClr>
                <a:buSzPct val="80000"/>
                <a:buFont typeface="Wingdings" pitchFamily="2" charset="2"/>
                <a:buChar char="u"/>
              </a:pPr>
              <a:r>
                <a:rPr lang="en-US" altLang="zh-CN" sz="1600" b="1" dirty="0" smtClean="0">
                  <a:latin typeface="微软雅黑" pitchFamily="34" charset="-122"/>
                  <a:ea typeface="微软雅黑" pitchFamily="34" charset="-122"/>
                </a:rPr>
                <a:t>Lots of </a:t>
              </a:r>
              <a:r>
                <a:rPr lang="en-US" altLang="zh-CN" sz="1600" b="1" dirty="0" err="1" smtClean="0">
                  <a:latin typeface="微软雅黑" pitchFamily="34" charset="-122"/>
                  <a:ea typeface="微软雅黑" pitchFamily="34" charset="-122"/>
                </a:rPr>
                <a:t>sericultural</a:t>
              </a:r>
              <a:r>
                <a:rPr lang="en-US" altLang="zh-CN" sz="1600" b="1" dirty="0" smtClean="0">
                  <a:latin typeface="微软雅黑" pitchFamily="34" charset="-122"/>
                  <a:ea typeface="微软雅黑" pitchFamily="34" charset="-122"/>
                </a:rPr>
                <a:t> resources including mulberry, mulberry stems, pupa, as well as extra mulberry leaves are wasted.</a:t>
              </a:r>
            </a:p>
          </p:txBody>
        </p:sp>
        <p:grpSp>
          <p:nvGrpSpPr>
            <p:cNvPr id="19" name="组合 18"/>
            <p:cNvGrpSpPr/>
            <p:nvPr/>
          </p:nvGrpSpPr>
          <p:grpSpPr>
            <a:xfrm>
              <a:off x="968349" y="4929198"/>
              <a:ext cx="7227961" cy="1857364"/>
              <a:chOff x="785786" y="5000636"/>
              <a:chExt cx="7227961" cy="1857364"/>
            </a:xfrm>
          </p:grpSpPr>
          <p:pic>
            <p:nvPicPr>
              <p:cNvPr id="6" name="Picture 4"/>
              <p:cNvPicPr>
                <a:picLocks noChangeAspect="1" noChangeArrowheads="1"/>
              </p:cNvPicPr>
              <p:nvPr/>
            </p:nvPicPr>
            <p:blipFill>
              <a:blip r:embed="rId2"/>
              <a:srcRect/>
              <a:stretch>
                <a:fillRect/>
              </a:stretch>
            </p:blipFill>
            <p:spPr bwMode="auto">
              <a:xfrm>
                <a:off x="785786" y="5000636"/>
                <a:ext cx="1845688" cy="1314000"/>
              </a:xfrm>
              <a:prstGeom prst="rect">
                <a:avLst/>
              </a:prstGeom>
              <a:noFill/>
              <a:ln w="19050">
                <a:solidFill>
                  <a:schemeClr val="bg1">
                    <a:lumMod val="50000"/>
                  </a:schemeClr>
                </a:solidFill>
                <a:miter lim="800000"/>
                <a:headEnd/>
                <a:tailEnd/>
              </a:ln>
              <a:effectLst/>
            </p:spPr>
          </p:pic>
          <p:sp>
            <p:nvSpPr>
              <p:cNvPr id="7" name="TextBox 8"/>
              <p:cNvSpPr txBox="1">
                <a:spLocks noChangeArrowheads="1"/>
              </p:cNvSpPr>
              <p:nvPr/>
            </p:nvSpPr>
            <p:spPr bwMode="auto">
              <a:xfrm>
                <a:off x="785786" y="6334780"/>
                <a:ext cx="1928826" cy="523220"/>
              </a:xfrm>
              <a:prstGeom prst="rect">
                <a:avLst/>
              </a:prstGeom>
              <a:noFill/>
              <a:ln w="9525">
                <a:noFill/>
                <a:miter lim="800000"/>
                <a:headEnd/>
                <a:tailEnd/>
              </a:ln>
            </p:spPr>
            <p:txBody>
              <a:bodyPr wrap="square" anchor="ctr">
                <a:spAutoFit/>
              </a:bodyPr>
              <a:lstStyle/>
              <a:p>
                <a:pPr eaLnBrk="0" hangingPunct="0"/>
                <a:r>
                  <a:rPr lang="en-US" altLang="zh-CN" sz="1400" b="1" dirty="0" smtClean="0">
                    <a:latin typeface="微软雅黑" pitchFamily="34" charset="-122"/>
                    <a:ea typeface="微软雅黑" pitchFamily="34" charset="-122"/>
                  </a:rPr>
                  <a:t>Planting Mulberry Trees</a:t>
                </a:r>
                <a:endParaRPr lang="zh-CN" altLang="en-US" sz="1400" b="1" dirty="0">
                  <a:latin typeface="微软雅黑" pitchFamily="34" charset="-122"/>
                  <a:ea typeface="微软雅黑" pitchFamily="34" charset="-122"/>
                </a:endParaRPr>
              </a:p>
            </p:txBody>
          </p:sp>
          <p:pic>
            <p:nvPicPr>
              <p:cNvPr id="9" name="Picture 3"/>
              <p:cNvPicPr>
                <a:picLocks noChangeAspect="1" noChangeArrowheads="1"/>
              </p:cNvPicPr>
              <p:nvPr/>
            </p:nvPicPr>
            <p:blipFill>
              <a:blip r:embed="rId3"/>
              <a:srcRect/>
              <a:stretch>
                <a:fillRect/>
              </a:stretch>
            </p:blipFill>
            <p:spPr bwMode="auto">
              <a:xfrm>
                <a:off x="6103949" y="5008572"/>
                <a:ext cx="1890222" cy="1314000"/>
              </a:xfrm>
              <a:prstGeom prst="rect">
                <a:avLst/>
              </a:prstGeom>
              <a:noFill/>
              <a:ln w="19050">
                <a:solidFill>
                  <a:schemeClr val="bg1">
                    <a:lumMod val="50000"/>
                  </a:schemeClr>
                </a:solidFill>
                <a:miter lim="800000"/>
                <a:headEnd/>
                <a:tailEnd/>
              </a:ln>
              <a:effectLst/>
            </p:spPr>
          </p:pic>
          <p:sp>
            <p:nvSpPr>
              <p:cNvPr id="10" name="TextBox 10"/>
              <p:cNvSpPr txBox="1">
                <a:spLocks noChangeArrowheads="1"/>
              </p:cNvSpPr>
              <p:nvPr/>
            </p:nvSpPr>
            <p:spPr bwMode="auto">
              <a:xfrm>
                <a:off x="6156359" y="6357958"/>
                <a:ext cx="1857388" cy="307777"/>
              </a:xfrm>
              <a:prstGeom prst="rect">
                <a:avLst/>
              </a:prstGeom>
              <a:noFill/>
              <a:ln w="9525">
                <a:noFill/>
                <a:miter lim="800000"/>
                <a:headEnd/>
                <a:tailEnd/>
              </a:ln>
            </p:spPr>
            <p:txBody>
              <a:bodyPr wrap="square" anchor="ctr">
                <a:spAutoFit/>
              </a:bodyPr>
              <a:lstStyle/>
              <a:p>
                <a:pPr algn="ctr" eaLnBrk="0" hangingPunct="0"/>
                <a:r>
                  <a:rPr lang="en-US" altLang="zh-CN" sz="1400" b="1" dirty="0" smtClean="0">
                    <a:latin typeface="微软雅黑" pitchFamily="34" charset="-122"/>
                    <a:ea typeface="微软雅黑" pitchFamily="34" charset="-122"/>
                  </a:rPr>
                  <a:t>Selling Cocoons</a:t>
                </a:r>
                <a:endParaRPr lang="zh-CN" altLang="en-US" sz="1400" b="1" dirty="0">
                  <a:latin typeface="微软雅黑" pitchFamily="34" charset="-122"/>
                  <a:ea typeface="微软雅黑" pitchFamily="34" charset="-122"/>
                </a:endParaRPr>
              </a:p>
            </p:txBody>
          </p:sp>
          <p:pic>
            <p:nvPicPr>
              <p:cNvPr id="12" name="图片 11"/>
              <p:cNvPicPr>
                <a:picLocks noChangeAspect="1"/>
              </p:cNvPicPr>
              <p:nvPr/>
            </p:nvPicPr>
            <p:blipFill>
              <a:blip r:embed="rId4"/>
              <a:stretch>
                <a:fillRect/>
              </a:stretch>
            </p:blipFill>
            <p:spPr bwMode="auto">
              <a:xfrm>
                <a:off x="3389305" y="5000636"/>
                <a:ext cx="1865336" cy="1315014"/>
              </a:xfrm>
              <a:prstGeom prst="rect">
                <a:avLst/>
              </a:prstGeom>
              <a:ln w="19050">
                <a:solidFill>
                  <a:schemeClr val="bg1">
                    <a:lumMod val="50000"/>
                  </a:schemeClr>
                </a:solidFill>
              </a:ln>
            </p:spPr>
          </p:pic>
          <p:sp>
            <p:nvSpPr>
              <p:cNvPr id="13" name="TextBox 10"/>
              <p:cNvSpPr txBox="1">
                <a:spLocks noChangeArrowheads="1"/>
              </p:cNvSpPr>
              <p:nvPr/>
            </p:nvSpPr>
            <p:spPr bwMode="auto">
              <a:xfrm>
                <a:off x="3357554" y="6357958"/>
                <a:ext cx="1968525" cy="307777"/>
              </a:xfrm>
              <a:prstGeom prst="rect">
                <a:avLst/>
              </a:prstGeom>
              <a:noFill/>
              <a:ln w="9525">
                <a:noFill/>
                <a:miter lim="800000"/>
                <a:headEnd/>
                <a:tailEnd/>
              </a:ln>
            </p:spPr>
            <p:txBody>
              <a:bodyPr wrap="square" anchor="ctr">
                <a:spAutoFit/>
              </a:bodyPr>
              <a:lstStyle/>
              <a:p>
                <a:pPr eaLnBrk="0" hangingPunct="0"/>
                <a:r>
                  <a:rPr lang="en-US" altLang="zh-CN" sz="1400" b="1" dirty="0" smtClean="0">
                    <a:latin typeface="微软雅黑" pitchFamily="34" charset="-122"/>
                    <a:ea typeface="微软雅黑" pitchFamily="34" charset="-122"/>
                  </a:rPr>
                  <a:t>Feeding Silkworms</a:t>
                </a:r>
                <a:endParaRPr lang="zh-CN" altLang="en-US" sz="1400" b="1" dirty="0">
                  <a:latin typeface="微软雅黑" pitchFamily="34" charset="-122"/>
                  <a:ea typeface="微软雅黑" pitchFamily="34" charset="-122"/>
                </a:endParaRPr>
              </a:p>
            </p:txBody>
          </p:sp>
          <p:sp>
            <p:nvSpPr>
              <p:cNvPr id="14" name="右箭头 13"/>
              <p:cNvSpPr/>
              <p:nvPr/>
            </p:nvSpPr>
            <p:spPr bwMode="auto">
              <a:xfrm>
                <a:off x="2786050" y="5522924"/>
                <a:ext cx="414349" cy="192092"/>
              </a:xfrm>
              <a:prstGeom prst="rightArrow">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zh-CN" altLang="en-US"/>
              </a:p>
            </p:txBody>
          </p:sp>
          <p:sp>
            <p:nvSpPr>
              <p:cNvPr id="18" name="右箭头 17"/>
              <p:cNvSpPr/>
              <p:nvPr/>
            </p:nvSpPr>
            <p:spPr bwMode="auto">
              <a:xfrm>
                <a:off x="5461007" y="5522924"/>
                <a:ext cx="414349" cy="192092"/>
              </a:xfrm>
              <a:prstGeom prst="rightArrow">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zh-CN" altLang="en-US"/>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1785918" y="357166"/>
            <a:ext cx="5572164" cy="6429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smtClean="0">
                <a:solidFill>
                  <a:schemeClr val="bg1"/>
                </a:solidFill>
              </a:rPr>
              <a:t>Research Background (2)</a:t>
            </a:r>
            <a:endParaRPr lang="zh-CN" altLang="en-US" sz="4000" b="1" dirty="0">
              <a:solidFill>
                <a:schemeClr val="bg1"/>
              </a:solidFill>
            </a:endParaRPr>
          </a:p>
        </p:txBody>
      </p:sp>
      <p:sp>
        <p:nvSpPr>
          <p:cNvPr id="33" name="TextBox 32"/>
          <p:cNvSpPr txBox="1"/>
          <p:nvPr/>
        </p:nvSpPr>
        <p:spPr>
          <a:xfrm>
            <a:off x="642910" y="1263552"/>
            <a:ext cx="8215370" cy="2308324"/>
          </a:xfrm>
          <a:prstGeom prst="rect">
            <a:avLst/>
          </a:prstGeom>
          <a:noFill/>
        </p:spPr>
        <p:txBody>
          <a:bodyPr wrap="square" rtlCol="0">
            <a:spAutoFit/>
          </a:bodyPr>
          <a:lstStyle/>
          <a:p>
            <a:pPr marL="273050" indent="-273050">
              <a:buClr>
                <a:srgbClr val="FF0000"/>
              </a:buClr>
              <a:buFont typeface="Wingdings" pitchFamily="2" charset="2"/>
              <a:buChar char="u"/>
            </a:pPr>
            <a:r>
              <a:rPr lang="en-US" altLang="zh-CN" b="1" dirty="0" err="1" smtClean="0"/>
              <a:t>Sericultural</a:t>
            </a:r>
            <a:r>
              <a:rPr lang="en-US" altLang="zh-CN" b="1" dirty="0" smtClean="0"/>
              <a:t> resources are consist of mulberry leaves, fruits, stems, phloem of roots from mulberry trees, as well as eggs, </a:t>
            </a:r>
            <a:r>
              <a:rPr lang="en-US" altLang="zh-CN" b="1" dirty="0" err="1" smtClean="0"/>
              <a:t>lavae</a:t>
            </a:r>
            <a:r>
              <a:rPr lang="en-US" altLang="zh-CN" b="1" dirty="0" smtClean="0"/>
              <a:t>, pupae, cocoons and adults from silkworms. However, </a:t>
            </a:r>
            <a:r>
              <a:rPr lang="en-US" altLang="zh-CN" b="1" dirty="0"/>
              <a:t>o</a:t>
            </a:r>
            <a:r>
              <a:rPr lang="en-US" altLang="zh-CN" b="1" dirty="0" smtClean="0"/>
              <a:t>nly mulberry leaves are used for cocoons production.</a:t>
            </a:r>
            <a:endParaRPr lang="zh-CN" altLang="en-US" b="1" dirty="0" smtClean="0"/>
          </a:p>
          <a:p>
            <a:pPr marL="273050" indent="-273050">
              <a:buClr>
                <a:srgbClr val="FF0000"/>
              </a:buClr>
              <a:buFont typeface="Wingdings" pitchFamily="2" charset="2"/>
              <a:buChar char="u"/>
            </a:pPr>
            <a:r>
              <a:rPr lang="en-US" altLang="zh-CN" b="1" dirty="0" smtClean="0"/>
              <a:t>All the </a:t>
            </a:r>
            <a:r>
              <a:rPr lang="en-US" altLang="zh-CN" b="1" dirty="0" err="1" smtClean="0"/>
              <a:t>sericultural</a:t>
            </a:r>
            <a:r>
              <a:rPr lang="en-US" altLang="zh-CN" b="1" dirty="0" smtClean="0"/>
              <a:t> resources are </a:t>
            </a:r>
            <a:r>
              <a:rPr lang="en-US" altLang="zh-CN" b="1" dirty="0" err="1" smtClean="0"/>
              <a:t>benificial</a:t>
            </a:r>
            <a:r>
              <a:rPr lang="en-US" altLang="zh-CN" b="1" dirty="0" smtClean="0"/>
              <a:t> products for human health in consideration of nutritional and bioactive constituents.</a:t>
            </a:r>
          </a:p>
          <a:p>
            <a:pPr marL="273050" indent="-273050">
              <a:buClr>
                <a:srgbClr val="FF0000"/>
              </a:buClr>
              <a:buFont typeface="Wingdings" pitchFamily="2" charset="2"/>
              <a:buChar char="u"/>
            </a:pPr>
            <a:r>
              <a:rPr lang="en-US" altLang="zh-CN" b="1" dirty="0" smtClean="0"/>
              <a:t>There is a close relationship between mulberry and silkworm resources, because </a:t>
            </a:r>
            <a:r>
              <a:rPr lang="en-US" b="1" dirty="0" smtClean="0"/>
              <a:t>silkworms </a:t>
            </a:r>
            <a:r>
              <a:rPr lang="en-US" b="1" dirty="0"/>
              <a:t>are </a:t>
            </a:r>
            <a:r>
              <a:rPr lang="en-US" b="1" dirty="0" err="1"/>
              <a:t>oligophagous</a:t>
            </a:r>
            <a:r>
              <a:rPr lang="en-US" b="1" dirty="0"/>
              <a:t> insects and exclusively eat mulberry leaves in the larval </a:t>
            </a:r>
            <a:r>
              <a:rPr lang="en-US" b="1" dirty="0" smtClean="0"/>
              <a:t>stage.</a:t>
            </a:r>
            <a:endParaRPr lang="en-US" altLang="zh-CN" b="1" dirty="0" smtClean="0"/>
          </a:p>
        </p:txBody>
      </p:sp>
      <p:grpSp>
        <p:nvGrpSpPr>
          <p:cNvPr id="35" name="组合 34"/>
          <p:cNvGrpSpPr/>
          <p:nvPr/>
        </p:nvGrpSpPr>
        <p:grpSpPr>
          <a:xfrm>
            <a:off x="1071538" y="3571876"/>
            <a:ext cx="3429024" cy="3071810"/>
            <a:chOff x="1071538" y="3786190"/>
            <a:chExt cx="3429024" cy="3071810"/>
          </a:xfrm>
        </p:grpSpPr>
        <p:grpSp>
          <p:nvGrpSpPr>
            <p:cNvPr id="32" name="组合 31"/>
            <p:cNvGrpSpPr/>
            <p:nvPr/>
          </p:nvGrpSpPr>
          <p:grpSpPr>
            <a:xfrm>
              <a:off x="1071538" y="3786190"/>
              <a:ext cx="3429024" cy="3071810"/>
              <a:chOff x="428596" y="3427998"/>
              <a:chExt cx="3643339" cy="3072836"/>
            </a:xfrm>
          </p:grpSpPr>
          <p:pic>
            <p:nvPicPr>
              <p:cNvPr id="4103" name="Picture 7"/>
              <p:cNvPicPr>
                <a:picLocks noChangeAspect="1" noChangeArrowheads="1"/>
              </p:cNvPicPr>
              <p:nvPr/>
            </p:nvPicPr>
            <p:blipFill>
              <a:blip r:embed="rId2"/>
              <a:srcRect l="4825" r="22392"/>
              <a:stretch>
                <a:fillRect/>
              </a:stretch>
            </p:blipFill>
            <p:spPr bwMode="auto">
              <a:xfrm>
                <a:off x="2285984" y="3427998"/>
                <a:ext cx="1785950" cy="1501200"/>
              </a:xfrm>
              <a:prstGeom prst="rect">
                <a:avLst/>
              </a:prstGeom>
              <a:noFill/>
              <a:ln w="9525">
                <a:noFill/>
                <a:miter lim="800000"/>
                <a:headEnd/>
                <a:tailEnd/>
              </a:ln>
              <a:effectLst/>
            </p:spPr>
          </p:pic>
          <p:grpSp>
            <p:nvGrpSpPr>
              <p:cNvPr id="25" name="组合 24"/>
              <p:cNvGrpSpPr/>
              <p:nvPr/>
            </p:nvGrpSpPr>
            <p:grpSpPr>
              <a:xfrm>
                <a:off x="428596" y="3429000"/>
                <a:ext cx="3643339" cy="3060000"/>
                <a:chOff x="357158" y="3000372"/>
                <a:chExt cx="4120987" cy="3542750"/>
              </a:xfrm>
            </p:grpSpPr>
            <p:pic>
              <p:nvPicPr>
                <p:cNvPr id="4100" name="Picture 4"/>
                <p:cNvPicPr>
                  <a:picLocks noChangeAspect="1" noChangeArrowheads="1"/>
                </p:cNvPicPr>
                <p:nvPr/>
              </p:nvPicPr>
              <p:blipFill>
                <a:blip r:embed="rId3" cstate="print"/>
                <a:srcRect l="24170" t="11719" r="12842" b="16015"/>
                <a:stretch>
                  <a:fillRect/>
                </a:stretch>
              </p:blipFill>
              <p:spPr bwMode="auto">
                <a:xfrm>
                  <a:off x="357158" y="3000372"/>
                  <a:ext cx="2020768" cy="1738800"/>
                </a:xfrm>
                <a:prstGeom prst="rect">
                  <a:avLst/>
                </a:prstGeom>
                <a:noFill/>
                <a:ln w="9525">
                  <a:noFill/>
                  <a:miter lim="800000"/>
                  <a:headEnd/>
                  <a:tailEnd/>
                </a:ln>
                <a:effectLst/>
              </p:spPr>
            </p:pic>
            <p:pic>
              <p:nvPicPr>
                <p:cNvPr id="4101" name="Picture 5"/>
                <p:cNvPicPr>
                  <a:picLocks noChangeAspect="1" noChangeArrowheads="1"/>
                </p:cNvPicPr>
                <p:nvPr/>
              </p:nvPicPr>
              <p:blipFill>
                <a:blip r:embed="rId4" cstate="print"/>
                <a:srcRect t="17434" r="27161"/>
                <a:stretch>
                  <a:fillRect/>
                </a:stretch>
              </p:blipFill>
              <p:spPr bwMode="auto">
                <a:xfrm>
                  <a:off x="357158" y="4786322"/>
                  <a:ext cx="2019600" cy="1755608"/>
                </a:xfrm>
                <a:prstGeom prst="rect">
                  <a:avLst/>
                </a:prstGeom>
                <a:noFill/>
                <a:ln w="9525">
                  <a:noFill/>
                  <a:miter lim="800000"/>
                  <a:headEnd/>
                  <a:tailEnd/>
                </a:ln>
                <a:effectLst/>
              </p:spPr>
            </p:pic>
            <p:pic>
              <p:nvPicPr>
                <p:cNvPr id="4102" name="Picture 6"/>
                <p:cNvPicPr>
                  <a:picLocks noChangeAspect="1" noChangeArrowheads="1"/>
                </p:cNvPicPr>
                <p:nvPr/>
              </p:nvPicPr>
              <p:blipFill>
                <a:blip r:embed="rId5"/>
                <a:srcRect r="24094"/>
                <a:stretch>
                  <a:fillRect/>
                </a:stretch>
              </p:blipFill>
              <p:spPr bwMode="auto">
                <a:xfrm>
                  <a:off x="2458054" y="4786322"/>
                  <a:ext cx="2020091" cy="1756800"/>
                </a:xfrm>
                <a:prstGeom prst="rect">
                  <a:avLst/>
                </a:prstGeom>
                <a:noFill/>
                <a:ln w="9525">
                  <a:noFill/>
                  <a:miter lim="800000"/>
                  <a:headEnd/>
                  <a:tailEnd/>
                </a:ln>
                <a:effectLst/>
              </p:spPr>
            </p:pic>
          </p:grpSp>
          <p:sp>
            <p:nvSpPr>
              <p:cNvPr id="27" name="矩形 26"/>
              <p:cNvSpPr/>
              <p:nvPr/>
            </p:nvSpPr>
            <p:spPr>
              <a:xfrm>
                <a:off x="428596" y="4643446"/>
                <a:ext cx="1785950" cy="285752"/>
              </a:xfrm>
              <a:prstGeom prst="rect">
                <a:avLst/>
              </a:prstGeom>
              <a:solidFill>
                <a:srgbClr val="92D05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700" b="1" dirty="0" smtClean="0">
                    <a:solidFill>
                      <a:schemeClr val="tx1"/>
                    </a:solidFill>
                  </a:rPr>
                  <a:t>leaf</a:t>
                </a:r>
                <a:endParaRPr lang="zh-CN" altLang="en-US" sz="1700" b="1" dirty="0">
                  <a:solidFill>
                    <a:schemeClr val="tx1"/>
                  </a:solidFill>
                </a:endParaRPr>
              </a:p>
            </p:txBody>
          </p:sp>
          <p:sp>
            <p:nvSpPr>
              <p:cNvPr id="28" name="矩形 27"/>
              <p:cNvSpPr/>
              <p:nvPr/>
            </p:nvSpPr>
            <p:spPr>
              <a:xfrm>
                <a:off x="2285984" y="4643446"/>
                <a:ext cx="1785950" cy="285752"/>
              </a:xfrm>
              <a:prstGeom prst="rect">
                <a:avLst/>
              </a:prstGeom>
              <a:solidFill>
                <a:srgbClr val="92D05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700" b="1" dirty="0" smtClean="0">
                    <a:solidFill>
                      <a:schemeClr val="tx1"/>
                    </a:solidFill>
                  </a:rPr>
                  <a:t>fruit</a:t>
                </a:r>
                <a:endParaRPr lang="zh-CN" altLang="en-US" sz="1700" b="1" dirty="0">
                  <a:solidFill>
                    <a:schemeClr val="tx1"/>
                  </a:solidFill>
                </a:endParaRPr>
              </a:p>
            </p:txBody>
          </p:sp>
          <p:sp>
            <p:nvSpPr>
              <p:cNvPr id="29" name="矩形 28"/>
              <p:cNvSpPr/>
              <p:nvPr/>
            </p:nvSpPr>
            <p:spPr>
              <a:xfrm>
                <a:off x="2285984" y="6215082"/>
                <a:ext cx="1785950" cy="285752"/>
              </a:xfrm>
              <a:prstGeom prst="rect">
                <a:avLst/>
              </a:prstGeom>
              <a:solidFill>
                <a:srgbClr val="92D05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700" b="1" dirty="0" smtClean="0">
                    <a:solidFill>
                      <a:schemeClr val="tx1"/>
                    </a:solidFill>
                  </a:rPr>
                  <a:t>Phloem of Root</a:t>
                </a:r>
                <a:endParaRPr lang="zh-CN" altLang="en-US" sz="1700" b="1" dirty="0">
                  <a:solidFill>
                    <a:schemeClr val="tx1"/>
                  </a:solidFill>
                </a:endParaRPr>
              </a:p>
            </p:txBody>
          </p:sp>
          <p:sp>
            <p:nvSpPr>
              <p:cNvPr id="30" name="矩形 29"/>
              <p:cNvSpPr/>
              <p:nvPr/>
            </p:nvSpPr>
            <p:spPr>
              <a:xfrm>
                <a:off x="428596" y="6215082"/>
                <a:ext cx="1785950" cy="285752"/>
              </a:xfrm>
              <a:prstGeom prst="rect">
                <a:avLst/>
              </a:prstGeom>
              <a:solidFill>
                <a:srgbClr val="92D05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700" b="1" dirty="0" smtClean="0">
                    <a:solidFill>
                      <a:schemeClr val="tx1"/>
                    </a:solidFill>
                  </a:rPr>
                  <a:t>Stem</a:t>
                </a:r>
                <a:endParaRPr lang="zh-CN" altLang="en-US" sz="1700" b="1" dirty="0">
                  <a:solidFill>
                    <a:schemeClr val="tx1"/>
                  </a:solidFill>
                </a:endParaRPr>
              </a:p>
            </p:txBody>
          </p:sp>
        </p:grpSp>
        <p:sp>
          <p:nvSpPr>
            <p:cNvPr id="34" name="矩形 33"/>
            <p:cNvSpPr/>
            <p:nvPr/>
          </p:nvSpPr>
          <p:spPr>
            <a:xfrm>
              <a:off x="1071538" y="3786190"/>
              <a:ext cx="3429024" cy="3071810"/>
            </a:xfrm>
            <a:prstGeom prst="rect">
              <a:avLst/>
            </a:prstGeom>
            <a:noFill/>
            <a:ln w="1905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grpSp>
      <p:grpSp>
        <p:nvGrpSpPr>
          <p:cNvPr id="37" name="组合 36"/>
          <p:cNvGrpSpPr/>
          <p:nvPr/>
        </p:nvGrpSpPr>
        <p:grpSpPr>
          <a:xfrm>
            <a:off x="5000628" y="3571876"/>
            <a:ext cx="3311198" cy="3071834"/>
            <a:chOff x="5000628" y="3571876"/>
            <a:chExt cx="3311198" cy="3071834"/>
          </a:xfrm>
        </p:grpSpPr>
        <p:pic>
          <p:nvPicPr>
            <p:cNvPr id="4099" name="Picture 3" descr="E:\邹宇晓yuxiaozou\论文\论文（待发表）\English Paper\unfinished paper\Dynamic change of 1-Deoxynojirimycin in different development stages of silkworm\Appending Fig. Life cycle of Silkworm.tif"/>
            <p:cNvPicPr>
              <a:picLocks noChangeAspect="1" noChangeArrowheads="1"/>
            </p:cNvPicPr>
            <p:nvPr/>
          </p:nvPicPr>
          <p:blipFill>
            <a:blip r:embed="rId6"/>
            <a:srcRect l="18750" t="10417" r="16406" b="9374"/>
            <a:stretch>
              <a:fillRect/>
            </a:stretch>
          </p:blipFill>
          <p:spPr bwMode="auto">
            <a:xfrm>
              <a:off x="5214942" y="3714752"/>
              <a:ext cx="3096884" cy="2873013"/>
            </a:xfrm>
            <a:prstGeom prst="rect">
              <a:avLst/>
            </a:prstGeom>
            <a:noFill/>
            <a:ln>
              <a:noFill/>
            </a:ln>
          </p:spPr>
        </p:pic>
        <p:sp>
          <p:nvSpPr>
            <p:cNvPr id="36" name="矩形 35"/>
            <p:cNvSpPr/>
            <p:nvPr/>
          </p:nvSpPr>
          <p:spPr>
            <a:xfrm>
              <a:off x="5000628" y="3571876"/>
              <a:ext cx="3286148" cy="3071834"/>
            </a:xfrm>
            <a:prstGeom prst="rect">
              <a:avLst/>
            </a:prstGeom>
            <a:noFill/>
            <a:ln w="127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85918" y="357166"/>
            <a:ext cx="5572164" cy="6429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smtClean="0">
                <a:solidFill>
                  <a:schemeClr val="bg1"/>
                </a:solidFill>
              </a:rPr>
              <a:t>Research Background (3)</a:t>
            </a:r>
            <a:endParaRPr lang="zh-CN" altLang="en-US" sz="4000" b="1" dirty="0">
              <a:solidFill>
                <a:schemeClr val="bg1"/>
              </a:solidFill>
            </a:endParaRPr>
          </a:p>
        </p:txBody>
      </p:sp>
      <p:sp>
        <p:nvSpPr>
          <p:cNvPr id="3" name="TextBox 2"/>
          <p:cNvSpPr txBox="1"/>
          <p:nvPr/>
        </p:nvSpPr>
        <p:spPr>
          <a:xfrm>
            <a:off x="357158" y="1214422"/>
            <a:ext cx="8358246" cy="1477328"/>
          </a:xfrm>
          <a:prstGeom prst="rect">
            <a:avLst/>
          </a:prstGeom>
          <a:noFill/>
        </p:spPr>
        <p:txBody>
          <a:bodyPr wrap="square" rtlCol="0">
            <a:spAutoFit/>
          </a:bodyPr>
          <a:lstStyle/>
          <a:p>
            <a:pPr algn="just">
              <a:buClr>
                <a:srgbClr val="FF0000"/>
              </a:buClr>
            </a:pPr>
            <a:r>
              <a:rPr lang="en-US" altLang="zh-CN" b="1" dirty="0" smtClean="0"/>
              <a:t>Specially mulberry leaf, fruit, pupa and moth are by-products and they mean worthless compared to cocoons in traditional </a:t>
            </a:r>
            <a:r>
              <a:rPr lang="en-US" altLang="zh-CN" b="1" dirty="0" err="1" smtClean="0"/>
              <a:t>sericultural</a:t>
            </a:r>
            <a:r>
              <a:rPr lang="en-US" altLang="zh-CN" b="1" dirty="0" smtClean="0"/>
              <a:t> industry. Research </a:t>
            </a:r>
            <a:r>
              <a:rPr lang="en-US" altLang="zh-CN" b="1" dirty="0"/>
              <a:t>and exploration of </a:t>
            </a:r>
            <a:r>
              <a:rPr lang="en-US" altLang="zh-CN" b="1" dirty="0" err="1"/>
              <a:t>sericultural</a:t>
            </a:r>
            <a:r>
              <a:rPr lang="en-US" altLang="zh-CN" b="1" dirty="0"/>
              <a:t> resources </a:t>
            </a:r>
            <a:r>
              <a:rPr lang="en-US" altLang="zh-CN" b="1" dirty="0" smtClean="0"/>
              <a:t>including mulberry leaf, fruit, pupa and moth on </a:t>
            </a:r>
            <a:r>
              <a:rPr lang="en-US" altLang="zh-CN" b="1" dirty="0"/>
              <a:t>purpose of edible and medicinal products are becoming hotspots due to their potential healthy promotion effects </a:t>
            </a:r>
            <a:r>
              <a:rPr lang="en-US" altLang="zh-CN" b="1" dirty="0" smtClean="0"/>
              <a:t>reported by scientist over </a:t>
            </a:r>
            <a:r>
              <a:rPr lang="en-US" altLang="zh-CN" b="1" dirty="0"/>
              <a:t>the last few decades</a:t>
            </a:r>
            <a:r>
              <a:rPr lang="en-US" altLang="zh-CN" b="1" dirty="0" smtClean="0"/>
              <a:t>. </a:t>
            </a:r>
            <a:endParaRPr lang="en-US" altLang="zh-CN" b="1" dirty="0"/>
          </a:p>
        </p:txBody>
      </p:sp>
      <p:sp>
        <p:nvSpPr>
          <p:cNvPr id="4" name="矩形 3"/>
          <p:cNvSpPr/>
          <p:nvPr/>
        </p:nvSpPr>
        <p:spPr>
          <a:xfrm>
            <a:off x="142844" y="2850435"/>
            <a:ext cx="4357718" cy="3293209"/>
          </a:xfrm>
          <a:prstGeom prst="rect">
            <a:avLst/>
          </a:prstGeom>
          <a:solidFill>
            <a:srgbClr val="33CCFF">
              <a:alpha val="17000"/>
            </a:srgbClr>
          </a:solidFill>
          <a:ln w="19050">
            <a:solidFill>
              <a:srgbClr val="0070C0">
                <a:alpha val="40000"/>
              </a:srgbClr>
            </a:solidFill>
          </a:ln>
        </p:spPr>
        <p:txBody>
          <a:bodyPr wrap="square">
            <a:spAutoFit/>
          </a:bodyPr>
          <a:lstStyle/>
          <a:p>
            <a:pPr marL="273050" indent="-273050" algn="just">
              <a:buClr>
                <a:srgbClr val="FF0000"/>
              </a:buClr>
              <a:buFont typeface="Wingdings" pitchFamily="2" charset="2"/>
              <a:buChar char="u"/>
            </a:pPr>
            <a:r>
              <a:rPr lang="en-US" altLang="zh-CN" b="1" dirty="0" smtClean="0"/>
              <a:t>Mulberry leaf: Rich in nutrients like protein,  essential amino acids, </a:t>
            </a:r>
            <a:r>
              <a:rPr lang="en-US" altLang="zh-CN" b="1" dirty="0" err="1" smtClean="0"/>
              <a:t>Vit</a:t>
            </a:r>
            <a:r>
              <a:rPr lang="en-US" altLang="zh-CN" b="1" dirty="0" smtClean="0"/>
              <a:t> A,  E, B1 and B2,  calcium, iron, potassium zinc </a:t>
            </a:r>
            <a:r>
              <a:rPr lang="en-US" altLang="zh-CN" b="1" dirty="0" err="1" smtClean="0"/>
              <a:t>ect</a:t>
            </a:r>
            <a:r>
              <a:rPr lang="en-US" altLang="zh-CN" b="1" dirty="0" smtClean="0"/>
              <a:t>. And bioactive </a:t>
            </a:r>
            <a:r>
              <a:rPr lang="en-US" altLang="zh-CN" b="1" dirty="0" err="1" smtClean="0"/>
              <a:t>phytochemicals</a:t>
            </a:r>
            <a:r>
              <a:rPr lang="en-US" altLang="zh-CN" b="1" dirty="0" smtClean="0"/>
              <a:t> like polysaccharides, </a:t>
            </a:r>
            <a:r>
              <a:rPr lang="en-US" altLang="zh-CN" b="1" dirty="0" err="1" smtClean="0"/>
              <a:t>phenolics</a:t>
            </a:r>
            <a:r>
              <a:rPr lang="en-US" altLang="zh-CN" b="1" dirty="0" smtClean="0"/>
              <a:t>,  </a:t>
            </a:r>
            <a:r>
              <a:rPr lang="en-US" altLang="zh-CN" b="1" dirty="0" err="1" smtClean="0"/>
              <a:t>polyhydroxylated</a:t>
            </a:r>
            <a:r>
              <a:rPr lang="en-US" altLang="zh-CN" b="1" dirty="0" smtClean="0"/>
              <a:t> </a:t>
            </a:r>
            <a:r>
              <a:rPr lang="en-US" altLang="zh-CN" b="1" dirty="0" err="1" smtClean="0"/>
              <a:t>piperidine</a:t>
            </a:r>
            <a:r>
              <a:rPr lang="en-US" altLang="zh-CN" b="1" dirty="0" smtClean="0"/>
              <a:t> alkaloids etc.</a:t>
            </a:r>
          </a:p>
          <a:p>
            <a:pPr marL="273050" indent="-273050" algn="just">
              <a:spcBef>
                <a:spcPts val="1200"/>
              </a:spcBef>
              <a:buClr>
                <a:srgbClr val="FF0000"/>
              </a:buClr>
              <a:buFont typeface="Wingdings" pitchFamily="2" charset="2"/>
              <a:buChar char="u"/>
            </a:pPr>
            <a:r>
              <a:rPr lang="en-US" altLang="zh-CN" b="1" dirty="0" smtClean="0"/>
              <a:t>Fruit: Be classified as berries,  rich in nutrients </a:t>
            </a:r>
            <a:r>
              <a:rPr lang="en-US" altLang="zh-CN" b="1" dirty="0" err="1" smtClean="0"/>
              <a:t>Vit</a:t>
            </a:r>
            <a:r>
              <a:rPr lang="en-US" altLang="zh-CN" b="1" dirty="0" smtClean="0"/>
              <a:t> C, fructose, calcium, iron etc. And bioactive </a:t>
            </a:r>
            <a:r>
              <a:rPr lang="en-US" altLang="zh-CN" b="1" dirty="0" err="1" smtClean="0"/>
              <a:t>phytochemicals</a:t>
            </a:r>
            <a:r>
              <a:rPr lang="en-US" altLang="zh-CN" b="1" dirty="0" smtClean="0"/>
              <a:t> like </a:t>
            </a:r>
            <a:r>
              <a:rPr lang="en-US" altLang="zh-CN" b="1" dirty="0" err="1" smtClean="0"/>
              <a:t>anthocyanins</a:t>
            </a:r>
            <a:r>
              <a:rPr lang="en-US" altLang="zh-CN" b="1" dirty="0" smtClean="0"/>
              <a:t>, polysaccharides, </a:t>
            </a:r>
            <a:r>
              <a:rPr lang="en-US" altLang="zh-CN" b="1" dirty="0" err="1" smtClean="0"/>
              <a:t>phenolics</a:t>
            </a:r>
            <a:r>
              <a:rPr lang="en-US" altLang="zh-CN" b="1" dirty="0" smtClean="0"/>
              <a:t>,  </a:t>
            </a:r>
            <a:r>
              <a:rPr lang="en-US" altLang="zh-CN" b="1" dirty="0" err="1" smtClean="0"/>
              <a:t>polyhydroxylated</a:t>
            </a:r>
            <a:r>
              <a:rPr lang="en-US" altLang="zh-CN" b="1" dirty="0" smtClean="0"/>
              <a:t> </a:t>
            </a:r>
            <a:r>
              <a:rPr lang="en-US" altLang="zh-CN" b="1" dirty="0" err="1" smtClean="0"/>
              <a:t>piperidine</a:t>
            </a:r>
            <a:r>
              <a:rPr lang="en-US" altLang="zh-CN" b="1" dirty="0" smtClean="0"/>
              <a:t> alkaloids etc.</a:t>
            </a:r>
          </a:p>
        </p:txBody>
      </p:sp>
      <p:sp>
        <p:nvSpPr>
          <p:cNvPr id="7" name="矩形 6"/>
          <p:cNvSpPr/>
          <p:nvPr/>
        </p:nvSpPr>
        <p:spPr>
          <a:xfrm>
            <a:off x="4643438" y="2857496"/>
            <a:ext cx="4357718" cy="3308598"/>
          </a:xfrm>
          <a:prstGeom prst="rect">
            <a:avLst/>
          </a:prstGeom>
          <a:solidFill>
            <a:srgbClr val="33CCFF">
              <a:alpha val="17000"/>
            </a:srgbClr>
          </a:solidFill>
          <a:ln w="19050">
            <a:solidFill>
              <a:srgbClr val="0070C0">
                <a:alpha val="40000"/>
              </a:srgbClr>
            </a:solidFill>
          </a:ln>
        </p:spPr>
        <p:txBody>
          <a:bodyPr wrap="square">
            <a:spAutoFit/>
          </a:bodyPr>
          <a:lstStyle/>
          <a:p>
            <a:pPr marL="273050" indent="-273050" algn="just">
              <a:lnSpc>
                <a:spcPct val="150000"/>
              </a:lnSpc>
              <a:spcBef>
                <a:spcPts val="1200"/>
              </a:spcBef>
              <a:spcAft>
                <a:spcPts val="1200"/>
              </a:spcAft>
              <a:buClr>
                <a:srgbClr val="FF0000"/>
              </a:buClr>
              <a:buFont typeface="Wingdings" pitchFamily="2" charset="2"/>
              <a:buChar char="u"/>
            </a:pPr>
            <a:r>
              <a:rPr lang="en-US" altLang="zh-CN" b="1" dirty="0" smtClean="0"/>
              <a:t>Pupa: </a:t>
            </a:r>
            <a:r>
              <a:rPr lang="en-US" altLang="zh-CN" b="1" dirty="0"/>
              <a:t>Resources of protein, fat, essential amino acid, n-3 </a:t>
            </a:r>
            <a:r>
              <a:rPr lang="en-US" altLang="zh-CN" b="1" dirty="0" err="1"/>
              <a:t>polyunsatured</a:t>
            </a:r>
            <a:r>
              <a:rPr lang="en-US" altLang="zh-CN" b="1" dirty="0"/>
              <a:t> fat, </a:t>
            </a:r>
            <a:r>
              <a:rPr lang="en-US" altLang="zh-CN" b="1" dirty="0" err="1"/>
              <a:t>Vit</a:t>
            </a:r>
            <a:r>
              <a:rPr lang="en-US" altLang="zh-CN" b="1" dirty="0"/>
              <a:t> A, B2 and D,  β-carotene, </a:t>
            </a:r>
            <a:r>
              <a:rPr lang="en-US" altLang="zh-CN" b="1" dirty="0" err="1"/>
              <a:t>ergosterol</a:t>
            </a:r>
            <a:r>
              <a:rPr lang="en-US" altLang="zh-CN" b="1" dirty="0"/>
              <a:t> etc.</a:t>
            </a:r>
          </a:p>
          <a:p>
            <a:pPr marL="273050" indent="-273050" algn="just">
              <a:lnSpc>
                <a:spcPct val="150000"/>
              </a:lnSpc>
              <a:spcBef>
                <a:spcPts val="1200"/>
              </a:spcBef>
              <a:buClr>
                <a:srgbClr val="FF0000"/>
              </a:buClr>
              <a:buFont typeface="Wingdings" pitchFamily="2" charset="2"/>
              <a:buChar char="u"/>
            </a:pPr>
            <a:r>
              <a:rPr lang="en-US" altLang="zh-CN" b="1" dirty="0"/>
              <a:t>Moth: Rich in protein, unsaturated </a:t>
            </a:r>
            <a:r>
              <a:rPr lang="en-US" altLang="zh-CN" b="1" dirty="0" smtClean="0"/>
              <a:t>fat, </a:t>
            </a:r>
            <a:r>
              <a:rPr lang="en-US" altLang="zh-CN" b="1" dirty="0" err="1" smtClean="0"/>
              <a:t>Vit</a:t>
            </a:r>
            <a:r>
              <a:rPr lang="en-US" altLang="zh-CN" b="1" dirty="0" smtClean="0"/>
              <a:t> B12, </a:t>
            </a:r>
            <a:r>
              <a:rPr lang="en-US" altLang="zh-CN" b="1" dirty="0"/>
              <a:t>selenium, </a:t>
            </a:r>
            <a:r>
              <a:rPr lang="en-US" altLang="zh-CN" b="1" dirty="0" err="1"/>
              <a:t>cytochrome</a:t>
            </a:r>
            <a:r>
              <a:rPr lang="en-US" altLang="zh-CN" b="1" dirty="0"/>
              <a:t> C, phospholipids, juvenile hormone, and </a:t>
            </a:r>
            <a:r>
              <a:rPr lang="en-US" altLang="zh-CN" b="1" dirty="0" err="1" smtClean="0"/>
              <a:t>ecdysone</a:t>
            </a:r>
            <a:r>
              <a:rPr lang="en-US" altLang="zh-CN" b="1" dirty="0" smtClean="0"/>
              <a:t> etc.</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85918" y="357166"/>
            <a:ext cx="5572164" cy="6429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smtClean="0">
                <a:solidFill>
                  <a:schemeClr val="bg1"/>
                </a:solidFill>
              </a:rPr>
              <a:t>Research Background (4)</a:t>
            </a:r>
            <a:endParaRPr lang="zh-CN" altLang="en-US" sz="4000" b="1" dirty="0">
              <a:solidFill>
                <a:schemeClr val="bg1"/>
              </a:solidFill>
            </a:endParaRPr>
          </a:p>
        </p:txBody>
      </p:sp>
      <p:sp>
        <p:nvSpPr>
          <p:cNvPr id="3" name="TextBox 2"/>
          <p:cNvSpPr txBox="1"/>
          <p:nvPr/>
        </p:nvSpPr>
        <p:spPr>
          <a:xfrm>
            <a:off x="642910" y="1000108"/>
            <a:ext cx="8001056" cy="1013804"/>
          </a:xfrm>
          <a:prstGeom prst="rect">
            <a:avLst/>
          </a:prstGeom>
          <a:noFill/>
        </p:spPr>
        <p:txBody>
          <a:bodyPr wrap="square" rtlCol="0">
            <a:spAutoFit/>
          </a:bodyPr>
          <a:lstStyle/>
          <a:p>
            <a:pPr>
              <a:lnSpc>
                <a:spcPct val="130000"/>
              </a:lnSpc>
            </a:pPr>
            <a:r>
              <a:rPr lang="en-US" altLang="zh-CN" sz="2400" b="1" dirty="0" smtClean="0"/>
              <a:t>Several  characteristic </a:t>
            </a:r>
            <a:r>
              <a:rPr lang="en-US" altLang="zh-CN" sz="2400" b="1" dirty="0" err="1" smtClean="0"/>
              <a:t>phytochemicals</a:t>
            </a:r>
            <a:r>
              <a:rPr lang="en-US" altLang="zh-CN" sz="2400" b="1" dirty="0" smtClean="0"/>
              <a:t> with bioactivities found in </a:t>
            </a:r>
            <a:r>
              <a:rPr lang="en-US" altLang="zh-CN" sz="2400" b="1" dirty="0" err="1" smtClean="0"/>
              <a:t>sericultural</a:t>
            </a:r>
            <a:r>
              <a:rPr lang="en-US" altLang="zh-CN" sz="2400" b="1" dirty="0" smtClean="0"/>
              <a:t> resources.</a:t>
            </a:r>
            <a:endParaRPr lang="zh-CN" altLang="en-US" sz="2400" b="1" dirty="0"/>
          </a:p>
        </p:txBody>
      </p:sp>
      <p:grpSp>
        <p:nvGrpSpPr>
          <p:cNvPr id="18" name="组合 17"/>
          <p:cNvGrpSpPr/>
          <p:nvPr/>
        </p:nvGrpSpPr>
        <p:grpSpPr>
          <a:xfrm>
            <a:off x="714348" y="2000240"/>
            <a:ext cx="4143404" cy="2428892"/>
            <a:chOff x="714348" y="2000240"/>
            <a:chExt cx="4143404" cy="2428892"/>
          </a:xfrm>
        </p:grpSpPr>
        <p:pic>
          <p:nvPicPr>
            <p:cNvPr id="5122" name="Picture 2" descr="C:\Users\admin\Pictures\DNJ.jpg"/>
            <p:cNvPicPr>
              <a:picLocks noChangeAspect="1" noChangeArrowheads="1"/>
            </p:cNvPicPr>
            <p:nvPr/>
          </p:nvPicPr>
          <p:blipFill>
            <a:blip r:embed="rId2"/>
            <a:srcRect/>
            <a:stretch>
              <a:fillRect/>
            </a:stretch>
          </p:blipFill>
          <p:spPr bwMode="auto">
            <a:xfrm>
              <a:off x="785786" y="2633972"/>
              <a:ext cx="1274902" cy="1437970"/>
            </a:xfrm>
            <a:prstGeom prst="rect">
              <a:avLst/>
            </a:prstGeom>
            <a:noFill/>
          </p:spPr>
        </p:pic>
        <p:sp>
          <p:nvSpPr>
            <p:cNvPr id="10" name="矩形 9"/>
            <p:cNvSpPr/>
            <p:nvPr/>
          </p:nvSpPr>
          <p:spPr>
            <a:xfrm>
              <a:off x="2143108" y="2205344"/>
              <a:ext cx="2500330" cy="185738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b="1" dirty="0" smtClean="0">
                  <a:solidFill>
                    <a:schemeClr val="tx1"/>
                  </a:solidFill>
                </a:rPr>
                <a:t>1-Deoxynojirmycin. The most important constituent found in leaf, fruit, stem</a:t>
              </a:r>
              <a:r>
                <a:rPr lang="en-US" altLang="zh-CN" sz="1600" b="1" dirty="0">
                  <a:solidFill>
                    <a:schemeClr val="tx1"/>
                  </a:solidFill>
                </a:rPr>
                <a:t>, root phloem, egg, larva, pupa and moth, and is demonstrated with </a:t>
              </a:r>
              <a:r>
                <a:rPr lang="en-US" altLang="zh-CN" sz="1600" b="1" dirty="0" err="1" smtClean="0">
                  <a:solidFill>
                    <a:schemeClr val="tx1"/>
                  </a:solidFill>
                </a:rPr>
                <a:t>antidibetic</a:t>
              </a:r>
              <a:r>
                <a:rPr lang="en-US" altLang="zh-CN" sz="1600" b="1" dirty="0">
                  <a:solidFill>
                    <a:schemeClr val="tx1"/>
                  </a:solidFill>
                </a:rPr>
                <a:t>, antivirus  and </a:t>
              </a:r>
              <a:r>
                <a:rPr lang="en-US" altLang="zh-CN" sz="1600" b="1" dirty="0" err="1" smtClean="0">
                  <a:solidFill>
                    <a:schemeClr val="tx1"/>
                  </a:solidFill>
                </a:rPr>
                <a:t>antiobesity</a:t>
              </a:r>
              <a:r>
                <a:rPr lang="en-US" altLang="zh-CN" sz="1600" b="1" dirty="0" smtClean="0">
                  <a:solidFill>
                    <a:schemeClr val="tx1"/>
                  </a:solidFill>
                </a:rPr>
                <a:t>  effects etc.</a:t>
              </a:r>
              <a:endParaRPr lang="zh-CN" altLang="en-US" sz="1600" b="1" dirty="0">
                <a:solidFill>
                  <a:schemeClr val="tx1"/>
                </a:solidFill>
              </a:endParaRPr>
            </a:p>
          </p:txBody>
        </p:sp>
        <p:sp>
          <p:nvSpPr>
            <p:cNvPr id="13" name="矩形 12"/>
            <p:cNvSpPr/>
            <p:nvPr/>
          </p:nvSpPr>
          <p:spPr>
            <a:xfrm>
              <a:off x="714348" y="2000240"/>
              <a:ext cx="4143404" cy="2428892"/>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5072066" y="2000240"/>
            <a:ext cx="3500462" cy="2428892"/>
            <a:chOff x="4929190" y="1928802"/>
            <a:chExt cx="3500462" cy="2428892"/>
          </a:xfrm>
        </p:grpSpPr>
        <p:pic>
          <p:nvPicPr>
            <p:cNvPr id="5123" name="Picture 3"/>
            <p:cNvPicPr>
              <a:picLocks noChangeAspect="1" noChangeArrowheads="1"/>
            </p:cNvPicPr>
            <p:nvPr/>
          </p:nvPicPr>
          <p:blipFill>
            <a:blip r:embed="rId3"/>
            <a:srcRect/>
            <a:stretch>
              <a:fillRect/>
            </a:stretch>
          </p:blipFill>
          <p:spPr bwMode="auto">
            <a:xfrm>
              <a:off x="5643570" y="2047440"/>
              <a:ext cx="1928826" cy="1067745"/>
            </a:xfrm>
            <a:prstGeom prst="rect">
              <a:avLst/>
            </a:prstGeom>
            <a:noFill/>
            <a:ln w="9525">
              <a:noFill/>
              <a:miter lim="800000"/>
              <a:headEnd/>
              <a:tailEnd/>
            </a:ln>
            <a:effectLst/>
          </p:spPr>
        </p:pic>
        <p:sp>
          <p:nvSpPr>
            <p:cNvPr id="11" name="TextBox 10"/>
            <p:cNvSpPr txBox="1"/>
            <p:nvPr/>
          </p:nvSpPr>
          <p:spPr>
            <a:xfrm>
              <a:off x="5000628" y="3146353"/>
              <a:ext cx="3429024" cy="113990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b="1" dirty="0" err="1" smtClean="0"/>
                <a:t>Resveratrol</a:t>
              </a:r>
              <a:r>
                <a:rPr lang="en-US" altLang="zh-CN" sz="1600" b="1" dirty="0" smtClean="0"/>
                <a:t>. A </a:t>
              </a:r>
              <a:r>
                <a:rPr lang="en-US" altLang="zh-CN" sz="1600" b="1" dirty="0"/>
                <a:t>powerful antioxidant found in fruit and leaf , and is demonstrated with </a:t>
              </a:r>
              <a:r>
                <a:rPr lang="en-US" altLang="zh-CN" sz="1600" b="1" dirty="0" err="1"/>
                <a:t>antioxidative</a:t>
              </a:r>
              <a:r>
                <a:rPr lang="en-US" altLang="zh-CN" sz="1600" b="1" dirty="0"/>
                <a:t>, </a:t>
              </a:r>
              <a:r>
                <a:rPr lang="en-US" altLang="zh-CN" sz="1600" b="1" dirty="0" err="1"/>
                <a:t>antiatherosclerotic</a:t>
              </a:r>
              <a:r>
                <a:rPr lang="en-US" altLang="zh-CN" sz="1600" b="1" dirty="0"/>
                <a:t> , antitumor and antifungal  effects etc. </a:t>
              </a:r>
              <a:endParaRPr lang="zh-CN" altLang="en-US" sz="1600" b="1" dirty="0" err="1"/>
            </a:p>
          </p:txBody>
        </p:sp>
        <p:sp>
          <p:nvSpPr>
            <p:cNvPr id="14" name="矩形 13"/>
            <p:cNvSpPr/>
            <p:nvPr/>
          </p:nvSpPr>
          <p:spPr>
            <a:xfrm>
              <a:off x="4929190" y="1928802"/>
              <a:ext cx="3429024" cy="2428892"/>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714348" y="4572008"/>
            <a:ext cx="8143933" cy="1857388"/>
            <a:chOff x="714348" y="4572008"/>
            <a:chExt cx="8143933" cy="1857388"/>
          </a:xfrm>
        </p:grpSpPr>
        <p:pic>
          <p:nvPicPr>
            <p:cNvPr id="5125" name="Picture 5" descr="c:\users\admin\appdata\roaming\360se6\USERDA~1\Temp\11-02-~1.JPG"/>
            <p:cNvPicPr>
              <a:picLocks noChangeAspect="1" noChangeArrowheads="1"/>
            </p:cNvPicPr>
            <p:nvPr/>
          </p:nvPicPr>
          <p:blipFill>
            <a:blip r:embed="rId4"/>
            <a:srcRect/>
            <a:stretch>
              <a:fillRect/>
            </a:stretch>
          </p:blipFill>
          <p:spPr bwMode="auto">
            <a:xfrm>
              <a:off x="928662" y="4714884"/>
              <a:ext cx="3041290" cy="1581149"/>
            </a:xfrm>
            <a:prstGeom prst="rect">
              <a:avLst/>
            </a:prstGeom>
            <a:noFill/>
          </p:spPr>
        </p:pic>
        <p:sp>
          <p:nvSpPr>
            <p:cNvPr id="12" name="矩形 11"/>
            <p:cNvSpPr/>
            <p:nvPr/>
          </p:nvSpPr>
          <p:spPr>
            <a:xfrm>
              <a:off x="4214811" y="4929198"/>
              <a:ext cx="4643470" cy="1077218"/>
            </a:xfrm>
            <a:prstGeom prst="rect">
              <a:avLst/>
            </a:prstGeom>
          </p:spPr>
          <p:txBody>
            <a:bodyPr wrap="square">
              <a:spAutoFit/>
            </a:bodyPr>
            <a:lstStyle/>
            <a:p>
              <a:r>
                <a:rPr lang="en-US" altLang="zh-CN" sz="1600" b="1" dirty="0" err="1"/>
                <a:t>Cyanidin</a:t>
              </a:r>
              <a:r>
                <a:rPr lang="en-US" altLang="zh-CN" sz="1600" b="1" dirty="0"/>
                <a:t> 3-O-glucoside. The most </a:t>
              </a:r>
              <a:r>
                <a:rPr lang="en-US" altLang="zh-CN" sz="1600" b="1" dirty="0" smtClean="0"/>
                <a:t>abundant </a:t>
              </a:r>
              <a:r>
                <a:rPr lang="en-US" altLang="zh-CN" sz="1600" b="1" dirty="0" err="1" smtClean="0"/>
                <a:t>anthocyanin</a:t>
              </a:r>
              <a:r>
                <a:rPr lang="en-US" altLang="zh-CN" sz="1600" b="1" dirty="0" smtClean="0"/>
                <a:t> individual in mulberry. It is a well-known  in </a:t>
              </a:r>
              <a:r>
                <a:rPr lang="en-US" altLang="zh-CN" sz="1600" b="1" dirty="0" err="1" smtClean="0"/>
                <a:t>antioxidative</a:t>
              </a:r>
              <a:r>
                <a:rPr lang="en-US" altLang="zh-CN" sz="1600" b="1" dirty="0" smtClean="0"/>
                <a:t>,  anti-</a:t>
              </a:r>
              <a:r>
                <a:rPr lang="en-US" altLang="zh-CN" sz="1600" b="1" dirty="0" err="1" smtClean="0"/>
                <a:t>inflammatory,an</a:t>
              </a:r>
              <a:r>
                <a:rPr lang="en-US" altLang="zh-CN" sz="1600" b="1" dirty="0" smtClean="0"/>
                <a:t> </a:t>
              </a:r>
              <a:r>
                <a:rPr lang="en-US" altLang="zh-CN" sz="1600" b="1" dirty="0" err="1" smtClean="0"/>
                <a:t>antiatherosclerotic</a:t>
              </a:r>
              <a:r>
                <a:rPr lang="en-US" altLang="zh-CN" sz="1600" b="1" dirty="0" smtClean="0"/>
                <a:t>  and </a:t>
              </a:r>
              <a:r>
                <a:rPr lang="en-US" altLang="zh-CN" sz="1600" b="1" dirty="0" err="1" smtClean="0"/>
                <a:t>antiobesity</a:t>
              </a:r>
              <a:r>
                <a:rPr lang="en-US" altLang="zh-CN" sz="1600" b="1" dirty="0" smtClean="0"/>
                <a:t> effects etc.</a:t>
              </a:r>
              <a:endParaRPr lang="zh-CN" altLang="en-US" sz="1600" b="1" dirty="0"/>
            </a:p>
          </p:txBody>
        </p:sp>
        <p:sp>
          <p:nvSpPr>
            <p:cNvPr id="16" name="矩形 15"/>
            <p:cNvSpPr/>
            <p:nvPr/>
          </p:nvSpPr>
          <p:spPr>
            <a:xfrm>
              <a:off x="714348" y="4572008"/>
              <a:ext cx="7786742" cy="185738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85918" y="357166"/>
            <a:ext cx="5572164" cy="6429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smtClean="0">
                <a:solidFill>
                  <a:schemeClr val="bg1"/>
                </a:solidFill>
              </a:rPr>
              <a:t>Research interest</a:t>
            </a:r>
            <a:endParaRPr lang="zh-CN" altLang="en-US" sz="4000" b="1" dirty="0">
              <a:solidFill>
                <a:schemeClr val="bg1"/>
              </a:solidFill>
            </a:endParaRPr>
          </a:p>
        </p:txBody>
      </p:sp>
      <p:sp>
        <p:nvSpPr>
          <p:cNvPr id="3" name="TextBox 2"/>
          <p:cNvSpPr txBox="1"/>
          <p:nvPr/>
        </p:nvSpPr>
        <p:spPr>
          <a:xfrm>
            <a:off x="928662" y="1357298"/>
            <a:ext cx="7643866" cy="5216813"/>
          </a:xfrm>
          <a:prstGeom prst="rect">
            <a:avLst/>
          </a:prstGeom>
          <a:noFill/>
          <a:ln w="19050">
            <a:solidFill>
              <a:srgbClr val="0070C0"/>
            </a:solidFill>
          </a:ln>
        </p:spPr>
        <p:txBody>
          <a:bodyPr wrap="square" rtlCol="0">
            <a:spAutoFit/>
          </a:bodyPr>
          <a:lstStyle/>
          <a:p>
            <a:pPr>
              <a:lnSpc>
                <a:spcPct val="150000"/>
              </a:lnSpc>
            </a:pPr>
            <a:r>
              <a:rPr lang="en-US" altLang="zh-CN" sz="2400" b="1" dirty="0"/>
              <a:t>My research interest is focus on several issues  as follow:</a:t>
            </a:r>
          </a:p>
          <a:p>
            <a:pPr marL="273050" indent="-273050">
              <a:lnSpc>
                <a:spcPct val="150000"/>
              </a:lnSpc>
              <a:buClr>
                <a:srgbClr val="FF0000"/>
              </a:buClr>
              <a:buFont typeface="Wingdings" pitchFamily="2" charset="2"/>
              <a:buChar char="u"/>
            </a:pPr>
            <a:r>
              <a:rPr lang="en-US" altLang="zh-CN" b="1" dirty="0"/>
              <a:t>Evaluation of bioactive effects (including </a:t>
            </a:r>
            <a:r>
              <a:rPr lang="en-US" altLang="zh-CN" b="1" dirty="0" err="1"/>
              <a:t>antidibetic</a:t>
            </a:r>
            <a:r>
              <a:rPr lang="en-US" altLang="zh-CN" b="1" dirty="0"/>
              <a:t>, antioxidant and , antitumor  and </a:t>
            </a:r>
            <a:r>
              <a:rPr lang="en-US" altLang="zh-CN" b="1" dirty="0" err="1"/>
              <a:t>antiobesity</a:t>
            </a:r>
            <a:r>
              <a:rPr lang="en-US" altLang="zh-CN" b="1" dirty="0"/>
              <a:t>  effects ) of </a:t>
            </a:r>
            <a:r>
              <a:rPr lang="en-US" altLang="zh-CN" b="1" dirty="0" err="1"/>
              <a:t>phytochemicals</a:t>
            </a:r>
            <a:r>
              <a:rPr lang="en-US" altLang="zh-CN" b="1" dirty="0"/>
              <a:t> from </a:t>
            </a:r>
            <a:r>
              <a:rPr lang="en-US" altLang="zh-CN" b="1" dirty="0" err="1"/>
              <a:t>sericultural</a:t>
            </a:r>
            <a:r>
              <a:rPr lang="en-US" altLang="zh-CN" b="1" dirty="0"/>
              <a:t> resources and correlated mechanisms based on results in vitro and in vivo, as well as interactions among different compounds with bioactivity.  For example, 1-deoxynojirmycin and structural and functional analogs, </a:t>
            </a:r>
            <a:r>
              <a:rPr lang="en-US" altLang="zh-CN" b="1" dirty="0" err="1"/>
              <a:t>fagomine</a:t>
            </a:r>
            <a:r>
              <a:rPr lang="en-US" altLang="zh-CN" b="1" dirty="0"/>
              <a:t>.</a:t>
            </a:r>
            <a:endParaRPr lang="en-US" altLang="zh-CN" b="1" dirty="0" err="1"/>
          </a:p>
          <a:p>
            <a:pPr marL="273050" indent="-273050">
              <a:lnSpc>
                <a:spcPct val="150000"/>
              </a:lnSpc>
              <a:buClr>
                <a:srgbClr val="FF0000"/>
              </a:buClr>
              <a:buFont typeface="Wingdings" pitchFamily="2" charset="2"/>
              <a:buChar char="u"/>
            </a:pPr>
            <a:r>
              <a:rPr lang="en-US" altLang="zh-CN" b="1" dirty="0"/>
              <a:t>Change law or dynamics of  bioactive compounds from </a:t>
            </a:r>
            <a:r>
              <a:rPr lang="en-US" altLang="zh-CN" b="1" dirty="0" err="1"/>
              <a:t>sericultural</a:t>
            </a:r>
            <a:r>
              <a:rPr lang="en-US" altLang="zh-CN" b="1" dirty="0"/>
              <a:t> resources depending on cultivar, harvest time and </a:t>
            </a:r>
            <a:r>
              <a:rPr lang="en-US" altLang="zh-CN" b="1" dirty="0" err="1"/>
              <a:t>physilogical</a:t>
            </a:r>
            <a:r>
              <a:rPr lang="en-US" altLang="zh-CN" b="1" dirty="0"/>
              <a:t> stages.</a:t>
            </a:r>
          </a:p>
          <a:p>
            <a:pPr>
              <a:lnSpc>
                <a:spcPct val="150000"/>
              </a:lnSpc>
              <a:buClr>
                <a:srgbClr val="FF0000"/>
              </a:buClr>
              <a:buFont typeface="Wingdings" pitchFamily="2" charset="2"/>
              <a:buChar char="u"/>
            </a:pPr>
            <a:r>
              <a:rPr lang="en-US" altLang="zh-CN" b="1" dirty="0"/>
              <a:t>Technique optimization of bioactive compounds from </a:t>
            </a:r>
            <a:r>
              <a:rPr lang="en-US" altLang="zh-CN" b="1" dirty="0" err="1"/>
              <a:t>sericultural</a:t>
            </a:r>
            <a:r>
              <a:rPr lang="en-US" altLang="zh-CN" b="1" dirty="0"/>
              <a:t> resources</a:t>
            </a:r>
          </a:p>
          <a:p>
            <a:pPr marL="273050">
              <a:lnSpc>
                <a:spcPct val="150000"/>
              </a:lnSpc>
            </a:pPr>
            <a:r>
              <a:rPr lang="en-US" altLang="zh-CN" b="1" dirty="0"/>
              <a:t>formulating optimization of functional food  made by </a:t>
            </a:r>
            <a:r>
              <a:rPr lang="en-US" altLang="zh-CN" b="1" dirty="0" err="1"/>
              <a:t>sericultural</a:t>
            </a:r>
            <a:r>
              <a:rPr lang="en-US" altLang="zh-CN" b="1" dirty="0"/>
              <a:t> resources and bioactivity stabilizing technology during processing.</a:t>
            </a: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484</TotalTime>
  <Words>801</Words>
  <Application>Microsoft Office PowerPoint</Application>
  <PresentationFormat>On-screen Show (4:3)</PresentationFormat>
  <Paragraphs>63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dc:creator>
  <cp:lastModifiedBy>Jhansi rani konduru</cp:lastModifiedBy>
  <cp:revision>40</cp:revision>
  <dcterms:created xsi:type="dcterms:W3CDTF">2014-08-09T02:02:45Z</dcterms:created>
  <dcterms:modified xsi:type="dcterms:W3CDTF">2015-09-18T11:59:47Z</dcterms:modified>
</cp:coreProperties>
</file>