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93" r:id="rId2"/>
    <p:sldId id="256" r:id="rId3"/>
    <p:sldId id="277" r:id="rId4"/>
    <p:sldId id="278" r:id="rId5"/>
    <p:sldId id="279" r:id="rId6"/>
    <p:sldId id="281" r:id="rId7"/>
    <p:sldId id="280" r:id="rId8"/>
    <p:sldId id="285" r:id="rId9"/>
    <p:sldId id="286" r:id="rId10"/>
    <p:sldId id="287" r:id="rId11"/>
    <p:sldId id="288" r:id="rId12"/>
    <p:sldId id="289" r:id="rId13"/>
    <p:sldId id="294"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2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EB365-2BC3-446D-8EE5-C9F05C1E9523}" type="datetimeFigureOut">
              <a:rPr lang="en-US" smtClean="0"/>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30EBD-4E4D-439B-83C8-069EDC029151}" type="slidenum">
              <a:rPr lang="en-US" smtClean="0"/>
              <a:t>‹#›</a:t>
            </a:fld>
            <a:endParaRPr lang="en-US"/>
          </a:p>
        </p:txBody>
      </p:sp>
    </p:spTree>
    <p:extLst>
      <p:ext uri="{BB962C8B-B14F-4D97-AF65-F5344CB8AC3E}">
        <p14:creationId xmlns:p14="http://schemas.microsoft.com/office/powerpoint/2010/main" val="409742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7B5A86F-C49C-E84F-AEE7-AC64EA37C619}" type="slidenum">
              <a:rPr lang="en-US"/>
              <a:pPr/>
              <a:t>6</a:t>
            </a:fld>
            <a:endParaRPr lang="en-US"/>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540E1E-352C-4BD5-B7AA-EC99868F9A12}"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E315D-11EA-485F-9442-899E0D95A6A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540E1E-352C-4BD5-B7AA-EC99868F9A12}"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E315D-11EA-485F-9442-899E0D95A6A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540E1E-352C-4BD5-B7AA-EC99868F9A12}"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40E1E-352C-4BD5-B7AA-EC99868F9A12}"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315D-11EA-485F-9442-899E0D95A6A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540E1E-352C-4BD5-B7AA-EC99868F9A12}"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E315D-11EA-485F-9442-899E0D95A6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4540E1E-352C-4BD5-B7AA-EC99868F9A12}" type="datetimeFigureOut">
              <a:rPr lang="en-US" smtClean="0"/>
              <a:t>10/19/2015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5DE315D-11EA-485F-9442-899E0D95A6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ciencecentral.org/journals/transcriptomics.php"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omicsonline.org/data-mining-in-genomics-proteomics.php" TargetMode="External"/><Relationship Id="rId4" Type="http://schemas.openxmlformats.org/officeDocument/2006/relationships/hyperlink" Target="http://omicsonline.org/pharmacogenomics-pharmacoproteomics.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onferenceseries.com/biochemistry-meeting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944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smtClean="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25403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5562600" y="6172200"/>
            <a:ext cx="3102907" cy="3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p>
            <a:pPr eaLnBrk="0" hangingPunct="0"/>
            <a:r>
              <a:rPr lang="en-US" altLang="zh-CN" sz="1600" b="0" dirty="0">
                <a:solidFill>
                  <a:srgbClr val="000090"/>
                </a:solidFill>
                <a:latin typeface="Arial" charset="0"/>
                <a:cs typeface="Arial" charset="0"/>
              </a:rPr>
              <a:t>Wang Y et. al, </a:t>
            </a:r>
            <a:r>
              <a:rPr lang="en-US" altLang="zh-CN" sz="1600" b="0" i="1" dirty="0" smtClean="0">
                <a:solidFill>
                  <a:srgbClr val="000090"/>
                </a:solidFill>
                <a:latin typeface="Arial" charset="0"/>
                <a:cs typeface="Arial" charset="0"/>
              </a:rPr>
              <a:t>Cancer Cell, </a:t>
            </a:r>
            <a:r>
              <a:rPr lang="en-US" altLang="zh-CN" sz="1600" b="0" dirty="0" smtClean="0">
                <a:solidFill>
                  <a:srgbClr val="000090"/>
                </a:solidFill>
                <a:latin typeface="Arial" charset="0"/>
                <a:cs typeface="Arial" charset="0"/>
              </a:rPr>
              <a:t>2014</a:t>
            </a:r>
            <a:endParaRPr lang="en-US" altLang="zh-CN" sz="1600" b="0" dirty="0">
              <a:solidFill>
                <a:srgbClr val="000090"/>
              </a:solidFill>
              <a:latin typeface="Arial" charset="0"/>
              <a:cs typeface="Arial" charset="0"/>
            </a:endParaRPr>
          </a:p>
        </p:txBody>
      </p:sp>
      <p:grpSp>
        <p:nvGrpSpPr>
          <p:cNvPr id="5" name="Group 4"/>
          <p:cNvGrpSpPr/>
          <p:nvPr/>
        </p:nvGrpSpPr>
        <p:grpSpPr>
          <a:xfrm rot="9274032">
            <a:off x="1752600" y="1600200"/>
            <a:ext cx="4787586" cy="4811462"/>
            <a:chOff x="644067" y="709365"/>
            <a:chExt cx="2384349" cy="2370853"/>
          </a:xfrm>
        </p:grpSpPr>
        <p:sp>
          <p:nvSpPr>
            <p:cNvPr id="62" name="Pie 61"/>
            <p:cNvSpPr/>
            <p:nvPr/>
          </p:nvSpPr>
          <p:spPr>
            <a:xfrm>
              <a:off x="644067" y="709365"/>
              <a:ext cx="2375406" cy="2370614"/>
            </a:xfrm>
            <a:prstGeom prst="pie">
              <a:avLst>
                <a:gd name="adj1" fmla="val 5377828"/>
                <a:gd name="adj2" fmla="val 16200000"/>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63" name="Pie 62"/>
            <p:cNvSpPr/>
            <p:nvPr/>
          </p:nvSpPr>
          <p:spPr>
            <a:xfrm rot="10800000">
              <a:off x="653010" y="709604"/>
              <a:ext cx="2375406" cy="2370614"/>
            </a:xfrm>
            <a:prstGeom prst="pie">
              <a:avLst>
                <a:gd name="adj1" fmla="val 5377828"/>
                <a:gd name="adj2" fmla="val 16200000"/>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endParaRPr>
            </a:p>
          </p:txBody>
        </p:sp>
        <p:sp>
          <p:nvSpPr>
            <p:cNvPr id="64" name="Oval 63"/>
            <p:cNvSpPr/>
            <p:nvPr/>
          </p:nvSpPr>
          <p:spPr>
            <a:xfrm rot="10800000">
              <a:off x="1257706" y="1887697"/>
              <a:ext cx="1188720" cy="118872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Oval 64"/>
            <p:cNvSpPr/>
            <p:nvPr/>
          </p:nvSpPr>
          <p:spPr>
            <a:xfrm rot="10800000">
              <a:off x="1216538" y="714306"/>
              <a:ext cx="1188720" cy="1188720"/>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grpSp>
        <p:nvGrpSpPr>
          <p:cNvPr id="6" name="Group 5"/>
          <p:cNvGrpSpPr/>
          <p:nvPr/>
        </p:nvGrpSpPr>
        <p:grpSpPr>
          <a:xfrm>
            <a:off x="2850526" y="3701901"/>
            <a:ext cx="900985" cy="526416"/>
            <a:chOff x="1577654" y="5058969"/>
            <a:chExt cx="522264" cy="266335"/>
          </a:xfrm>
        </p:grpSpPr>
        <p:sp>
          <p:nvSpPr>
            <p:cNvPr id="60" name="Oval 59"/>
            <p:cNvSpPr/>
            <p:nvPr/>
          </p:nvSpPr>
          <p:spPr>
            <a:xfrm>
              <a:off x="1577654" y="5058969"/>
              <a:ext cx="471279" cy="266335"/>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TextBox 60"/>
            <p:cNvSpPr txBox="1"/>
            <p:nvPr/>
          </p:nvSpPr>
          <p:spPr>
            <a:xfrm>
              <a:off x="1591918" y="5112904"/>
              <a:ext cx="508000" cy="155717"/>
            </a:xfrm>
            <a:prstGeom prst="rect">
              <a:avLst/>
            </a:prstGeom>
            <a:noFill/>
          </p:spPr>
          <p:txBody>
            <a:bodyPr wrap="square" rtlCol="0">
              <a:spAutoFit/>
            </a:bodyPr>
            <a:lstStyle/>
            <a:p>
              <a:r>
                <a:rPr lang="en-US" sz="1400" dirty="0" smtClean="0">
                  <a:solidFill>
                    <a:schemeClr val="bg1"/>
                  </a:solidFill>
                  <a:latin typeface="Arial"/>
                  <a:cs typeface="Arial"/>
                </a:rPr>
                <a:t>RBM4</a:t>
              </a:r>
              <a:endParaRPr lang="en-US" sz="1400" dirty="0">
                <a:solidFill>
                  <a:schemeClr val="bg1"/>
                </a:solidFill>
                <a:latin typeface="Arial"/>
                <a:cs typeface="Arial"/>
              </a:endParaRPr>
            </a:p>
          </p:txBody>
        </p:sp>
      </p:grpSp>
      <p:grpSp>
        <p:nvGrpSpPr>
          <p:cNvPr id="7" name="Group 6"/>
          <p:cNvGrpSpPr/>
          <p:nvPr/>
        </p:nvGrpSpPr>
        <p:grpSpPr>
          <a:xfrm>
            <a:off x="4675695" y="3708220"/>
            <a:ext cx="1162193" cy="520083"/>
            <a:chOff x="3767667" y="4627034"/>
            <a:chExt cx="851875" cy="380999"/>
          </a:xfrm>
        </p:grpSpPr>
        <p:sp>
          <p:nvSpPr>
            <p:cNvPr id="58" name="Oval 57"/>
            <p:cNvSpPr/>
            <p:nvPr/>
          </p:nvSpPr>
          <p:spPr>
            <a:xfrm>
              <a:off x="3767667" y="4627034"/>
              <a:ext cx="585180" cy="380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TextBox 58"/>
            <p:cNvSpPr txBox="1"/>
            <p:nvPr/>
          </p:nvSpPr>
          <p:spPr>
            <a:xfrm>
              <a:off x="3772875" y="4697716"/>
              <a:ext cx="846667" cy="236716"/>
            </a:xfrm>
            <a:prstGeom prst="rect">
              <a:avLst/>
            </a:prstGeom>
            <a:noFill/>
          </p:spPr>
          <p:txBody>
            <a:bodyPr wrap="square" rtlCol="0">
              <a:spAutoFit/>
            </a:bodyPr>
            <a:lstStyle/>
            <a:p>
              <a:r>
                <a:rPr lang="en-US" sz="1400" dirty="0" smtClean="0">
                  <a:latin typeface="Arial"/>
                  <a:cs typeface="Arial"/>
                </a:rPr>
                <a:t>SRSF1</a:t>
              </a:r>
              <a:endParaRPr lang="en-US" sz="1400" dirty="0">
                <a:latin typeface="Arial"/>
                <a:cs typeface="Arial"/>
              </a:endParaRPr>
            </a:p>
          </p:txBody>
        </p:sp>
      </p:grpSp>
      <p:grpSp>
        <p:nvGrpSpPr>
          <p:cNvPr id="15" name="Group 14"/>
          <p:cNvGrpSpPr/>
          <p:nvPr/>
        </p:nvGrpSpPr>
        <p:grpSpPr>
          <a:xfrm>
            <a:off x="3751280" y="3788104"/>
            <a:ext cx="851435" cy="326707"/>
            <a:chOff x="2561750" y="5128985"/>
            <a:chExt cx="982082" cy="204271"/>
          </a:xfrm>
        </p:grpSpPr>
        <p:cxnSp>
          <p:nvCxnSpPr>
            <p:cNvPr id="36" name="Straight Connector 35"/>
            <p:cNvCxnSpPr/>
            <p:nvPr/>
          </p:nvCxnSpPr>
          <p:spPr>
            <a:xfrm flipH="1" flipV="1">
              <a:off x="2561750" y="5225368"/>
              <a:ext cx="972170" cy="703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540979" y="5128985"/>
              <a:ext cx="2853" cy="2042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773405" y="4123495"/>
            <a:ext cx="4834669" cy="922789"/>
            <a:chOff x="1773405" y="4123495"/>
            <a:chExt cx="4834669" cy="922789"/>
          </a:xfrm>
        </p:grpSpPr>
        <p:sp>
          <p:nvSpPr>
            <p:cNvPr id="10" name="Text Box 41"/>
            <p:cNvSpPr txBox="1">
              <a:spLocks noChangeArrowheads="1"/>
            </p:cNvSpPr>
            <p:nvPr/>
          </p:nvSpPr>
          <p:spPr bwMode="auto">
            <a:xfrm>
              <a:off x="4848489" y="4295755"/>
              <a:ext cx="1759585" cy="738664"/>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400" dirty="0" smtClean="0">
                  <a:latin typeface="Arial"/>
                  <a:ea typeface="Arial" pitchFamily="-109" charset="0"/>
                  <a:cs typeface="Arial"/>
                </a:rPr>
                <a:t>cancer-related AS (BIN1, RON, S6k1...)  </a:t>
              </a:r>
              <a:endParaRPr lang="en-US" altLang="zh-CN" sz="1400" dirty="0">
                <a:latin typeface="Arial"/>
                <a:ea typeface="Arial" pitchFamily="-109" charset="0"/>
                <a:cs typeface="Arial"/>
              </a:endParaRPr>
            </a:p>
          </p:txBody>
        </p:sp>
        <p:sp>
          <p:nvSpPr>
            <p:cNvPr id="20" name="Text Box 41"/>
            <p:cNvSpPr txBox="1">
              <a:spLocks noChangeArrowheads="1"/>
            </p:cNvSpPr>
            <p:nvPr/>
          </p:nvSpPr>
          <p:spPr bwMode="auto">
            <a:xfrm>
              <a:off x="1773405" y="4307620"/>
              <a:ext cx="1569254" cy="738664"/>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400" dirty="0" smtClean="0">
                  <a:latin typeface="Arial"/>
                  <a:ea typeface="Arial" pitchFamily="-109" charset="0"/>
                  <a:cs typeface="Arial"/>
                </a:rPr>
                <a:t>cancer-related AS (CD44, TEAD4 ...)  </a:t>
              </a:r>
              <a:endParaRPr lang="en-US" altLang="zh-CN" sz="1400" dirty="0">
                <a:latin typeface="Arial"/>
                <a:ea typeface="Arial" pitchFamily="-109" charset="0"/>
                <a:cs typeface="Arial"/>
              </a:endParaRPr>
            </a:p>
          </p:txBody>
        </p:sp>
        <p:grpSp>
          <p:nvGrpSpPr>
            <p:cNvPr id="21" name="Group 20"/>
            <p:cNvGrpSpPr/>
            <p:nvPr/>
          </p:nvGrpSpPr>
          <p:grpSpPr>
            <a:xfrm rot="12228092">
              <a:off x="2607297" y="4123495"/>
              <a:ext cx="226934" cy="245985"/>
              <a:chOff x="610085" y="6247991"/>
              <a:chExt cx="222184" cy="224777"/>
            </a:xfrm>
          </p:grpSpPr>
          <p:cxnSp>
            <p:nvCxnSpPr>
              <p:cNvPr id="34" name="Straight Arrow Connector 33"/>
              <p:cNvCxnSpPr/>
              <p:nvPr/>
            </p:nvCxnSpPr>
            <p:spPr>
              <a:xfrm rot="10608834" flipH="1">
                <a:off x="610085" y="6247991"/>
                <a:ext cx="1" cy="214163"/>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672484" y="6288153"/>
                <a:ext cx="159785" cy="184615"/>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rot="6822335">
              <a:off x="5420051" y="4129518"/>
              <a:ext cx="227063" cy="245845"/>
              <a:chOff x="610085" y="6247991"/>
              <a:chExt cx="222184" cy="224777"/>
            </a:xfrm>
          </p:grpSpPr>
          <p:cxnSp>
            <p:nvCxnSpPr>
              <p:cNvPr id="32" name="Straight Arrow Connector 31"/>
              <p:cNvCxnSpPr/>
              <p:nvPr/>
            </p:nvCxnSpPr>
            <p:spPr>
              <a:xfrm rot="10608834" flipH="1">
                <a:off x="610085" y="6247991"/>
                <a:ext cx="1" cy="214163"/>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72484" y="6288153"/>
                <a:ext cx="159785" cy="184615"/>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grpSp>
      <p:grpSp>
        <p:nvGrpSpPr>
          <p:cNvPr id="68" name="Group 67"/>
          <p:cNvGrpSpPr/>
          <p:nvPr/>
        </p:nvGrpSpPr>
        <p:grpSpPr>
          <a:xfrm>
            <a:off x="3399844" y="4114800"/>
            <a:ext cx="1658393" cy="2033281"/>
            <a:chOff x="3399844" y="4096904"/>
            <a:chExt cx="1658393" cy="2033281"/>
          </a:xfrm>
        </p:grpSpPr>
        <p:grpSp>
          <p:nvGrpSpPr>
            <p:cNvPr id="11" name="Group 10"/>
            <p:cNvGrpSpPr/>
            <p:nvPr/>
          </p:nvGrpSpPr>
          <p:grpSpPr>
            <a:xfrm>
              <a:off x="3601595" y="4973017"/>
              <a:ext cx="555813" cy="448213"/>
              <a:chOff x="3565146" y="5900491"/>
              <a:chExt cx="407405" cy="328349"/>
            </a:xfrm>
          </p:grpSpPr>
          <p:sp>
            <p:nvSpPr>
              <p:cNvPr id="43" name="Oval 42"/>
              <p:cNvSpPr/>
              <p:nvPr/>
            </p:nvSpPr>
            <p:spPr>
              <a:xfrm>
                <a:off x="3618972" y="6024002"/>
                <a:ext cx="285853" cy="19258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TextBox 43"/>
              <p:cNvSpPr txBox="1"/>
              <p:nvPr/>
            </p:nvSpPr>
            <p:spPr>
              <a:xfrm>
                <a:off x="3565146" y="6013396"/>
                <a:ext cx="407405" cy="215444"/>
              </a:xfrm>
              <a:prstGeom prst="rect">
                <a:avLst/>
              </a:prstGeom>
              <a:noFill/>
            </p:spPr>
            <p:txBody>
              <a:bodyPr wrap="square" rtlCol="0">
                <a:spAutoFit/>
              </a:bodyPr>
              <a:lstStyle/>
              <a:p>
                <a:r>
                  <a:rPr lang="en-US" sz="1200" dirty="0" smtClean="0">
                    <a:latin typeface="Arial"/>
                    <a:cs typeface="Arial"/>
                  </a:rPr>
                  <a:t>S6K</a:t>
                </a:r>
                <a:endParaRPr lang="en-US" sz="1200" dirty="0">
                  <a:latin typeface="Arial"/>
                  <a:cs typeface="Arial"/>
                </a:endParaRPr>
              </a:p>
            </p:txBody>
          </p:sp>
          <p:grpSp>
            <p:nvGrpSpPr>
              <p:cNvPr id="45" name="Group 44"/>
              <p:cNvGrpSpPr/>
              <p:nvPr/>
            </p:nvGrpSpPr>
            <p:grpSpPr>
              <a:xfrm>
                <a:off x="3588803" y="5900491"/>
                <a:ext cx="162665" cy="213044"/>
                <a:chOff x="4824240" y="4533318"/>
                <a:chExt cx="162665" cy="213044"/>
              </a:xfrm>
            </p:grpSpPr>
            <p:sp>
              <p:nvSpPr>
                <p:cNvPr id="46" name="Oval 45"/>
                <p:cNvSpPr/>
                <p:nvPr/>
              </p:nvSpPr>
              <p:spPr>
                <a:xfrm>
                  <a:off x="4871458" y="4578523"/>
                  <a:ext cx="110866" cy="108490"/>
                </a:xfrm>
                <a:prstGeom prst="ellipse">
                  <a:avLst/>
                </a:prstGeom>
                <a:solidFill>
                  <a:srgbClr val="FF0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7" name="TextBox 46"/>
                <p:cNvSpPr txBox="1"/>
                <p:nvPr/>
              </p:nvSpPr>
              <p:spPr>
                <a:xfrm>
                  <a:off x="4824240" y="4533318"/>
                  <a:ext cx="162665" cy="213044"/>
                </a:xfrm>
                <a:prstGeom prst="rect">
                  <a:avLst/>
                </a:prstGeom>
                <a:noFill/>
              </p:spPr>
              <p:txBody>
                <a:bodyPr wrap="square" rtlCol="0">
                  <a:spAutoFit/>
                </a:bodyPr>
                <a:lstStyle/>
                <a:p>
                  <a:r>
                    <a:rPr lang="en-US" sz="1200" dirty="0" smtClean="0">
                      <a:latin typeface="Arial"/>
                      <a:cs typeface="Arial"/>
                    </a:rPr>
                    <a:t>P</a:t>
                  </a:r>
                  <a:endParaRPr lang="en-US" sz="1200" dirty="0">
                    <a:latin typeface="Arial"/>
                    <a:cs typeface="Arial"/>
                  </a:endParaRPr>
                </a:p>
              </p:txBody>
            </p:sp>
          </p:grpSp>
        </p:grpSp>
        <p:grpSp>
          <p:nvGrpSpPr>
            <p:cNvPr id="12" name="Group 11"/>
            <p:cNvGrpSpPr/>
            <p:nvPr/>
          </p:nvGrpSpPr>
          <p:grpSpPr>
            <a:xfrm>
              <a:off x="4087538" y="4993901"/>
              <a:ext cx="894214" cy="459740"/>
              <a:chOff x="4979763" y="4569166"/>
              <a:chExt cx="715924" cy="336793"/>
            </a:xfrm>
          </p:grpSpPr>
          <p:sp>
            <p:nvSpPr>
              <p:cNvPr id="38" name="Oval 37"/>
              <p:cNvSpPr/>
              <p:nvPr/>
            </p:nvSpPr>
            <p:spPr>
              <a:xfrm>
                <a:off x="5062425" y="4706720"/>
                <a:ext cx="378579" cy="182787"/>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9" name="TextBox 38"/>
              <p:cNvSpPr txBox="1"/>
              <p:nvPr/>
            </p:nvSpPr>
            <p:spPr>
              <a:xfrm>
                <a:off x="4979763" y="4692915"/>
                <a:ext cx="715924" cy="213044"/>
              </a:xfrm>
              <a:prstGeom prst="rect">
                <a:avLst/>
              </a:prstGeom>
              <a:noFill/>
            </p:spPr>
            <p:txBody>
              <a:bodyPr wrap="square" rtlCol="0">
                <a:spAutoFit/>
              </a:bodyPr>
              <a:lstStyle/>
              <a:p>
                <a:r>
                  <a:rPr lang="en-US" sz="1200" dirty="0">
                    <a:latin typeface="Arial"/>
                    <a:cs typeface="Arial"/>
                  </a:rPr>
                  <a:t>4</a:t>
                </a:r>
                <a:r>
                  <a:rPr lang="en-US" sz="1200" dirty="0" smtClean="0">
                    <a:latin typeface="Arial"/>
                    <a:cs typeface="Arial"/>
                  </a:rPr>
                  <a:t>EBP1</a:t>
                </a:r>
                <a:endParaRPr lang="en-US" sz="1200" dirty="0">
                  <a:latin typeface="Arial"/>
                  <a:cs typeface="Arial"/>
                </a:endParaRPr>
              </a:p>
            </p:txBody>
          </p:sp>
          <p:grpSp>
            <p:nvGrpSpPr>
              <p:cNvPr id="40" name="Group 39"/>
              <p:cNvGrpSpPr/>
              <p:nvPr/>
            </p:nvGrpSpPr>
            <p:grpSpPr>
              <a:xfrm>
                <a:off x="5022108" y="4569166"/>
                <a:ext cx="257201" cy="213044"/>
                <a:chOff x="4813143" y="4563149"/>
                <a:chExt cx="257201" cy="213044"/>
              </a:xfrm>
            </p:grpSpPr>
            <p:sp>
              <p:nvSpPr>
                <p:cNvPr id="41" name="Oval 40"/>
                <p:cNvSpPr/>
                <p:nvPr/>
              </p:nvSpPr>
              <p:spPr>
                <a:xfrm>
                  <a:off x="4877807" y="4601514"/>
                  <a:ext cx="123180" cy="114561"/>
                </a:xfrm>
                <a:prstGeom prst="ellipse">
                  <a:avLst/>
                </a:prstGeom>
                <a:solidFill>
                  <a:srgbClr val="FF0C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TextBox 41"/>
                <p:cNvSpPr txBox="1"/>
                <p:nvPr/>
              </p:nvSpPr>
              <p:spPr>
                <a:xfrm>
                  <a:off x="4813143" y="4563149"/>
                  <a:ext cx="257201" cy="213044"/>
                </a:xfrm>
                <a:prstGeom prst="rect">
                  <a:avLst/>
                </a:prstGeom>
                <a:noFill/>
              </p:spPr>
              <p:txBody>
                <a:bodyPr wrap="square" rtlCol="0">
                  <a:spAutoFit/>
                </a:bodyPr>
                <a:lstStyle/>
                <a:p>
                  <a:r>
                    <a:rPr lang="en-US" sz="1200" dirty="0" smtClean="0">
                      <a:latin typeface="Arial"/>
                      <a:cs typeface="Arial"/>
                    </a:rPr>
                    <a:t>P</a:t>
                  </a:r>
                  <a:endParaRPr lang="en-US" sz="1200" dirty="0">
                    <a:latin typeface="Arial"/>
                    <a:cs typeface="Arial"/>
                  </a:endParaRPr>
                </a:p>
              </p:txBody>
            </p:sp>
          </p:grpSp>
        </p:grpSp>
        <p:sp>
          <p:nvSpPr>
            <p:cNvPr id="16" name="Text Box 41"/>
            <p:cNvSpPr txBox="1">
              <a:spLocks noChangeArrowheads="1"/>
            </p:cNvSpPr>
            <p:nvPr/>
          </p:nvSpPr>
          <p:spPr bwMode="auto">
            <a:xfrm>
              <a:off x="3409289" y="5606965"/>
              <a:ext cx="1648948" cy="523220"/>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400" dirty="0" smtClean="0">
                  <a:latin typeface="Arial"/>
                  <a:ea typeface="Arial" pitchFamily="-109" charset="0"/>
                  <a:cs typeface="Arial"/>
                </a:rPr>
                <a:t>Cell proliferation &amp; translation</a:t>
              </a:r>
              <a:endParaRPr lang="en-US" altLang="zh-CN" sz="1400" dirty="0">
                <a:latin typeface="Arial"/>
                <a:ea typeface="Arial" pitchFamily="-109" charset="0"/>
                <a:cs typeface="Arial"/>
              </a:endParaRPr>
            </a:p>
          </p:txBody>
        </p:sp>
        <p:cxnSp>
          <p:nvCxnSpPr>
            <p:cNvPr id="17" name="Straight Arrow Connector 16"/>
            <p:cNvCxnSpPr>
              <a:stCxn id="18" idx="2"/>
            </p:cNvCxnSpPr>
            <p:nvPr/>
          </p:nvCxnSpPr>
          <p:spPr>
            <a:xfrm flipH="1">
              <a:off x="4150750" y="4525585"/>
              <a:ext cx="1" cy="577079"/>
            </a:xfrm>
            <a:prstGeom prst="straightConnector1">
              <a:avLst/>
            </a:prstGeom>
            <a:ln w="28575"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Text Box 41"/>
            <p:cNvSpPr txBox="1">
              <a:spLocks noChangeArrowheads="1"/>
            </p:cNvSpPr>
            <p:nvPr/>
          </p:nvSpPr>
          <p:spPr bwMode="auto">
            <a:xfrm>
              <a:off x="3698386" y="4234768"/>
              <a:ext cx="904728" cy="290816"/>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200" dirty="0" err="1" smtClean="0">
                  <a:latin typeface="Arial"/>
                  <a:ea typeface="Arial" pitchFamily="-109" charset="0"/>
                  <a:cs typeface="Arial"/>
                </a:rPr>
                <a:t>mTOR</a:t>
              </a:r>
              <a:endParaRPr lang="en-US" altLang="zh-CN" sz="1200" dirty="0">
                <a:latin typeface="Arial"/>
                <a:ea typeface="Arial" pitchFamily="-109" charset="0"/>
                <a:cs typeface="Arial"/>
              </a:endParaRPr>
            </a:p>
          </p:txBody>
        </p:sp>
        <p:grpSp>
          <p:nvGrpSpPr>
            <p:cNvPr id="24" name="Group 23"/>
            <p:cNvGrpSpPr/>
            <p:nvPr/>
          </p:nvGrpSpPr>
          <p:grpSpPr>
            <a:xfrm rot="10116799">
              <a:off x="3971622" y="5420683"/>
              <a:ext cx="315373" cy="244791"/>
              <a:chOff x="513507" y="6242201"/>
              <a:chExt cx="308772" cy="236769"/>
            </a:xfrm>
          </p:grpSpPr>
          <p:cxnSp>
            <p:nvCxnSpPr>
              <p:cNvPr id="30" name="Straight Arrow Connector 29"/>
              <p:cNvCxnSpPr/>
              <p:nvPr/>
            </p:nvCxnSpPr>
            <p:spPr>
              <a:xfrm rot="11483201">
                <a:off x="513507" y="6242201"/>
                <a:ext cx="126414" cy="210203"/>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62495" y="6294354"/>
                <a:ext cx="159784" cy="184616"/>
              </a:xfrm>
              <a:prstGeom prst="straightConnector1">
                <a:avLst/>
              </a:prstGeom>
              <a:ln w="12700"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5" name="Arc 24"/>
            <p:cNvSpPr/>
            <p:nvPr/>
          </p:nvSpPr>
          <p:spPr>
            <a:xfrm rot="10203010" flipH="1">
              <a:off x="3664009" y="4096904"/>
              <a:ext cx="1150103" cy="594487"/>
            </a:xfrm>
            <a:prstGeom prst="arc">
              <a:avLst>
                <a:gd name="adj1" fmla="val 15810135"/>
                <a:gd name="adj2" fmla="val 21591079"/>
              </a:avLst>
            </a:prstGeom>
            <a:noFill/>
            <a:ln w="19050" cmpd="sng">
              <a:solidFill>
                <a:srgbClr val="000000"/>
              </a:solidFill>
              <a:prstDash val="dash"/>
              <a:headEnd type="triangle" w="med" len="med"/>
              <a:tailEnd type="none"/>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sz="1200"/>
            </a:p>
          </p:txBody>
        </p:sp>
        <p:grpSp>
          <p:nvGrpSpPr>
            <p:cNvPr id="26" name="Group 25"/>
            <p:cNvGrpSpPr/>
            <p:nvPr/>
          </p:nvGrpSpPr>
          <p:grpSpPr>
            <a:xfrm>
              <a:off x="3399844" y="4133813"/>
              <a:ext cx="1194999" cy="606738"/>
              <a:chOff x="2942407" y="5309627"/>
              <a:chExt cx="773439" cy="499161"/>
            </a:xfrm>
          </p:grpSpPr>
          <p:sp>
            <p:nvSpPr>
              <p:cNvPr id="28" name="Arc 27"/>
              <p:cNvSpPr/>
              <p:nvPr/>
            </p:nvSpPr>
            <p:spPr>
              <a:xfrm rot="11078760">
                <a:off x="2942407" y="5309627"/>
                <a:ext cx="773439" cy="435506"/>
              </a:xfrm>
              <a:prstGeom prst="arc">
                <a:avLst>
                  <a:gd name="adj1" fmla="val 15810135"/>
                  <a:gd name="adj2" fmla="val 21513190"/>
                </a:avLst>
              </a:prstGeom>
              <a:noFill/>
              <a:ln w="19050" cmpd="sng">
                <a:solidFill>
                  <a:schemeClr val="tx1"/>
                </a:solidFill>
                <a:prstDash val="dash"/>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sz="1200"/>
              </a:p>
            </p:txBody>
          </p:sp>
          <p:cxnSp>
            <p:nvCxnSpPr>
              <p:cNvPr id="29" name="Straight Connector 28"/>
              <p:cNvCxnSpPr/>
              <p:nvPr/>
            </p:nvCxnSpPr>
            <p:spPr>
              <a:xfrm flipH="1">
                <a:off x="3339155" y="5685331"/>
                <a:ext cx="1702" cy="123457"/>
              </a:xfrm>
              <a:prstGeom prst="line">
                <a:avLst/>
              </a:prstGeom>
              <a:ln w="1905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grpSp>
      <p:grpSp>
        <p:nvGrpSpPr>
          <p:cNvPr id="67" name="Group 66"/>
          <p:cNvGrpSpPr/>
          <p:nvPr/>
        </p:nvGrpSpPr>
        <p:grpSpPr>
          <a:xfrm>
            <a:off x="2672742" y="2561025"/>
            <a:ext cx="3214356" cy="1091966"/>
            <a:chOff x="2672742" y="2561025"/>
            <a:chExt cx="3214356" cy="1091966"/>
          </a:xfrm>
        </p:grpSpPr>
        <p:grpSp>
          <p:nvGrpSpPr>
            <p:cNvPr id="8" name="Group 7"/>
            <p:cNvGrpSpPr/>
            <p:nvPr/>
          </p:nvGrpSpPr>
          <p:grpSpPr>
            <a:xfrm>
              <a:off x="4718144" y="2766522"/>
              <a:ext cx="859833" cy="351588"/>
              <a:chOff x="2558006" y="3863545"/>
              <a:chExt cx="630248" cy="257564"/>
            </a:xfrm>
          </p:grpSpPr>
          <p:sp>
            <p:nvSpPr>
              <p:cNvPr id="53" name="Text Box 41"/>
              <p:cNvSpPr txBox="1">
                <a:spLocks noChangeArrowheads="1"/>
              </p:cNvSpPr>
              <p:nvPr/>
            </p:nvSpPr>
            <p:spPr bwMode="auto">
              <a:xfrm>
                <a:off x="2558006" y="3863545"/>
                <a:ext cx="630248" cy="215444"/>
              </a:xfrm>
              <a:prstGeom prst="rect">
                <a:avLst/>
              </a:prstGeom>
              <a:noFill/>
              <a:ln w="9525">
                <a:noFill/>
                <a:miter lim="800000"/>
                <a:headEnd/>
                <a:tailEnd/>
              </a:ln>
            </p:spPr>
            <p:txBody>
              <a:bodyPr wrap="square">
                <a:prstTxWarp prst="textNoShape">
                  <a:avLst/>
                </a:prstTxWarp>
                <a:spAutoFit/>
              </a:bodyPr>
              <a:lstStyle/>
              <a:p>
                <a:pPr eaLnBrk="0" hangingPunct="0"/>
                <a:r>
                  <a:rPr lang="en-US" altLang="zh-CN" sz="1200" dirty="0" err="1" smtClean="0">
                    <a:latin typeface="Arial"/>
                    <a:ea typeface="Arial" pitchFamily="-109" charset="0"/>
                    <a:cs typeface="Arial"/>
                  </a:rPr>
                  <a:t>Bcl-xL</a:t>
                </a:r>
                <a:endParaRPr lang="en-US" altLang="zh-CN" sz="1200" dirty="0">
                  <a:latin typeface="Arial"/>
                  <a:ea typeface="Arial" pitchFamily="-109" charset="0"/>
                  <a:cs typeface="Arial"/>
                </a:endParaRPr>
              </a:p>
            </p:txBody>
          </p:sp>
          <p:sp>
            <p:nvSpPr>
              <p:cNvPr id="54" name="Rectangle 113"/>
              <p:cNvSpPr>
                <a:spLocks noChangeArrowheads="1"/>
              </p:cNvSpPr>
              <p:nvPr/>
            </p:nvSpPr>
            <p:spPr bwMode="auto">
              <a:xfrm>
                <a:off x="2797436" y="4047756"/>
                <a:ext cx="156476" cy="7335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fontAlgn="auto">
                  <a:spcBef>
                    <a:spcPts val="0"/>
                  </a:spcBef>
                  <a:spcAft>
                    <a:spcPts val="0"/>
                  </a:spcAft>
                  <a:defRPr/>
                </a:pPr>
                <a:endParaRPr lang="en-US" sz="1200">
                  <a:latin typeface="+mn-lt"/>
                  <a:ea typeface="+mn-ea"/>
                  <a:cs typeface="+mn-cs"/>
                </a:endParaRPr>
              </a:p>
            </p:txBody>
          </p:sp>
          <p:sp>
            <p:nvSpPr>
              <p:cNvPr id="55" name="Rectangle 28"/>
              <p:cNvSpPr>
                <a:spLocks noChangeArrowheads="1"/>
              </p:cNvSpPr>
              <p:nvPr/>
            </p:nvSpPr>
            <p:spPr bwMode="auto">
              <a:xfrm>
                <a:off x="2822115" y="4045463"/>
                <a:ext cx="49021" cy="73843"/>
              </a:xfrm>
              <a:prstGeom prst="rect">
                <a:avLst/>
              </a:prstGeom>
              <a:solidFill>
                <a:srgbClr val="FFFF00"/>
              </a:solidFill>
              <a:ln w="12700">
                <a:solidFill>
                  <a:schemeClr val="tx1"/>
                </a:solidFill>
                <a:prstDash val="sysDot"/>
                <a:miter lim="800000"/>
                <a:headEnd/>
                <a:tailEnd/>
              </a:ln>
            </p:spPr>
            <p:txBody>
              <a:bodyPr wrap="none" anchor="ctr">
                <a:prstTxWarp prst="textNoShape">
                  <a:avLst/>
                </a:prstTxWarp>
              </a:bodyPr>
              <a:lstStyle/>
              <a:p>
                <a:pPr fontAlgn="auto">
                  <a:spcBef>
                    <a:spcPts val="0"/>
                  </a:spcBef>
                  <a:spcAft>
                    <a:spcPts val="0"/>
                  </a:spcAft>
                  <a:defRPr/>
                </a:pPr>
                <a:endParaRPr lang="en-US" sz="1200">
                  <a:latin typeface="Calibri" charset="0"/>
                  <a:ea typeface="+mn-ea"/>
                  <a:cs typeface="+mn-cs"/>
                </a:endParaRPr>
              </a:p>
            </p:txBody>
          </p:sp>
          <p:sp>
            <p:nvSpPr>
              <p:cNvPr id="56" name="Rectangle 118"/>
              <p:cNvSpPr>
                <a:spLocks noChangeArrowheads="1"/>
              </p:cNvSpPr>
              <p:nvPr/>
            </p:nvSpPr>
            <p:spPr bwMode="auto">
              <a:xfrm>
                <a:off x="2717761" y="4046337"/>
                <a:ext cx="94278" cy="73232"/>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200">
                  <a:latin typeface="Calibri" pitchFamily="-107" charset="0"/>
                </a:endParaRPr>
              </a:p>
            </p:txBody>
          </p:sp>
          <p:sp>
            <p:nvSpPr>
              <p:cNvPr id="57" name="Rectangle 34"/>
              <p:cNvSpPr>
                <a:spLocks noChangeArrowheads="1"/>
              </p:cNvSpPr>
              <p:nvPr/>
            </p:nvSpPr>
            <p:spPr bwMode="auto">
              <a:xfrm>
                <a:off x="2637771" y="4043738"/>
                <a:ext cx="73970" cy="74688"/>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fontAlgn="auto">
                  <a:spcBef>
                    <a:spcPts val="0"/>
                  </a:spcBef>
                  <a:spcAft>
                    <a:spcPts val="0"/>
                  </a:spcAft>
                  <a:defRPr/>
                </a:pPr>
                <a:endParaRPr lang="en-US" sz="1200">
                  <a:latin typeface="+mn-lt"/>
                  <a:ea typeface="+mn-ea"/>
                  <a:cs typeface="+mn-cs"/>
                </a:endParaRPr>
              </a:p>
            </p:txBody>
          </p:sp>
        </p:grpSp>
        <p:grpSp>
          <p:nvGrpSpPr>
            <p:cNvPr id="9" name="Group 8"/>
            <p:cNvGrpSpPr/>
            <p:nvPr/>
          </p:nvGrpSpPr>
          <p:grpSpPr>
            <a:xfrm>
              <a:off x="3248300" y="2749829"/>
              <a:ext cx="859831" cy="350593"/>
              <a:chOff x="3313361" y="3873348"/>
              <a:chExt cx="630247" cy="256835"/>
            </a:xfrm>
          </p:grpSpPr>
          <p:grpSp>
            <p:nvGrpSpPr>
              <p:cNvPr id="48" name="Group 49"/>
              <p:cNvGrpSpPr>
                <a:grpSpLocks/>
              </p:cNvGrpSpPr>
              <p:nvPr/>
            </p:nvGrpSpPr>
            <p:grpSpPr bwMode="auto">
              <a:xfrm>
                <a:off x="3435168" y="4059453"/>
                <a:ext cx="245390" cy="70730"/>
                <a:chOff x="3669060" y="2106774"/>
                <a:chExt cx="529741" cy="99904"/>
              </a:xfrm>
            </p:grpSpPr>
            <p:sp>
              <p:nvSpPr>
                <p:cNvPr id="50" name="Rectangle 113"/>
                <p:cNvSpPr>
                  <a:spLocks noChangeArrowheads="1"/>
                </p:cNvSpPr>
                <p:nvPr/>
              </p:nvSpPr>
              <p:spPr bwMode="auto">
                <a:xfrm>
                  <a:off x="3925748" y="2109466"/>
                  <a:ext cx="273053" cy="96388"/>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fontAlgn="auto">
                    <a:spcBef>
                      <a:spcPts val="0"/>
                    </a:spcBef>
                    <a:spcAft>
                      <a:spcPts val="0"/>
                    </a:spcAft>
                    <a:defRPr/>
                  </a:pPr>
                  <a:endParaRPr lang="en-US" sz="1200">
                    <a:latin typeface="+mn-lt"/>
                    <a:ea typeface="+mn-ea"/>
                    <a:cs typeface="+mn-cs"/>
                  </a:endParaRPr>
                </a:p>
              </p:txBody>
            </p:sp>
            <p:sp>
              <p:nvSpPr>
                <p:cNvPr id="51" name="Rectangle 118"/>
                <p:cNvSpPr>
                  <a:spLocks noChangeArrowheads="1"/>
                </p:cNvSpPr>
                <p:nvPr/>
              </p:nvSpPr>
              <p:spPr bwMode="auto">
                <a:xfrm>
                  <a:off x="3805798" y="2110449"/>
                  <a:ext cx="164518" cy="96229"/>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200">
                    <a:latin typeface="Calibri" pitchFamily="-107" charset="0"/>
                  </a:endParaRPr>
                </a:p>
              </p:txBody>
            </p:sp>
            <p:sp>
              <p:nvSpPr>
                <p:cNvPr id="52" name="Rectangle 34"/>
                <p:cNvSpPr>
                  <a:spLocks noChangeArrowheads="1"/>
                </p:cNvSpPr>
                <p:nvPr/>
              </p:nvSpPr>
              <p:spPr bwMode="auto">
                <a:xfrm>
                  <a:off x="3669060" y="2106774"/>
                  <a:ext cx="129079" cy="98141"/>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fontAlgn="auto">
                    <a:spcBef>
                      <a:spcPts val="0"/>
                    </a:spcBef>
                    <a:spcAft>
                      <a:spcPts val="0"/>
                    </a:spcAft>
                    <a:defRPr/>
                  </a:pPr>
                  <a:endParaRPr lang="en-US" sz="1200">
                    <a:latin typeface="+mn-lt"/>
                    <a:ea typeface="+mn-ea"/>
                    <a:cs typeface="+mn-cs"/>
                  </a:endParaRPr>
                </a:p>
              </p:txBody>
            </p:sp>
          </p:grpSp>
          <p:sp>
            <p:nvSpPr>
              <p:cNvPr id="49" name="Text Box 41"/>
              <p:cNvSpPr txBox="1">
                <a:spLocks noChangeArrowheads="1"/>
              </p:cNvSpPr>
              <p:nvPr/>
            </p:nvSpPr>
            <p:spPr bwMode="auto">
              <a:xfrm>
                <a:off x="3313361" y="3873348"/>
                <a:ext cx="630247" cy="215444"/>
              </a:xfrm>
              <a:prstGeom prst="rect">
                <a:avLst/>
              </a:prstGeom>
              <a:noFill/>
              <a:ln w="9525">
                <a:noFill/>
                <a:miter lim="800000"/>
                <a:headEnd/>
                <a:tailEnd/>
              </a:ln>
            </p:spPr>
            <p:txBody>
              <a:bodyPr wrap="square">
                <a:prstTxWarp prst="textNoShape">
                  <a:avLst/>
                </a:prstTxWarp>
                <a:spAutoFit/>
              </a:bodyPr>
              <a:lstStyle/>
              <a:p>
                <a:pPr eaLnBrk="0" hangingPunct="0"/>
                <a:r>
                  <a:rPr lang="en-US" altLang="zh-CN" sz="1200" dirty="0" err="1" smtClean="0">
                    <a:latin typeface="Arial"/>
                    <a:ea typeface="Arial" pitchFamily="-109" charset="0"/>
                    <a:cs typeface="Arial"/>
                  </a:rPr>
                  <a:t>Bcl-xS</a:t>
                </a:r>
                <a:endParaRPr lang="en-US" altLang="zh-CN" sz="1200" dirty="0">
                  <a:latin typeface="Arial"/>
                  <a:ea typeface="Arial" pitchFamily="-109" charset="0"/>
                  <a:cs typeface="Arial"/>
                </a:endParaRPr>
              </a:p>
            </p:txBody>
          </p:sp>
        </p:grpSp>
        <p:cxnSp>
          <p:nvCxnSpPr>
            <p:cNvPr id="13" name="Straight Arrow Connector 12"/>
            <p:cNvCxnSpPr/>
            <p:nvPr/>
          </p:nvCxnSpPr>
          <p:spPr>
            <a:xfrm flipV="1">
              <a:off x="3282151" y="3175690"/>
              <a:ext cx="253395" cy="477301"/>
            </a:xfrm>
            <a:prstGeom prst="straightConnector1">
              <a:avLst/>
            </a:prstGeom>
            <a:ln w="254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Text Box 41"/>
            <p:cNvSpPr txBox="1">
              <a:spLocks noChangeArrowheads="1"/>
            </p:cNvSpPr>
            <p:nvPr/>
          </p:nvSpPr>
          <p:spPr bwMode="auto">
            <a:xfrm>
              <a:off x="2672742" y="2561025"/>
              <a:ext cx="1438841" cy="307777"/>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400" dirty="0" smtClean="0">
                  <a:latin typeface="Arial"/>
                  <a:ea typeface="Arial" pitchFamily="-109" charset="0"/>
                  <a:cs typeface="Arial"/>
                </a:rPr>
                <a:t>Pro-apoptotic</a:t>
              </a:r>
              <a:endParaRPr lang="en-US" altLang="zh-CN" sz="1400" dirty="0">
                <a:latin typeface="Arial"/>
                <a:ea typeface="Arial" pitchFamily="-109" charset="0"/>
                <a:cs typeface="Arial"/>
              </a:endParaRPr>
            </a:p>
          </p:txBody>
        </p:sp>
        <p:sp>
          <p:nvSpPr>
            <p:cNvPr id="19" name="Text Box 41"/>
            <p:cNvSpPr txBox="1">
              <a:spLocks noChangeArrowheads="1"/>
            </p:cNvSpPr>
            <p:nvPr/>
          </p:nvSpPr>
          <p:spPr bwMode="auto">
            <a:xfrm>
              <a:off x="4368756" y="2577359"/>
              <a:ext cx="1518342" cy="307777"/>
            </a:xfrm>
            <a:prstGeom prst="rect">
              <a:avLst/>
            </a:prstGeom>
            <a:noFill/>
            <a:ln w="9525">
              <a:noFill/>
              <a:miter lim="800000"/>
              <a:headEnd/>
              <a:tailEnd/>
            </a:ln>
          </p:spPr>
          <p:txBody>
            <a:bodyPr wrap="square">
              <a:prstTxWarp prst="textNoShape">
                <a:avLst/>
              </a:prstTxWarp>
              <a:spAutoFit/>
            </a:bodyPr>
            <a:lstStyle/>
            <a:p>
              <a:pPr algn="ctr" eaLnBrk="0" hangingPunct="0"/>
              <a:r>
                <a:rPr lang="en-US" altLang="zh-CN" sz="1400" dirty="0" smtClean="0">
                  <a:latin typeface="Arial"/>
                  <a:ea typeface="Arial" pitchFamily="-109" charset="0"/>
                  <a:cs typeface="Arial"/>
                </a:rPr>
                <a:t>Anti-apoptotic</a:t>
              </a:r>
              <a:endParaRPr lang="en-US" altLang="zh-CN" sz="1400" dirty="0">
                <a:latin typeface="Arial"/>
                <a:ea typeface="Arial" pitchFamily="-109" charset="0"/>
                <a:cs typeface="Arial"/>
              </a:endParaRPr>
            </a:p>
          </p:txBody>
        </p:sp>
        <p:cxnSp>
          <p:nvCxnSpPr>
            <p:cNvPr id="23" name="Straight Arrow Connector 22"/>
            <p:cNvCxnSpPr/>
            <p:nvPr/>
          </p:nvCxnSpPr>
          <p:spPr>
            <a:xfrm flipH="1" flipV="1">
              <a:off x="3978405" y="3039908"/>
              <a:ext cx="563585" cy="8027"/>
            </a:xfrm>
            <a:prstGeom prst="straightConnector1">
              <a:avLst/>
            </a:prstGeom>
            <a:ln w="12700" cmpd="sng">
              <a:solidFill>
                <a:srgbClr val="000000"/>
              </a:solidFill>
              <a:headEnd type="triangl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4936094" y="3168553"/>
              <a:ext cx="265558" cy="477301"/>
            </a:xfrm>
            <a:prstGeom prst="straightConnector1">
              <a:avLst/>
            </a:prstGeom>
            <a:ln w="254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304800" y="381000"/>
            <a:ext cx="8534400" cy="1077218"/>
          </a:xfrm>
          <a:prstGeom prst="rect">
            <a:avLst/>
          </a:prstGeom>
        </p:spPr>
        <p:txBody>
          <a:bodyPr wrap="square">
            <a:spAutoFit/>
          </a:bodyPr>
          <a:lstStyle/>
          <a:p>
            <a:pPr algn="ctr"/>
            <a:r>
              <a:rPr lang="en-US" sz="3200" dirty="0" smtClean="0">
                <a:solidFill>
                  <a:srgbClr val="091299"/>
                </a:solidFill>
              </a:rPr>
              <a:t>RBM4-mediated splicing regulation balance controls cell growth/proliferation </a:t>
            </a:r>
            <a:endParaRPr lang="en-US" sz="3200" dirty="0"/>
          </a:p>
        </p:txBody>
      </p:sp>
    </p:spTree>
    <p:extLst>
      <p:ext uri="{BB962C8B-B14F-4D97-AF65-F5344CB8AC3E}">
        <p14:creationId xmlns:p14="http://schemas.microsoft.com/office/powerpoint/2010/main" val="386166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143000"/>
            <a:ext cx="7924800" cy="707886"/>
          </a:xfrm>
          <a:prstGeom prst="rect">
            <a:avLst/>
          </a:prstGeom>
          <a:noFill/>
        </p:spPr>
        <p:txBody>
          <a:bodyPr wrap="square" rtlCol="0">
            <a:spAutoFit/>
          </a:bodyPr>
          <a:lstStyle/>
          <a:p>
            <a:r>
              <a:rPr lang="en-US" sz="2000" dirty="0" smtClean="0">
                <a:solidFill>
                  <a:srgbClr val="000090"/>
                </a:solidFill>
              </a:rPr>
              <a:t>Engineered splicing factors: </a:t>
            </a:r>
          </a:p>
          <a:p>
            <a:r>
              <a:rPr lang="en-US" sz="2000" dirty="0">
                <a:solidFill>
                  <a:srgbClr val="000090"/>
                </a:solidFill>
              </a:rPr>
              <a:t> </a:t>
            </a:r>
            <a:r>
              <a:rPr lang="en-US" sz="2000" dirty="0" smtClean="0">
                <a:solidFill>
                  <a:srgbClr val="000090"/>
                </a:solidFill>
              </a:rPr>
              <a:t>   Restore normal splicing in cancer</a:t>
            </a:r>
          </a:p>
        </p:txBody>
      </p:sp>
      <p:sp>
        <p:nvSpPr>
          <p:cNvPr id="9" name="Freeform 8"/>
          <p:cNvSpPr/>
          <p:nvPr/>
        </p:nvSpPr>
        <p:spPr>
          <a:xfrm rot="196790">
            <a:off x="1553111" y="5424519"/>
            <a:ext cx="1219200" cy="649817"/>
          </a:xfrm>
          <a:custGeom>
            <a:avLst/>
            <a:gdLst>
              <a:gd name="connsiteX0" fmla="*/ 203200 w 1219200"/>
              <a:gd name="connsiteY0" fmla="*/ 649817 h 649817"/>
              <a:gd name="connsiteX1" fmla="*/ 50800 w 1219200"/>
              <a:gd name="connsiteY1" fmla="*/ 256117 h 649817"/>
              <a:gd name="connsiteX2" fmla="*/ 508000 w 1219200"/>
              <a:gd name="connsiteY2" fmla="*/ 27517 h 649817"/>
              <a:gd name="connsiteX3" fmla="*/ 1117600 w 1219200"/>
              <a:gd name="connsiteY3" fmla="*/ 421217 h 649817"/>
              <a:gd name="connsiteX4" fmla="*/ 1117600 w 1219200"/>
              <a:gd name="connsiteY4" fmla="*/ 4339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649817">
                <a:moveTo>
                  <a:pt x="203200" y="649817"/>
                </a:moveTo>
                <a:cubicBezTo>
                  <a:pt x="101600" y="504825"/>
                  <a:pt x="0" y="359834"/>
                  <a:pt x="50800" y="256117"/>
                </a:cubicBezTo>
                <a:cubicBezTo>
                  <a:pt x="101600" y="152400"/>
                  <a:pt x="330200" y="0"/>
                  <a:pt x="508000" y="27517"/>
                </a:cubicBezTo>
                <a:cubicBezTo>
                  <a:pt x="685800" y="55034"/>
                  <a:pt x="1016000" y="353484"/>
                  <a:pt x="1117600" y="421217"/>
                </a:cubicBezTo>
                <a:cubicBezTo>
                  <a:pt x="1219200" y="488950"/>
                  <a:pt x="1117600" y="433917"/>
                  <a:pt x="1117600" y="433917"/>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Line 73"/>
          <p:cNvSpPr>
            <a:spLocks noChangeShapeType="1"/>
          </p:cNvSpPr>
          <p:nvPr/>
        </p:nvSpPr>
        <p:spPr bwMode="auto">
          <a:xfrm>
            <a:off x="3182981" y="5674286"/>
            <a:ext cx="483417"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 name="TextBox 10"/>
          <p:cNvSpPr txBox="1"/>
          <p:nvPr/>
        </p:nvSpPr>
        <p:spPr>
          <a:xfrm>
            <a:off x="2640330" y="5770965"/>
            <a:ext cx="370649" cy="246221"/>
          </a:xfrm>
          <a:prstGeom prst="rect">
            <a:avLst/>
          </a:prstGeom>
          <a:solidFill>
            <a:schemeClr val="bg1"/>
          </a:solidFill>
        </p:spPr>
        <p:txBody>
          <a:bodyPr wrap="square" rtlCol="0">
            <a:spAutoFit/>
          </a:bodyPr>
          <a:lstStyle/>
          <a:p>
            <a:r>
              <a:rPr lang="en-US" sz="1000" dirty="0">
                <a:latin typeface="Arial"/>
                <a:cs typeface="Arial"/>
              </a:rPr>
              <a:t>3</a:t>
            </a:r>
            <a:r>
              <a:rPr lang="en-US" sz="1000" dirty="0" smtClean="0">
                <a:latin typeface="Arial"/>
                <a:cs typeface="Arial"/>
              </a:rPr>
              <a:t>’</a:t>
            </a:r>
            <a:endParaRPr lang="en-US" sz="1000" dirty="0">
              <a:latin typeface="Arial"/>
              <a:cs typeface="Arial"/>
            </a:endParaRPr>
          </a:p>
        </p:txBody>
      </p:sp>
      <p:sp>
        <p:nvSpPr>
          <p:cNvPr id="13" name="Text Box 55"/>
          <p:cNvSpPr txBox="1">
            <a:spLocks noChangeArrowheads="1"/>
          </p:cNvSpPr>
          <p:nvPr/>
        </p:nvSpPr>
        <p:spPr bwMode="auto">
          <a:xfrm>
            <a:off x="1568721" y="3410007"/>
            <a:ext cx="1172391" cy="261610"/>
          </a:xfrm>
          <a:prstGeom prst="rect">
            <a:avLst/>
          </a:prstGeom>
          <a:noFill/>
          <a:ln w="9525">
            <a:noFill/>
            <a:miter lim="800000"/>
            <a:headEnd/>
            <a:tailEnd/>
          </a:ln>
        </p:spPr>
        <p:txBody>
          <a:bodyPr wrap="none">
            <a:prstTxWarp prst="textNoShape">
              <a:avLst/>
            </a:prstTxWarp>
            <a:spAutoFit/>
          </a:bodyPr>
          <a:lstStyle/>
          <a:p>
            <a:pPr eaLnBrk="0" hangingPunct="0"/>
            <a:r>
              <a:rPr lang="en-US" altLang="zh-CN" sz="1100" dirty="0" err="1">
                <a:latin typeface="Arial"/>
                <a:cs typeface="Arial"/>
              </a:rPr>
              <a:t>Gly</a:t>
            </a:r>
            <a:r>
              <a:rPr lang="en-US" altLang="zh-CN" sz="1100" dirty="0">
                <a:latin typeface="Arial"/>
                <a:cs typeface="Arial"/>
              </a:rPr>
              <a:t>-rich</a:t>
            </a:r>
            <a:r>
              <a:rPr lang="en-US" altLang="zh-CN" sz="1100" dirty="0" smtClean="0">
                <a:latin typeface="Arial"/>
                <a:cs typeface="Arial"/>
              </a:rPr>
              <a:t> domain</a:t>
            </a:r>
            <a:endParaRPr lang="en-US" altLang="zh-CN" sz="1100" dirty="0">
              <a:latin typeface="Arial"/>
              <a:cs typeface="Arial"/>
            </a:endParaRPr>
          </a:p>
        </p:txBody>
      </p:sp>
      <p:sp>
        <p:nvSpPr>
          <p:cNvPr id="14" name="Oval 56"/>
          <p:cNvSpPr>
            <a:spLocks noChangeArrowheads="1"/>
          </p:cNvSpPr>
          <p:nvPr/>
        </p:nvSpPr>
        <p:spPr bwMode="auto">
          <a:xfrm>
            <a:off x="1450160" y="3500496"/>
            <a:ext cx="134249" cy="93057"/>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eaLnBrk="0" hangingPunct="0"/>
            <a:endParaRPr lang="en-US"/>
          </a:p>
        </p:txBody>
      </p:sp>
      <p:sp>
        <p:nvSpPr>
          <p:cNvPr id="15" name="Text Box 66"/>
          <p:cNvSpPr txBox="1">
            <a:spLocks noChangeArrowheads="1"/>
          </p:cNvSpPr>
          <p:nvPr/>
        </p:nvSpPr>
        <p:spPr bwMode="auto">
          <a:xfrm>
            <a:off x="4145944" y="2089150"/>
            <a:ext cx="1901825" cy="307975"/>
          </a:xfrm>
          <a:prstGeom prst="rect">
            <a:avLst/>
          </a:prstGeom>
          <a:noFill/>
          <a:ln w="9525">
            <a:noFill/>
            <a:miter lim="800000"/>
            <a:headEnd/>
            <a:tailEnd/>
          </a:ln>
        </p:spPr>
        <p:txBody>
          <a:bodyPr>
            <a:prstTxWarp prst="textNoShape">
              <a:avLst/>
            </a:prstTxWarp>
            <a:spAutoFit/>
          </a:bodyPr>
          <a:lstStyle/>
          <a:p>
            <a:pPr eaLnBrk="0" hangingPunct="0"/>
            <a:endParaRPr lang="en-US" altLang="zh-CN" sz="1400" dirty="0"/>
          </a:p>
        </p:txBody>
      </p:sp>
      <p:sp>
        <p:nvSpPr>
          <p:cNvPr id="16" name="Text Box 67"/>
          <p:cNvSpPr txBox="1">
            <a:spLocks noChangeArrowheads="1"/>
          </p:cNvSpPr>
          <p:nvPr/>
        </p:nvSpPr>
        <p:spPr bwMode="auto">
          <a:xfrm>
            <a:off x="3462063" y="3424648"/>
            <a:ext cx="882479" cy="261610"/>
          </a:xfrm>
          <a:prstGeom prst="rect">
            <a:avLst/>
          </a:prstGeom>
          <a:noFill/>
          <a:ln w="9525">
            <a:noFill/>
            <a:miter lim="800000"/>
            <a:headEnd/>
            <a:tailEnd/>
          </a:ln>
        </p:spPr>
        <p:txBody>
          <a:bodyPr wrap="none">
            <a:prstTxWarp prst="textNoShape">
              <a:avLst/>
            </a:prstTxWarp>
            <a:spAutoFit/>
          </a:bodyPr>
          <a:lstStyle/>
          <a:p>
            <a:pPr eaLnBrk="0" hangingPunct="0"/>
            <a:r>
              <a:rPr lang="en-US" altLang="zh-CN" sz="1100" dirty="0">
                <a:latin typeface="Arial"/>
                <a:cs typeface="Arial"/>
              </a:rPr>
              <a:t>RS </a:t>
            </a:r>
            <a:r>
              <a:rPr lang="en-US" altLang="zh-CN" sz="1100" dirty="0" smtClean="0">
                <a:latin typeface="Arial"/>
                <a:cs typeface="Arial"/>
              </a:rPr>
              <a:t>domain</a:t>
            </a:r>
            <a:endParaRPr lang="en-US" altLang="zh-CN" sz="1100" dirty="0">
              <a:latin typeface="Arial"/>
              <a:cs typeface="Arial"/>
            </a:endParaRPr>
          </a:p>
        </p:txBody>
      </p:sp>
      <p:sp>
        <p:nvSpPr>
          <p:cNvPr id="17" name="Line 93"/>
          <p:cNvSpPr>
            <a:spLocks noChangeShapeType="1"/>
          </p:cNvSpPr>
          <p:nvPr/>
        </p:nvSpPr>
        <p:spPr bwMode="auto">
          <a:xfrm flipV="1">
            <a:off x="3134079" y="2036242"/>
            <a:ext cx="381000" cy="22526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18" name="Group 17"/>
          <p:cNvGrpSpPr/>
          <p:nvPr/>
        </p:nvGrpSpPr>
        <p:grpSpPr>
          <a:xfrm>
            <a:off x="1986913" y="2035174"/>
            <a:ext cx="465539" cy="159727"/>
            <a:chOff x="1946326" y="3029902"/>
            <a:chExt cx="598959" cy="265418"/>
          </a:xfrm>
        </p:grpSpPr>
        <p:grpSp>
          <p:nvGrpSpPr>
            <p:cNvPr id="19" name="Group 58"/>
            <p:cNvGrpSpPr/>
            <p:nvPr/>
          </p:nvGrpSpPr>
          <p:grpSpPr>
            <a:xfrm>
              <a:off x="1946326" y="3114031"/>
              <a:ext cx="420095" cy="181289"/>
              <a:chOff x="1839922" y="3288272"/>
              <a:chExt cx="853775" cy="200068"/>
            </a:xfrm>
            <a:solidFill>
              <a:srgbClr val="8EB4E3"/>
            </a:solidFill>
          </p:grpSpPr>
          <p:sp>
            <p:nvSpPr>
              <p:cNvPr id="21" name="Oval 91"/>
              <p:cNvSpPr>
                <a:spLocks noChangeArrowheads="1"/>
              </p:cNvSpPr>
              <p:nvPr/>
            </p:nvSpPr>
            <p:spPr bwMode="auto">
              <a:xfrm>
                <a:off x="1839922" y="3355975"/>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2" name="Oval 92"/>
              <p:cNvSpPr>
                <a:spLocks noChangeArrowheads="1"/>
              </p:cNvSpPr>
              <p:nvPr/>
            </p:nvSpPr>
            <p:spPr bwMode="auto">
              <a:xfrm>
                <a:off x="2255435" y="3293398"/>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3" name="Oval 93"/>
              <p:cNvSpPr>
                <a:spLocks noChangeArrowheads="1"/>
              </p:cNvSpPr>
              <p:nvPr/>
            </p:nvSpPr>
            <p:spPr bwMode="auto">
              <a:xfrm>
                <a:off x="2034447" y="3298117"/>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4" name="Oval 94"/>
              <p:cNvSpPr>
                <a:spLocks noChangeArrowheads="1"/>
              </p:cNvSpPr>
              <p:nvPr/>
            </p:nvSpPr>
            <p:spPr bwMode="auto">
              <a:xfrm>
                <a:off x="2477087" y="3328847"/>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5" name="Oval 95"/>
              <p:cNvSpPr>
                <a:spLocks noChangeArrowheads="1"/>
              </p:cNvSpPr>
              <p:nvPr/>
            </p:nvSpPr>
            <p:spPr bwMode="auto">
              <a:xfrm>
                <a:off x="1936528" y="3334772"/>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6" name="Oval 96"/>
              <p:cNvSpPr>
                <a:spLocks noChangeArrowheads="1"/>
              </p:cNvSpPr>
              <p:nvPr/>
            </p:nvSpPr>
            <p:spPr bwMode="auto">
              <a:xfrm>
                <a:off x="2370819" y="3312089"/>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7" name="Oval 97"/>
              <p:cNvSpPr>
                <a:spLocks noChangeArrowheads="1"/>
              </p:cNvSpPr>
              <p:nvPr/>
            </p:nvSpPr>
            <p:spPr bwMode="auto">
              <a:xfrm>
                <a:off x="2140163" y="3288272"/>
                <a:ext cx="114103"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28" name="Oval 98"/>
              <p:cNvSpPr>
                <a:spLocks noChangeArrowheads="1"/>
              </p:cNvSpPr>
              <p:nvPr/>
            </p:nvSpPr>
            <p:spPr bwMode="auto">
              <a:xfrm>
                <a:off x="2582597" y="3349618"/>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grpSp>
        <p:sp>
          <p:nvSpPr>
            <p:cNvPr id="20" name="Oval 56"/>
            <p:cNvSpPr>
              <a:spLocks noChangeArrowheads="1"/>
            </p:cNvSpPr>
            <p:nvPr/>
          </p:nvSpPr>
          <p:spPr bwMode="auto">
            <a:xfrm>
              <a:off x="2330570" y="3029902"/>
              <a:ext cx="214715" cy="192088"/>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eaLnBrk="0" hangingPunct="0"/>
              <a:endParaRPr lang="en-US"/>
            </a:p>
          </p:txBody>
        </p:sp>
      </p:grpSp>
      <p:grpSp>
        <p:nvGrpSpPr>
          <p:cNvPr id="29" name="Group 28"/>
          <p:cNvGrpSpPr/>
          <p:nvPr/>
        </p:nvGrpSpPr>
        <p:grpSpPr>
          <a:xfrm>
            <a:off x="1219200" y="2077024"/>
            <a:ext cx="1820363" cy="439801"/>
            <a:chOff x="1093612" y="3125946"/>
            <a:chExt cx="2057700" cy="609175"/>
          </a:xfrm>
        </p:grpSpPr>
        <p:grpSp>
          <p:nvGrpSpPr>
            <p:cNvPr id="30" name="Group 69"/>
            <p:cNvGrpSpPr>
              <a:grpSpLocks/>
            </p:cNvGrpSpPr>
            <p:nvPr/>
          </p:nvGrpSpPr>
          <p:grpSpPr bwMode="auto">
            <a:xfrm>
              <a:off x="1093612" y="3336659"/>
              <a:ext cx="2057700" cy="153987"/>
              <a:chOff x="3062" y="2010"/>
              <a:chExt cx="833" cy="97"/>
            </a:xfrm>
          </p:grpSpPr>
          <p:sp>
            <p:nvSpPr>
              <p:cNvPr id="41" name="Line 70"/>
              <p:cNvSpPr>
                <a:spLocks noChangeShapeType="1"/>
              </p:cNvSpPr>
              <p:nvPr/>
            </p:nvSpPr>
            <p:spPr bwMode="auto">
              <a:xfrm>
                <a:off x="3062" y="2058"/>
                <a:ext cx="833" cy="1"/>
              </a:xfrm>
              <a:prstGeom prst="line">
                <a:avLst/>
              </a:prstGeom>
              <a:noFill/>
              <a:ln w="15875">
                <a:solidFill>
                  <a:schemeClr val="tx1"/>
                </a:solidFill>
                <a:round/>
                <a:headEnd/>
                <a:tailEnd/>
              </a:ln>
            </p:spPr>
            <p:txBody>
              <a:bodyPr wrap="none" anchor="ctr">
                <a:prstTxWarp prst="textNoShape">
                  <a:avLst/>
                </a:prstTxWarp>
              </a:bodyPr>
              <a:lstStyle/>
              <a:p>
                <a:endParaRPr lang="en-US"/>
              </a:p>
            </p:txBody>
          </p:sp>
          <p:sp>
            <p:nvSpPr>
              <p:cNvPr id="42" name="Rectangle 71"/>
              <p:cNvSpPr>
                <a:spLocks noChangeArrowheads="1"/>
              </p:cNvSpPr>
              <p:nvPr/>
            </p:nvSpPr>
            <p:spPr bwMode="auto">
              <a:xfrm>
                <a:off x="3092" y="2012"/>
                <a:ext cx="168" cy="95"/>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43" name="Rectangle 72"/>
              <p:cNvSpPr>
                <a:spLocks noChangeArrowheads="1"/>
              </p:cNvSpPr>
              <p:nvPr/>
            </p:nvSpPr>
            <p:spPr bwMode="auto">
              <a:xfrm>
                <a:off x="3737" y="2017"/>
                <a:ext cx="147" cy="90"/>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44" name="Rectangle 73"/>
              <p:cNvSpPr>
                <a:spLocks noChangeArrowheads="1"/>
              </p:cNvSpPr>
              <p:nvPr/>
            </p:nvSpPr>
            <p:spPr bwMode="auto">
              <a:xfrm>
                <a:off x="3370" y="2010"/>
                <a:ext cx="249" cy="97"/>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grpSp>
        <p:grpSp>
          <p:nvGrpSpPr>
            <p:cNvPr id="31" name="Group 88"/>
            <p:cNvGrpSpPr>
              <a:grpSpLocks/>
            </p:cNvGrpSpPr>
            <p:nvPr/>
          </p:nvGrpSpPr>
          <p:grpSpPr bwMode="auto">
            <a:xfrm>
              <a:off x="1582717" y="3490646"/>
              <a:ext cx="1178299" cy="244475"/>
              <a:chOff x="768" y="1488"/>
              <a:chExt cx="768" cy="192"/>
            </a:xfrm>
          </p:grpSpPr>
          <p:sp>
            <p:nvSpPr>
              <p:cNvPr id="39"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40"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sp>
          <p:nvSpPr>
            <p:cNvPr id="32" name="Rectangle 31"/>
            <p:cNvSpPr/>
            <p:nvPr/>
          </p:nvSpPr>
          <p:spPr>
            <a:xfrm>
              <a:off x="2022733" y="3359323"/>
              <a:ext cx="207026" cy="1100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chemeClr val="tx2">
                    <a:lumMod val="20000"/>
                    <a:lumOff val="80000"/>
                  </a:schemeClr>
                </a:solidFill>
              </a:endParaRPr>
            </a:p>
          </p:txBody>
        </p:sp>
        <p:grpSp>
          <p:nvGrpSpPr>
            <p:cNvPr id="33" name="Group 88"/>
            <p:cNvGrpSpPr>
              <a:grpSpLocks/>
            </p:cNvGrpSpPr>
            <p:nvPr/>
          </p:nvGrpSpPr>
          <p:grpSpPr bwMode="auto">
            <a:xfrm flipV="1">
              <a:off x="1589568" y="3125946"/>
              <a:ext cx="261387" cy="225337"/>
              <a:chOff x="768" y="1488"/>
              <a:chExt cx="768" cy="192"/>
            </a:xfrm>
          </p:grpSpPr>
          <p:sp>
            <p:nvSpPr>
              <p:cNvPr id="37"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38"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grpSp>
          <p:nvGrpSpPr>
            <p:cNvPr id="34" name="Group 88"/>
            <p:cNvGrpSpPr>
              <a:grpSpLocks/>
            </p:cNvGrpSpPr>
            <p:nvPr/>
          </p:nvGrpSpPr>
          <p:grpSpPr bwMode="auto">
            <a:xfrm flipV="1">
              <a:off x="2487653" y="3133986"/>
              <a:ext cx="261387" cy="225337"/>
              <a:chOff x="768" y="1488"/>
              <a:chExt cx="768" cy="192"/>
            </a:xfrm>
          </p:grpSpPr>
          <p:sp>
            <p:nvSpPr>
              <p:cNvPr id="35"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36"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grpSp>
      <p:sp>
        <p:nvSpPr>
          <p:cNvPr id="45" name="Freeform 44"/>
          <p:cNvSpPr/>
          <p:nvPr/>
        </p:nvSpPr>
        <p:spPr>
          <a:xfrm rot="2181444">
            <a:off x="1612329" y="5386852"/>
            <a:ext cx="116294" cy="244629"/>
          </a:xfrm>
          <a:custGeom>
            <a:avLst/>
            <a:gdLst>
              <a:gd name="connsiteX0" fmla="*/ 222250 w 450850"/>
              <a:gd name="connsiteY0" fmla="*/ 0 h 421217"/>
              <a:gd name="connsiteX1" fmla="*/ 19050 w 450850"/>
              <a:gd name="connsiteY1" fmla="*/ 355600 h 421217"/>
              <a:gd name="connsiteX2" fmla="*/ 336550 w 450850"/>
              <a:gd name="connsiteY2" fmla="*/ 393700 h 421217"/>
              <a:gd name="connsiteX3" fmla="*/ 450850 w 450850"/>
              <a:gd name="connsiteY3" fmla="*/ 330200 h 421217"/>
              <a:gd name="connsiteX4" fmla="*/ 450850 w 450850"/>
              <a:gd name="connsiteY4" fmla="*/ 330200 h 421217"/>
              <a:gd name="connsiteX5" fmla="*/ 438150 w 450850"/>
              <a:gd name="connsiteY5" fmla="*/ 317500 h 4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21217">
                <a:moveTo>
                  <a:pt x="222250" y="0"/>
                </a:moveTo>
                <a:cubicBezTo>
                  <a:pt x="111125" y="144991"/>
                  <a:pt x="0" y="289983"/>
                  <a:pt x="19050" y="355600"/>
                </a:cubicBezTo>
                <a:cubicBezTo>
                  <a:pt x="38100" y="421217"/>
                  <a:pt x="264583" y="397933"/>
                  <a:pt x="336550" y="393700"/>
                </a:cubicBezTo>
                <a:cubicBezTo>
                  <a:pt x="408517" y="389467"/>
                  <a:pt x="450850" y="330200"/>
                  <a:pt x="450850" y="330200"/>
                </a:cubicBezTo>
                <a:lnTo>
                  <a:pt x="450850" y="330200"/>
                </a:lnTo>
                <a:lnTo>
                  <a:pt x="438150" y="317500"/>
                </a:lnTo>
              </a:path>
            </a:pathLst>
          </a:custGeom>
          <a:noFill/>
          <a:ln>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Pie 45"/>
          <p:cNvSpPr/>
          <p:nvPr/>
        </p:nvSpPr>
        <p:spPr>
          <a:xfrm rot="1063247">
            <a:off x="1631065" y="5514432"/>
            <a:ext cx="333394" cy="306611"/>
          </a:xfrm>
          <a:prstGeom prst="pie">
            <a:avLst>
              <a:gd name="adj1" fmla="val 19805281"/>
              <a:gd name="adj2" fmla="val 16200000"/>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7" name="Group 58"/>
          <p:cNvGrpSpPr/>
          <p:nvPr/>
        </p:nvGrpSpPr>
        <p:grpSpPr>
          <a:xfrm rot="21565177">
            <a:off x="1714302" y="5232090"/>
            <a:ext cx="604135" cy="235821"/>
            <a:chOff x="1839922" y="3288272"/>
            <a:chExt cx="853775" cy="200068"/>
          </a:xfrm>
          <a:solidFill>
            <a:srgbClr val="8EB4E3"/>
          </a:solidFill>
        </p:grpSpPr>
        <p:sp>
          <p:nvSpPr>
            <p:cNvPr id="48" name="Oval 91"/>
            <p:cNvSpPr>
              <a:spLocks noChangeArrowheads="1"/>
            </p:cNvSpPr>
            <p:nvPr/>
          </p:nvSpPr>
          <p:spPr bwMode="auto">
            <a:xfrm>
              <a:off x="1839922" y="3355975"/>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49" name="Oval 92"/>
            <p:cNvSpPr>
              <a:spLocks noChangeArrowheads="1"/>
            </p:cNvSpPr>
            <p:nvPr/>
          </p:nvSpPr>
          <p:spPr bwMode="auto">
            <a:xfrm>
              <a:off x="2255435" y="3293398"/>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0" name="Oval 93"/>
            <p:cNvSpPr>
              <a:spLocks noChangeArrowheads="1"/>
            </p:cNvSpPr>
            <p:nvPr/>
          </p:nvSpPr>
          <p:spPr bwMode="auto">
            <a:xfrm>
              <a:off x="2034447" y="3298117"/>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1" name="Oval 94"/>
            <p:cNvSpPr>
              <a:spLocks noChangeArrowheads="1"/>
            </p:cNvSpPr>
            <p:nvPr/>
          </p:nvSpPr>
          <p:spPr bwMode="auto">
            <a:xfrm>
              <a:off x="2477087" y="3328847"/>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2" name="Oval 95"/>
            <p:cNvSpPr>
              <a:spLocks noChangeArrowheads="1"/>
            </p:cNvSpPr>
            <p:nvPr/>
          </p:nvSpPr>
          <p:spPr bwMode="auto">
            <a:xfrm>
              <a:off x="1936528" y="3334772"/>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3" name="Oval 96"/>
            <p:cNvSpPr>
              <a:spLocks noChangeArrowheads="1"/>
            </p:cNvSpPr>
            <p:nvPr/>
          </p:nvSpPr>
          <p:spPr bwMode="auto">
            <a:xfrm>
              <a:off x="2370819" y="3312089"/>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4" name="Oval 97"/>
            <p:cNvSpPr>
              <a:spLocks noChangeArrowheads="1"/>
            </p:cNvSpPr>
            <p:nvPr/>
          </p:nvSpPr>
          <p:spPr bwMode="auto">
            <a:xfrm>
              <a:off x="2140163" y="3288272"/>
              <a:ext cx="114103"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55" name="Oval 98"/>
            <p:cNvSpPr>
              <a:spLocks noChangeArrowheads="1"/>
            </p:cNvSpPr>
            <p:nvPr/>
          </p:nvSpPr>
          <p:spPr bwMode="auto">
            <a:xfrm>
              <a:off x="2582597" y="3349618"/>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grpSp>
      <p:sp>
        <p:nvSpPr>
          <p:cNvPr id="57" name="Rectangle 71"/>
          <p:cNvSpPr>
            <a:spLocks noChangeArrowheads="1"/>
          </p:cNvSpPr>
          <p:nvPr/>
        </p:nvSpPr>
        <p:spPr bwMode="auto">
          <a:xfrm flipV="1">
            <a:off x="3629915" y="2396766"/>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58" name="Rectangle 71"/>
          <p:cNvSpPr>
            <a:spLocks noChangeArrowheads="1"/>
          </p:cNvSpPr>
          <p:nvPr/>
        </p:nvSpPr>
        <p:spPr bwMode="auto">
          <a:xfrm flipV="1">
            <a:off x="3824579" y="2396766"/>
            <a:ext cx="194664" cy="111484"/>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59" name="Rectangle 71"/>
          <p:cNvSpPr>
            <a:spLocks noChangeArrowheads="1"/>
          </p:cNvSpPr>
          <p:nvPr/>
        </p:nvSpPr>
        <p:spPr bwMode="auto">
          <a:xfrm flipV="1">
            <a:off x="4023856" y="2396766"/>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60" name="Rectangle 71"/>
          <p:cNvSpPr>
            <a:spLocks noChangeArrowheads="1"/>
          </p:cNvSpPr>
          <p:nvPr/>
        </p:nvSpPr>
        <p:spPr bwMode="auto">
          <a:xfrm flipV="1">
            <a:off x="3619392" y="1981200"/>
            <a:ext cx="194664" cy="111484"/>
          </a:xfrm>
          <a:prstGeom prst="rect">
            <a:avLst/>
          </a:prstGeom>
          <a:solidFill>
            <a:schemeClr val="bg1">
              <a:lumMod val="75000"/>
            </a:schemeClr>
          </a:solidFill>
          <a:ln w="19050">
            <a:solidFill>
              <a:srgbClr val="000000"/>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61" name="Rectangle 71"/>
          <p:cNvSpPr>
            <a:spLocks noChangeArrowheads="1"/>
          </p:cNvSpPr>
          <p:nvPr/>
        </p:nvSpPr>
        <p:spPr bwMode="auto">
          <a:xfrm flipV="1">
            <a:off x="3824579" y="1981200"/>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62" name="Line 93"/>
          <p:cNvSpPr>
            <a:spLocks noChangeShapeType="1"/>
          </p:cNvSpPr>
          <p:nvPr/>
        </p:nvSpPr>
        <p:spPr bwMode="auto">
          <a:xfrm>
            <a:off x="3144097" y="2989592"/>
            <a:ext cx="383163" cy="189792"/>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63" name="Group 62"/>
          <p:cNvGrpSpPr/>
          <p:nvPr/>
        </p:nvGrpSpPr>
        <p:grpSpPr>
          <a:xfrm>
            <a:off x="1996932" y="2763256"/>
            <a:ext cx="465539" cy="159727"/>
            <a:chOff x="1946326" y="3029902"/>
            <a:chExt cx="598959" cy="265418"/>
          </a:xfrm>
        </p:grpSpPr>
        <p:grpSp>
          <p:nvGrpSpPr>
            <p:cNvPr id="64" name="Group 58"/>
            <p:cNvGrpSpPr/>
            <p:nvPr/>
          </p:nvGrpSpPr>
          <p:grpSpPr>
            <a:xfrm>
              <a:off x="1946324" y="3114033"/>
              <a:ext cx="420094" cy="181289"/>
              <a:chOff x="1839922" y="3288272"/>
              <a:chExt cx="853775" cy="200068"/>
            </a:xfrm>
            <a:solidFill>
              <a:srgbClr val="8EB4E3"/>
            </a:solidFill>
          </p:grpSpPr>
          <p:sp>
            <p:nvSpPr>
              <p:cNvPr id="66" name="Oval 91"/>
              <p:cNvSpPr>
                <a:spLocks noChangeArrowheads="1"/>
              </p:cNvSpPr>
              <p:nvPr/>
            </p:nvSpPr>
            <p:spPr bwMode="auto">
              <a:xfrm>
                <a:off x="1839922" y="3355975"/>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67" name="Oval 92"/>
              <p:cNvSpPr>
                <a:spLocks noChangeArrowheads="1"/>
              </p:cNvSpPr>
              <p:nvPr/>
            </p:nvSpPr>
            <p:spPr bwMode="auto">
              <a:xfrm>
                <a:off x="2255435" y="3293398"/>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68" name="Oval 93"/>
              <p:cNvSpPr>
                <a:spLocks noChangeArrowheads="1"/>
              </p:cNvSpPr>
              <p:nvPr/>
            </p:nvSpPr>
            <p:spPr bwMode="auto">
              <a:xfrm>
                <a:off x="2034447" y="3298117"/>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69" name="Oval 94"/>
              <p:cNvSpPr>
                <a:spLocks noChangeArrowheads="1"/>
              </p:cNvSpPr>
              <p:nvPr/>
            </p:nvSpPr>
            <p:spPr bwMode="auto">
              <a:xfrm>
                <a:off x="2477087" y="3328847"/>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70" name="Oval 95"/>
              <p:cNvSpPr>
                <a:spLocks noChangeArrowheads="1"/>
              </p:cNvSpPr>
              <p:nvPr/>
            </p:nvSpPr>
            <p:spPr bwMode="auto">
              <a:xfrm>
                <a:off x="1936528" y="3334772"/>
                <a:ext cx="111101"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71" name="Oval 96"/>
              <p:cNvSpPr>
                <a:spLocks noChangeArrowheads="1"/>
              </p:cNvSpPr>
              <p:nvPr/>
            </p:nvSpPr>
            <p:spPr bwMode="auto">
              <a:xfrm>
                <a:off x="2370819" y="3312089"/>
                <a:ext cx="111101"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72" name="Oval 97"/>
              <p:cNvSpPr>
                <a:spLocks noChangeArrowheads="1"/>
              </p:cNvSpPr>
              <p:nvPr/>
            </p:nvSpPr>
            <p:spPr bwMode="auto">
              <a:xfrm>
                <a:off x="2140163" y="3288272"/>
                <a:ext cx="114103" cy="132364"/>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sp>
            <p:nvSpPr>
              <p:cNvPr id="73" name="Oval 98"/>
              <p:cNvSpPr>
                <a:spLocks noChangeArrowheads="1"/>
              </p:cNvSpPr>
              <p:nvPr/>
            </p:nvSpPr>
            <p:spPr bwMode="auto">
              <a:xfrm>
                <a:off x="2582597" y="3349618"/>
                <a:ext cx="111100" cy="132365"/>
              </a:xfrm>
              <a:prstGeom prst="ellipse">
                <a:avLst/>
              </a:prstGeom>
              <a:grpFill/>
              <a:ln w="9525">
                <a:solidFill>
                  <a:schemeClr val="tx1"/>
                </a:solidFill>
                <a:round/>
                <a:headEnd/>
                <a:tailEnd/>
              </a:ln>
            </p:spPr>
            <p:txBody>
              <a:bodyPr wrap="none" anchor="ctr">
                <a:prstTxWarp prst="textNoShape">
                  <a:avLst/>
                </a:prstTxWarp>
              </a:bodyPr>
              <a:lstStyle/>
              <a:p>
                <a:pPr algn="ctr" eaLnBrk="0" hangingPunct="0"/>
                <a:endParaRPr lang="en-US" sz="2400"/>
              </a:p>
            </p:txBody>
          </p:sp>
        </p:grpSp>
        <p:sp>
          <p:nvSpPr>
            <p:cNvPr id="65" name="Oval 56"/>
            <p:cNvSpPr>
              <a:spLocks noChangeArrowheads="1"/>
            </p:cNvSpPr>
            <p:nvPr/>
          </p:nvSpPr>
          <p:spPr bwMode="auto">
            <a:xfrm>
              <a:off x="2330570" y="3029902"/>
              <a:ext cx="214715" cy="192088"/>
            </a:xfrm>
            <a:prstGeom prst="ellipse">
              <a:avLst/>
            </a:prstGeom>
            <a:solidFill>
              <a:srgbClr val="00DD00"/>
            </a:solidFill>
            <a:ln w="9525">
              <a:solidFill>
                <a:schemeClr val="tx1"/>
              </a:solidFill>
              <a:round/>
              <a:headEnd/>
              <a:tailEnd/>
            </a:ln>
          </p:spPr>
          <p:txBody>
            <a:bodyPr wrap="none" anchor="ctr">
              <a:prstTxWarp prst="textNoShape">
                <a:avLst/>
              </a:prstTxWarp>
            </a:bodyPr>
            <a:lstStyle/>
            <a:p>
              <a:pPr algn="ctr" eaLnBrk="0" hangingPunct="0"/>
              <a:endParaRPr lang="en-US"/>
            </a:p>
          </p:txBody>
        </p:sp>
      </p:grpSp>
      <p:grpSp>
        <p:nvGrpSpPr>
          <p:cNvPr id="74" name="Group 73"/>
          <p:cNvGrpSpPr/>
          <p:nvPr/>
        </p:nvGrpSpPr>
        <p:grpSpPr>
          <a:xfrm>
            <a:off x="1229219" y="2805106"/>
            <a:ext cx="1820363" cy="439801"/>
            <a:chOff x="1093612" y="3125946"/>
            <a:chExt cx="2057700" cy="609175"/>
          </a:xfrm>
        </p:grpSpPr>
        <p:grpSp>
          <p:nvGrpSpPr>
            <p:cNvPr id="75" name="Group 69"/>
            <p:cNvGrpSpPr>
              <a:grpSpLocks/>
            </p:cNvGrpSpPr>
            <p:nvPr/>
          </p:nvGrpSpPr>
          <p:grpSpPr bwMode="auto">
            <a:xfrm>
              <a:off x="1093612" y="3335664"/>
              <a:ext cx="2057700" cy="153939"/>
              <a:chOff x="3062" y="2010"/>
              <a:chExt cx="833" cy="97"/>
            </a:xfrm>
          </p:grpSpPr>
          <p:sp>
            <p:nvSpPr>
              <p:cNvPr id="86" name="Line 70"/>
              <p:cNvSpPr>
                <a:spLocks noChangeShapeType="1"/>
              </p:cNvSpPr>
              <p:nvPr/>
            </p:nvSpPr>
            <p:spPr bwMode="auto">
              <a:xfrm>
                <a:off x="3062" y="2058"/>
                <a:ext cx="833" cy="1"/>
              </a:xfrm>
              <a:prstGeom prst="line">
                <a:avLst/>
              </a:prstGeom>
              <a:noFill/>
              <a:ln w="15875">
                <a:solidFill>
                  <a:schemeClr val="tx1"/>
                </a:solidFill>
                <a:round/>
                <a:headEnd/>
                <a:tailEnd/>
              </a:ln>
            </p:spPr>
            <p:txBody>
              <a:bodyPr wrap="none" anchor="ctr">
                <a:prstTxWarp prst="textNoShape">
                  <a:avLst/>
                </a:prstTxWarp>
              </a:bodyPr>
              <a:lstStyle/>
              <a:p>
                <a:endParaRPr lang="en-US"/>
              </a:p>
            </p:txBody>
          </p:sp>
          <p:sp>
            <p:nvSpPr>
              <p:cNvPr id="87" name="Rectangle 71"/>
              <p:cNvSpPr>
                <a:spLocks noChangeArrowheads="1"/>
              </p:cNvSpPr>
              <p:nvPr/>
            </p:nvSpPr>
            <p:spPr bwMode="auto">
              <a:xfrm>
                <a:off x="3092" y="2012"/>
                <a:ext cx="168" cy="95"/>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88" name="Rectangle 72"/>
              <p:cNvSpPr>
                <a:spLocks noChangeArrowheads="1"/>
              </p:cNvSpPr>
              <p:nvPr/>
            </p:nvSpPr>
            <p:spPr bwMode="auto">
              <a:xfrm>
                <a:off x="3737" y="2017"/>
                <a:ext cx="147" cy="90"/>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89" name="Rectangle 73"/>
              <p:cNvSpPr>
                <a:spLocks noChangeArrowheads="1"/>
              </p:cNvSpPr>
              <p:nvPr/>
            </p:nvSpPr>
            <p:spPr bwMode="auto">
              <a:xfrm>
                <a:off x="3370" y="2010"/>
                <a:ext cx="249" cy="97"/>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grpSp>
        <p:grpSp>
          <p:nvGrpSpPr>
            <p:cNvPr id="76" name="Group 88"/>
            <p:cNvGrpSpPr>
              <a:grpSpLocks/>
            </p:cNvGrpSpPr>
            <p:nvPr/>
          </p:nvGrpSpPr>
          <p:grpSpPr bwMode="auto">
            <a:xfrm>
              <a:off x="1582718" y="3490646"/>
              <a:ext cx="1178300" cy="244475"/>
              <a:chOff x="768" y="1488"/>
              <a:chExt cx="768" cy="192"/>
            </a:xfrm>
          </p:grpSpPr>
          <p:sp>
            <p:nvSpPr>
              <p:cNvPr id="84"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85"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sp>
          <p:nvSpPr>
            <p:cNvPr id="77" name="Rectangle 76"/>
            <p:cNvSpPr/>
            <p:nvPr/>
          </p:nvSpPr>
          <p:spPr>
            <a:xfrm>
              <a:off x="2029911" y="3359323"/>
              <a:ext cx="207026" cy="1100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chemeClr val="tx2">
                    <a:lumMod val="20000"/>
                    <a:lumOff val="80000"/>
                  </a:schemeClr>
                </a:solidFill>
              </a:endParaRPr>
            </a:p>
          </p:txBody>
        </p:sp>
        <p:grpSp>
          <p:nvGrpSpPr>
            <p:cNvPr id="78" name="Group 88"/>
            <p:cNvGrpSpPr>
              <a:grpSpLocks/>
            </p:cNvGrpSpPr>
            <p:nvPr/>
          </p:nvGrpSpPr>
          <p:grpSpPr bwMode="auto">
            <a:xfrm flipV="1">
              <a:off x="1589569" y="3125946"/>
              <a:ext cx="261388" cy="225337"/>
              <a:chOff x="768" y="1488"/>
              <a:chExt cx="768" cy="192"/>
            </a:xfrm>
          </p:grpSpPr>
          <p:sp>
            <p:nvSpPr>
              <p:cNvPr id="82"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83"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grpSp>
          <p:nvGrpSpPr>
            <p:cNvPr id="79" name="Group 88"/>
            <p:cNvGrpSpPr>
              <a:grpSpLocks/>
            </p:cNvGrpSpPr>
            <p:nvPr/>
          </p:nvGrpSpPr>
          <p:grpSpPr bwMode="auto">
            <a:xfrm flipV="1">
              <a:off x="2487654" y="3133986"/>
              <a:ext cx="261388" cy="225337"/>
              <a:chOff x="768" y="1488"/>
              <a:chExt cx="768" cy="192"/>
            </a:xfrm>
          </p:grpSpPr>
          <p:sp>
            <p:nvSpPr>
              <p:cNvPr id="80" name="Line 89"/>
              <p:cNvSpPr>
                <a:spLocks noChangeShapeType="1"/>
              </p:cNvSpPr>
              <p:nvPr/>
            </p:nvSpPr>
            <p:spPr bwMode="auto">
              <a:xfrm>
                <a:off x="768"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sp>
            <p:nvSpPr>
              <p:cNvPr id="81" name="Line 90"/>
              <p:cNvSpPr>
                <a:spLocks noChangeShapeType="1"/>
              </p:cNvSpPr>
              <p:nvPr/>
            </p:nvSpPr>
            <p:spPr bwMode="auto">
              <a:xfrm flipV="1">
                <a:off x="1152" y="1488"/>
                <a:ext cx="384" cy="192"/>
              </a:xfrm>
              <a:prstGeom prst="line">
                <a:avLst/>
              </a:prstGeom>
              <a:noFill/>
              <a:ln w="19050">
                <a:solidFill>
                  <a:schemeClr val="tx1"/>
                </a:solidFill>
                <a:prstDash val="sysDash"/>
                <a:round/>
                <a:headEnd/>
                <a:tailEnd/>
              </a:ln>
            </p:spPr>
            <p:txBody>
              <a:bodyPr wrap="none" anchor="ctr">
                <a:prstTxWarp prst="textNoShape">
                  <a:avLst/>
                </a:prstTxWarp>
              </a:bodyPr>
              <a:lstStyle/>
              <a:p>
                <a:endParaRPr lang="en-US"/>
              </a:p>
            </p:txBody>
          </p:sp>
        </p:grpSp>
      </p:grpSp>
      <p:sp>
        <p:nvSpPr>
          <p:cNvPr id="90" name="Rectangle 71"/>
          <p:cNvSpPr>
            <a:spLocks noChangeArrowheads="1"/>
          </p:cNvSpPr>
          <p:nvPr/>
        </p:nvSpPr>
        <p:spPr bwMode="auto">
          <a:xfrm flipV="1">
            <a:off x="3639934" y="3124848"/>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91" name="Rectangle 71"/>
          <p:cNvSpPr>
            <a:spLocks noChangeArrowheads="1"/>
          </p:cNvSpPr>
          <p:nvPr/>
        </p:nvSpPr>
        <p:spPr bwMode="auto">
          <a:xfrm flipV="1">
            <a:off x="3834598" y="3124848"/>
            <a:ext cx="194664" cy="111484"/>
          </a:xfrm>
          <a:prstGeom prst="rect">
            <a:avLst/>
          </a:prstGeom>
          <a:solidFill>
            <a:srgbClr val="FFFF00"/>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92" name="Rectangle 71"/>
          <p:cNvSpPr>
            <a:spLocks noChangeArrowheads="1"/>
          </p:cNvSpPr>
          <p:nvPr/>
        </p:nvSpPr>
        <p:spPr bwMode="auto">
          <a:xfrm flipV="1">
            <a:off x="4033875" y="3124848"/>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93" name="Rectangle 71"/>
          <p:cNvSpPr>
            <a:spLocks noChangeArrowheads="1"/>
          </p:cNvSpPr>
          <p:nvPr/>
        </p:nvSpPr>
        <p:spPr bwMode="auto">
          <a:xfrm flipV="1">
            <a:off x="3635761" y="2763257"/>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94" name="Rectangle 71"/>
          <p:cNvSpPr>
            <a:spLocks noChangeArrowheads="1"/>
          </p:cNvSpPr>
          <p:nvPr/>
        </p:nvSpPr>
        <p:spPr bwMode="auto">
          <a:xfrm flipV="1">
            <a:off x="3840948" y="2763257"/>
            <a:ext cx="194664" cy="111484"/>
          </a:xfrm>
          <a:prstGeom prst="rect">
            <a:avLst/>
          </a:prstGeom>
          <a:solidFill>
            <a:schemeClr val="bg1">
              <a:lumMod val="75000"/>
            </a:schemeClr>
          </a:solidFill>
          <a:ln w="19050">
            <a:solidFill>
              <a:schemeClr val="tx1"/>
            </a:solidFill>
            <a:miter lim="800000"/>
            <a:headEnd/>
            <a:tailEnd/>
          </a:ln>
        </p:spPr>
        <p:txBody>
          <a:bodyPr wrap="none" anchor="ctr">
            <a:prstTxWarp prst="textNoShape">
              <a:avLst/>
            </a:prstTxWarp>
          </a:bodyPr>
          <a:lstStyle/>
          <a:p>
            <a:pPr algn="ctr" eaLnBrk="0" hangingPunct="0"/>
            <a:endParaRPr lang="en-US" sz="1800">
              <a:solidFill>
                <a:schemeClr val="bg1"/>
              </a:solidFill>
            </a:endParaRPr>
          </a:p>
        </p:txBody>
      </p:sp>
      <p:sp>
        <p:nvSpPr>
          <p:cNvPr id="95" name="Line 93"/>
          <p:cNvSpPr>
            <a:spLocks noChangeShapeType="1"/>
          </p:cNvSpPr>
          <p:nvPr/>
        </p:nvSpPr>
        <p:spPr bwMode="auto">
          <a:xfrm>
            <a:off x="3156797" y="2324978"/>
            <a:ext cx="383164" cy="183271"/>
          </a:xfrm>
          <a:prstGeom prst="line">
            <a:avLst/>
          </a:prstGeom>
          <a:noFill/>
          <a:ln w="12700">
            <a:solidFill>
              <a:schemeClr val="tx1"/>
            </a:solidFill>
            <a:prstDash val="sysDash"/>
            <a:round/>
            <a:headEnd/>
            <a:tailEnd type="triangle" w="med" len="med"/>
          </a:ln>
        </p:spPr>
        <p:txBody>
          <a:bodyPr wrap="none" anchor="ctr">
            <a:prstTxWarp prst="textNoShape">
              <a:avLst/>
            </a:prstTxWarp>
          </a:bodyPr>
          <a:lstStyle/>
          <a:p>
            <a:endParaRPr lang="en-US"/>
          </a:p>
        </p:txBody>
      </p:sp>
      <p:sp>
        <p:nvSpPr>
          <p:cNvPr id="96" name="Line 93"/>
          <p:cNvSpPr>
            <a:spLocks noChangeShapeType="1"/>
          </p:cNvSpPr>
          <p:nvPr/>
        </p:nvSpPr>
        <p:spPr bwMode="auto">
          <a:xfrm flipV="1">
            <a:off x="3144097" y="2816681"/>
            <a:ext cx="383164" cy="103193"/>
          </a:xfrm>
          <a:prstGeom prst="line">
            <a:avLst/>
          </a:prstGeom>
          <a:noFill/>
          <a:ln w="12700">
            <a:solidFill>
              <a:schemeClr val="tx1"/>
            </a:solidFill>
            <a:prstDash val="sysDash"/>
            <a:round/>
            <a:headEnd/>
            <a:tailEnd type="triangle" w="med" len="med"/>
          </a:ln>
        </p:spPr>
        <p:txBody>
          <a:bodyPr wrap="none" anchor="ctr">
            <a:prstTxWarp prst="textNoShape">
              <a:avLst/>
            </a:prstTxWarp>
          </a:bodyPr>
          <a:lstStyle/>
          <a:p>
            <a:endParaRPr lang="en-US"/>
          </a:p>
        </p:txBody>
      </p:sp>
      <p:sp>
        <p:nvSpPr>
          <p:cNvPr id="97" name="Oval 56"/>
          <p:cNvSpPr>
            <a:spLocks noChangeArrowheads="1"/>
          </p:cNvSpPr>
          <p:nvPr/>
        </p:nvSpPr>
        <p:spPr bwMode="auto">
          <a:xfrm>
            <a:off x="3339037" y="3504402"/>
            <a:ext cx="134249" cy="93057"/>
          </a:xfrm>
          <a:prstGeom prst="ellipse">
            <a:avLst/>
          </a:prstGeom>
          <a:solidFill>
            <a:srgbClr val="00DD00"/>
          </a:solidFill>
          <a:ln w="9525">
            <a:solidFill>
              <a:schemeClr val="tx1"/>
            </a:solidFill>
            <a:round/>
            <a:headEnd/>
            <a:tailEnd/>
          </a:ln>
        </p:spPr>
        <p:txBody>
          <a:bodyPr wrap="none" anchor="ctr">
            <a:prstTxWarp prst="textNoShape">
              <a:avLst/>
            </a:prstTxWarp>
          </a:bodyPr>
          <a:lstStyle/>
          <a:p>
            <a:pPr algn="ctr" eaLnBrk="0" hangingPunct="0"/>
            <a:endParaRPr lang="en-US"/>
          </a:p>
        </p:txBody>
      </p:sp>
      <p:sp>
        <p:nvSpPr>
          <p:cNvPr id="98" name="Text Box 55"/>
          <p:cNvSpPr txBox="1">
            <a:spLocks noChangeArrowheads="1"/>
          </p:cNvSpPr>
          <p:nvPr/>
        </p:nvSpPr>
        <p:spPr bwMode="auto">
          <a:xfrm>
            <a:off x="4522244" y="2019965"/>
            <a:ext cx="1681413" cy="430887"/>
          </a:xfrm>
          <a:prstGeom prst="rect">
            <a:avLst/>
          </a:prstGeom>
          <a:noFill/>
          <a:ln w="9525">
            <a:noFill/>
            <a:miter lim="800000"/>
            <a:headEnd/>
            <a:tailEnd/>
          </a:ln>
        </p:spPr>
        <p:txBody>
          <a:bodyPr wrap="square">
            <a:prstTxWarp prst="textNoShape">
              <a:avLst/>
            </a:prstTxWarp>
            <a:spAutoFit/>
          </a:bodyPr>
          <a:lstStyle/>
          <a:p>
            <a:pPr eaLnBrk="0" hangingPunct="0"/>
            <a:r>
              <a:rPr lang="en-US" altLang="zh-CN" sz="1100" dirty="0" smtClean="0">
                <a:latin typeface="Arial"/>
                <a:cs typeface="Arial"/>
              </a:rPr>
              <a:t>Splicing inhibition by PUF-</a:t>
            </a:r>
            <a:r>
              <a:rPr lang="en-US" altLang="zh-CN" sz="1100" dirty="0" err="1" smtClean="0">
                <a:latin typeface="Arial"/>
                <a:cs typeface="Arial"/>
              </a:rPr>
              <a:t>Gly</a:t>
            </a:r>
            <a:endParaRPr lang="en-US" altLang="zh-CN" sz="1100" dirty="0">
              <a:latin typeface="Arial"/>
              <a:cs typeface="Arial"/>
            </a:endParaRPr>
          </a:p>
        </p:txBody>
      </p:sp>
      <p:sp>
        <p:nvSpPr>
          <p:cNvPr id="99" name="Text Box 55"/>
          <p:cNvSpPr txBox="1">
            <a:spLocks noChangeArrowheads="1"/>
          </p:cNvSpPr>
          <p:nvPr/>
        </p:nvSpPr>
        <p:spPr bwMode="auto">
          <a:xfrm>
            <a:off x="4579147" y="2798541"/>
            <a:ext cx="1681413" cy="430887"/>
          </a:xfrm>
          <a:prstGeom prst="rect">
            <a:avLst/>
          </a:prstGeom>
          <a:noFill/>
          <a:ln w="9525">
            <a:noFill/>
            <a:miter lim="800000"/>
            <a:headEnd/>
            <a:tailEnd/>
          </a:ln>
        </p:spPr>
        <p:txBody>
          <a:bodyPr wrap="square">
            <a:prstTxWarp prst="textNoShape">
              <a:avLst/>
            </a:prstTxWarp>
            <a:spAutoFit/>
          </a:bodyPr>
          <a:lstStyle/>
          <a:p>
            <a:pPr eaLnBrk="0" hangingPunct="0"/>
            <a:r>
              <a:rPr lang="en-US" altLang="zh-CN" sz="1100" dirty="0" smtClean="0">
                <a:latin typeface="Arial"/>
                <a:cs typeface="Arial"/>
              </a:rPr>
              <a:t>Splicing activation by PUF-RS</a:t>
            </a:r>
            <a:endParaRPr lang="en-US" altLang="zh-CN" sz="1100" dirty="0">
              <a:latin typeface="Arial"/>
              <a:cs typeface="Arial"/>
            </a:endParaRPr>
          </a:p>
        </p:txBody>
      </p:sp>
      <p:sp>
        <p:nvSpPr>
          <p:cNvPr id="100" name="Rectangle 99"/>
          <p:cNvSpPr/>
          <p:nvPr/>
        </p:nvSpPr>
        <p:spPr>
          <a:xfrm rot="196342">
            <a:off x="1844735" y="5421603"/>
            <a:ext cx="317735" cy="7946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chemeClr val="tx2">
                  <a:lumMod val="20000"/>
                  <a:lumOff val="80000"/>
                </a:schemeClr>
              </a:solidFill>
            </a:endParaRPr>
          </a:p>
        </p:txBody>
      </p:sp>
      <p:sp>
        <p:nvSpPr>
          <p:cNvPr id="101" name="TextBox 100"/>
          <p:cNvSpPr txBox="1"/>
          <p:nvPr/>
        </p:nvSpPr>
        <p:spPr>
          <a:xfrm>
            <a:off x="1634233" y="5957575"/>
            <a:ext cx="370649" cy="246221"/>
          </a:xfrm>
          <a:prstGeom prst="rect">
            <a:avLst/>
          </a:prstGeom>
          <a:solidFill>
            <a:schemeClr val="bg1"/>
          </a:solidFill>
        </p:spPr>
        <p:txBody>
          <a:bodyPr wrap="square" rtlCol="0">
            <a:spAutoFit/>
          </a:bodyPr>
          <a:lstStyle/>
          <a:p>
            <a:r>
              <a:rPr lang="en-US" sz="1000" dirty="0" smtClean="0">
                <a:latin typeface="Arial"/>
                <a:cs typeface="Arial"/>
              </a:rPr>
              <a:t>5’</a:t>
            </a:r>
            <a:endParaRPr lang="en-US" sz="1000" dirty="0">
              <a:latin typeface="Arial"/>
              <a:cs typeface="Arial"/>
            </a:endParaRPr>
          </a:p>
        </p:txBody>
      </p:sp>
      <p:sp>
        <p:nvSpPr>
          <p:cNvPr id="102" name="Freeform 101"/>
          <p:cNvSpPr/>
          <p:nvPr/>
        </p:nvSpPr>
        <p:spPr>
          <a:xfrm rot="196790">
            <a:off x="3903791" y="5444545"/>
            <a:ext cx="1219200" cy="649817"/>
          </a:xfrm>
          <a:custGeom>
            <a:avLst/>
            <a:gdLst>
              <a:gd name="connsiteX0" fmla="*/ 203200 w 1219200"/>
              <a:gd name="connsiteY0" fmla="*/ 649817 h 649817"/>
              <a:gd name="connsiteX1" fmla="*/ 50800 w 1219200"/>
              <a:gd name="connsiteY1" fmla="*/ 256117 h 649817"/>
              <a:gd name="connsiteX2" fmla="*/ 508000 w 1219200"/>
              <a:gd name="connsiteY2" fmla="*/ 27517 h 649817"/>
              <a:gd name="connsiteX3" fmla="*/ 1117600 w 1219200"/>
              <a:gd name="connsiteY3" fmla="*/ 421217 h 649817"/>
              <a:gd name="connsiteX4" fmla="*/ 1117600 w 1219200"/>
              <a:gd name="connsiteY4" fmla="*/ 4339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649817">
                <a:moveTo>
                  <a:pt x="203200" y="649817"/>
                </a:moveTo>
                <a:cubicBezTo>
                  <a:pt x="101600" y="504825"/>
                  <a:pt x="0" y="359834"/>
                  <a:pt x="50800" y="256117"/>
                </a:cubicBezTo>
                <a:cubicBezTo>
                  <a:pt x="101600" y="152400"/>
                  <a:pt x="330200" y="0"/>
                  <a:pt x="508000" y="27517"/>
                </a:cubicBezTo>
                <a:cubicBezTo>
                  <a:pt x="685800" y="55034"/>
                  <a:pt x="1016000" y="353484"/>
                  <a:pt x="1117600" y="421217"/>
                </a:cubicBezTo>
                <a:cubicBezTo>
                  <a:pt x="1219200" y="488950"/>
                  <a:pt x="1117600" y="433917"/>
                  <a:pt x="1117600" y="433917"/>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Rectangle 102"/>
          <p:cNvSpPr/>
          <p:nvPr/>
        </p:nvSpPr>
        <p:spPr>
          <a:xfrm rot="19861128">
            <a:off x="4115159" y="5426995"/>
            <a:ext cx="171311" cy="212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solidFill>
                <a:schemeClr val="tx2">
                  <a:lumMod val="20000"/>
                  <a:lumOff val="80000"/>
                </a:schemeClr>
              </a:solidFill>
            </a:endParaRPr>
          </a:p>
        </p:txBody>
      </p:sp>
      <p:sp>
        <p:nvSpPr>
          <p:cNvPr id="104" name="TextBox 103"/>
          <p:cNvSpPr txBox="1"/>
          <p:nvPr/>
        </p:nvSpPr>
        <p:spPr>
          <a:xfrm>
            <a:off x="5000163" y="5862459"/>
            <a:ext cx="370649" cy="246221"/>
          </a:xfrm>
          <a:prstGeom prst="rect">
            <a:avLst/>
          </a:prstGeom>
          <a:solidFill>
            <a:schemeClr val="bg1"/>
          </a:solidFill>
        </p:spPr>
        <p:txBody>
          <a:bodyPr wrap="square" rtlCol="0">
            <a:spAutoFit/>
          </a:bodyPr>
          <a:lstStyle/>
          <a:p>
            <a:endParaRPr lang="en-US" sz="1000" dirty="0">
              <a:latin typeface="Arial"/>
              <a:cs typeface="Arial"/>
            </a:endParaRPr>
          </a:p>
        </p:txBody>
      </p:sp>
      <p:sp>
        <p:nvSpPr>
          <p:cNvPr id="148" name="Rectangle 147"/>
          <p:cNvSpPr/>
          <p:nvPr/>
        </p:nvSpPr>
        <p:spPr>
          <a:xfrm>
            <a:off x="1609418" y="5595073"/>
            <a:ext cx="377064" cy="230832"/>
          </a:xfrm>
          <a:prstGeom prst="rect">
            <a:avLst/>
          </a:prstGeom>
        </p:spPr>
        <p:txBody>
          <a:bodyPr wrap="none">
            <a:spAutoFit/>
          </a:bodyPr>
          <a:lstStyle/>
          <a:p>
            <a:r>
              <a:rPr lang="en-US" sz="900" b="1" dirty="0" smtClean="0">
                <a:latin typeface="Arial"/>
                <a:cs typeface="Arial"/>
              </a:rPr>
              <a:t>PIN</a:t>
            </a:r>
            <a:endParaRPr lang="en-US" sz="900" b="1" dirty="0">
              <a:latin typeface="Arial"/>
              <a:cs typeface="Arial"/>
            </a:endParaRPr>
          </a:p>
        </p:txBody>
      </p:sp>
      <p:sp>
        <p:nvSpPr>
          <p:cNvPr id="2" name="Rectangle 1"/>
          <p:cNvSpPr/>
          <p:nvPr/>
        </p:nvSpPr>
        <p:spPr>
          <a:xfrm>
            <a:off x="533400" y="4038600"/>
            <a:ext cx="8077200" cy="1015663"/>
          </a:xfrm>
          <a:prstGeom prst="rect">
            <a:avLst/>
          </a:prstGeom>
        </p:spPr>
        <p:txBody>
          <a:bodyPr wrap="square">
            <a:spAutoFit/>
          </a:bodyPr>
          <a:lstStyle/>
          <a:p>
            <a:r>
              <a:rPr lang="en-US" sz="2000" dirty="0" smtClean="0">
                <a:solidFill>
                  <a:srgbClr val="000090"/>
                </a:solidFill>
              </a:rPr>
              <a:t>Artificial site-specific </a:t>
            </a:r>
            <a:r>
              <a:rPr lang="en-US" sz="2000" dirty="0">
                <a:solidFill>
                  <a:srgbClr val="000090"/>
                </a:solidFill>
              </a:rPr>
              <a:t>RNA </a:t>
            </a:r>
            <a:r>
              <a:rPr lang="en-US" sz="2000" dirty="0" smtClean="0">
                <a:solidFill>
                  <a:srgbClr val="000090"/>
                </a:solidFill>
              </a:rPr>
              <a:t>endonuclease:  </a:t>
            </a:r>
          </a:p>
          <a:p>
            <a:r>
              <a:rPr lang="en-US" sz="2000" dirty="0" smtClean="0">
                <a:solidFill>
                  <a:srgbClr val="000090"/>
                </a:solidFill>
              </a:rPr>
              <a:t>    Cleave toxic RNA</a:t>
            </a:r>
          </a:p>
          <a:p>
            <a:r>
              <a:rPr lang="en-US" sz="2000" dirty="0" smtClean="0">
                <a:solidFill>
                  <a:srgbClr val="000090"/>
                </a:solidFill>
              </a:rPr>
              <a:t>    Gene silencing in mitochondrion &amp; chloroplast	</a:t>
            </a:r>
            <a:endParaRPr lang="en-US" sz="2000" dirty="0">
              <a:solidFill>
                <a:srgbClr val="000090"/>
              </a:solidFill>
            </a:endParaRPr>
          </a:p>
        </p:txBody>
      </p:sp>
      <p:sp>
        <p:nvSpPr>
          <p:cNvPr id="105" name="Rectangle 130"/>
          <p:cNvSpPr>
            <a:spLocks noChangeArrowheads="1"/>
          </p:cNvSpPr>
          <p:nvPr/>
        </p:nvSpPr>
        <p:spPr bwMode="auto">
          <a:xfrm>
            <a:off x="4495800" y="6120824"/>
            <a:ext cx="5029200" cy="584776"/>
          </a:xfrm>
          <a:prstGeom prst="rect">
            <a:avLst/>
          </a:prstGeom>
          <a:noFill/>
          <a:ln w="9525">
            <a:noFill/>
            <a:miter lim="800000"/>
            <a:headEnd/>
            <a:tailEnd/>
          </a:ln>
        </p:spPr>
        <p:txBody>
          <a:bodyPr wrap="square">
            <a:prstTxWarp prst="textNoShape">
              <a:avLst/>
            </a:prstTxWarp>
            <a:spAutoFit/>
          </a:bodyPr>
          <a:lstStyle/>
          <a:p>
            <a:pPr eaLnBrk="0" hangingPunct="0"/>
            <a:r>
              <a:rPr lang="en-US" sz="1600" b="0" dirty="0" smtClean="0">
                <a:solidFill>
                  <a:srgbClr val="091299"/>
                </a:solidFill>
                <a:latin typeface="Arial" charset="0"/>
              </a:rPr>
              <a:t>Wang Y </a:t>
            </a:r>
            <a:r>
              <a:rPr lang="en-US" altLang="zh-CN" sz="1600" b="0" dirty="0" smtClean="0">
                <a:solidFill>
                  <a:srgbClr val="091299"/>
                </a:solidFill>
                <a:latin typeface="Arial" charset="0"/>
              </a:rPr>
              <a:t>et al, 2009 Nature Methods</a:t>
            </a:r>
          </a:p>
          <a:p>
            <a:pPr eaLnBrk="0" hangingPunct="0"/>
            <a:r>
              <a:rPr lang="en-US" sz="1600" b="0" dirty="0" err="1" smtClean="0">
                <a:solidFill>
                  <a:srgbClr val="091299"/>
                </a:solidFill>
                <a:latin typeface="Arial" charset="0"/>
              </a:rPr>
              <a:t>Chundhury</a:t>
            </a:r>
            <a:r>
              <a:rPr lang="en-US" sz="1600" b="0" dirty="0" smtClean="0">
                <a:solidFill>
                  <a:srgbClr val="091299"/>
                </a:solidFill>
                <a:latin typeface="Arial" charset="0"/>
              </a:rPr>
              <a:t> et al, 2012, Nature Communications</a:t>
            </a:r>
            <a:endParaRPr lang="en-US" sz="1600" b="0" dirty="0">
              <a:solidFill>
                <a:srgbClr val="091299"/>
              </a:solidFill>
              <a:latin typeface="Arial" charset="0"/>
            </a:endParaRPr>
          </a:p>
        </p:txBody>
      </p:sp>
    </p:spTree>
    <p:extLst>
      <p:ext uri="{BB962C8B-B14F-4D97-AF65-F5344CB8AC3E}">
        <p14:creationId xmlns:p14="http://schemas.microsoft.com/office/powerpoint/2010/main" val="2985462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3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855" y="841858"/>
            <a:ext cx="8382000" cy="1015663"/>
          </a:xfrm>
          <a:prstGeom prst="rect">
            <a:avLst/>
          </a:prstGeom>
        </p:spPr>
        <p:txBody>
          <a:bodyPr wrap="square">
            <a:spAutoFit/>
          </a:bodyPr>
          <a:lstStyle/>
          <a:p>
            <a:pPr algn="ctr"/>
            <a:r>
              <a:rPr lang="en-US" sz="3000" dirty="0"/>
              <a:t>Journal of Proteomics &amp; Bioinformatics</a:t>
            </a:r>
            <a:br>
              <a:rPr lang="en-US" sz="3000" dirty="0"/>
            </a:br>
            <a:r>
              <a:rPr lang="en-US" sz="3000" dirty="0"/>
              <a:t>Related Journals</a:t>
            </a:r>
          </a:p>
        </p:txBody>
      </p:sp>
      <p:sp>
        <p:nvSpPr>
          <p:cNvPr id="5" name="Rectangle 4"/>
          <p:cNvSpPr/>
          <p:nvPr/>
        </p:nvSpPr>
        <p:spPr>
          <a:xfrm>
            <a:off x="228600" y="1951672"/>
            <a:ext cx="8915400" cy="1631216"/>
          </a:xfrm>
          <a:prstGeom prst="rect">
            <a:avLst/>
          </a:prstGeom>
        </p:spPr>
        <p:txBody>
          <a:bodyPr wrap="square">
            <a:spAutoFit/>
          </a:bodyPr>
          <a:lstStyle/>
          <a:p>
            <a:pPr marL="342900" indent="-342900">
              <a:buFont typeface="Wingdings" pitchFamily="2" charset="2"/>
              <a:buChar char="Ø"/>
            </a:pPr>
            <a:r>
              <a:rPr lang="en-US" sz="2500" dirty="0" err="1">
                <a:hlinkClick r:id="rId3"/>
              </a:rPr>
              <a:t>Transcriptomics</a:t>
            </a:r>
            <a:r>
              <a:rPr lang="en-US" sz="2500" dirty="0">
                <a:hlinkClick r:id="rId3"/>
              </a:rPr>
              <a:t>: Open Access</a:t>
            </a:r>
            <a:endParaRPr lang="en-US" sz="2500" dirty="0"/>
          </a:p>
          <a:p>
            <a:pPr marL="342900" indent="-342900">
              <a:buFont typeface="Wingdings" pitchFamily="2" charset="2"/>
              <a:buChar char="Ø"/>
            </a:pPr>
            <a:r>
              <a:rPr lang="en-US" sz="2500" dirty="0">
                <a:hlinkClick r:id="rId4" tooltip="Journal of Pharmacogenomics &amp; Pharmacoproteomics "/>
              </a:rPr>
              <a:t>Journal of Pharmacogenomics &amp; </a:t>
            </a:r>
            <a:r>
              <a:rPr lang="en-US" sz="2500" dirty="0" err="1">
                <a:hlinkClick r:id="rId4" tooltip="Journal of Pharmacogenomics &amp; Pharmacoproteomics "/>
              </a:rPr>
              <a:t>Pharmacoproteomics</a:t>
            </a:r>
            <a:r>
              <a:rPr lang="en-US" sz="2500" dirty="0">
                <a:hlinkClick r:id="rId4" tooltip="Journal of Pharmacogenomics &amp; Pharmacoproteomics "/>
              </a:rPr>
              <a:t> </a:t>
            </a:r>
            <a:endParaRPr lang="en-US" sz="2500" dirty="0"/>
          </a:p>
          <a:p>
            <a:pPr marL="342900" indent="-342900">
              <a:buFont typeface="Wingdings" pitchFamily="2" charset="2"/>
              <a:buChar char="Ø"/>
            </a:pPr>
            <a:r>
              <a:rPr lang="en-US" sz="2500" dirty="0">
                <a:hlinkClick r:id="rId5"/>
              </a:rPr>
              <a:t>Journal of Data Mining in Genomics &amp; Proteomics</a:t>
            </a:r>
            <a:endParaRPr lang="en-US" sz="2500" dirty="0"/>
          </a:p>
        </p:txBody>
      </p:sp>
      <p:pic>
        <p:nvPicPr>
          <p:cNvPr id="7" name="Picture 1" descr="C:\Users\satyavarali-m\Desktop\ag_abi_projectare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199" y="4251512"/>
            <a:ext cx="3505201" cy="199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2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ea typeface="ＭＳ Ｐゴシック" pitchFamily="34" charset="-128"/>
            </a:endParaRPr>
          </a:p>
        </p:txBody>
      </p:sp>
      <p:sp>
        <p:nvSpPr>
          <p:cNvPr id="31747" name="Content Placeholder 2"/>
          <p:cNvSpPr>
            <a:spLocks noGrp="1"/>
          </p:cNvSpPr>
          <p:nvPr>
            <p:ph idx="1"/>
          </p:nvPr>
        </p:nvSpPr>
        <p:spPr/>
        <p:txBody>
          <a:bodyPr/>
          <a:lstStyle/>
          <a:p>
            <a:endParaRPr lang="en-US" smtClean="0">
              <a:ea typeface="ＭＳ Ｐゴシック" pitchFamily="34" charset="-128"/>
            </a:endParaRPr>
          </a:p>
        </p:txBody>
      </p:sp>
      <p:pic>
        <p:nvPicPr>
          <p:cNvPr id="31748"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1371600"/>
            <a:ext cx="8420100" cy="3323987"/>
          </a:xfrm>
          <a:prstGeom prst="rect">
            <a:avLst/>
          </a:prstGeom>
        </p:spPr>
        <p:txBody>
          <a:bodyPr>
            <a:spAutoFit/>
          </a:bodyPr>
          <a:lstStyle/>
          <a:p>
            <a:pPr>
              <a:defRPr/>
            </a:pPr>
            <a:r>
              <a:rPr lang="en-US" sz="3500" dirty="0" smtClean="0">
                <a:latin typeface="+mn-lt"/>
              </a:rPr>
              <a:t>For more details on </a:t>
            </a:r>
            <a:r>
              <a:rPr lang="en-US" sz="3500" dirty="0">
                <a:latin typeface="+mn-lt"/>
              </a:rPr>
              <a:t>Conferences Related</a:t>
            </a:r>
          </a:p>
          <a:p>
            <a:pPr>
              <a:defRPr/>
            </a:pPr>
            <a:r>
              <a:rPr lang="en-US" sz="3500" dirty="0" smtClean="0">
                <a:latin typeface="+mn-lt"/>
              </a:rPr>
              <a:t>Journal </a:t>
            </a:r>
            <a:r>
              <a:rPr lang="en-US" sz="3500" dirty="0">
                <a:latin typeface="+mn-lt"/>
              </a:rPr>
              <a:t>of Proteomics &amp; </a:t>
            </a:r>
            <a:r>
              <a:rPr lang="en-US" sz="3500" dirty="0" smtClean="0">
                <a:latin typeface="+mn-lt"/>
              </a:rPr>
              <a:t>Bioinformatics please visit: </a:t>
            </a:r>
          </a:p>
          <a:p>
            <a:pPr>
              <a:defRPr/>
            </a:pPr>
            <a:endParaRPr lang="en-US" sz="3500" dirty="0" smtClean="0">
              <a:latin typeface="+mn-lt"/>
            </a:endParaRPr>
          </a:p>
          <a:p>
            <a:pPr>
              <a:defRPr/>
            </a:pPr>
            <a:r>
              <a:rPr lang="en-US" sz="3500" b="1" dirty="0">
                <a:latin typeface="+mn-lt"/>
                <a:hlinkClick r:id="rId3"/>
              </a:rPr>
              <a:t>http://</a:t>
            </a:r>
            <a:r>
              <a:rPr lang="en-US" sz="3500" b="1" dirty="0" smtClean="0">
                <a:latin typeface="+mn-lt"/>
                <a:hlinkClick r:id="rId3"/>
              </a:rPr>
              <a:t>www.conferenceseries.com/biochemistry-meetings</a:t>
            </a:r>
            <a:endParaRPr lang="en-US" sz="3500" b="1" dirty="0">
              <a:latin typeface="+mn-lt"/>
            </a:endParaRPr>
          </a:p>
        </p:txBody>
      </p:sp>
    </p:spTree>
    <p:extLst>
      <p:ext uri="{BB962C8B-B14F-4D97-AF65-F5344CB8AC3E}">
        <p14:creationId xmlns:p14="http://schemas.microsoft.com/office/powerpoint/2010/main" val="265782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pitchFamily="34" charset="-128"/>
            </a:endParaRPr>
          </a:p>
        </p:txBody>
      </p:sp>
      <p:pic>
        <p:nvPicPr>
          <p:cNvPr id="32771"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100" y="228600"/>
            <a:ext cx="8864600" cy="6489700"/>
          </a:xfrm>
          <a:noFill/>
        </p:spPr>
      </p:pic>
      <p:sp>
        <p:nvSpPr>
          <p:cNvPr id="4" name="Rectangle 3"/>
          <p:cNvSpPr/>
          <p:nvPr/>
        </p:nvSpPr>
        <p:spPr>
          <a:xfrm>
            <a:off x="615950" y="1295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3"/>
              </a:rPr>
              <a:t>http://omicsonline.org/membership.php</a:t>
            </a:r>
            <a:endParaRPr lang="en-US" sz="3000" dirty="0">
              <a:latin typeface="+mn-lt"/>
            </a:endParaRPr>
          </a:p>
        </p:txBody>
      </p:sp>
    </p:spTree>
    <p:extLst>
      <p:ext uri="{BB962C8B-B14F-4D97-AF65-F5344CB8AC3E}">
        <p14:creationId xmlns:p14="http://schemas.microsoft.com/office/powerpoint/2010/main" val="1351033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Zefeng Wang</a:t>
            </a:r>
            <a:endParaRPr lang="en-US" dirty="0">
              <a:solidFill>
                <a:schemeClr val="tx1"/>
              </a:solidFill>
            </a:endParaRPr>
          </a:p>
          <a:p>
            <a:r>
              <a:rPr lang="en-US" dirty="0">
                <a:solidFill>
                  <a:schemeClr val="tx1"/>
                </a:solidFill>
              </a:rPr>
              <a:t>Associate Professor</a:t>
            </a:r>
          </a:p>
          <a:p>
            <a:r>
              <a:rPr lang="en-US" dirty="0">
                <a:solidFill>
                  <a:schemeClr val="tx1"/>
                </a:solidFill>
              </a:rPr>
              <a:t>Department of </a:t>
            </a:r>
            <a:r>
              <a:rPr lang="en-US" dirty="0" smtClean="0">
                <a:solidFill>
                  <a:schemeClr val="tx1"/>
                </a:solidFill>
              </a:rPr>
              <a:t>Pharmacology</a:t>
            </a:r>
            <a:endParaRPr lang="en-US" dirty="0">
              <a:solidFill>
                <a:schemeClr val="tx1"/>
              </a:solidFill>
            </a:endParaRPr>
          </a:p>
          <a:p>
            <a:r>
              <a:rPr lang="en-US" dirty="0" smtClean="0">
                <a:solidFill>
                  <a:schemeClr val="tx1"/>
                </a:solidFill>
              </a:rPr>
              <a:t>University of North Carolina at Chapel Hill</a:t>
            </a:r>
            <a:endParaRPr lang="en-US" dirty="0">
              <a:solidFill>
                <a:schemeClr val="tx1"/>
              </a:solidFill>
            </a:endParaRPr>
          </a:p>
          <a:p>
            <a:r>
              <a:rPr lang="en-US" dirty="0">
                <a:solidFill>
                  <a:schemeClr val="tx1"/>
                </a:solidFill>
              </a:rPr>
              <a:t>USA</a:t>
            </a:r>
          </a:p>
        </p:txBody>
      </p:sp>
    </p:spTree>
    <p:extLst>
      <p:ext uri="{BB962C8B-B14F-4D97-AF65-F5344CB8AC3E}">
        <p14:creationId xmlns:p14="http://schemas.microsoft.com/office/powerpoint/2010/main" val="3595950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Biography </a:t>
            </a:r>
            <a:endParaRPr lang="en-US" sz="2600" dirty="0"/>
          </a:p>
        </p:txBody>
      </p:sp>
      <p:sp>
        <p:nvSpPr>
          <p:cNvPr id="3" name="Content Placeholder 2"/>
          <p:cNvSpPr>
            <a:spLocks noGrp="1"/>
          </p:cNvSpPr>
          <p:nvPr>
            <p:ph idx="1"/>
          </p:nvPr>
        </p:nvSpPr>
        <p:spPr/>
        <p:txBody>
          <a:bodyPr>
            <a:normAutofit/>
          </a:bodyPr>
          <a:lstStyle/>
          <a:p>
            <a:r>
              <a:rPr lang="en-US" sz="2000" b="1" dirty="0"/>
              <a:t>Prof. Zefeng Wang</a:t>
            </a:r>
            <a:r>
              <a:rPr lang="en-US" sz="2000" i="1" dirty="0"/>
              <a:t> </a:t>
            </a:r>
            <a:r>
              <a:rPr lang="en-US" sz="2000" dirty="0"/>
              <a:t>received his Ph.D. degree from Johns Hopkins Medical School, worked as a Damon Runyon fellow at Massachusetts Institute of Technology before becoming an assistant professor at University of North Carolina at Chapel Hill.  Dr. Wang’s research focuses on the regulation of gene expression in RNA level.  He has made significant contribution to the filed of RNA biology by developing a series of new methods to study RNA splicing and degradation, </a:t>
            </a:r>
            <a:r>
              <a:rPr lang="en-US" sz="2000" dirty="0" smtClean="0"/>
              <a:t>and has pioneered </a:t>
            </a:r>
            <a:r>
              <a:rPr lang="en-US" sz="2000" dirty="0"/>
              <a:t>the filed of engineering RNA binding </a:t>
            </a:r>
            <a:r>
              <a:rPr lang="en-US" sz="2000" dirty="0" smtClean="0"/>
              <a:t>proteins. His </a:t>
            </a:r>
            <a:r>
              <a:rPr lang="en-US" sz="2000" dirty="0"/>
              <a:t>work was recognized by several research awards</a:t>
            </a:r>
            <a:r>
              <a:rPr lang="en-US" sz="2000" dirty="0" smtClean="0"/>
              <a:t>.</a:t>
            </a:r>
            <a:endParaRPr lang="en-US" sz="2000" dirty="0"/>
          </a:p>
        </p:txBody>
      </p:sp>
    </p:spTree>
    <p:extLst>
      <p:ext uri="{BB962C8B-B14F-4D97-AF65-F5344CB8AC3E}">
        <p14:creationId xmlns:p14="http://schemas.microsoft.com/office/powerpoint/2010/main" val="382159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tx1"/>
                </a:solidFill>
              </a:rPr>
              <a:t>Research Interests</a:t>
            </a:r>
            <a:endParaRPr lang="en-US" sz="2600" dirty="0"/>
          </a:p>
        </p:txBody>
      </p:sp>
      <p:sp>
        <p:nvSpPr>
          <p:cNvPr id="3" name="Content Placeholder 2"/>
          <p:cNvSpPr>
            <a:spLocks noGrp="1"/>
          </p:cNvSpPr>
          <p:nvPr>
            <p:ph idx="1"/>
          </p:nvPr>
        </p:nvSpPr>
        <p:spPr/>
        <p:txBody>
          <a:bodyPr>
            <a:normAutofit/>
          </a:bodyPr>
          <a:lstStyle/>
          <a:p>
            <a:r>
              <a:rPr lang="en-US" sz="2100" dirty="0" smtClean="0"/>
              <a:t>Systematic study of the regulation of alternative splicing</a:t>
            </a:r>
          </a:p>
          <a:p>
            <a:endParaRPr lang="en-US" sz="2100" dirty="0"/>
          </a:p>
          <a:p>
            <a:r>
              <a:rPr lang="en-US" sz="2100" dirty="0" smtClean="0"/>
              <a:t>Mechanisms and functional roles of splicing </a:t>
            </a:r>
            <a:r>
              <a:rPr lang="en-US" sz="2100" dirty="0" err="1" smtClean="0"/>
              <a:t>mis</a:t>
            </a:r>
            <a:r>
              <a:rPr lang="en-US" sz="2100" dirty="0" smtClean="0"/>
              <a:t>-regulation in cancers</a:t>
            </a:r>
          </a:p>
          <a:p>
            <a:endParaRPr lang="en-US" sz="2100" dirty="0"/>
          </a:p>
          <a:p>
            <a:r>
              <a:rPr lang="en-US" sz="2100" dirty="0" smtClean="0"/>
              <a:t>Manipulation of RNA processing with artificial protein factors</a:t>
            </a:r>
            <a:endParaRPr lang="en-US" sz="1800" dirty="0"/>
          </a:p>
        </p:txBody>
      </p:sp>
    </p:spTree>
    <p:extLst>
      <p:ext uri="{BB962C8B-B14F-4D97-AF65-F5344CB8AC3E}">
        <p14:creationId xmlns:p14="http://schemas.microsoft.com/office/powerpoint/2010/main" val="106469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534400" cy="685800"/>
          </a:xfrm>
        </p:spPr>
        <p:txBody>
          <a:bodyPr>
            <a:normAutofit/>
          </a:bodyPr>
          <a:lstStyle/>
          <a:p>
            <a:r>
              <a:rPr lang="en-US" sz="2600" dirty="0" smtClean="0">
                <a:solidFill>
                  <a:schemeClr val="tx1"/>
                </a:solidFill>
              </a:rPr>
              <a:t>Recent Publications</a:t>
            </a:r>
            <a:endParaRPr lang="en-US" sz="2600" dirty="0"/>
          </a:p>
        </p:txBody>
      </p:sp>
      <p:sp>
        <p:nvSpPr>
          <p:cNvPr id="3" name="Content Placeholder 2"/>
          <p:cNvSpPr>
            <a:spLocks noGrp="1"/>
          </p:cNvSpPr>
          <p:nvPr>
            <p:ph idx="1"/>
          </p:nvPr>
        </p:nvSpPr>
        <p:spPr>
          <a:xfrm>
            <a:off x="301752" y="1244600"/>
            <a:ext cx="8181848" cy="4854448"/>
          </a:xfrm>
        </p:spPr>
        <p:txBody>
          <a:bodyPr>
            <a:noAutofit/>
          </a:bodyPr>
          <a:lstStyle/>
          <a:p>
            <a:pPr lvl="0"/>
            <a:r>
              <a:rPr lang="en-US" sz="1200" dirty="0"/>
              <a:t>Wang Y, Cheong CG, Hall TM and </a:t>
            </a:r>
            <a:r>
              <a:rPr lang="en-US" sz="1200" b="1" dirty="0"/>
              <a:t>Wang Z</a:t>
            </a:r>
            <a:r>
              <a:rPr lang="en-US" sz="1200" dirty="0"/>
              <a:t>. Engineering splicing factors with designed specificities (2009).  Nature Method.  6(11):825-30. </a:t>
            </a:r>
            <a:r>
              <a:rPr lang="en-US" sz="1200" dirty="0" err="1"/>
              <a:t>Epub</a:t>
            </a:r>
            <a:r>
              <a:rPr lang="en-US" sz="1200" dirty="0"/>
              <a:t> 2009 Oct 4</a:t>
            </a:r>
          </a:p>
          <a:p>
            <a:pPr lvl="0"/>
            <a:r>
              <a:rPr lang="en-US" sz="1200" dirty="0" smtClean="0"/>
              <a:t>Wang </a:t>
            </a:r>
            <a:r>
              <a:rPr lang="en-US" sz="1200" dirty="0"/>
              <a:t>Y, Ma M, Xiao XS and </a:t>
            </a:r>
            <a:r>
              <a:rPr lang="en-US" sz="1200" b="1" dirty="0"/>
              <a:t>Wang Z</a:t>
            </a:r>
            <a:r>
              <a:rPr lang="en-US" sz="1200" dirty="0"/>
              <a:t>. </a:t>
            </a:r>
            <a:r>
              <a:rPr lang="en-US" sz="1200" dirty="0" err="1"/>
              <a:t>Intronic</a:t>
            </a:r>
            <a:r>
              <a:rPr lang="en-US" sz="1200" dirty="0"/>
              <a:t> splicing enhancers, cognate splicing factors and context dependent regulation rules.  (2012) Nature Structure Molecular Biology, doi:10.1038/nsmb.2377. </a:t>
            </a:r>
            <a:r>
              <a:rPr lang="en-US" sz="1200" dirty="0" err="1"/>
              <a:t>Epub</a:t>
            </a:r>
            <a:r>
              <a:rPr lang="en-US" sz="1200" dirty="0"/>
              <a:t> Sep 16.</a:t>
            </a:r>
          </a:p>
          <a:p>
            <a:pPr lvl="0"/>
            <a:r>
              <a:rPr lang="en-US" sz="1200" dirty="0" err="1"/>
              <a:t>Choudhury</a:t>
            </a:r>
            <a:r>
              <a:rPr lang="en-US" sz="1200" dirty="0"/>
              <a:t> R, Dominguez D, Wang Y and </a:t>
            </a:r>
            <a:r>
              <a:rPr lang="en-US" sz="1200" b="1" dirty="0"/>
              <a:t>Wang Z</a:t>
            </a:r>
            <a:r>
              <a:rPr lang="en-US" sz="1200" dirty="0"/>
              <a:t>. Engineering RNA endonucleases with customized sequence specificities (2012). Nature Communication 23;3:1147. </a:t>
            </a:r>
            <a:r>
              <a:rPr lang="en-US" sz="1200" dirty="0" err="1"/>
              <a:t>doi</a:t>
            </a:r>
            <a:r>
              <a:rPr lang="en-US" sz="1200" dirty="0"/>
              <a:t>: 10.1038/ncomms2154.</a:t>
            </a:r>
          </a:p>
          <a:p>
            <a:pPr lvl="0"/>
            <a:r>
              <a:rPr lang="en-US" sz="1200" dirty="0"/>
              <a:t>Wang Y, Xiao X, Zhang J, </a:t>
            </a:r>
            <a:r>
              <a:rPr lang="en-US" sz="1200" dirty="0" err="1"/>
              <a:t>Choudhury</a:t>
            </a:r>
            <a:r>
              <a:rPr lang="en-US" sz="1200" dirty="0"/>
              <a:t> R, Robertson A, Li K, Ma M, Burge CB, </a:t>
            </a:r>
            <a:r>
              <a:rPr lang="en-US" sz="1200" b="1" dirty="0"/>
              <a:t>Wang Z</a:t>
            </a:r>
            <a:r>
              <a:rPr lang="en-US" sz="1200" dirty="0"/>
              <a:t>. A complex network of factors with overlapping affinities represses splicing through </a:t>
            </a:r>
            <a:r>
              <a:rPr lang="en-US" sz="1200" dirty="0" err="1"/>
              <a:t>intronic</a:t>
            </a:r>
            <a:r>
              <a:rPr lang="en-US" sz="1200" dirty="0"/>
              <a:t> elements. (2013) Nat </a:t>
            </a:r>
            <a:r>
              <a:rPr lang="en-US" sz="1200" dirty="0" err="1"/>
              <a:t>Struct</a:t>
            </a:r>
            <a:r>
              <a:rPr lang="en-US" sz="1200" dirty="0"/>
              <a:t> </a:t>
            </a:r>
            <a:r>
              <a:rPr lang="en-US" sz="1200" dirty="0" err="1"/>
              <a:t>Mol</a:t>
            </a:r>
            <a:r>
              <a:rPr lang="en-US" sz="1200" dirty="0"/>
              <a:t> Biol. 20(1):36-45. </a:t>
            </a:r>
            <a:r>
              <a:rPr lang="en-US" sz="1200" dirty="0" err="1"/>
              <a:t>doi</a:t>
            </a:r>
            <a:r>
              <a:rPr lang="en-US" sz="1200" dirty="0"/>
              <a:t>: 10.1038/nsmb.2459. PMCID: PMC3537874</a:t>
            </a:r>
          </a:p>
          <a:p>
            <a:pPr lvl="0"/>
            <a:r>
              <a:rPr lang="en-US" sz="1200" dirty="0" smtClean="0"/>
              <a:t>Zhang </a:t>
            </a:r>
            <a:r>
              <a:rPr lang="en-US" sz="1200" dirty="0"/>
              <a:t>W, Wang Y, Dong S, </a:t>
            </a:r>
            <a:r>
              <a:rPr lang="en-US" sz="1200" dirty="0" err="1"/>
              <a:t>Choudhury</a:t>
            </a:r>
            <a:r>
              <a:rPr lang="en-US" sz="1200" dirty="0"/>
              <a:t> R, Jin Y and </a:t>
            </a:r>
            <a:r>
              <a:rPr lang="en-US" sz="1200" b="1" dirty="0"/>
              <a:t>Wang Z</a:t>
            </a:r>
            <a:r>
              <a:rPr lang="en-US" sz="1200" dirty="0"/>
              <a:t> Treatment of type 1 </a:t>
            </a:r>
            <a:r>
              <a:rPr lang="en-US" sz="1200" dirty="0" err="1"/>
              <a:t>Myotonic</a:t>
            </a:r>
            <a:r>
              <a:rPr lang="en-US" sz="1200" dirty="0"/>
              <a:t> Dystrophy by engineering site-specific RNA endonucleases that target (CUG)</a:t>
            </a:r>
            <a:r>
              <a:rPr lang="en-US" sz="1200" baseline="-25000" dirty="0"/>
              <a:t>n</a:t>
            </a:r>
            <a:r>
              <a:rPr lang="en-US" sz="1200" dirty="0"/>
              <a:t> repeats. (2013) Molecular Therapy.  Oct 23 </a:t>
            </a:r>
            <a:r>
              <a:rPr lang="en-US" sz="1200" dirty="0" err="1"/>
              <a:t>doi</a:t>
            </a:r>
            <a:r>
              <a:rPr lang="en-US" sz="1200" dirty="0"/>
              <a:t>: 10.1038/mt.2013.251 </a:t>
            </a:r>
            <a:r>
              <a:rPr lang="en-US" sz="1200" dirty="0" err="1"/>
              <a:t>Epub</a:t>
            </a:r>
            <a:r>
              <a:rPr lang="en-US" sz="1200" dirty="0"/>
              <a:t> ahead of print</a:t>
            </a:r>
          </a:p>
          <a:p>
            <a:pPr lvl="0"/>
            <a:r>
              <a:rPr lang="en-US" sz="1200" dirty="0" err="1"/>
              <a:t>Choudhury</a:t>
            </a:r>
            <a:r>
              <a:rPr lang="en-US" sz="1200" dirty="0"/>
              <a:t> R, </a:t>
            </a:r>
            <a:r>
              <a:rPr lang="en-US" sz="1200" dirty="0" err="1"/>
              <a:t>Ghose</a:t>
            </a:r>
            <a:r>
              <a:rPr lang="en-US" sz="1200" dirty="0"/>
              <a:t> Roy S, Tsai YS, </a:t>
            </a:r>
            <a:r>
              <a:rPr lang="en-US" sz="1200" dirty="0" err="1"/>
              <a:t>Tripathy</a:t>
            </a:r>
            <a:r>
              <a:rPr lang="en-US" sz="1200" dirty="0"/>
              <a:t> A </a:t>
            </a:r>
            <a:r>
              <a:rPr lang="en-US" sz="1200" b="1" baseline="-25000" dirty="0"/>
              <a:t>,</a:t>
            </a:r>
            <a:r>
              <a:rPr lang="en-US" sz="1200" dirty="0"/>
              <a:t> Graves LM and </a:t>
            </a:r>
            <a:r>
              <a:rPr lang="en-US" sz="1200" b="1" dirty="0"/>
              <a:t>Wang</a:t>
            </a:r>
            <a:r>
              <a:rPr lang="en-US" sz="1200" b="1" baseline="30000" dirty="0"/>
              <a:t> </a:t>
            </a:r>
            <a:r>
              <a:rPr lang="en-US" sz="1200" b="1" dirty="0"/>
              <a:t>Z</a:t>
            </a:r>
            <a:r>
              <a:rPr lang="en-US" sz="1200" dirty="0"/>
              <a:t>. The splicing activator DAZAP1 integrates splicing control into MEK/</a:t>
            </a:r>
            <a:r>
              <a:rPr lang="en-US" sz="1200" dirty="0" err="1"/>
              <a:t>Erk</a:t>
            </a:r>
            <a:r>
              <a:rPr lang="en-US" sz="1200" dirty="0"/>
              <a:t> regulated cell proliferation and migration.  Nature Communications (2014) Jan 23;5:3078. </a:t>
            </a:r>
            <a:r>
              <a:rPr lang="en-US" sz="1200" dirty="0" err="1"/>
              <a:t>doi</a:t>
            </a:r>
            <a:r>
              <a:rPr lang="en-US" sz="1200" dirty="0"/>
              <a:t>: 10.1038/ncomms4078</a:t>
            </a:r>
          </a:p>
          <a:p>
            <a:pPr lvl="0"/>
            <a:r>
              <a:rPr lang="en-US" sz="1200" dirty="0"/>
              <a:t>Matera AG* and </a:t>
            </a:r>
            <a:r>
              <a:rPr lang="en-US" sz="1200" b="1" dirty="0"/>
              <a:t>Wang Z</a:t>
            </a:r>
            <a:r>
              <a:rPr lang="en-US" sz="1200" dirty="0"/>
              <a:t>* (</a:t>
            </a:r>
            <a:r>
              <a:rPr lang="en-US" sz="1200" b="1" dirty="0"/>
              <a:t>co-corresponding author</a:t>
            </a:r>
            <a:r>
              <a:rPr lang="en-US" sz="1200" dirty="0"/>
              <a:t>). </a:t>
            </a:r>
            <a:r>
              <a:rPr lang="en-US" sz="1200" dirty="0" err="1"/>
              <a:t>Ribonucleoprotein</a:t>
            </a:r>
            <a:r>
              <a:rPr lang="en-US" sz="1200" dirty="0"/>
              <a:t> assembly and dynamics: A day in the life of the </a:t>
            </a:r>
            <a:r>
              <a:rPr lang="en-US" sz="1200" dirty="0" err="1"/>
              <a:t>spliceosome</a:t>
            </a:r>
            <a:r>
              <a:rPr lang="en-US" sz="1200" dirty="0"/>
              <a:t>. Nature Review Molecular Cell Biology (2014) Jan 23;15(2):108-21. </a:t>
            </a:r>
            <a:r>
              <a:rPr lang="en-US" sz="1200" dirty="0" err="1"/>
              <a:t>doi</a:t>
            </a:r>
            <a:r>
              <a:rPr lang="en-US" sz="1200" dirty="0"/>
              <a:t>: 10.1038/nrm3742</a:t>
            </a:r>
          </a:p>
          <a:p>
            <a:pPr lvl="0"/>
            <a:r>
              <a:rPr lang="en-US" sz="1200" dirty="0"/>
              <a:t>Tsai YS, Gomez SM, and </a:t>
            </a:r>
            <a:r>
              <a:rPr lang="en-US" sz="1200" b="1" dirty="0"/>
              <a:t>Wang Z.</a:t>
            </a:r>
            <a:r>
              <a:rPr lang="en-US" sz="1200" dirty="0"/>
              <a:t> Prevalent RNA recognition motif duplication in the human genome. RNA (2014) May;20(5):702-12. </a:t>
            </a:r>
            <a:r>
              <a:rPr lang="en-US" sz="1200" dirty="0" err="1"/>
              <a:t>doi</a:t>
            </a:r>
            <a:r>
              <a:rPr lang="en-US" sz="1200" dirty="0"/>
              <a:t>: 10.1261/rna.044081.113. </a:t>
            </a:r>
            <a:r>
              <a:rPr lang="en-US" sz="1200" dirty="0" err="1"/>
              <a:t>Epub</a:t>
            </a:r>
            <a:r>
              <a:rPr lang="en-US" sz="1200" dirty="0"/>
              <a:t> 2014 Mar 25</a:t>
            </a:r>
          </a:p>
          <a:p>
            <a:pPr lvl="0"/>
            <a:r>
              <a:rPr lang="en-US" sz="1200" dirty="0"/>
              <a:t>Wang Y, Chen D, </a:t>
            </a:r>
            <a:r>
              <a:rPr lang="en-US" sz="1200" dirty="0" err="1"/>
              <a:t>Qian</a:t>
            </a:r>
            <a:r>
              <a:rPr lang="en-US" sz="1200" dirty="0"/>
              <a:t> H, Tsai YS, Shao S, Dominguez D and </a:t>
            </a:r>
            <a:r>
              <a:rPr lang="en-US" sz="1200" b="1" dirty="0"/>
              <a:t>Wang Z</a:t>
            </a:r>
            <a:r>
              <a:rPr lang="en-US" sz="1200" dirty="0"/>
              <a:t>. The splicing factor RBM4 controls apoptosis, proliferation, and migration to suppress tumor progression. Cancer Cell (2014) Sep 8; 26(3):374-89. </a:t>
            </a:r>
            <a:r>
              <a:rPr lang="en-US" sz="1200" dirty="0" err="1"/>
              <a:t>doi</a:t>
            </a:r>
            <a:r>
              <a:rPr lang="en-US" sz="1200" dirty="0"/>
              <a:t>: 10.1016/j.ccr.2014.07.010.</a:t>
            </a:r>
          </a:p>
          <a:p>
            <a:pPr lvl="0"/>
            <a:endParaRPr lang="en-US" sz="1200" dirty="0"/>
          </a:p>
        </p:txBody>
      </p:sp>
    </p:spTree>
    <p:extLst>
      <p:ext uri="{BB962C8B-B14F-4D97-AF65-F5344CB8AC3E}">
        <p14:creationId xmlns:p14="http://schemas.microsoft.com/office/powerpoint/2010/main" val="115144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8"/>
          <p:cNvGrpSpPr>
            <a:grpSpLocks/>
          </p:cNvGrpSpPr>
          <p:nvPr/>
        </p:nvGrpSpPr>
        <p:grpSpPr bwMode="auto">
          <a:xfrm>
            <a:off x="558800" y="3848100"/>
            <a:ext cx="1500188" cy="1143000"/>
            <a:chOff x="2338698" y="2438400"/>
            <a:chExt cx="2385702" cy="2142943"/>
          </a:xfrm>
        </p:grpSpPr>
        <p:pic>
          <p:nvPicPr>
            <p:cNvPr id="35926" name="Picture 17055"/>
            <p:cNvPicPr>
              <a:picLocks noChangeAspect="1" noChangeArrowheads="1"/>
            </p:cNvPicPr>
            <p:nvPr/>
          </p:nvPicPr>
          <p:blipFill>
            <a:blip r:embed="rId3"/>
            <a:srcRect l="18420"/>
            <a:stretch>
              <a:fillRect/>
            </a:stretch>
          </p:blipFill>
          <p:spPr bwMode="auto">
            <a:xfrm>
              <a:off x="2362200" y="2438400"/>
              <a:ext cx="2362200" cy="2085975"/>
            </a:xfrm>
            <a:prstGeom prst="rect">
              <a:avLst/>
            </a:prstGeom>
            <a:noFill/>
            <a:ln w="9525">
              <a:noFill/>
              <a:miter lim="800000"/>
              <a:headEnd/>
              <a:tailEnd/>
            </a:ln>
          </p:spPr>
        </p:pic>
        <p:sp>
          <p:nvSpPr>
            <p:cNvPr id="84" name="Rectangle 83"/>
            <p:cNvSpPr/>
            <p:nvPr/>
          </p:nvSpPr>
          <p:spPr>
            <a:xfrm>
              <a:off x="3048098" y="4364073"/>
              <a:ext cx="1219358" cy="217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0" hangingPunct="0">
                <a:defRPr/>
              </a:pPr>
              <a:endParaRPr lang="en-US" sz="1800">
                <a:solidFill>
                  <a:srgbClr val="FFFFFF"/>
                </a:solidFill>
                <a:ea typeface="ＭＳ Ｐゴシック" charset="-128"/>
                <a:cs typeface="ＭＳ Ｐゴシック" charset="-128"/>
              </a:endParaRPr>
            </a:p>
          </p:txBody>
        </p:sp>
        <p:sp>
          <p:nvSpPr>
            <p:cNvPr id="85" name="Rectangle 84"/>
            <p:cNvSpPr/>
            <p:nvPr/>
          </p:nvSpPr>
          <p:spPr>
            <a:xfrm>
              <a:off x="2338698" y="2905682"/>
              <a:ext cx="229735" cy="1059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0" hangingPunct="0">
                <a:defRPr/>
              </a:pPr>
              <a:endParaRPr lang="en-US" sz="1800">
                <a:solidFill>
                  <a:srgbClr val="FFFFFF"/>
                </a:solidFill>
                <a:ea typeface="ＭＳ Ｐゴシック" charset="-128"/>
                <a:cs typeface="ＭＳ Ｐゴシック" charset="-128"/>
              </a:endParaRPr>
            </a:p>
          </p:txBody>
        </p:sp>
      </p:grpSp>
      <p:sp>
        <p:nvSpPr>
          <p:cNvPr id="35843" name="Text Box 5"/>
          <p:cNvSpPr txBox="1">
            <a:spLocks noChangeArrowheads="1"/>
          </p:cNvSpPr>
          <p:nvPr/>
        </p:nvSpPr>
        <p:spPr bwMode="auto">
          <a:xfrm>
            <a:off x="533400" y="152400"/>
            <a:ext cx="7924800" cy="9461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800" dirty="0">
                <a:solidFill>
                  <a:srgbClr val="091299"/>
                </a:solidFill>
              </a:rPr>
              <a:t>Systematic Identification of </a:t>
            </a:r>
            <a:r>
              <a:rPr lang="en-US" sz="2800" dirty="0" err="1">
                <a:solidFill>
                  <a:srgbClr val="091299"/>
                </a:solidFill>
              </a:rPr>
              <a:t>Intronic</a:t>
            </a:r>
            <a:r>
              <a:rPr lang="en-US" sz="2800" dirty="0">
                <a:solidFill>
                  <a:srgbClr val="091299"/>
                </a:solidFill>
              </a:rPr>
              <a:t> Splicing Silencers with FAS-ISS</a:t>
            </a:r>
          </a:p>
        </p:txBody>
      </p:sp>
      <p:sp>
        <p:nvSpPr>
          <p:cNvPr id="35844" name="Rectangle 6"/>
          <p:cNvSpPr>
            <a:spLocks noChangeArrowheads="1"/>
          </p:cNvSpPr>
          <p:nvPr/>
        </p:nvSpPr>
        <p:spPr bwMode="auto">
          <a:xfrm>
            <a:off x="1143000" y="1219200"/>
            <a:ext cx="533400" cy="38100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a:p>
        </p:txBody>
      </p:sp>
      <p:sp>
        <p:nvSpPr>
          <p:cNvPr id="35845" name="Rectangle 7"/>
          <p:cNvSpPr>
            <a:spLocks noChangeArrowheads="1"/>
          </p:cNvSpPr>
          <p:nvPr/>
        </p:nvSpPr>
        <p:spPr bwMode="auto">
          <a:xfrm>
            <a:off x="4572000" y="1168400"/>
            <a:ext cx="533400" cy="38100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a:p>
        </p:txBody>
      </p:sp>
      <p:grpSp>
        <p:nvGrpSpPr>
          <p:cNvPr id="35846" name="Group 83"/>
          <p:cNvGrpSpPr>
            <a:grpSpLocks/>
          </p:cNvGrpSpPr>
          <p:nvPr/>
        </p:nvGrpSpPr>
        <p:grpSpPr bwMode="auto">
          <a:xfrm>
            <a:off x="546100" y="2044700"/>
            <a:ext cx="1625600" cy="720725"/>
            <a:chOff x="544" y="900"/>
            <a:chExt cx="1024" cy="478"/>
          </a:xfrm>
        </p:grpSpPr>
        <p:sp>
          <p:nvSpPr>
            <p:cNvPr id="35907" name="AutoShape 36"/>
            <p:cNvSpPr>
              <a:spLocks noChangeArrowheads="1"/>
            </p:cNvSpPr>
            <p:nvPr/>
          </p:nvSpPr>
          <p:spPr bwMode="auto">
            <a:xfrm>
              <a:off x="544" y="1007"/>
              <a:ext cx="1024" cy="305"/>
            </a:xfrm>
            <a:prstGeom prst="roundRect">
              <a:avLst>
                <a:gd name="adj" fmla="val 50000"/>
              </a:avLst>
            </a:prstGeom>
            <a:noFill/>
            <a:ln w="15875">
              <a:solidFill>
                <a:schemeClr val="tx1"/>
              </a:solidFill>
              <a:round/>
              <a:headEnd/>
              <a:tailEnd/>
            </a:ln>
          </p:spPr>
          <p:txBody>
            <a:bodyPr wrap="none" anchor="ctr">
              <a:prstTxWarp prst="textNoShape">
                <a:avLst/>
              </a:prstTxWarp>
            </a:bodyPr>
            <a:lstStyle/>
            <a:p>
              <a:pPr eaLnBrk="0" hangingPunct="0"/>
              <a:endParaRPr lang="en-US" sz="1000"/>
            </a:p>
          </p:txBody>
        </p:sp>
        <p:sp>
          <p:nvSpPr>
            <p:cNvPr id="35908" name="Rectangle 37"/>
            <p:cNvSpPr>
              <a:spLocks noChangeArrowheads="1"/>
            </p:cNvSpPr>
            <p:nvPr/>
          </p:nvSpPr>
          <p:spPr bwMode="auto">
            <a:xfrm>
              <a:off x="721" y="973"/>
              <a:ext cx="192" cy="83"/>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algn="ctr" eaLnBrk="0" hangingPunct="0"/>
              <a:r>
                <a:rPr lang="en-US" sz="1000"/>
                <a:t>G</a:t>
              </a:r>
            </a:p>
          </p:txBody>
        </p:sp>
        <p:sp>
          <p:nvSpPr>
            <p:cNvPr id="35909" name="Rectangle 38"/>
            <p:cNvSpPr>
              <a:spLocks noChangeArrowheads="1"/>
            </p:cNvSpPr>
            <p:nvPr/>
          </p:nvSpPr>
          <p:spPr bwMode="auto">
            <a:xfrm>
              <a:off x="1258" y="971"/>
              <a:ext cx="192" cy="83"/>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000"/>
            </a:p>
          </p:txBody>
        </p:sp>
        <p:sp>
          <p:nvSpPr>
            <p:cNvPr id="35910" name="Rectangle 39"/>
            <p:cNvSpPr>
              <a:spLocks noChangeArrowheads="1"/>
            </p:cNvSpPr>
            <p:nvPr/>
          </p:nvSpPr>
          <p:spPr bwMode="auto">
            <a:xfrm>
              <a:off x="1028" y="978"/>
              <a:ext cx="115" cy="8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eaLnBrk="0" hangingPunct="0"/>
              <a:endParaRPr lang="en-US" sz="1000"/>
            </a:p>
          </p:txBody>
        </p:sp>
        <p:sp>
          <p:nvSpPr>
            <p:cNvPr id="35911" name="Rectangle 40"/>
            <p:cNvSpPr>
              <a:spLocks noChangeArrowheads="1"/>
            </p:cNvSpPr>
            <p:nvPr/>
          </p:nvSpPr>
          <p:spPr bwMode="auto">
            <a:xfrm>
              <a:off x="1161" y="974"/>
              <a:ext cx="25" cy="83"/>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sz="1000"/>
            </a:p>
          </p:txBody>
        </p:sp>
        <p:sp>
          <p:nvSpPr>
            <p:cNvPr id="35912" name="Rectangle 41"/>
            <p:cNvSpPr>
              <a:spLocks noChangeArrowheads="1"/>
            </p:cNvSpPr>
            <p:nvPr/>
          </p:nvSpPr>
          <p:spPr bwMode="auto">
            <a:xfrm>
              <a:off x="907" y="1257"/>
              <a:ext cx="268" cy="94"/>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eaLnBrk="0" hangingPunct="0"/>
              <a:endParaRPr lang="en-US" sz="1000"/>
            </a:p>
          </p:txBody>
        </p:sp>
        <p:sp>
          <p:nvSpPr>
            <p:cNvPr id="35913" name="Text Box 42"/>
            <p:cNvSpPr txBox="1">
              <a:spLocks noChangeArrowheads="1"/>
            </p:cNvSpPr>
            <p:nvPr/>
          </p:nvSpPr>
          <p:spPr bwMode="auto">
            <a:xfrm>
              <a:off x="902" y="1215"/>
              <a:ext cx="269" cy="163"/>
            </a:xfrm>
            <a:prstGeom prst="rect">
              <a:avLst/>
            </a:prstGeom>
            <a:noFill/>
            <a:ln w="9525">
              <a:noFill/>
              <a:miter lim="800000"/>
              <a:headEnd/>
              <a:tailEnd/>
            </a:ln>
          </p:spPr>
          <p:txBody>
            <a:bodyPr wrap="none">
              <a:prstTxWarp prst="textNoShape">
                <a:avLst/>
              </a:prstTxWarp>
              <a:spAutoFit/>
            </a:bodyPr>
            <a:lstStyle/>
            <a:p>
              <a:pPr eaLnBrk="0" hangingPunct="0"/>
              <a:r>
                <a:rPr lang="en-US" sz="1000"/>
                <a:t>Hyg </a:t>
              </a:r>
            </a:p>
          </p:txBody>
        </p:sp>
        <p:sp>
          <p:nvSpPr>
            <p:cNvPr id="35914" name="Line 43"/>
            <p:cNvSpPr>
              <a:spLocks noChangeShapeType="1"/>
            </p:cNvSpPr>
            <p:nvPr/>
          </p:nvSpPr>
          <p:spPr bwMode="auto">
            <a:xfrm>
              <a:off x="657" y="905"/>
              <a:ext cx="0" cy="11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5915" name="Line 44"/>
            <p:cNvSpPr>
              <a:spLocks noChangeShapeType="1"/>
            </p:cNvSpPr>
            <p:nvPr/>
          </p:nvSpPr>
          <p:spPr bwMode="auto">
            <a:xfrm>
              <a:off x="657" y="905"/>
              <a:ext cx="77"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35916" name="Group 45"/>
            <p:cNvGrpSpPr>
              <a:grpSpLocks/>
            </p:cNvGrpSpPr>
            <p:nvPr/>
          </p:nvGrpSpPr>
          <p:grpSpPr bwMode="auto">
            <a:xfrm>
              <a:off x="917" y="910"/>
              <a:ext cx="116" cy="83"/>
              <a:chOff x="768" y="1872"/>
              <a:chExt cx="192" cy="96"/>
            </a:xfrm>
          </p:grpSpPr>
          <p:sp>
            <p:nvSpPr>
              <p:cNvPr id="35924" name="Line 46"/>
              <p:cNvSpPr>
                <a:spLocks noChangeShapeType="1"/>
              </p:cNvSpPr>
              <p:nvPr/>
            </p:nvSpPr>
            <p:spPr bwMode="auto">
              <a:xfrm flipV="1">
                <a:off x="768"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sp>
            <p:nvSpPr>
              <p:cNvPr id="35925" name="Line 47"/>
              <p:cNvSpPr>
                <a:spLocks noChangeShapeType="1"/>
              </p:cNvSpPr>
              <p:nvPr/>
            </p:nvSpPr>
            <p:spPr bwMode="auto">
              <a:xfrm rot="5400000" flipV="1">
                <a:off x="864"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grpSp>
        <p:grpSp>
          <p:nvGrpSpPr>
            <p:cNvPr id="35917" name="Group 48"/>
            <p:cNvGrpSpPr>
              <a:grpSpLocks/>
            </p:cNvGrpSpPr>
            <p:nvPr/>
          </p:nvGrpSpPr>
          <p:grpSpPr bwMode="auto">
            <a:xfrm>
              <a:off x="1139" y="900"/>
              <a:ext cx="120" cy="83"/>
              <a:chOff x="749" y="1872"/>
              <a:chExt cx="199" cy="96"/>
            </a:xfrm>
          </p:grpSpPr>
          <p:sp>
            <p:nvSpPr>
              <p:cNvPr id="35922" name="Line 49"/>
              <p:cNvSpPr>
                <a:spLocks noChangeShapeType="1"/>
              </p:cNvSpPr>
              <p:nvPr/>
            </p:nvSpPr>
            <p:spPr bwMode="auto">
              <a:xfrm flipV="1">
                <a:off x="749"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sp>
            <p:nvSpPr>
              <p:cNvPr id="35923" name="Line 50"/>
              <p:cNvSpPr>
                <a:spLocks noChangeShapeType="1"/>
              </p:cNvSpPr>
              <p:nvPr/>
            </p:nvSpPr>
            <p:spPr bwMode="auto">
              <a:xfrm rot="5400000" flipV="1">
                <a:off x="852"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grpSp>
        <p:grpSp>
          <p:nvGrpSpPr>
            <p:cNvPr id="35918" name="Group 51"/>
            <p:cNvGrpSpPr>
              <a:grpSpLocks/>
            </p:cNvGrpSpPr>
            <p:nvPr/>
          </p:nvGrpSpPr>
          <p:grpSpPr bwMode="auto">
            <a:xfrm flipV="1">
              <a:off x="917" y="1054"/>
              <a:ext cx="346" cy="83"/>
              <a:chOff x="768" y="1872"/>
              <a:chExt cx="192" cy="96"/>
            </a:xfrm>
          </p:grpSpPr>
          <p:sp>
            <p:nvSpPr>
              <p:cNvPr id="35920" name="Line 52"/>
              <p:cNvSpPr>
                <a:spLocks noChangeShapeType="1"/>
              </p:cNvSpPr>
              <p:nvPr/>
            </p:nvSpPr>
            <p:spPr bwMode="auto">
              <a:xfrm flipV="1">
                <a:off x="768"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sp>
            <p:nvSpPr>
              <p:cNvPr id="35921" name="Line 53"/>
              <p:cNvSpPr>
                <a:spLocks noChangeShapeType="1"/>
              </p:cNvSpPr>
              <p:nvPr/>
            </p:nvSpPr>
            <p:spPr bwMode="auto">
              <a:xfrm rot="5400000" flipV="1">
                <a:off x="864" y="1872"/>
                <a:ext cx="96" cy="96"/>
              </a:xfrm>
              <a:prstGeom prst="line">
                <a:avLst/>
              </a:prstGeom>
              <a:noFill/>
              <a:ln w="15875">
                <a:solidFill>
                  <a:schemeClr val="tx1"/>
                </a:solidFill>
                <a:round/>
                <a:headEnd/>
                <a:tailEnd/>
              </a:ln>
            </p:spPr>
            <p:txBody>
              <a:bodyPr wrap="none" anchor="ctr">
                <a:prstTxWarp prst="textNoShape">
                  <a:avLst/>
                </a:prstTxWarp>
              </a:bodyPr>
              <a:lstStyle/>
              <a:p>
                <a:endParaRPr lang="en-US"/>
              </a:p>
            </p:txBody>
          </p:sp>
        </p:grpSp>
        <p:sp>
          <p:nvSpPr>
            <p:cNvPr id="35919" name="Rectangle 54"/>
            <p:cNvSpPr>
              <a:spLocks noChangeArrowheads="1"/>
            </p:cNvSpPr>
            <p:nvPr/>
          </p:nvSpPr>
          <p:spPr bwMode="auto">
            <a:xfrm>
              <a:off x="1254" y="969"/>
              <a:ext cx="191" cy="82"/>
            </a:xfrm>
            <a:prstGeom prst="rect">
              <a:avLst/>
            </a:prstGeom>
            <a:noFill/>
            <a:ln w="9525">
              <a:noFill/>
              <a:miter lim="800000"/>
              <a:headEnd/>
              <a:tailEnd/>
            </a:ln>
          </p:spPr>
          <p:txBody>
            <a:bodyPr wrap="none" anchor="ctr">
              <a:prstTxWarp prst="textNoShape">
                <a:avLst/>
              </a:prstTxWarp>
            </a:bodyPr>
            <a:lstStyle/>
            <a:p>
              <a:pPr algn="ctr" eaLnBrk="0" hangingPunct="0"/>
              <a:r>
                <a:rPr lang="en-US" sz="1000"/>
                <a:t>FP</a:t>
              </a:r>
            </a:p>
          </p:txBody>
        </p:sp>
      </p:grpSp>
      <p:sp>
        <p:nvSpPr>
          <p:cNvPr id="35847" name="Rectangle 57"/>
          <p:cNvSpPr>
            <a:spLocks noChangeArrowheads="1"/>
          </p:cNvSpPr>
          <p:nvPr/>
        </p:nvSpPr>
        <p:spPr bwMode="auto">
          <a:xfrm>
            <a:off x="1804988" y="1887538"/>
            <a:ext cx="50800" cy="101600"/>
          </a:xfrm>
          <a:prstGeom prst="rect">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nvGrpSpPr>
          <p:cNvPr id="35848" name="Group 67"/>
          <p:cNvGrpSpPr>
            <a:grpSpLocks/>
          </p:cNvGrpSpPr>
          <p:nvPr/>
        </p:nvGrpSpPr>
        <p:grpSpPr bwMode="auto">
          <a:xfrm>
            <a:off x="1587500" y="3057525"/>
            <a:ext cx="334963" cy="123825"/>
            <a:chOff x="2016" y="1853"/>
            <a:chExt cx="256" cy="107"/>
          </a:xfrm>
        </p:grpSpPr>
        <p:sp>
          <p:nvSpPr>
            <p:cNvPr id="35905" name="Rectangle 68"/>
            <p:cNvSpPr>
              <a:spLocks noChangeArrowheads="1"/>
            </p:cNvSpPr>
            <p:nvPr/>
          </p:nvSpPr>
          <p:spPr bwMode="auto">
            <a:xfrm>
              <a:off x="2016" y="1853"/>
              <a:ext cx="129" cy="107"/>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35906" name="Rectangle 69"/>
            <p:cNvSpPr>
              <a:spLocks noChangeArrowheads="1"/>
            </p:cNvSpPr>
            <p:nvPr/>
          </p:nvSpPr>
          <p:spPr bwMode="auto">
            <a:xfrm>
              <a:off x="2142" y="1853"/>
              <a:ext cx="130" cy="107"/>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grpSp>
        <p:nvGrpSpPr>
          <p:cNvPr id="35849" name="Group 85"/>
          <p:cNvGrpSpPr>
            <a:grpSpLocks/>
          </p:cNvGrpSpPr>
          <p:nvPr/>
        </p:nvGrpSpPr>
        <p:grpSpPr bwMode="auto">
          <a:xfrm>
            <a:off x="728663" y="3067050"/>
            <a:ext cx="439737" cy="107950"/>
            <a:chOff x="725" y="1708"/>
            <a:chExt cx="315" cy="73"/>
          </a:xfrm>
        </p:grpSpPr>
        <p:sp>
          <p:nvSpPr>
            <p:cNvPr id="35902" name="Rectangle 71"/>
            <p:cNvSpPr>
              <a:spLocks noChangeArrowheads="1"/>
            </p:cNvSpPr>
            <p:nvPr/>
          </p:nvSpPr>
          <p:spPr bwMode="auto">
            <a:xfrm>
              <a:off x="725" y="1708"/>
              <a:ext cx="121" cy="73"/>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35903" name="Rectangle 72"/>
            <p:cNvSpPr>
              <a:spLocks noChangeArrowheads="1"/>
            </p:cNvSpPr>
            <p:nvPr/>
          </p:nvSpPr>
          <p:spPr bwMode="auto">
            <a:xfrm>
              <a:off x="919" y="1708"/>
              <a:ext cx="121" cy="73"/>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35904" name="Rectangle 73"/>
            <p:cNvSpPr>
              <a:spLocks noChangeArrowheads="1"/>
            </p:cNvSpPr>
            <p:nvPr/>
          </p:nvSpPr>
          <p:spPr bwMode="auto">
            <a:xfrm>
              <a:off x="846" y="1708"/>
              <a:ext cx="73" cy="73"/>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sp>
        <p:nvSpPr>
          <p:cNvPr id="35850" name="Rectangle 75"/>
          <p:cNvSpPr>
            <a:spLocks noChangeArrowheads="1"/>
          </p:cNvSpPr>
          <p:nvPr/>
        </p:nvSpPr>
        <p:spPr bwMode="auto">
          <a:xfrm>
            <a:off x="1562100" y="2990850"/>
            <a:ext cx="552450" cy="246063"/>
          </a:xfrm>
          <a:prstGeom prst="rect">
            <a:avLst/>
          </a:prstGeom>
          <a:noFill/>
          <a:ln w="9525">
            <a:noFill/>
            <a:miter lim="800000"/>
            <a:headEnd/>
            <a:tailEnd/>
          </a:ln>
        </p:spPr>
        <p:txBody>
          <a:bodyPr>
            <a:prstTxWarp prst="textNoShape">
              <a:avLst/>
            </a:prstTxWarp>
            <a:spAutoFit/>
          </a:bodyPr>
          <a:lstStyle/>
          <a:p>
            <a:pPr eaLnBrk="0" hangingPunct="0"/>
            <a:r>
              <a:rPr lang="en-US" sz="1000"/>
              <a:t>GFP</a:t>
            </a:r>
          </a:p>
        </p:txBody>
      </p:sp>
      <p:sp>
        <p:nvSpPr>
          <p:cNvPr id="35851" name="Rectangle 79"/>
          <p:cNvSpPr>
            <a:spLocks noChangeArrowheads="1"/>
          </p:cNvSpPr>
          <p:nvPr/>
        </p:nvSpPr>
        <p:spPr bwMode="auto">
          <a:xfrm>
            <a:off x="1817688" y="1811338"/>
            <a:ext cx="1058862" cy="244475"/>
          </a:xfrm>
          <a:prstGeom prst="rect">
            <a:avLst/>
          </a:prstGeom>
          <a:noFill/>
          <a:ln w="9525">
            <a:noFill/>
            <a:miter lim="800000"/>
            <a:headEnd/>
            <a:tailEnd/>
          </a:ln>
        </p:spPr>
        <p:txBody>
          <a:bodyPr wrap="none">
            <a:prstTxWarp prst="textNoShape">
              <a:avLst/>
            </a:prstTxWarp>
            <a:spAutoFit/>
          </a:bodyPr>
          <a:lstStyle/>
          <a:p>
            <a:pPr eaLnBrk="0" hangingPunct="0"/>
            <a:r>
              <a:rPr lang="en-US" sz="1000"/>
              <a:t>Random 10mer</a:t>
            </a:r>
          </a:p>
        </p:txBody>
      </p:sp>
      <p:sp>
        <p:nvSpPr>
          <p:cNvPr id="35852" name="AutoShape 80"/>
          <p:cNvSpPr>
            <a:spLocks noChangeArrowheads="1"/>
          </p:cNvSpPr>
          <p:nvPr/>
        </p:nvSpPr>
        <p:spPr bwMode="auto">
          <a:xfrm rot="5400000" flipV="1">
            <a:off x="1308894" y="3745707"/>
            <a:ext cx="177800" cy="144462"/>
          </a:xfrm>
          <a:prstGeom prst="rightArrow">
            <a:avLst>
              <a:gd name="adj1" fmla="val 38463"/>
              <a:gd name="adj2" fmla="val 36268"/>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35853" name="AutoShape 81"/>
          <p:cNvSpPr>
            <a:spLocks noChangeArrowheads="1"/>
          </p:cNvSpPr>
          <p:nvPr/>
        </p:nvSpPr>
        <p:spPr bwMode="auto">
          <a:xfrm rot="5400000" flipV="1">
            <a:off x="1223169" y="2855119"/>
            <a:ext cx="254000" cy="144462"/>
          </a:xfrm>
          <a:prstGeom prst="rightArrow">
            <a:avLst>
              <a:gd name="adj1" fmla="val 43759"/>
              <a:gd name="adj2" fmla="val 55865"/>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nvGrpSpPr>
          <p:cNvPr id="35854" name="Group 134"/>
          <p:cNvGrpSpPr>
            <a:grpSpLocks/>
          </p:cNvGrpSpPr>
          <p:nvPr/>
        </p:nvGrpSpPr>
        <p:grpSpPr bwMode="auto">
          <a:xfrm>
            <a:off x="1087438" y="3505200"/>
            <a:ext cx="146050" cy="90488"/>
            <a:chOff x="2496" y="2784"/>
            <a:chExt cx="528" cy="240"/>
          </a:xfrm>
        </p:grpSpPr>
        <p:sp>
          <p:nvSpPr>
            <p:cNvPr id="35900" name="Oval 135"/>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901" name="Oval 136"/>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55" name="Group 137"/>
          <p:cNvGrpSpPr>
            <a:grpSpLocks/>
          </p:cNvGrpSpPr>
          <p:nvPr/>
        </p:nvGrpSpPr>
        <p:grpSpPr bwMode="auto">
          <a:xfrm>
            <a:off x="1528763" y="3511550"/>
            <a:ext cx="146050" cy="90488"/>
            <a:chOff x="2496" y="2784"/>
            <a:chExt cx="528" cy="240"/>
          </a:xfrm>
        </p:grpSpPr>
        <p:sp>
          <p:nvSpPr>
            <p:cNvPr id="35898" name="Oval 138"/>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99" name="Oval 139"/>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56" name="Group 140"/>
          <p:cNvGrpSpPr>
            <a:grpSpLocks/>
          </p:cNvGrpSpPr>
          <p:nvPr/>
        </p:nvGrpSpPr>
        <p:grpSpPr bwMode="auto">
          <a:xfrm>
            <a:off x="1204913" y="3578225"/>
            <a:ext cx="146050" cy="92075"/>
            <a:chOff x="2496" y="2784"/>
            <a:chExt cx="528" cy="240"/>
          </a:xfrm>
        </p:grpSpPr>
        <p:sp>
          <p:nvSpPr>
            <p:cNvPr id="35896" name="Oval 141"/>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97" name="Oval 142"/>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57" name="Group 143"/>
          <p:cNvGrpSpPr>
            <a:grpSpLocks/>
          </p:cNvGrpSpPr>
          <p:nvPr/>
        </p:nvGrpSpPr>
        <p:grpSpPr bwMode="auto">
          <a:xfrm>
            <a:off x="1296988" y="3506788"/>
            <a:ext cx="146050" cy="90487"/>
            <a:chOff x="4560" y="816"/>
            <a:chExt cx="528" cy="240"/>
          </a:xfrm>
        </p:grpSpPr>
        <p:sp>
          <p:nvSpPr>
            <p:cNvPr id="35894" name="Oval 144"/>
            <p:cNvSpPr>
              <a:spLocks noChangeArrowheads="1"/>
            </p:cNvSpPr>
            <p:nvPr/>
          </p:nvSpPr>
          <p:spPr bwMode="auto">
            <a:xfrm>
              <a:off x="4560" y="816"/>
              <a:ext cx="528" cy="240"/>
            </a:xfrm>
            <a:prstGeom prst="ellipse">
              <a:avLst/>
            </a:prstGeom>
            <a:solidFill>
              <a:srgbClr val="00FF00"/>
            </a:solid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95" name="Oval 145"/>
            <p:cNvSpPr>
              <a:spLocks noChangeArrowheads="1"/>
            </p:cNvSpPr>
            <p:nvPr/>
          </p:nvSpPr>
          <p:spPr bwMode="auto">
            <a:xfrm>
              <a:off x="4752" y="864"/>
              <a:ext cx="192" cy="144"/>
            </a:xfrm>
            <a:prstGeom prst="ellipse">
              <a:avLst/>
            </a:prstGeom>
            <a:solidFill>
              <a:srgbClr val="339966"/>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58" name="Group 146"/>
          <p:cNvGrpSpPr>
            <a:grpSpLocks/>
          </p:cNvGrpSpPr>
          <p:nvPr/>
        </p:nvGrpSpPr>
        <p:grpSpPr bwMode="auto">
          <a:xfrm>
            <a:off x="1095375" y="3624263"/>
            <a:ext cx="146050" cy="88900"/>
            <a:chOff x="2496" y="2784"/>
            <a:chExt cx="528" cy="240"/>
          </a:xfrm>
        </p:grpSpPr>
        <p:sp>
          <p:nvSpPr>
            <p:cNvPr id="35892" name="Oval 147"/>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93" name="Oval 148"/>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59" name="Group 149"/>
          <p:cNvGrpSpPr>
            <a:grpSpLocks/>
          </p:cNvGrpSpPr>
          <p:nvPr/>
        </p:nvGrpSpPr>
        <p:grpSpPr bwMode="auto">
          <a:xfrm>
            <a:off x="1474788" y="3411538"/>
            <a:ext cx="146050" cy="90487"/>
            <a:chOff x="2496" y="2784"/>
            <a:chExt cx="528" cy="240"/>
          </a:xfrm>
        </p:grpSpPr>
        <p:sp>
          <p:nvSpPr>
            <p:cNvPr id="35890" name="Oval 150"/>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91" name="Oval 151"/>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60" name="Group 152"/>
          <p:cNvGrpSpPr>
            <a:grpSpLocks/>
          </p:cNvGrpSpPr>
          <p:nvPr/>
        </p:nvGrpSpPr>
        <p:grpSpPr bwMode="auto">
          <a:xfrm>
            <a:off x="1468438" y="3613150"/>
            <a:ext cx="149225" cy="92075"/>
            <a:chOff x="2496" y="2784"/>
            <a:chExt cx="528" cy="240"/>
          </a:xfrm>
        </p:grpSpPr>
        <p:sp>
          <p:nvSpPr>
            <p:cNvPr id="35888" name="Oval 153"/>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89" name="Oval 154"/>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grpSp>
        <p:nvGrpSpPr>
          <p:cNvPr id="35861" name="Group 155"/>
          <p:cNvGrpSpPr>
            <a:grpSpLocks/>
          </p:cNvGrpSpPr>
          <p:nvPr/>
        </p:nvGrpSpPr>
        <p:grpSpPr bwMode="auto">
          <a:xfrm>
            <a:off x="992188" y="3473450"/>
            <a:ext cx="146050" cy="90488"/>
            <a:chOff x="2496" y="2784"/>
            <a:chExt cx="528" cy="240"/>
          </a:xfrm>
        </p:grpSpPr>
        <p:sp>
          <p:nvSpPr>
            <p:cNvPr id="35886" name="Oval 156"/>
            <p:cNvSpPr>
              <a:spLocks noChangeArrowheads="1"/>
            </p:cNvSpPr>
            <p:nvPr/>
          </p:nvSpPr>
          <p:spPr bwMode="auto">
            <a:xfrm>
              <a:off x="2496" y="2784"/>
              <a:ext cx="528" cy="240"/>
            </a:xfrm>
            <a:prstGeom prst="ellipse">
              <a:avLst/>
            </a:prstGeom>
            <a:no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87" name="Oval 157"/>
            <p:cNvSpPr>
              <a:spLocks noChangeArrowheads="1"/>
            </p:cNvSpPr>
            <p:nvPr/>
          </p:nvSpPr>
          <p:spPr bwMode="auto">
            <a:xfrm>
              <a:off x="2688" y="2832"/>
              <a:ext cx="192" cy="144"/>
            </a:xfrm>
            <a:prstGeom prst="ellipse">
              <a:avLst/>
            </a:prstGeom>
            <a:solidFill>
              <a:srgbClr val="808080"/>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sp>
        <p:nvSpPr>
          <p:cNvPr id="35862" name="AutoShape 162"/>
          <p:cNvSpPr>
            <a:spLocks/>
          </p:cNvSpPr>
          <p:nvPr/>
        </p:nvSpPr>
        <p:spPr bwMode="auto">
          <a:xfrm rot="-5400000">
            <a:off x="1289051" y="2959100"/>
            <a:ext cx="150812" cy="776287"/>
          </a:xfrm>
          <a:prstGeom prst="leftBrace">
            <a:avLst>
              <a:gd name="adj1" fmla="val 48376"/>
              <a:gd name="adj2" fmla="val 47394"/>
            </a:avLst>
          </a:prstGeom>
          <a:noFill/>
          <a:ln w="12700">
            <a:solidFill>
              <a:srgbClr val="000000"/>
            </a:solidFill>
            <a:round/>
            <a:headEnd/>
            <a:tailEnd/>
          </a:ln>
        </p:spPr>
        <p:txBody>
          <a:bodyPr wrap="none" anchor="ctr">
            <a:prstTxWarp prst="textNoShape">
              <a:avLst/>
            </a:prstTxWarp>
          </a:bodyPr>
          <a:lstStyle/>
          <a:p>
            <a:pPr eaLnBrk="0" hangingPunct="0"/>
            <a:endParaRPr lang="en-US" sz="1800"/>
          </a:p>
        </p:txBody>
      </p:sp>
      <p:sp>
        <p:nvSpPr>
          <p:cNvPr id="35863" name="Text Box 163"/>
          <p:cNvSpPr txBox="1">
            <a:spLocks noChangeArrowheads="1"/>
          </p:cNvSpPr>
          <p:nvPr/>
        </p:nvSpPr>
        <p:spPr bwMode="auto">
          <a:xfrm>
            <a:off x="1231900" y="2770188"/>
            <a:ext cx="1524000" cy="246062"/>
          </a:xfrm>
          <a:prstGeom prst="rect">
            <a:avLst/>
          </a:prstGeom>
          <a:noFill/>
          <a:ln w="9525">
            <a:noFill/>
            <a:miter lim="800000"/>
            <a:headEnd/>
            <a:tailEnd/>
          </a:ln>
        </p:spPr>
        <p:txBody>
          <a:bodyPr>
            <a:prstTxWarp prst="textNoShape">
              <a:avLst/>
            </a:prstTxWarp>
            <a:spAutoFit/>
          </a:bodyPr>
          <a:lstStyle/>
          <a:p>
            <a:pPr algn="ctr" eaLnBrk="0" hangingPunct="0"/>
            <a:r>
              <a:rPr lang="en-US" sz="1000">
                <a:solidFill>
                  <a:srgbClr val="000000"/>
                </a:solidFill>
              </a:rPr>
              <a:t>Stable transfection</a:t>
            </a:r>
          </a:p>
        </p:txBody>
      </p:sp>
      <p:sp>
        <p:nvSpPr>
          <p:cNvPr id="35864" name="Text Box 164"/>
          <p:cNvSpPr txBox="1">
            <a:spLocks noChangeArrowheads="1"/>
          </p:cNvSpPr>
          <p:nvPr/>
        </p:nvSpPr>
        <p:spPr bwMode="auto">
          <a:xfrm>
            <a:off x="381000" y="3105150"/>
            <a:ext cx="762000" cy="396875"/>
          </a:xfrm>
          <a:prstGeom prst="rect">
            <a:avLst/>
          </a:prstGeom>
          <a:noFill/>
          <a:ln w="9525">
            <a:noFill/>
            <a:miter lim="800000"/>
            <a:headEnd/>
            <a:tailEnd/>
          </a:ln>
        </p:spPr>
        <p:txBody>
          <a:bodyPr>
            <a:prstTxWarp prst="textNoShape">
              <a:avLst/>
            </a:prstTxWarp>
            <a:spAutoFit/>
          </a:bodyPr>
          <a:lstStyle/>
          <a:p>
            <a:pPr eaLnBrk="0" hangingPunct="0"/>
            <a:r>
              <a:rPr lang="en-US" sz="1000">
                <a:solidFill>
                  <a:srgbClr val="000000"/>
                </a:solidFill>
              </a:rPr>
              <a:t>Normal splicing</a:t>
            </a:r>
          </a:p>
        </p:txBody>
      </p:sp>
      <p:sp>
        <p:nvSpPr>
          <p:cNvPr id="35865" name="Text Box 165"/>
          <p:cNvSpPr txBox="1">
            <a:spLocks noChangeArrowheads="1"/>
          </p:cNvSpPr>
          <p:nvPr/>
        </p:nvSpPr>
        <p:spPr bwMode="auto">
          <a:xfrm>
            <a:off x="1717675" y="3146425"/>
            <a:ext cx="1066800" cy="396875"/>
          </a:xfrm>
          <a:prstGeom prst="rect">
            <a:avLst/>
          </a:prstGeom>
          <a:noFill/>
          <a:ln w="9525">
            <a:noFill/>
            <a:miter lim="800000"/>
            <a:headEnd/>
            <a:tailEnd/>
          </a:ln>
        </p:spPr>
        <p:txBody>
          <a:bodyPr>
            <a:prstTxWarp prst="textNoShape">
              <a:avLst/>
            </a:prstTxWarp>
            <a:spAutoFit/>
          </a:bodyPr>
          <a:lstStyle/>
          <a:p>
            <a:pPr eaLnBrk="0" hangingPunct="0"/>
            <a:r>
              <a:rPr lang="en-US" sz="1000">
                <a:solidFill>
                  <a:srgbClr val="000000"/>
                </a:solidFill>
              </a:rPr>
              <a:t>Exon skipping due to ISS</a:t>
            </a:r>
          </a:p>
        </p:txBody>
      </p:sp>
      <p:grpSp>
        <p:nvGrpSpPr>
          <p:cNvPr id="35866" name="Group 143"/>
          <p:cNvGrpSpPr>
            <a:grpSpLocks/>
          </p:cNvGrpSpPr>
          <p:nvPr/>
        </p:nvGrpSpPr>
        <p:grpSpPr bwMode="auto">
          <a:xfrm>
            <a:off x="1512888" y="3600450"/>
            <a:ext cx="146050" cy="90488"/>
            <a:chOff x="4560" y="816"/>
            <a:chExt cx="528" cy="240"/>
          </a:xfrm>
        </p:grpSpPr>
        <p:sp>
          <p:nvSpPr>
            <p:cNvPr id="35884" name="Oval 144"/>
            <p:cNvSpPr>
              <a:spLocks noChangeArrowheads="1"/>
            </p:cNvSpPr>
            <p:nvPr/>
          </p:nvSpPr>
          <p:spPr bwMode="auto">
            <a:xfrm>
              <a:off x="4560" y="816"/>
              <a:ext cx="528" cy="240"/>
            </a:xfrm>
            <a:prstGeom prst="ellipse">
              <a:avLst/>
            </a:prstGeom>
            <a:solidFill>
              <a:srgbClr val="00FF00"/>
            </a:solidFill>
            <a:ln w="9525">
              <a:solidFill>
                <a:srgbClr val="000000"/>
              </a:solidFill>
              <a:round/>
              <a:headEnd/>
              <a:tailEnd/>
            </a:ln>
          </p:spPr>
          <p:txBody>
            <a:bodyPr wrap="none" anchor="ctr">
              <a:prstTxWarp prst="textNoShape">
                <a:avLst/>
              </a:prstTxWarp>
            </a:bodyPr>
            <a:lstStyle/>
            <a:p>
              <a:pPr eaLnBrk="0" hangingPunct="0"/>
              <a:endParaRPr lang="en-US" sz="1800"/>
            </a:p>
          </p:txBody>
        </p:sp>
        <p:sp>
          <p:nvSpPr>
            <p:cNvPr id="35885" name="Oval 145"/>
            <p:cNvSpPr>
              <a:spLocks noChangeArrowheads="1"/>
            </p:cNvSpPr>
            <p:nvPr/>
          </p:nvSpPr>
          <p:spPr bwMode="auto">
            <a:xfrm>
              <a:off x="4752" y="864"/>
              <a:ext cx="192" cy="144"/>
            </a:xfrm>
            <a:prstGeom prst="ellipse">
              <a:avLst/>
            </a:prstGeom>
            <a:solidFill>
              <a:srgbClr val="339966"/>
            </a:solidFill>
            <a:ln w="9525">
              <a:solidFill>
                <a:srgbClr val="808080"/>
              </a:solidFill>
              <a:round/>
              <a:headEnd/>
              <a:tailEnd/>
            </a:ln>
          </p:spPr>
          <p:txBody>
            <a:bodyPr wrap="none" anchor="ctr">
              <a:prstTxWarp prst="textNoShape">
                <a:avLst/>
              </a:prstTxWarp>
            </a:bodyPr>
            <a:lstStyle/>
            <a:p>
              <a:pPr eaLnBrk="0" hangingPunct="0"/>
              <a:endParaRPr lang="en-US" sz="1800"/>
            </a:p>
          </p:txBody>
        </p:sp>
      </p:grpSp>
      <p:sp>
        <p:nvSpPr>
          <p:cNvPr id="35867" name="AutoShape 80"/>
          <p:cNvSpPr>
            <a:spLocks noChangeArrowheads="1"/>
          </p:cNvSpPr>
          <p:nvPr/>
        </p:nvSpPr>
        <p:spPr bwMode="auto">
          <a:xfrm rot="5400000" flipV="1">
            <a:off x="1278732" y="5083968"/>
            <a:ext cx="177800" cy="144463"/>
          </a:xfrm>
          <a:prstGeom prst="rightArrow">
            <a:avLst>
              <a:gd name="adj1" fmla="val 38463"/>
              <a:gd name="adj2" fmla="val 36268"/>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35868" name="Text Box 165"/>
          <p:cNvSpPr txBox="1">
            <a:spLocks noChangeArrowheads="1"/>
          </p:cNvSpPr>
          <p:nvPr/>
        </p:nvSpPr>
        <p:spPr bwMode="auto">
          <a:xfrm>
            <a:off x="609600" y="5302250"/>
            <a:ext cx="1981200" cy="400050"/>
          </a:xfrm>
          <a:prstGeom prst="rect">
            <a:avLst/>
          </a:prstGeom>
          <a:noFill/>
          <a:ln w="9525">
            <a:noFill/>
            <a:miter lim="800000"/>
            <a:headEnd/>
            <a:tailEnd/>
          </a:ln>
        </p:spPr>
        <p:txBody>
          <a:bodyPr>
            <a:prstTxWarp prst="textNoShape">
              <a:avLst/>
            </a:prstTxWarp>
            <a:spAutoFit/>
          </a:bodyPr>
          <a:lstStyle/>
          <a:p>
            <a:pPr eaLnBrk="0" hangingPunct="0"/>
            <a:r>
              <a:rPr lang="en-US" sz="1000">
                <a:solidFill>
                  <a:srgbClr val="000000"/>
                </a:solidFill>
              </a:rPr>
              <a:t>Sort and clone green cells,</a:t>
            </a:r>
          </a:p>
          <a:p>
            <a:pPr eaLnBrk="0" hangingPunct="0"/>
            <a:r>
              <a:rPr lang="en-US" sz="1000">
                <a:solidFill>
                  <a:srgbClr val="000000"/>
                </a:solidFill>
              </a:rPr>
              <a:t>recover ISS insertion</a:t>
            </a:r>
          </a:p>
        </p:txBody>
      </p:sp>
      <p:sp>
        <p:nvSpPr>
          <p:cNvPr id="35869" name="Text Box 32"/>
          <p:cNvSpPr txBox="1">
            <a:spLocks noChangeArrowheads="1"/>
          </p:cNvSpPr>
          <p:nvPr/>
        </p:nvSpPr>
        <p:spPr bwMode="auto">
          <a:xfrm>
            <a:off x="762000" y="4867275"/>
            <a:ext cx="1333500" cy="174625"/>
          </a:xfrm>
          <a:prstGeom prst="rect">
            <a:avLst/>
          </a:prstGeom>
          <a:solidFill>
            <a:schemeClr val="bg1"/>
          </a:solidFill>
          <a:ln w="9525">
            <a:noFill/>
            <a:miter lim="800000"/>
            <a:headEnd/>
            <a:tailEnd/>
          </a:ln>
        </p:spPr>
        <p:txBody>
          <a:bodyPr>
            <a:prstTxWarp prst="textNoShape">
              <a:avLst/>
            </a:prstTxWarp>
            <a:spAutoFit/>
          </a:bodyPr>
          <a:lstStyle/>
          <a:p>
            <a:pPr eaLnBrk="0" hangingPunct="0">
              <a:lnSpc>
                <a:spcPct val="60000"/>
              </a:lnSpc>
              <a:spcBef>
                <a:spcPct val="50000"/>
              </a:spcBef>
            </a:pPr>
            <a:r>
              <a:rPr lang="en-US" sz="800">
                <a:solidFill>
                  <a:srgbClr val="00FF00"/>
                </a:solidFill>
                <a:latin typeface="Arial" charset="0"/>
              </a:rPr>
              <a:t>Green Fluorescence</a:t>
            </a:r>
          </a:p>
        </p:txBody>
      </p:sp>
      <p:sp>
        <p:nvSpPr>
          <p:cNvPr id="35870" name="Text Box 33"/>
          <p:cNvSpPr txBox="1">
            <a:spLocks noChangeArrowheads="1"/>
          </p:cNvSpPr>
          <p:nvPr/>
        </p:nvSpPr>
        <p:spPr bwMode="auto">
          <a:xfrm rot="-5400000">
            <a:off x="101600" y="4241800"/>
            <a:ext cx="1068388" cy="204788"/>
          </a:xfrm>
          <a:prstGeom prst="rect">
            <a:avLst/>
          </a:prstGeom>
          <a:solidFill>
            <a:schemeClr val="bg1"/>
          </a:solidFill>
          <a:ln w="9525">
            <a:noFill/>
            <a:miter lim="800000"/>
            <a:headEnd/>
            <a:tailEnd/>
          </a:ln>
        </p:spPr>
        <p:txBody>
          <a:bodyPr>
            <a:prstTxWarp prst="textNoShape">
              <a:avLst/>
            </a:prstTxWarp>
            <a:spAutoFit/>
          </a:bodyPr>
          <a:lstStyle/>
          <a:p>
            <a:pPr eaLnBrk="0" hangingPunct="0">
              <a:lnSpc>
                <a:spcPct val="90000"/>
              </a:lnSpc>
              <a:spcBef>
                <a:spcPct val="50000"/>
              </a:spcBef>
            </a:pPr>
            <a:r>
              <a:rPr lang="en-US" sz="800">
                <a:solidFill>
                  <a:srgbClr val="FF0000"/>
                </a:solidFill>
                <a:latin typeface="Arial" charset="0"/>
              </a:rPr>
              <a:t>Red Fluorescence</a:t>
            </a:r>
            <a:endParaRPr lang="en-US" sz="800">
              <a:latin typeface="Arial" charset="0"/>
            </a:endParaRPr>
          </a:p>
        </p:txBody>
      </p:sp>
      <p:grpSp>
        <p:nvGrpSpPr>
          <p:cNvPr id="18" name="Group 99"/>
          <p:cNvGrpSpPr>
            <a:grpSpLocks/>
          </p:cNvGrpSpPr>
          <p:nvPr/>
        </p:nvGrpSpPr>
        <p:grpSpPr bwMode="auto">
          <a:xfrm>
            <a:off x="2819400" y="1320800"/>
            <a:ext cx="5334000" cy="4928083"/>
            <a:chOff x="2819400" y="1321006"/>
            <a:chExt cx="5334000" cy="4927394"/>
          </a:xfrm>
        </p:grpSpPr>
        <p:grpSp>
          <p:nvGrpSpPr>
            <p:cNvPr id="35876" name="Group 96"/>
            <p:cNvGrpSpPr>
              <a:grpSpLocks/>
            </p:cNvGrpSpPr>
            <p:nvPr/>
          </p:nvGrpSpPr>
          <p:grpSpPr bwMode="auto">
            <a:xfrm>
              <a:off x="3276600" y="1321006"/>
              <a:ext cx="4876800" cy="4927394"/>
              <a:chOff x="3429000" y="1321006"/>
              <a:chExt cx="4876800" cy="4927394"/>
            </a:xfrm>
          </p:grpSpPr>
          <p:grpSp>
            <p:nvGrpSpPr>
              <p:cNvPr id="35877" name="Group 10"/>
              <p:cNvGrpSpPr>
                <a:grpSpLocks/>
              </p:cNvGrpSpPr>
              <p:nvPr/>
            </p:nvGrpSpPr>
            <p:grpSpPr bwMode="auto">
              <a:xfrm>
                <a:off x="3429000" y="1438275"/>
                <a:ext cx="2674668" cy="4733925"/>
                <a:chOff x="838200" y="542925"/>
                <a:chExt cx="3049588" cy="5397500"/>
              </a:xfrm>
            </p:grpSpPr>
            <p:pic>
              <p:nvPicPr>
                <p:cNvPr id="35882" name="Picture 4" descr="cut2"/>
                <p:cNvPicPr>
                  <a:picLocks noChangeAspect="1" noChangeArrowheads="1"/>
                </p:cNvPicPr>
                <p:nvPr/>
              </p:nvPicPr>
              <p:blipFill>
                <a:blip r:embed="rId4"/>
                <a:srcRect/>
                <a:stretch>
                  <a:fillRect/>
                </a:stretch>
              </p:blipFill>
              <p:spPr bwMode="auto">
                <a:xfrm>
                  <a:off x="838200" y="542925"/>
                  <a:ext cx="3049588" cy="5397500"/>
                </a:xfrm>
                <a:prstGeom prst="rect">
                  <a:avLst/>
                </a:prstGeom>
                <a:noFill/>
                <a:ln w="9525">
                  <a:noFill/>
                  <a:miter lim="800000"/>
                  <a:headEnd/>
                  <a:tailEnd/>
                </a:ln>
              </p:spPr>
            </p:pic>
            <p:cxnSp>
              <p:nvCxnSpPr>
                <p:cNvPr id="88" name="Straight Connector 87"/>
                <p:cNvCxnSpPr/>
                <p:nvPr/>
              </p:nvCxnSpPr>
              <p:spPr>
                <a:xfrm>
                  <a:off x="1229166" y="1040830"/>
                  <a:ext cx="255214" cy="1809"/>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35878" name="Group 11"/>
              <p:cNvGrpSpPr>
                <a:grpSpLocks/>
              </p:cNvGrpSpPr>
              <p:nvPr/>
            </p:nvGrpSpPr>
            <p:grpSpPr bwMode="auto">
              <a:xfrm>
                <a:off x="5794375" y="1321006"/>
                <a:ext cx="2511425" cy="4927394"/>
                <a:chOff x="3203003" y="546544"/>
                <a:chExt cx="2511364" cy="4927020"/>
              </a:xfrm>
            </p:grpSpPr>
            <p:sp>
              <p:nvSpPr>
                <p:cNvPr id="35879" name="Text Box 5"/>
                <p:cNvSpPr txBox="1">
                  <a:spLocks noChangeArrowheads="1"/>
                </p:cNvSpPr>
                <p:nvPr/>
              </p:nvSpPr>
              <p:spPr bwMode="auto">
                <a:xfrm>
                  <a:off x="3203003" y="560832"/>
                  <a:ext cx="965200" cy="430854"/>
                </a:xfrm>
                <a:prstGeom prst="rect">
                  <a:avLst/>
                </a:prstGeom>
                <a:noFill/>
                <a:ln w="9525">
                  <a:noFill/>
                  <a:miter lim="800000"/>
                  <a:headEnd/>
                  <a:tailEnd/>
                </a:ln>
              </p:spPr>
              <p:txBody>
                <a:bodyPr>
                  <a:prstTxWarp prst="textNoShape">
                    <a:avLst/>
                  </a:prstTxWarp>
                  <a:spAutoFit/>
                </a:bodyPr>
                <a:lstStyle/>
                <a:p>
                  <a:pPr algn="ctr" eaLnBrk="0" hangingPunct="0"/>
                  <a:r>
                    <a:rPr lang="en-US" sz="1100"/>
                    <a:t>ISS </a:t>
                  </a:r>
                </a:p>
                <a:p>
                  <a:pPr algn="ctr" eaLnBrk="0" hangingPunct="0"/>
                  <a:r>
                    <a:rPr lang="en-US" sz="1100"/>
                    <a:t>groups</a:t>
                  </a:r>
                </a:p>
              </p:txBody>
            </p:sp>
            <p:sp>
              <p:nvSpPr>
                <p:cNvPr id="35880" name="Text Box 6"/>
                <p:cNvSpPr txBox="1">
                  <a:spLocks noChangeArrowheads="1"/>
                </p:cNvSpPr>
                <p:nvPr/>
              </p:nvSpPr>
              <p:spPr bwMode="auto">
                <a:xfrm>
                  <a:off x="3568446" y="1101671"/>
                  <a:ext cx="2145921" cy="4371893"/>
                </a:xfrm>
                <a:prstGeom prst="rect">
                  <a:avLst/>
                </a:prstGeom>
                <a:noFill/>
                <a:ln w="9525">
                  <a:noFill/>
                  <a:miter lim="800000"/>
                  <a:headEnd/>
                  <a:tailEnd/>
                </a:ln>
              </p:spPr>
              <p:txBody>
                <a:bodyPr>
                  <a:prstTxWarp prst="textNoShape">
                    <a:avLst/>
                  </a:prstTxWarp>
                  <a:spAutoFit/>
                </a:bodyPr>
                <a:lstStyle/>
                <a:p>
                  <a:pPr eaLnBrk="0" hangingPunct="0">
                    <a:lnSpc>
                      <a:spcPct val="110000"/>
                    </a:lnSpc>
                  </a:pPr>
                  <a:r>
                    <a:rPr lang="en-US" sz="1100"/>
                    <a:t>A       </a:t>
                  </a:r>
                  <a:r>
                    <a:rPr lang="en-US" sz="1100">
                      <a:solidFill>
                        <a:srgbClr val="000000"/>
                      </a:solidFill>
                      <a:latin typeface="Arial Narrow" charset="0"/>
                    </a:rPr>
                    <a:t>CTCCTC / </a:t>
                  </a:r>
                  <a:r>
                    <a:rPr lang="en-US" sz="1100" i="1">
                      <a:solidFill>
                        <a:srgbClr val="000000"/>
                      </a:solidFill>
                      <a:latin typeface="Arial Narrow" charset="0"/>
                    </a:rPr>
                    <a:t>CGCATC\</a:t>
                  </a:r>
                  <a:endParaRPr lang="en-US" sz="1100">
                    <a:solidFill>
                      <a:srgbClr val="000000"/>
                    </a:solidFill>
                    <a:latin typeface="Arial Narrow" charset="0"/>
                  </a:endParaRPr>
                </a:p>
                <a:p>
                  <a:pPr eaLnBrk="0" hangingPunct="0">
                    <a:lnSpc>
                      <a:spcPct val="110000"/>
                    </a:lnSpc>
                  </a:pPr>
                  <a:r>
                    <a:rPr lang="en-US" sz="1100"/>
                    <a:t>      </a:t>
                  </a:r>
                </a:p>
                <a:p>
                  <a:pPr eaLnBrk="0" hangingPunct="0">
                    <a:lnSpc>
                      <a:spcPct val="110000"/>
                    </a:lnSpc>
                  </a:pPr>
                  <a:r>
                    <a:rPr lang="en-US" sz="1100"/>
                    <a:t>B       </a:t>
                  </a:r>
                  <a:r>
                    <a:rPr lang="en-US" sz="1100">
                      <a:solidFill>
                        <a:srgbClr val="000000"/>
                      </a:solidFill>
                      <a:latin typeface="Arial Narrow" charset="0"/>
                    </a:rPr>
                    <a:t>TACAGCT / TACGGCT</a:t>
                  </a:r>
                  <a:endParaRPr lang="en-US" sz="1100"/>
                </a:p>
                <a:p>
                  <a:pPr eaLnBrk="0" hangingPunct="0">
                    <a:lnSpc>
                      <a:spcPct val="110000"/>
                    </a:lnSpc>
                  </a:pPr>
                  <a:endParaRPr lang="en-US" sz="1100"/>
                </a:p>
                <a:p>
                  <a:pPr eaLnBrk="0" hangingPunct="0">
                    <a:lnSpc>
                      <a:spcPct val="110000"/>
                    </a:lnSpc>
                  </a:pPr>
                  <a:r>
                    <a:rPr lang="en-US" sz="1100"/>
                    <a:t>C       </a:t>
                  </a:r>
                  <a:r>
                    <a:rPr lang="en-US" sz="1100">
                      <a:solidFill>
                        <a:srgbClr val="000000"/>
                      </a:solidFill>
                      <a:latin typeface="Arial Narrow" charset="0"/>
                    </a:rPr>
                    <a:t>CTTCAG / </a:t>
                  </a:r>
                  <a:r>
                    <a:rPr lang="en-US" sz="1100" i="1">
                      <a:solidFill>
                        <a:srgbClr val="000000"/>
                      </a:solidFill>
                      <a:latin typeface="Arial Narrow" charset="0"/>
                    </a:rPr>
                    <a:t>CGTCAC</a:t>
                  </a:r>
                  <a:endParaRPr lang="en-US" sz="1100"/>
                </a:p>
                <a:p>
                  <a:pPr eaLnBrk="0" hangingPunct="0">
                    <a:lnSpc>
                      <a:spcPct val="110000"/>
                    </a:lnSpc>
                  </a:pPr>
                  <a:endParaRPr lang="en-US" sz="1100"/>
                </a:p>
                <a:p>
                  <a:pPr eaLnBrk="0" hangingPunct="0">
                    <a:lnSpc>
                      <a:spcPct val="110000"/>
                    </a:lnSpc>
                  </a:pPr>
                  <a:endParaRPr lang="en-US" sz="1100"/>
                </a:p>
                <a:p>
                  <a:pPr eaLnBrk="0" hangingPunct="0">
                    <a:lnSpc>
                      <a:spcPct val="110000"/>
                    </a:lnSpc>
                  </a:pPr>
                  <a:endParaRPr lang="en-US" sz="1100"/>
                </a:p>
                <a:p>
                  <a:pPr eaLnBrk="0" hangingPunct="0">
                    <a:lnSpc>
                      <a:spcPct val="110000"/>
                    </a:lnSpc>
                  </a:pPr>
                  <a:r>
                    <a:rPr lang="en-US" sz="1100"/>
                    <a:t>D       </a:t>
                  </a:r>
                  <a:r>
                    <a:rPr lang="en-US" sz="1100">
                      <a:solidFill>
                        <a:srgbClr val="000000"/>
                      </a:solidFill>
                      <a:latin typeface="Arial Narrow" charset="0"/>
                    </a:rPr>
                    <a:t>GAACAG / </a:t>
                  </a:r>
                  <a:r>
                    <a:rPr lang="en-US" sz="1100" i="1">
                      <a:solidFill>
                        <a:srgbClr val="000000"/>
                      </a:solidFill>
                      <a:latin typeface="Arial Narrow" charset="0"/>
                      <a:ea typeface="Arial Narrow" charset="0"/>
                      <a:cs typeface="Arial Narrow" charset="0"/>
                    </a:rPr>
                    <a:t>GTACCG</a:t>
                  </a:r>
                  <a:endParaRPr lang="en-US" sz="1100">
                    <a:solidFill>
                      <a:srgbClr val="000000"/>
                    </a:solidFill>
                    <a:latin typeface="Arial Narrow" charset="0"/>
                    <a:ea typeface="Arial Narrow" charset="0"/>
                    <a:cs typeface="Arial Narrow" charset="0"/>
                  </a:endParaRPr>
                </a:p>
                <a:p>
                  <a:pPr eaLnBrk="0" hangingPunct="0">
                    <a:lnSpc>
                      <a:spcPct val="110000"/>
                    </a:lnSpc>
                  </a:pPr>
                  <a:endParaRPr lang="en-US" sz="1100"/>
                </a:p>
                <a:p>
                  <a:pPr eaLnBrk="0" hangingPunct="0">
                    <a:lnSpc>
                      <a:spcPct val="110000"/>
                    </a:lnSpc>
                  </a:pPr>
                  <a:r>
                    <a:rPr lang="en-US" sz="1100"/>
                    <a:t> </a:t>
                  </a:r>
                </a:p>
                <a:p>
                  <a:pPr eaLnBrk="0" hangingPunct="0">
                    <a:lnSpc>
                      <a:spcPct val="110000"/>
                    </a:lnSpc>
                  </a:pPr>
                  <a:endParaRPr lang="en-US" sz="1100"/>
                </a:p>
                <a:p>
                  <a:pPr eaLnBrk="0" hangingPunct="0">
                    <a:lnSpc>
                      <a:spcPct val="110000"/>
                    </a:lnSpc>
                  </a:pPr>
                  <a:r>
                    <a:rPr lang="en-US" sz="1100"/>
                    <a:t>E       </a:t>
                  </a:r>
                  <a:r>
                    <a:rPr lang="en-US" sz="1100">
                      <a:solidFill>
                        <a:srgbClr val="000000"/>
                      </a:solidFill>
                      <a:latin typeface="Arial Narrow" charset="0"/>
                    </a:rPr>
                    <a:t>CAAAGGA /</a:t>
                  </a:r>
                  <a:r>
                    <a:rPr lang="en-US" sz="1100" i="1">
                      <a:solidFill>
                        <a:srgbClr val="000000"/>
                      </a:solidFill>
                      <a:latin typeface="Arial Narrow" charset="0"/>
                    </a:rPr>
                    <a:t>CATACGA</a:t>
                  </a:r>
                  <a:endParaRPr lang="en-US" sz="1100"/>
                </a:p>
                <a:p>
                  <a:pPr eaLnBrk="0" hangingPunct="0">
                    <a:lnSpc>
                      <a:spcPct val="110000"/>
                    </a:lnSpc>
                  </a:pPr>
                  <a:endParaRPr lang="en-US" sz="800"/>
                </a:p>
                <a:p>
                  <a:pPr eaLnBrk="0" hangingPunct="0">
                    <a:lnSpc>
                      <a:spcPct val="110000"/>
                    </a:lnSpc>
                  </a:pPr>
                  <a:r>
                    <a:rPr lang="en-US" sz="1100"/>
                    <a:t>F       </a:t>
                  </a:r>
                  <a:r>
                    <a:rPr lang="en-US" sz="1100">
                      <a:solidFill>
                        <a:srgbClr val="000000"/>
                      </a:solidFill>
                      <a:latin typeface="Arial Narrow" charset="0"/>
                    </a:rPr>
                    <a:t>AGATATT / </a:t>
                  </a:r>
                  <a:r>
                    <a:rPr lang="en-US" sz="1100" i="1">
                      <a:solidFill>
                        <a:srgbClr val="000000"/>
                      </a:solidFill>
                      <a:latin typeface="Arial Narrow" charset="0"/>
                    </a:rPr>
                    <a:t>AGCTGTT</a:t>
                  </a:r>
                  <a:endParaRPr lang="en-US" sz="1100" i="1"/>
                </a:p>
                <a:p>
                  <a:pPr eaLnBrk="0" hangingPunct="0">
                    <a:lnSpc>
                      <a:spcPct val="110000"/>
                    </a:lnSpc>
                  </a:pPr>
                  <a:endParaRPr lang="en-US" sz="1100"/>
                </a:p>
                <a:p>
                  <a:pPr eaLnBrk="0" hangingPunct="0">
                    <a:lnSpc>
                      <a:spcPct val="110000"/>
                    </a:lnSpc>
                  </a:pPr>
                  <a:r>
                    <a:rPr lang="en-US" sz="1100"/>
                    <a:t>G      </a:t>
                  </a:r>
                  <a:r>
                    <a:rPr lang="en-US" sz="1100">
                      <a:solidFill>
                        <a:srgbClr val="000000"/>
                      </a:solidFill>
                      <a:latin typeface="Arial Narrow" charset="0"/>
                    </a:rPr>
                    <a:t>ACATGA / </a:t>
                  </a:r>
                  <a:r>
                    <a:rPr lang="en-US" sz="1100" i="1">
                      <a:solidFill>
                        <a:srgbClr val="000000"/>
                      </a:solidFill>
                      <a:latin typeface="Arial Narrow" charset="0"/>
                    </a:rPr>
                    <a:t>ACGTGA</a:t>
                  </a:r>
                  <a:endParaRPr lang="en-US" sz="1100"/>
                </a:p>
                <a:p>
                  <a:pPr eaLnBrk="0" hangingPunct="0">
                    <a:lnSpc>
                      <a:spcPct val="110000"/>
                    </a:lnSpc>
                  </a:pPr>
                  <a:endParaRPr lang="en-US" sz="1200"/>
                </a:p>
                <a:p>
                  <a:pPr eaLnBrk="0" hangingPunct="0">
                    <a:lnSpc>
                      <a:spcPct val="110000"/>
                    </a:lnSpc>
                  </a:pPr>
                  <a:r>
                    <a:rPr lang="en-US" sz="1100"/>
                    <a:t>H       </a:t>
                  </a:r>
                  <a:r>
                    <a:rPr lang="en-US" sz="1100">
                      <a:solidFill>
                        <a:srgbClr val="000000"/>
                      </a:solidFill>
                      <a:latin typeface="Arial Narrow" charset="0"/>
                    </a:rPr>
                    <a:t>AATTTA /</a:t>
                  </a:r>
                  <a:r>
                    <a:rPr lang="en-US" sz="1100" i="1">
                      <a:solidFill>
                        <a:srgbClr val="000000"/>
                      </a:solidFill>
                      <a:latin typeface="Arial Narrow" charset="0"/>
                    </a:rPr>
                    <a:t> AGTGTC</a:t>
                  </a:r>
                  <a:endParaRPr lang="en-US" sz="1100"/>
                </a:p>
                <a:p>
                  <a:pPr eaLnBrk="0" hangingPunct="0">
                    <a:lnSpc>
                      <a:spcPct val="110000"/>
                    </a:lnSpc>
                  </a:pPr>
                  <a:endParaRPr lang="en-US" sz="1400"/>
                </a:p>
                <a:p>
                  <a:pPr eaLnBrk="0" hangingPunct="0">
                    <a:lnSpc>
                      <a:spcPct val="110000"/>
                    </a:lnSpc>
                  </a:pPr>
                  <a:r>
                    <a:rPr lang="en-US" sz="1100"/>
                    <a:t>I       </a:t>
                  </a:r>
                  <a:r>
                    <a:rPr lang="en-US" sz="1100">
                      <a:solidFill>
                        <a:srgbClr val="000000"/>
                      </a:solidFill>
                      <a:latin typeface="Arial Narrow" charset="0"/>
                    </a:rPr>
                    <a:t>AGTAGG /</a:t>
                  </a:r>
                  <a:r>
                    <a:rPr lang="en-US" sz="1100" i="1">
                      <a:solidFill>
                        <a:srgbClr val="000000"/>
                      </a:solidFill>
                      <a:latin typeface="Arial Narrow" charset="0"/>
                    </a:rPr>
                    <a:t> AGCAGT</a:t>
                  </a:r>
                </a:p>
                <a:p>
                  <a:pPr eaLnBrk="0" hangingPunct="0">
                    <a:lnSpc>
                      <a:spcPct val="110000"/>
                    </a:lnSpc>
                  </a:pPr>
                  <a:endParaRPr lang="en-US" sz="1100" i="1">
                    <a:solidFill>
                      <a:srgbClr val="000000"/>
                    </a:solidFill>
                    <a:latin typeface="Arial Narrow" charset="0"/>
                  </a:endParaRPr>
                </a:p>
                <a:p>
                  <a:pPr eaLnBrk="0" hangingPunct="0">
                    <a:lnSpc>
                      <a:spcPct val="110000"/>
                    </a:lnSpc>
                  </a:pPr>
                  <a:r>
                    <a:rPr lang="en-US" sz="1100" u="sng">
                      <a:solidFill>
                        <a:srgbClr val="FF0000"/>
                      </a:solidFill>
                    </a:rPr>
                    <a:t>U</a:t>
                  </a:r>
                  <a:r>
                    <a:rPr lang="en-US" sz="1100">
                      <a:solidFill>
                        <a:srgbClr val="FF0000"/>
                      </a:solidFill>
                    </a:rPr>
                    <a:t>      </a:t>
                  </a:r>
                  <a:r>
                    <a:rPr lang="en-US" sz="1100">
                      <a:solidFill>
                        <a:srgbClr val="FF0000"/>
                      </a:solidFill>
                      <a:latin typeface="Arial Narrow" charset="0"/>
                    </a:rPr>
                    <a:t>CACACCA /</a:t>
                  </a:r>
                  <a:r>
                    <a:rPr lang="en-US" sz="1100" i="1">
                      <a:solidFill>
                        <a:srgbClr val="FF0000"/>
                      </a:solidFill>
                      <a:latin typeface="Arial Narrow" charset="0"/>
                    </a:rPr>
                    <a:t>CATAGCA</a:t>
                  </a:r>
                  <a:r>
                    <a:rPr lang="en-US" sz="1100">
                      <a:solidFill>
                        <a:srgbClr val="000000"/>
                      </a:solidFill>
                      <a:latin typeface="Arial Narrow" charset="0"/>
                    </a:rPr>
                    <a:t>   </a:t>
                  </a:r>
                </a:p>
              </p:txBody>
            </p:sp>
            <p:sp>
              <p:nvSpPr>
                <p:cNvPr id="35881" name="Text Box 7"/>
                <p:cNvSpPr txBox="1">
                  <a:spLocks noChangeArrowheads="1"/>
                </p:cNvSpPr>
                <p:nvPr/>
              </p:nvSpPr>
              <p:spPr bwMode="auto">
                <a:xfrm>
                  <a:off x="3679080" y="546544"/>
                  <a:ext cx="2005013" cy="461886"/>
                </a:xfrm>
                <a:prstGeom prst="rect">
                  <a:avLst/>
                </a:prstGeom>
                <a:noFill/>
                <a:ln w="9525">
                  <a:noFill/>
                  <a:miter lim="800000"/>
                  <a:headEnd/>
                  <a:tailEnd/>
                </a:ln>
              </p:spPr>
              <p:txBody>
                <a:bodyPr>
                  <a:prstTxWarp prst="textNoShape">
                    <a:avLst/>
                  </a:prstTxWarp>
                  <a:spAutoFit/>
                </a:bodyPr>
                <a:lstStyle/>
                <a:p>
                  <a:pPr algn="ctr" eaLnBrk="0" hangingPunct="0">
                    <a:lnSpc>
                      <a:spcPct val="110000"/>
                    </a:lnSpc>
                  </a:pPr>
                  <a:r>
                    <a:rPr lang="en-US" sz="1100"/>
                    <a:t>Representative</a:t>
                  </a:r>
                </a:p>
                <a:p>
                  <a:pPr algn="ctr" eaLnBrk="0" hangingPunct="0">
                    <a:lnSpc>
                      <a:spcPct val="110000"/>
                    </a:lnSpc>
                  </a:pPr>
                  <a:r>
                    <a:rPr lang="en-US" sz="1100"/>
                    <a:t>k-mers/</a:t>
                  </a:r>
                  <a:r>
                    <a:rPr lang="en-US" sz="1100" i="1"/>
                    <a:t>mutations</a:t>
                  </a:r>
                  <a:endParaRPr lang="en-US" sz="1100"/>
                </a:p>
              </p:txBody>
            </p:sp>
          </p:grpSp>
        </p:grpSp>
        <p:sp>
          <p:nvSpPr>
            <p:cNvPr id="35874" name="Right Arrow 98"/>
            <p:cNvSpPr>
              <a:spLocks noChangeArrowheads="1"/>
            </p:cNvSpPr>
            <p:nvPr/>
          </p:nvSpPr>
          <p:spPr bwMode="auto">
            <a:xfrm>
              <a:off x="2819400" y="3581400"/>
              <a:ext cx="457200" cy="381000"/>
            </a:xfrm>
            <a:prstGeom prst="rightArrow">
              <a:avLst>
                <a:gd name="adj1" fmla="val 50000"/>
                <a:gd name="adj2" fmla="val 50000"/>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sz="1800"/>
            </a:p>
          </p:txBody>
        </p:sp>
      </p:grpSp>
      <p:sp>
        <p:nvSpPr>
          <p:cNvPr id="35872" name="Rectangle 130"/>
          <p:cNvSpPr>
            <a:spLocks noChangeArrowheads="1"/>
          </p:cNvSpPr>
          <p:nvPr/>
        </p:nvSpPr>
        <p:spPr bwMode="auto">
          <a:xfrm>
            <a:off x="5715000" y="6367046"/>
            <a:ext cx="3657600" cy="338554"/>
          </a:xfrm>
          <a:prstGeom prst="rect">
            <a:avLst/>
          </a:prstGeom>
          <a:noFill/>
          <a:ln w="9525">
            <a:noFill/>
            <a:miter lim="800000"/>
            <a:headEnd/>
            <a:tailEnd/>
          </a:ln>
        </p:spPr>
        <p:txBody>
          <a:bodyPr wrap="square">
            <a:prstTxWarp prst="textNoShape">
              <a:avLst/>
            </a:prstTxWarp>
            <a:spAutoFit/>
          </a:bodyPr>
          <a:lstStyle/>
          <a:p>
            <a:pPr eaLnBrk="0" hangingPunct="0"/>
            <a:r>
              <a:rPr lang="en-US" sz="1600" b="0" dirty="0">
                <a:solidFill>
                  <a:srgbClr val="091299"/>
                </a:solidFill>
                <a:latin typeface="Arial" charset="0"/>
              </a:rPr>
              <a:t>Yang Wang </a:t>
            </a:r>
            <a:r>
              <a:rPr lang="en-US" sz="1600" b="0" dirty="0" smtClean="0">
                <a:solidFill>
                  <a:srgbClr val="091299"/>
                </a:solidFill>
                <a:latin typeface="Arial" charset="0"/>
              </a:rPr>
              <a:t>et al, NSMB 2013</a:t>
            </a:r>
          </a:p>
        </p:txBody>
      </p:sp>
    </p:spTree>
    <p:extLst>
      <p:ext uri="{BB962C8B-B14F-4D97-AF65-F5344CB8AC3E}">
        <p14:creationId xmlns:p14="http://schemas.microsoft.com/office/powerpoint/2010/main" val="12790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26"/>
          <p:cNvSpPr>
            <a:spLocks noChangeArrowheads="1"/>
          </p:cNvSpPr>
          <p:nvPr/>
        </p:nvSpPr>
        <p:spPr bwMode="auto">
          <a:xfrm>
            <a:off x="622300" y="1727200"/>
            <a:ext cx="2159000" cy="561975"/>
          </a:xfrm>
          <a:prstGeom prst="roundRect">
            <a:avLst>
              <a:gd name="adj" fmla="val 50000"/>
            </a:avLst>
          </a:prstGeom>
          <a:noFill/>
          <a:ln w="15875">
            <a:solidFill>
              <a:schemeClr val="tx1"/>
            </a:solidFill>
            <a:round/>
            <a:headEnd/>
            <a:tailEnd/>
          </a:ln>
        </p:spPr>
        <p:txBody>
          <a:bodyPr wrap="none" anchor="ctr">
            <a:prstTxWarp prst="textNoShape">
              <a:avLst/>
            </a:prstTxWarp>
          </a:bodyPr>
          <a:lstStyle/>
          <a:p>
            <a:pPr eaLnBrk="0" hangingPunct="0"/>
            <a:endParaRPr lang="en-US" sz="1800"/>
          </a:p>
        </p:txBody>
      </p:sp>
      <p:sp>
        <p:nvSpPr>
          <p:cNvPr id="7" name="Rectangle 1027"/>
          <p:cNvSpPr>
            <a:spLocks noChangeArrowheads="1"/>
          </p:cNvSpPr>
          <p:nvPr/>
        </p:nvSpPr>
        <p:spPr bwMode="auto">
          <a:xfrm>
            <a:off x="927100" y="1651000"/>
            <a:ext cx="381000" cy="1524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8" name="Rectangle 1028"/>
          <p:cNvSpPr>
            <a:spLocks noChangeArrowheads="1"/>
          </p:cNvSpPr>
          <p:nvPr/>
        </p:nvSpPr>
        <p:spPr bwMode="auto">
          <a:xfrm>
            <a:off x="2133600" y="1651000"/>
            <a:ext cx="381000" cy="152400"/>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9" name="Text Box 1029"/>
          <p:cNvSpPr txBox="1">
            <a:spLocks noChangeArrowheads="1"/>
          </p:cNvSpPr>
          <p:nvPr/>
        </p:nvSpPr>
        <p:spPr bwMode="auto">
          <a:xfrm>
            <a:off x="863600" y="1774825"/>
            <a:ext cx="565150" cy="244475"/>
          </a:xfrm>
          <a:prstGeom prst="rect">
            <a:avLst/>
          </a:prstGeom>
          <a:noFill/>
          <a:ln w="9525">
            <a:noFill/>
            <a:miter lim="800000"/>
            <a:headEnd/>
            <a:tailEnd/>
          </a:ln>
        </p:spPr>
        <p:txBody>
          <a:bodyPr wrap="none">
            <a:prstTxWarp prst="textNoShape">
              <a:avLst/>
            </a:prstTxWarp>
            <a:spAutoFit/>
          </a:bodyPr>
          <a:lstStyle/>
          <a:p>
            <a:pPr eaLnBrk="0" hangingPunct="0"/>
            <a:r>
              <a:rPr lang="en-US" sz="1000">
                <a:latin typeface="Arial" charset="0"/>
              </a:rPr>
              <a:t>Exon1</a:t>
            </a:r>
          </a:p>
        </p:txBody>
      </p:sp>
      <p:sp>
        <p:nvSpPr>
          <p:cNvPr id="10" name="Text Box 1030"/>
          <p:cNvSpPr txBox="1">
            <a:spLocks noChangeArrowheads="1"/>
          </p:cNvSpPr>
          <p:nvPr/>
        </p:nvSpPr>
        <p:spPr bwMode="auto">
          <a:xfrm>
            <a:off x="2057400" y="1774825"/>
            <a:ext cx="600075" cy="244475"/>
          </a:xfrm>
          <a:prstGeom prst="rect">
            <a:avLst/>
          </a:prstGeom>
          <a:noFill/>
          <a:ln w="9525">
            <a:noFill/>
            <a:miter lim="800000"/>
            <a:headEnd/>
            <a:tailEnd/>
          </a:ln>
        </p:spPr>
        <p:txBody>
          <a:bodyPr wrap="none">
            <a:prstTxWarp prst="textNoShape">
              <a:avLst/>
            </a:prstTxWarp>
            <a:spAutoFit/>
          </a:bodyPr>
          <a:lstStyle/>
          <a:p>
            <a:pPr eaLnBrk="0" hangingPunct="0"/>
            <a:r>
              <a:rPr lang="en-US" sz="1000">
                <a:latin typeface="Arial" charset="0"/>
              </a:rPr>
              <a:t>Exon3 </a:t>
            </a:r>
          </a:p>
        </p:txBody>
      </p:sp>
      <p:sp>
        <p:nvSpPr>
          <p:cNvPr id="11" name="Line 1031"/>
          <p:cNvSpPr>
            <a:spLocks noChangeShapeType="1"/>
          </p:cNvSpPr>
          <p:nvPr/>
        </p:nvSpPr>
        <p:spPr bwMode="auto">
          <a:xfrm>
            <a:off x="838200" y="1516063"/>
            <a:ext cx="0" cy="203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12" name="Line 1032"/>
          <p:cNvSpPr>
            <a:spLocks noChangeShapeType="1"/>
          </p:cNvSpPr>
          <p:nvPr/>
        </p:nvSpPr>
        <p:spPr bwMode="auto">
          <a:xfrm>
            <a:off x="838200" y="1516063"/>
            <a:ext cx="1524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3" name="Rectangle 1033"/>
          <p:cNvSpPr>
            <a:spLocks noChangeArrowheads="1"/>
          </p:cNvSpPr>
          <p:nvPr/>
        </p:nvSpPr>
        <p:spPr bwMode="auto">
          <a:xfrm>
            <a:off x="1447800" y="1644650"/>
            <a:ext cx="36513" cy="152400"/>
          </a:xfrm>
          <a:prstGeom prst="rect">
            <a:avLst/>
          </a:prstGeom>
          <a:solidFill>
            <a:srgbClr val="FF9218"/>
          </a:solidFill>
          <a:ln w="9525">
            <a:solidFill>
              <a:schemeClr val="tx1"/>
            </a:solidFill>
            <a:miter lim="800000"/>
            <a:headEnd/>
            <a:tailEnd/>
          </a:ln>
        </p:spPr>
        <p:txBody>
          <a:bodyPr wrap="none" anchor="ctr">
            <a:prstTxWarp prst="textNoShape">
              <a:avLst/>
            </a:prstTxWarp>
          </a:bodyPr>
          <a:lstStyle/>
          <a:p>
            <a:pPr algn="ctr" eaLnBrk="0" hangingPunct="0"/>
            <a:r>
              <a:rPr lang="en-US" sz="1800">
                <a:latin typeface="Times" charset="0"/>
              </a:rPr>
              <a:t>    </a:t>
            </a:r>
          </a:p>
        </p:txBody>
      </p:sp>
      <p:sp>
        <p:nvSpPr>
          <p:cNvPr id="14" name="Text Box 1034"/>
          <p:cNvSpPr txBox="1">
            <a:spLocks noChangeArrowheads="1"/>
          </p:cNvSpPr>
          <p:nvPr/>
        </p:nvSpPr>
        <p:spPr bwMode="auto">
          <a:xfrm>
            <a:off x="1303338" y="1371600"/>
            <a:ext cx="1211262" cy="274638"/>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Weak intron </a:t>
            </a:r>
          </a:p>
        </p:txBody>
      </p:sp>
      <p:sp>
        <p:nvSpPr>
          <p:cNvPr id="15" name="Text Box 1035"/>
          <p:cNvSpPr txBox="1">
            <a:spLocks noChangeArrowheads="1"/>
          </p:cNvSpPr>
          <p:nvPr/>
        </p:nvSpPr>
        <p:spPr bwMode="auto">
          <a:xfrm>
            <a:off x="1676400" y="2438400"/>
            <a:ext cx="1905000" cy="284163"/>
          </a:xfrm>
          <a:prstGeom prst="rect">
            <a:avLst/>
          </a:prstGeom>
          <a:noFill/>
          <a:ln w="9525">
            <a:noFill/>
            <a:miter lim="800000"/>
            <a:headEnd/>
            <a:tailEnd/>
          </a:ln>
        </p:spPr>
        <p:txBody>
          <a:bodyPr>
            <a:prstTxWarp prst="textNoShape">
              <a:avLst/>
            </a:prstTxWarp>
            <a:spAutoFit/>
          </a:bodyPr>
          <a:lstStyle/>
          <a:p>
            <a:pPr algn="ctr" eaLnBrk="0" hangingPunct="0">
              <a:lnSpc>
                <a:spcPct val="90000"/>
              </a:lnSpc>
            </a:pPr>
            <a:r>
              <a:rPr lang="en-US" sz="1400">
                <a:latin typeface="Arial" charset="0"/>
              </a:rPr>
              <a:t>Stable transfection </a:t>
            </a:r>
          </a:p>
        </p:txBody>
      </p:sp>
      <p:grpSp>
        <p:nvGrpSpPr>
          <p:cNvPr id="16" name="Group 1036"/>
          <p:cNvGrpSpPr>
            <a:grpSpLocks/>
          </p:cNvGrpSpPr>
          <p:nvPr/>
        </p:nvGrpSpPr>
        <p:grpSpPr bwMode="auto">
          <a:xfrm>
            <a:off x="2286000" y="2990850"/>
            <a:ext cx="457200" cy="120650"/>
            <a:chOff x="1592" y="2016"/>
            <a:chExt cx="368" cy="88"/>
          </a:xfrm>
        </p:grpSpPr>
        <p:sp>
          <p:nvSpPr>
            <p:cNvPr id="17" name="Rectangle 1037"/>
            <p:cNvSpPr>
              <a:spLocks noChangeArrowheads="1"/>
            </p:cNvSpPr>
            <p:nvPr/>
          </p:nvSpPr>
          <p:spPr bwMode="auto">
            <a:xfrm>
              <a:off x="1592" y="2016"/>
              <a:ext cx="184" cy="88"/>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18" name="Rectangle 1038"/>
            <p:cNvSpPr>
              <a:spLocks noChangeArrowheads="1"/>
            </p:cNvSpPr>
            <p:nvPr/>
          </p:nvSpPr>
          <p:spPr bwMode="auto">
            <a:xfrm>
              <a:off x="1776" y="2016"/>
              <a:ext cx="184" cy="88"/>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sp>
        <p:nvSpPr>
          <p:cNvPr id="19" name="Text Box 1039"/>
          <p:cNvSpPr txBox="1">
            <a:spLocks noChangeArrowheads="1"/>
          </p:cNvSpPr>
          <p:nvPr/>
        </p:nvSpPr>
        <p:spPr bwMode="auto">
          <a:xfrm>
            <a:off x="2133600" y="3124200"/>
            <a:ext cx="1004888" cy="274638"/>
          </a:xfrm>
          <a:prstGeom prst="rect">
            <a:avLst/>
          </a:prstGeom>
          <a:noFill/>
          <a:ln w="9525">
            <a:noFill/>
            <a:miter lim="800000"/>
            <a:headEnd/>
            <a:tailEnd/>
          </a:ln>
        </p:spPr>
        <p:txBody>
          <a:bodyPr wrap="none">
            <a:prstTxWarp prst="textNoShape">
              <a:avLst/>
            </a:prstTxWarp>
            <a:spAutoFit/>
          </a:bodyPr>
          <a:lstStyle/>
          <a:p>
            <a:pPr eaLnBrk="0" hangingPunct="0"/>
            <a:r>
              <a:rPr lang="en-US" sz="1200">
                <a:latin typeface="Arial" charset="0"/>
              </a:rPr>
              <a:t>GFP mRNA</a:t>
            </a:r>
          </a:p>
        </p:txBody>
      </p:sp>
      <p:grpSp>
        <p:nvGrpSpPr>
          <p:cNvPr id="20" name="Group 1041"/>
          <p:cNvGrpSpPr>
            <a:grpSpLocks/>
          </p:cNvGrpSpPr>
          <p:nvPr/>
        </p:nvGrpSpPr>
        <p:grpSpPr bwMode="auto">
          <a:xfrm>
            <a:off x="1104900" y="3952875"/>
            <a:ext cx="228600" cy="136525"/>
            <a:chOff x="4560" y="816"/>
            <a:chExt cx="528" cy="240"/>
          </a:xfrm>
        </p:grpSpPr>
        <p:sp>
          <p:nvSpPr>
            <p:cNvPr id="21" name="Oval 1042"/>
            <p:cNvSpPr>
              <a:spLocks noChangeArrowheads="1"/>
            </p:cNvSpPr>
            <p:nvPr/>
          </p:nvSpPr>
          <p:spPr bwMode="auto">
            <a:xfrm>
              <a:off x="4560" y="816"/>
              <a:ext cx="528" cy="240"/>
            </a:xfrm>
            <a:prstGeom prst="ellipse">
              <a:avLst/>
            </a:prstGeom>
            <a:solidFill>
              <a:srgbClr val="00FF00"/>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 name="Oval 1043"/>
            <p:cNvSpPr>
              <a:spLocks noChangeArrowheads="1"/>
            </p:cNvSpPr>
            <p:nvPr/>
          </p:nvSpPr>
          <p:spPr bwMode="auto">
            <a:xfrm>
              <a:off x="4752" y="864"/>
              <a:ext cx="192" cy="144"/>
            </a:xfrm>
            <a:prstGeom prst="ellipse">
              <a:avLst/>
            </a:prstGeom>
            <a:solidFill>
              <a:srgbClr val="339966"/>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23" name="Group 1044"/>
          <p:cNvGrpSpPr>
            <a:grpSpLocks/>
          </p:cNvGrpSpPr>
          <p:nvPr/>
        </p:nvGrpSpPr>
        <p:grpSpPr bwMode="auto">
          <a:xfrm>
            <a:off x="1333500" y="3937000"/>
            <a:ext cx="228600" cy="136525"/>
            <a:chOff x="2496" y="2784"/>
            <a:chExt cx="528" cy="240"/>
          </a:xfrm>
        </p:grpSpPr>
        <p:sp>
          <p:nvSpPr>
            <p:cNvPr id="24" name="Oval 1045"/>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5" name="Oval 1046"/>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26" name="Group 1047"/>
          <p:cNvGrpSpPr>
            <a:grpSpLocks/>
          </p:cNvGrpSpPr>
          <p:nvPr/>
        </p:nvGrpSpPr>
        <p:grpSpPr bwMode="auto">
          <a:xfrm>
            <a:off x="1714500" y="3784600"/>
            <a:ext cx="228600" cy="136525"/>
            <a:chOff x="2496" y="2784"/>
            <a:chExt cx="528" cy="240"/>
          </a:xfrm>
        </p:grpSpPr>
        <p:sp>
          <p:nvSpPr>
            <p:cNvPr id="27" name="Oval 1048"/>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8" name="Oval 1049"/>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29" name="Group 1050"/>
          <p:cNvGrpSpPr>
            <a:grpSpLocks/>
          </p:cNvGrpSpPr>
          <p:nvPr/>
        </p:nvGrpSpPr>
        <p:grpSpPr bwMode="auto">
          <a:xfrm>
            <a:off x="1409700" y="3800475"/>
            <a:ext cx="228600" cy="136525"/>
            <a:chOff x="2496" y="2784"/>
            <a:chExt cx="528" cy="240"/>
          </a:xfrm>
        </p:grpSpPr>
        <p:sp>
          <p:nvSpPr>
            <p:cNvPr id="30" name="Oval 1051"/>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31" name="Oval 1052"/>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32" name="Group 1053"/>
          <p:cNvGrpSpPr>
            <a:grpSpLocks/>
          </p:cNvGrpSpPr>
          <p:nvPr/>
        </p:nvGrpSpPr>
        <p:grpSpPr bwMode="auto">
          <a:xfrm>
            <a:off x="1104900" y="3724275"/>
            <a:ext cx="228600" cy="136525"/>
            <a:chOff x="2496" y="2784"/>
            <a:chExt cx="528" cy="240"/>
          </a:xfrm>
        </p:grpSpPr>
        <p:sp>
          <p:nvSpPr>
            <p:cNvPr id="33" name="Oval 1054"/>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34" name="Oval 1055"/>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35" name="Group 1056"/>
          <p:cNvGrpSpPr>
            <a:grpSpLocks/>
          </p:cNvGrpSpPr>
          <p:nvPr/>
        </p:nvGrpSpPr>
        <p:grpSpPr bwMode="auto">
          <a:xfrm>
            <a:off x="1485900" y="3632200"/>
            <a:ext cx="228600" cy="136525"/>
            <a:chOff x="2496" y="2784"/>
            <a:chExt cx="528" cy="240"/>
          </a:xfrm>
        </p:grpSpPr>
        <p:sp>
          <p:nvSpPr>
            <p:cNvPr id="36" name="Oval 1057"/>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37" name="Oval 1058"/>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38" name="Group 1059"/>
          <p:cNvGrpSpPr>
            <a:grpSpLocks/>
          </p:cNvGrpSpPr>
          <p:nvPr/>
        </p:nvGrpSpPr>
        <p:grpSpPr bwMode="auto">
          <a:xfrm>
            <a:off x="1866900" y="3937000"/>
            <a:ext cx="228600" cy="136525"/>
            <a:chOff x="4560" y="816"/>
            <a:chExt cx="528" cy="240"/>
          </a:xfrm>
        </p:grpSpPr>
        <p:sp>
          <p:nvSpPr>
            <p:cNvPr id="39" name="Oval 1060"/>
            <p:cNvSpPr>
              <a:spLocks noChangeArrowheads="1"/>
            </p:cNvSpPr>
            <p:nvPr/>
          </p:nvSpPr>
          <p:spPr bwMode="auto">
            <a:xfrm>
              <a:off x="4560" y="816"/>
              <a:ext cx="528" cy="240"/>
            </a:xfrm>
            <a:prstGeom prst="ellipse">
              <a:avLst/>
            </a:prstGeom>
            <a:solidFill>
              <a:srgbClr val="00FF00"/>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40" name="Oval 1061"/>
            <p:cNvSpPr>
              <a:spLocks noChangeArrowheads="1"/>
            </p:cNvSpPr>
            <p:nvPr/>
          </p:nvSpPr>
          <p:spPr bwMode="auto">
            <a:xfrm>
              <a:off x="4752" y="864"/>
              <a:ext cx="192" cy="144"/>
            </a:xfrm>
            <a:prstGeom prst="ellipse">
              <a:avLst/>
            </a:prstGeom>
            <a:solidFill>
              <a:srgbClr val="339966"/>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41" name="Group 1062"/>
          <p:cNvGrpSpPr>
            <a:grpSpLocks/>
          </p:cNvGrpSpPr>
          <p:nvPr/>
        </p:nvGrpSpPr>
        <p:grpSpPr bwMode="auto">
          <a:xfrm>
            <a:off x="1524000" y="3962400"/>
            <a:ext cx="228600" cy="136525"/>
            <a:chOff x="2496" y="2784"/>
            <a:chExt cx="528" cy="240"/>
          </a:xfrm>
        </p:grpSpPr>
        <p:sp>
          <p:nvSpPr>
            <p:cNvPr id="42" name="Oval 1063"/>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43" name="Oval 1064"/>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44" name="Group 1065"/>
          <p:cNvGrpSpPr>
            <a:grpSpLocks/>
          </p:cNvGrpSpPr>
          <p:nvPr/>
        </p:nvGrpSpPr>
        <p:grpSpPr bwMode="auto">
          <a:xfrm>
            <a:off x="1905000" y="3810000"/>
            <a:ext cx="228600" cy="136525"/>
            <a:chOff x="2496" y="2784"/>
            <a:chExt cx="528" cy="240"/>
          </a:xfrm>
        </p:grpSpPr>
        <p:sp>
          <p:nvSpPr>
            <p:cNvPr id="45" name="Oval 1066"/>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46" name="Oval 1067"/>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47" name="Group 1068"/>
          <p:cNvGrpSpPr>
            <a:grpSpLocks/>
          </p:cNvGrpSpPr>
          <p:nvPr/>
        </p:nvGrpSpPr>
        <p:grpSpPr bwMode="auto">
          <a:xfrm>
            <a:off x="1981200" y="4038600"/>
            <a:ext cx="228600" cy="136525"/>
            <a:chOff x="2496" y="2784"/>
            <a:chExt cx="528" cy="240"/>
          </a:xfrm>
        </p:grpSpPr>
        <p:sp>
          <p:nvSpPr>
            <p:cNvPr id="48" name="Oval 1069"/>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49" name="Oval 1070"/>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50" name="Group 1071"/>
          <p:cNvGrpSpPr>
            <a:grpSpLocks/>
          </p:cNvGrpSpPr>
          <p:nvPr/>
        </p:nvGrpSpPr>
        <p:grpSpPr bwMode="auto">
          <a:xfrm>
            <a:off x="1676400" y="4073525"/>
            <a:ext cx="228600" cy="136525"/>
            <a:chOff x="2496" y="2784"/>
            <a:chExt cx="528" cy="240"/>
          </a:xfrm>
        </p:grpSpPr>
        <p:sp>
          <p:nvSpPr>
            <p:cNvPr id="51" name="Oval 1072"/>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52" name="Oval 1073"/>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53" name="Group 1074"/>
          <p:cNvGrpSpPr>
            <a:grpSpLocks/>
          </p:cNvGrpSpPr>
          <p:nvPr/>
        </p:nvGrpSpPr>
        <p:grpSpPr bwMode="auto">
          <a:xfrm>
            <a:off x="1943100" y="3632200"/>
            <a:ext cx="228600" cy="136525"/>
            <a:chOff x="2496" y="2784"/>
            <a:chExt cx="528" cy="240"/>
          </a:xfrm>
        </p:grpSpPr>
        <p:sp>
          <p:nvSpPr>
            <p:cNvPr id="54" name="Oval 1075"/>
            <p:cNvSpPr>
              <a:spLocks noChangeArrowheads="1"/>
            </p:cNvSpPr>
            <p:nvPr/>
          </p:nvSpPr>
          <p:spPr bwMode="auto">
            <a:xfrm>
              <a:off x="2496" y="2784"/>
              <a:ext cx="528" cy="24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55" name="Oval 1076"/>
            <p:cNvSpPr>
              <a:spLocks noChangeArrowheads="1"/>
            </p:cNvSpPr>
            <p:nvPr/>
          </p:nvSpPr>
          <p:spPr bwMode="auto">
            <a:xfrm>
              <a:off x="2688" y="2832"/>
              <a:ext cx="192" cy="144"/>
            </a:xfrm>
            <a:prstGeom prst="ellipse">
              <a:avLst/>
            </a:prstGeom>
            <a:solidFill>
              <a:schemeClr val="bg2"/>
            </a:solidFill>
            <a:ln w="9525">
              <a:solidFill>
                <a:schemeClr val="bg2"/>
              </a:solidFill>
              <a:round/>
              <a:headEnd/>
              <a:tailEnd/>
            </a:ln>
          </p:spPr>
          <p:txBody>
            <a:bodyPr wrap="none" anchor="ctr">
              <a:prstTxWarp prst="textNoShape">
                <a:avLst/>
              </a:prstTxWarp>
            </a:bodyPr>
            <a:lstStyle/>
            <a:p>
              <a:pPr eaLnBrk="0" hangingPunct="0"/>
              <a:endParaRPr lang="en-US" sz="1800"/>
            </a:p>
          </p:txBody>
        </p:sp>
      </p:grpSp>
      <p:grpSp>
        <p:nvGrpSpPr>
          <p:cNvPr id="56" name="Group 1077"/>
          <p:cNvGrpSpPr>
            <a:grpSpLocks/>
          </p:cNvGrpSpPr>
          <p:nvPr/>
        </p:nvGrpSpPr>
        <p:grpSpPr bwMode="auto">
          <a:xfrm>
            <a:off x="609600" y="2971800"/>
            <a:ext cx="711200" cy="109538"/>
            <a:chOff x="416" y="2064"/>
            <a:chExt cx="624" cy="96"/>
          </a:xfrm>
        </p:grpSpPr>
        <p:sp>
          <p:nvSpPr>
            <p:cNvPr id="57" name="Rectangle 1078"/>
            <p:cNvSpPr>
              <a:spLocks noChangeArrowheads="1"/>
            </p:cNvSpPr>
            <p:nvPr/>
          </p:nvSpPr>
          <p:spPr bwMode="auto">
            <a:xfrm>
              <a:off x="416" y="2064"/>
              <a:ext cx="184" cy="96"/>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58" name="Rectangle 1079"/>
            <p:cNvSpPr>
              <a:spLocks noChangeArrowheads="1"/>
            </p:cNvSpPr>
            <p:nvPr/>
          </p:nvSpPr>
          <p:spPr bwMode="auto">
            <a:xfrm>
              <a:off x="864" y="2064"/>
              <a:ext cx="176" cy="96"/>
            </a:xfrm>
            <a:prstGeom prst="rect">
              <a:avLst/>
            </a:prstGeom>
            <a:solidFill>
              <a:srgbClr val="00FF00"/>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59" name="Line 1080"/>
            <p:cNvSpPr>
              <a:spLocks noChangeShapeType="1"/>
            </p:cNvSpPr>
            <p:nvPr/>
          </p:nvSpPr>
          <p:spPr bwMode="auto">
            <a:xfrm>
              <a:off x="600" y="2112"/>
              <a:ext cx="264"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60" name="Rectangle 1081"/>
          <p:cNvSpPr>
            <a:spLocks noChangeArrowheads="1"/>
          </p:cNvSpPr>
          <p:nvPr/>
        </p:nvSpPr>
        <p:spPr bwMode="auto">
          <a:xfrm>
            <a:off x="2514600" y="1277938"/>
            <a:ext cx="36513" cy="152400"/>
          </a:xfrm>
          <a:prstGeom prst="rect">
            <a:avLst/>
          </a:prstGeom>
          <a:solidFill>
            <a:srgbClr val="FF9218"/>
          </a:solidFill>
          <a:ln w="9525">
            <a:solidFill>
              <a:schemeClr val="tx1"/>
            </a:solidFill>
            <a:miter lim="800000"/>
            <a:headEnd/>
            <a:tailEnd/>
          </a:ln>
        </p:spPr>
        <p:txBody>
          <a:bodyPr wrap="none" anchor="ctr">
            <a:prstTxWarp prst="textNoShape">
              <a:avLst/>
            </a:prstTxWarp>
          </a:bodyPr>
          <a:lstStyle/>
          <a:p>
            <a:pPr algn="ctr" eaLnBrk="0" hangingPunct="0"/>
            <a:r>
              <a:rPr lang="en-US" sz="1800">
                <a:latin typeface="Times" charset="0"/>
              </a:rPr>
              <a:t>    </a:t>
            </a:r>
          </a:p>
        </p:txBody>
      </p:sp>
      <p:sp>
        <p:nvSpPr>
          <p:cNvPr id="61" name="Text Box 1082"/>
          <p:cNvSpPr txBox="1">
            <a:spLocks noChangeArrowheads="1"/>
          </p:cNvSpPr>
          <p:nvPr/>
        </p:nvSpPr>
        <p:spPr bwMode="auto">
          <a:xfrm>
            <a:off x="2514600" y="1181100"/>
            <a:ext cx="1066800" cy="457200"/>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Random region</a:t>
            </a:r>
          </a:p>
        </p:txBody>
      </p:sp>
      <p:sp>
        <p:nvSpPr>
          <p:cNvPr id="62" name="Text Box 1083"/>
          <p:cNvSpPr txBox="1">
            <a:spLocks noChangeArrowheads="1"/>
          </p:cNvSpPr>
          <p:nvPr/>
        </p:nvSpPr>
        <p:spPr bwMode="auto">
          <a:xfrm>
            <a:off x="304800" y="3078163"/>
            <a:ext cx="1447800" cy="274637"/>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Unspliced mRNA</a:t>
            </a:r>
          </a:p>
        </p:txBody>
      </p:sp>
      <p:sp>
        <p:nvSpPr>
          <p:cNvPr id="63" name="Text Box 1084"/>
          <p:cNvSpPr txBox="1">
            <a:spLocks noChangeArrowheads="1"/>
          </p:cNvSpPr>
          <p:nvPr/>
        </p:nvSpPr>
        <p:spPr bwMode="auto">
          <a:xfrm>
            <a:off x="1003300" y="1600200"/>
            <a:ext cx="457200" cy="274638"/>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G</a:t>
            </a:r>
          </a:p>
        </p:txBody>
      </p:sp>
      <p:sp>
        <p:nvSpPr>
          <p:cNvPr id="64" name="Text Box 1085"/>
          <p:cNvSpPr txBox="1">
            <a:spLocks noChangeArrowheads="1"/>
          </p:cNvSpPr>
          <p:nvPr/>
        </p:nvSpPr>
        <p:spPr bwMode="auto">
          <a:xfrm>
            <a:off x="2147888" y="1600200"/>
            <a:ext cx="457200" cy="274638"/>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FP</a:t>
            </a:r>
          </a:p>
        </p:txBody>
      </p:sp>
      <p:sp>
        <p:nvSpPr>
          <p:cNvPr id="65" name="Rectangle 1086"/>
          <p:cNvSpPr>
            <a:spLocks noChangeArrowheads="1"/>
          </p:cNvSpPr>
          <p:nvPr/>
        </p:nvSpPr>
        <p:spPr bwMode="auto">
          <a:xfrm>
            <a:off x="381000" y="152400"/>
            <a:ext cx="8594725" cy="519113"/>
          </a:xfrm>
          <a:prstGeom prst="rect">
            <a:avLst/>
          </a:prstGeom>
          <a:noFill/>
          <a:ln w="9525">
            <a:noFill/>
            <a:miter lim="800000"/>
            <a:headEnd/>
            <a:tailEnd/>
          </a:ln>
        </p:spPr>
        <p:txBody>
          <a:bodyPr wrap="none">
            <a:prstTxWarp prst="textNoShape">
              <a:avLst/>
            </a:prstTxWarp>
            <a:spAutoFit/>
          </a:bodyPr>
          <a:lstStyle/>
          <a:p>
            <a:pPr eaLnBrk="0" hangingPunct="0"/>
            <a:r>
              <a:rPr lang="en-US" sz="2800" dirty="0">
                <a:solidFill>
                  <a:srgbClr val="333399"/>
                </a:solidFill>
              </a:rPr>
              <a:t>Identify </a:t>
            </a:r>
            <a:r>
              <a:rPr lang="en-US" sz="2800" dirty="0" err="1">
                <a:solidFill>
                  <a:srgbClr val="333399"/>
                </a:solidFill>
              </a:rPr>
              <a:t>intronic</a:t>
            </a:r>
            <a:r>
              <a:rPr lang="en-US" sz="2800" dirty="0">
                <a:solidFill>
                  <a:srgbClr val="333399"/>
                </a:solidFill>
              </a:rPr>
              <a:t> splicing enhancers by FAS-ISE</a:t>
            </a:r>
          </a:p>
        </p:txBody>
      </p:sp>
      <p:sp>
        <p:nvSpPr>
          <p:cNvPr id="66" name="AutoShape 1087"/>
          <p:cNvSpPr>
            <a:spLocks noChangeArrowheads="1"/>
          </p:cNvSpPr>
          <p:nvPr/>
        </p:nvSpPr>
        <p:spPr bwMode="auto">
          <a:xfrm>
            <a:off x="1524000" y="2438400"/>
            <a:ext cx="228600" cy="533400"/>
          </a:xfrm>
          <a:prstGeom prst="downArrow">
            <a:avLst>
              <a:gd name="adj1" fmla="val 50000"/>
              <a:gd name="adj2" fmla="val 58333"/>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67" name="AutoShape 1088"/>
          <p:cNvSpPr>
            <a:spLocks/>
          </p:cNvSpPr>
          <p:nvPr/>
        </p:nvSpPr>
        <p:spPr bwMode="auto">
          <a:xfrm rot="16200818">
            <a:off x="1676400" y="2895600"/>
            <a:ext cx="76200" cy="1143000"/>
          </a:xfrm>
          <a:prstGeom prst="leftBrace">
            <a:avLst>
              <a:gd name="adj1" fmla="val 125000"/>
              <a:gd name="adj2" fmla="val 50000"/>
            </a:avLst>
          </a:prstGeom>
          <a:noFill/>
          <a:ln w="12700">
            <a:solidFill>
              <a:schemeClr val="tx1"/>
            </a:solidFill>
            <a:round/>
            <a:headEnd/>
            <a:tailEnd/>
          </a:ln>
        </p:spPr>
        <p:txBody>
          <a:bodyPr wrap="none" anchor="ctr">
            <a:prstTxWarp prst="textNoShape">
              <a:avLst/>
            </a:prstTxWarp>
          </a:bodyPr>
          <a:lstStyle/>
          <a:p>
            <a:pPr eaLnBrk="0" hangingPunct="0"/>
            <a:endParaRPr lang="en-US" sz="1800"/>
          </a:p>
        </p:txBody>
      </p:sp>
      <p:sp>
        <p:nvSpPr>
          <p:cNvPr id="68" name="Text Box 1089"/>
          <p:cNvSpPr txBox="1">
            <a:spLocks noChangeArrowheads="1"/>
          </p:cNvSpPr>
          <p:nvPr/>
        </p:nvSpPr>
        <p:spPr bwMode="auto">
          <a:xfrm>
            <a:off x="1701800" y="4259263"/>
            <a:ext cx="1905000" cy="730250"/>
          </a:xfrm>
          <a:prstGeom prst="rect">
            <a:avLst/>
          </a:prstGeom>
          <a:noFill/>
          <a:ln w="9525">
            <a:noFill/>
            <a:miter lim="800000"/>
            <a:headEnd/>
            <a:tailEnd/>
          </a:ln>
        </p:spPr>
        <p:txBody>
          <a:bodyPr>
            <a:prstTxWarp prst="textNoShape">
              <a:avLst/>
            </a:prstTxWarp>
            <a:spAutoFit/>
          </a:bodyPr>
          <a:lstStyle/>
          <a:p>
            <a:pPr eaLnBrk="0" hangingPunct="0"/>
            <a:r>
              <a:rPr lang="en-US" sz="1400">
                <a:latin typeface="Arial" charset="0"/>
              </a:rPr>
              <a:t>FACS sorting</a:t>
            </a:r>
          </a:p>
          <a:p>
            <a:pPr eaLnBrk="0" hangingPunct="0"/>
            <a:r>
              <a:rPr lang="en-US" sz="1400">
                <a:latin typeface="Arial" charset="0"/>
              </a:rPr>
              <a:t>Cloning</a:t>
            </a:r>
          </a:p>
          <a:p>
            <a:pPr eaLnBrk="0" hangingPunct="0"/>
            <a:r>
              <a:rPr lang="en-US" sz="1400">
                <a:latin typeface="Arial" charset="0"/>
              </a:rPr>
              <a:t>PCR &amp; Sequencing</a:t>
            </a:r>
          </a:p>
        </p:txBody>
      </p:sp>
      <p:grpSp>
        <p:nvGrpSpPr>
          <p:cNvPr id="69" name="Group 1090"/>
          <p:cNvGrpSpPr>
            <a:grpSpLocks/>
          </p:cNvGrpSpPr>
          <p:nvPr/>
        </p:nvGrpSpPr>
        <p:grpSpPr bwMode="auto">
          <a:xfrm>
            <a:off x="1524000" y="4254500"/>
            <a:ext cx="241300" cy="723900"/>
            <a:chOff x="960" y="2664"/>
            <a:chExt cx="152" cy="696"/>
          </a:xfrm>
        </p:grpSpPr>
        <p:sp>
          <p:nvSpPr>
            <p:cNvPr id="70" name="AutoShape 1091"/>
            <p:cNvSpPr>
              <a:spLocks noChangeArrowheads="1"/>
            </p:cNvSpPr>
            <p:nvPr/>
          </p:nvSpPr>
          <p:spPr bwMode="auto">
            <a:xfrm>
              <a:off x="960" y="2664"/>
              <a:ext cx="144" cy="224"/>
            </a:xfrm>
            <a:prstGeom prst="downArrow">
              <a:avLst>
                <a:gd name="adj1" fmla="val 50000"/>
                <a:gd name="adj2" fmla="val 38889"/>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71" name="AutoShape 1092"/>
            <p:cNvSpPr>
              <a:spLocks noChangeArrowheads="1"/>
            </p:cNvSpPr>
            <p:nvPr/>
          </p:nvSpPr>
          <p:spPr bwMode="auto">
            <a:xfrm>
              <a:off x="968" y="2904"/>
              <a:ext cx="144" cy="224"/>
            </a:xfrm>
            <a:prstGeom prst="downArrow">
              <a:avLst>
                <a:gd name="adj1" fmla="val 50000"/>
                <a:gd name="adj2" fmla="val 38889"/>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72" name="AutoShape 1093"/>
            <p:cNvSpPr>
              <a:spLocks noChangeArrowheads="1"/>
            </p:cNvSpPr>
            <p:nvPr/>
          </p:nvSpPr>
          <p:spPr bwMode="auto">
            <a:xfrm>
              <a:off x="968" y="3136"/>
              <a:ext cx="144" cy="224"/>
            </a:xfrm>
            <a:prstGeom prst="downArrow">
              <a:avLst>
                <a:gd name="adj1" fmla="val 50000"/>
                <a:gd name="adj2" fmla="val 38889"/>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sp>
        <p:nvSpPr>
          <p:cNvPr id="73" name="Text Box 1094"/>
          <p:cNvSpPr txBox="1">
            <a:spLocks noChangeArrowheads="1"/>
          </p:cNvSpPr>
          <p:nvPr/>
        </p:nvSpPr>
        <p:spPr bwMode="auto">
          <a:xfrm>
            <a:off x="982134" y="4953000"/>
            <a:ext cx="1619250" cy="336550"/>
          </a:xfrm>
          <a:prstGeom prst="rect">
            <a:avLst/>
          </a:prstGeom>
          <a:noFill/>
          <a:ln w="9525">
            <a:noFill/>
            <a:miter lim="800000"/>
            <a:headEnd/>
            <a:tailEnd/>
          </a:ln>
        </p:spPr>
        <p:txBody>
          <a:bodyPr wrap="none">
            <a:prstTxWarp prst="textNoShape">
              <a:avLst/>
            </a:prstTxWarp>
            <a:spAutoFit/>
          </a:bodyPr>
          <a:lstStyle/>
          <a:p>
            <a:pPr eaLnBrk="0" hangingPunct="0"/>
            <a:r>
              <a:rPr lang="en-US" sz="1600" dirty="0">
                <a:solidFill>
                  <a:srgbClr val="000090"/>
                </a:solidFill>
                <a:latin typeface="Arial" charset="0"/>
              </a:rPr>
              <a:t>ISE sequences</a:t>
            </a:r>
          </a:p>
        </p:txBody>
      </p:sp>
      <p:sp>
        <p:nvSpPr>
          <p:cNvPr id="74" name="Text Box 1094"/>
          <p:cNvSpPr txBox="1">
            <a:spLocks noChangeArrowheads="1"/>
          </p:cNvSpPr>
          <p:nvPr/>
        </p:nvSpPr>
        <p:spPr bwMode="auto">
          <a:xfrm>
            <a:off x="685800" y="5410200"/>
            <a:ext cx="3200400" cy="304800"/>
          </a:xfrm>
          <a:prstGeom prst="rect">
            <a:avLst/>
          </a:prstGeom>
          <a:noFill/>
          <a:ln w="9525">
            <a:noFill/>
            <a:miter lim="800000"/>
            <a:headEnd/>
            <a:tailEnd/>
          </a:ln>
        </p:spPr>
        <p:txBody>
          <a:bodyPr wrap="square">
            <a:prstTxWarp prst="textNoShape">
              <a:avLst/>
            </a:prstTxWarp>
            <a:spAutoFit/>
          </a:bodyPr>
          <a:lstStyle/>
          <a:p>
            <a:pPr eaLnBrk="0" hangingPunct="0"/>
            <a:r>
              <a:rPr lang="en-US" sz="1400" dirty="0">
                <a:solidFill>
                  <a:srgbClr val="000090"/>
                </a:solidFill>
                <a:latin typeface="Arial" charset="0"/>
              </a:rPr>
              <a:t>117 ISE </a:t>
            </a:r>
            <a:r>
              <a:rPr lang="en-US" sz="1400" dirty="0" err="1">
                <a:solidFill>
                  <a:srgbClr val="000090"/>
                </a:solidFill>
                <a:latin typeface="Arial" charset="0"/>
              </a:rPr>
              <a:t>decamers</a:t>
            </a:r>
            <a:r>
              <a:rPr lang="en-US" sz="1400" dirty="0">
                <a:solidFill>
                  <a:srgbClr val="000090"/>
                </a:solidFill>
                <a:latin typeface="Arial" charset="0"/>
              </a:rPr>
              <a:t>, 109 </a:t>
            </a:r>
            <a:r>
              <a:rPr lang="en-US" sz="1400" dirty="0" smtClean="0">
                <a:solidFill>
                  <a:srgbClr val="000090"/>
                </a:solidFill>
                <a:latin typeface="Arial" charset="0"/>
              </a:rPr>
              <a:t>unique</a:t>
            </a:r>
            <a:endParaRPr lang="en-US" sz="1400" dirty="0">
              <a:solidFill>
                <a:srgbClr val="000090"/>
              </a:solidFill>
              <a:latin typeface="Arial" charset="0"/>
            </a:endParaRPr>
          </a:p>
        </p:txBody>
      </p:sp>
      <p:grpSp>
        <p:nvGrpSpPr>
          <p:cNvPr id="75" name="Group 74"/>
          <p:cNvGrpSpPr/>
          <p:nvPr/>
        </p:nvGrpSpPr>
        <p:grpSpPr>
          <a:xfrm>
            <a:off x="3424793" y="990600"/>
            <a:ext cx="5033407" cy="4456808"/>
            <a:chOff x="3352800" y="838200"/>
            <a:chExt cx="5959476" cy="5276791"/>
          </a:xfrm>
        </p:grpSpPr>
        <p:sp>
          <p:nvSpPr>
            <p:cNvPr id="76" name="Text Box 1109"/>
            <p:cNvSpPr txBox="1">
              <a:spLocks noChangeArrowheads="1"/>
            </p:cNvSpPr>
            <p:nvPr/>
          </p:nvSpPr>
          <p:spPr bwMode="auto">
            <a:xfrm>
              <a:off x="4800600" y="838200"/>
              <a:ext cx="1447800" cy="274637"/>
            </a:xfrm>
            <a:prstGeom prst="rect">
              <a:avLst/>
            </a:prstGeom>
            <a:noFill/>
            <a:ln w="9525">
              <a:noFill/>
              <a:miter lim="800000"/>
              <a:headEnd/>
              <a:tailEnd/>
            </a:ln>
          </p:spPr>
          <p:txBody>
            <a:bodyPr>
              <a:prstTxWarp prst="textNoShape">
                <a:avLst/>
              </a:prstTxWarp>
              <a:spAutoFit/>
            </a:bodyPr>
            <a:lstStyle/>
            <a:p>
              <a:pPr eaLnBrk="0" hangingPunct="0"/>
              <a:r>
                <a:rPr lang="en-US" sz="1200" dirty="0">
                  <a:latin typeface="Arial" charset="0"/>
                </a:rPr>
                <a:t>Dissimilarity</a:t>
              </a:r>
            </a:p>
          </p:txBody>
        </p:sp>
        <p:sp>
          <p:nvSpPr>
            <p:cNvPr id="77" name="AutoShape 1110"/>
            <p:cNvSpPr>
              <a:spLocks noChangeArrowheads="1"/>
            </p:cNvSpPr>
            <p:nvPr/>
          </p:nvSpPr>
          <p:spPr bwMode="auto">
            <a:xfrm>
              <a:off x="3352800" y="3098800"/>
              <a:ext cx="381000" cy="304800"/>
            </a:xfrm>
            <a:prstGeom prst="rightArrow">
              <a:avLst>
                <a:gd name="adj1" fmla="val 41667"/>
                <a:gd name="adj2" fmla="val 35417"/>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nvGrpSpPr>
            <p:cNvPr id="78" name="Group 121"/>
            <p:cNvGrpSpPr>
              <a:grpSpLocks/>
            </p:cNvGrpSpPr>
            <p:nvPr/>
          </p:nvGrpSpPr>
          <p:grpSpPr bwMode="auto">
            <a:xfrm>
              <a:off x="3962400" y="1041400"/>
              <a:ext cx="3352800" cy="4876800"/>
              <a:chOff x="4191000" y="990600"/>
              <a:chExt cx="3657600" cy="5320260"/>
            </a:xfrm>
          </p:grpSpPr>
          <p:grpSp>
            <p:nvGrpSpPr>
              <p:cNvPr id="83" name="Group 119"/>
              <p:cNvGrpSpPr>
                <a:grpSpLocks/>
              </p:cNvGrpSpPr>
              <p:nvPr/>
            </p:nvGrpSpPr>
            <p:grpSpPr bwMode="auto">
              <a:xfrm>
                <a:off x="4191000" y="990600"/>
                <a:ext cx="2743200" cy="5320260"/>
                <a:chOff x="4495800" y="990600"/>
                <a:chExt cx="2895600" cy="5320260"/>
              </a:xfrm>
            </p:grpSpPr>
            <p:pic>
              <p:nvPicPr>
                <p:cNvPr id="90" name="Picture 98"/>
                <p:cNvPicPr>
                  <a:picLocks noChangeAspect="1"/>
                </p:cNvPicPr>
                <p:nvPr/>
              </p:nvPicPr>
              <p:blipFill>
                <a:blip r:embed="rId2"/>
                <a:srcRect/>
                <a:stretch>
                  <a:fillRect/>
                </a:stretch>
              </p:blipFill>
              <p:spPr bwMode="auto">
                <a:xfrm>
                  <a:off x="4495800" y="1143000"/>
                  <a:ext cx="2895600" cy="5167860"/>
                </a:xfrm>
                <a:prstGeom prst="rect">
                  <a:avLst/>
                </a:prstGeom>
                <a:noFill/>
                <a:ln w="9525">
                  <a:noFill/>
                  <a:miter lim="800000"/>
                  <a:headEnd/>
                  <a:tailEnd/>
                </a:ln>
              </p:spPr>
            </p:pic>
            <p:sp>
              <p:nvSpPr>
                <p:cNvPr id="91" name="Text Box 1109"/>
                <p:cNvSpPr txBox="1">
                  <a:spLocks noChangeArrowheads="1"/>
                </p:cNvSpPr>
                <p:nvPr/>
              </p:nvSpPr>
              <p:spPr bwMode="auto">
                <a:xfrm>
                  <a:off x="4800600" y="990600"/>
                  <a:ext cx="2057399" cy="289435"/>
                </a:xfrm>
                <a:prstGeom prst="rect">
                  <a:avLst/>
                </a:prstGeom>
                <a:noFill/>
                <a:ln w="9525">
                  <a:noFill/>
                  <a:miter lim="800000"/>
                  <a:headEnd/>
                  <a:tailEnd/>
                </a:ln>
              </p:spPr>
              <p:txBody>
                <a:bodyPr>
                  <a:prstTxWarp prst="textNoShape">
                    <a:avLst/>
                  </a:prstTxWarp>
                  <a:spAutoFit/>
                </a:bodyPr>
                <a:lstStyle/>
                <a:p>
                  <a:pPr eaLnBrk="0" hangingPunct="0"/>
                  <a:r>
                    <a:rPr lang="en-US" sz="1200">
                      <a:latin typeface="Arial" charset="0"/>
                    </a:rPr>
                    <a:t>3              2              1  </a:t>
                  </a:r>
                </a:p>
              </p:txBody>
            </p:sp>
            <p:cxnSp>
              <p:nvCxnSpPr>
                <p:cNvPr id="92" name="Straight Connector 100"/>
                <p:cNvCxnSpPr>
                  <a:cxnSpLocks noChangeShapeType="1"/>
                </p:cNvCxnSpPr>
                <p:nvPr/>
              </p:nvCxnSpPr>
              <p:spPr bwMode="auto">
                <a:xfrm rot="5400000">
                  <a:off x="2933700" y="3745706"/>
                  <a:ext cx="4953000" cy="1588"/>
                </a:xfrm>
                <a:prstGeom prst="line">
                  <a:avLst/>
                </a:prstGeom>
                <a:noFill/>
                <a:ln w="9525">
                  <a:solidFill>
                    <a:srgbClr val="009900"/>
                  </a:solidFill>
                  <a:round/>
                  <a:headEnd/>
                  <a:tailEnd/>
                </a:ln>
              </p:spPr>
            </p:cxnSp>
            <p:cxnSp>
              <p:nvCxnSpPr>
                <p:cNvPr id="93" name="Straight Connector 101"/>
                <p:cNvCxnSpPr>
                  <a:cxnSpLocks noChangeShapeType="1"/>
                </p:cNvCxnSpPr>
                <p:nvPr/>
              </p:nvCxnSpPr>
              <p:spPr bwMode="auto">
                <a:xfrm rot="10800000">
                  <a:off x="5410200" y="2182812"/>
                  <a:ext cx="1752600" cy="1588"/>
                </a:xfrm>
                <a:prstGeom prst="line">
                  <a:avLst/>
                </a:prstGeom>
                <a:noFill/>
                <a:ln w="9525">
                  <a:solidFill>
                    <a:srgbClr val="009900"/>
                  </a:solidFill>
                  <a:round/>
                  <a:headEnd/>
                  <a:tailEnd/>
                </a:ln>
              </p:spPr>
            </p:cxnSp>
            <p:cxnSp>
              <p:nvCxnSpPr>
                <p:cNvPr id="94" name="Straight Connector 108"/>
                <p:cNvCxnSpPr>
                  <a:cxnSpLocks noChangeShapeType="1"/>
                </p:cNvCxnSpPr>
                <p:nvPr/>
              </p:nvCxnSpPr>
              <p:spPr bwMode="auto">
                <a:xfrm rot="10800000">
                  <a:off x="5403850" y="2901951"/>
                  <a:ext cx="1752600" cy="1588"/>
                </a:xfrm>
                <a:prstGeom prst="line">
                  <a:avLst/>
                </a:prstGeom>
                <a:noFill/>
                <a:ln w="9525">
                  <a:solidFill>
                    <a:srgbClr val="009900"/>
                  </a:solidFill>
                  <a:round/>
                  <a:headEnd/>
                  <a:tailEnd/>
                </a:ln>
              </p:spPr>
            </p:cxnSp>
            <p:cxnSp>
              <p:nvCxnSpPr>
                <p:cNvPr id="95" name="Straight Connector 109"/>
                <p:cNvCxnSpPr>
                  <a:cxnSpLocks noChangeShapeType="1"/>
                </p:cNvCxnSpPr>
                <p:nvPr/>
              </p:nvCxnSpPr>
              <p:spPr bwMode="auto">
                <a:xfrm rot="10800000">
                  <a:off x="5410201" y="3930651"/>
                  <a:ext cx="1752600" cy="1588"/>
                </a:xfrm>
                <a:prstGeom prst="line">
                  <a:avLst/>
                </a:prstGeom>
                <a:noFill/>
                <a:ln w="9525">
                  <a:solidFill>
                    <a:srgbClr val="009900"/>
                  </a:solidFill>
                  <a:round/>
                  <a:headEnd/>
                  <a:tailEnd/>
                </a:ln>
              </p:spPr>
            </p:cxnSp>
            <p:cxnSp>
              <p:nvCxnSpPr>
                <p:cNvPr id="96" name="Straight Connector 110"/>
                <p:cNvCxnSpPr>
                  <a:cxnSpLocks noChangeShapeType="1"/>
                </p:cNvCxnSpPr>
                <p:nvPr/>
              </p:nvCxnSpPr>
              <p:spPr bwMode="auto">
                <a:xfrm rot="10800000">
                  <a:off x="5410201" y="5391150"/>
                  <a:ext cx="1752600" cy="1588"/>
                </a:xfrm>
                <a:prstGeom prst="line">
                  <a:avLst/>
                </a:prstGeom>
                <a:noFill/>
                <a:ln w="9525">
                  <a:solidFill>
                    <a:srgbClr val="009900"/>
                  </a:solidFill>
                  <a:round/>
                  <a:headEnd/>
                  <a:tailEnd/>
                </a:ln>
              </p:spPr>
            </p:cxnSp>
            <p:cxnSp>
              <p:nvCxnSpPr>
                <p:cNvPr id="97" name="Straight Connector 111"/>
                <p:cNvCxnSpPr>
                  <a:cxnSpLocks noChangeShapeType="1"/>
                </p:cNvCxnSpPr>
                <p:nvPr/>
              </p:nvCxnSpPr>
              <p:spPr bwMode="auto">
                <a:xfrm rot="10800000">
                  <a:off x="5403851" y="5789611"/>
                  <a:ext cx="1752600" cy="1588"/>
                </a:xfrm>
                <a:prstGeom prst="line">
                  <a:avLst/>
                </a:prstGeom>
                <a:noFill/>
                <a:ln w="9525">
                  <a:solidFill>
                    <a:srgbClr val="009900"/>
                  </a:solidFill>
                  <a:round/>
                  <a:headEnd/>
                  <a:tailEnd/>
                </a:ln>
              </p:spPr>
            </p:cxnSp>
            <p:cxnSp>
              <p:nvCxnSpPr>
                <p:cNvPr id="98" name="Straight Connector 112"/>
                <p:cNvCxnSpPr>
                  <a:cxnSpLocks noChangeShapeType="1"/>
                </p:cNvCxnSpPr>
                <p:nvPr/>
              </p:nvCxnSpPr>
              <p:spPr bwMode="auto">
                <a:xfrm rot="10800000">
                  <a:off x="5410201" y="6221411"/>
                  <a:ext cx="1752600" cy="1588"/>
                </a:xfrm>
                <a:prstGeom prst="line">
                  <a:avLst/>
                </a:prstGeom>
                <a:noFill/>
                <a:ln w="9525">
                  <a:solidFill>
                    <a:srgbClr val="009900"/>
                  </a:solidFill>
                  <a:round/>
                  <a:headEnd/>
                  <a:tailEnd/>
                </a:ln>
              </p:spPr>
            </p:cxnSp>
          </p:grpSp>
          <p:pic>
            <p:nvPicPr>
              <p:cNvPr id="84" name="Picture 113"/>
              <p:cNvPicPr>
                <a:picLocks noChangeAspect="1"/>
              </p:cNvPicPr>
              <p:nvPr/>
            </p:nvPicPr>
            <p:blipFill>
              <a:blip r:embed="rId3"/>
              <a:srcRect/>
              <a:stretch>
                <a:fillRect/>
              </a:stretch>
            </p:blipFill>
            <p:spPr bwMode="auto">
              <a:xfrm>
                <a:off x="6705600" y="2396065"/>
                <a:ext cx="1083733" cy="381000"/>
              </a:xfrm>
              <a:prstGeom prst="rect">
                <a:avLst/>
              </a:prstGeom>
              <a:noFill/>
              <a:ln w="9525">
                <a:noFill/>
                <a:miter lim="800000"/>
                <a:headEnd/>
                <a:tailEnd/>
              </a:ln>
            </p:spPr>
          </p:pic>
          <p:pic>
            <p:nvPicPr>
              <p:cNvPr id="85" name="Picture 114"/>
              <p:cNvPicPr>
                <a:picLocks noChangeAspect="1"/>
              </p:cNvPicPr>
              <p:nvPr/>
            </p:nvPicPr>
            <p:blipFill>
              <a:blip r:embed="rId4"/>
              <a:srcRect/>
              <a:stretch>
                <a:fillRect/>
              </a:stretch>
            </p:blipFill>
            <p:spPr bwMode="auto">
              <a:xfrm>
                <a:off x="6697133" y="5435601"/>
                <a:ext cx="1143000" cy="304800"/>
              </a:xfrm>
              <a:prstGeom prst="rect">
                <a:avLst/>
              </a:prstGeom>
              <a:noFill/>
              <a:ln w="9525">
                <a:noFill/>
                <a:miter lim="800000"/>
                <a:headEnd/>
                <a:tailEnd/>
              </a:ln>
            </p:spPr>
          </p:pic>
          <p:pic>
            <p:nvPicPr>
              <p:cNvPr id="86" name="Picture 115"/>
              <p:cNvPicPr>
                <a:picLocks noChangeAspect="1"/>
              </p:cNvPicPr>
              <p:nvPr/>
            </p:nvPicPr>
            <p:blipFill>
              <a:blip r:embed="rId5"/>
              <a:srcRect/>
              <a:stretch>
                <a:fillRect/>
              </a:stretch>
            </p:blipFill>
            <p:spPr bwMode="auto">
              <a:xfrm>
                <a:off x="6705600" y="4419600"/>
                <a:ext cx="1143000" cy="463476"/>
              </a:xfrm>
              <a:prstGeom prst="rect">
                <a:avLst/>
              </a:prstGeom>
              <a:noFill/>
              <a:ln w="9525">
                <a:noFill/>
                <a:miter lim="800000"/>
                <a:headEnd/>
                <a:tailEnd/>
              </a:ln>
            </p:spPr>
          </p:pic>
          <p:pic>
            <p:nvPicPr>
              <p:cNvPr id="87" name="Picture 116"/>
              <p:cNvPicPr>
                <a:picLocks noChangeAspect="1"/>
              </p:cNvPicPr>
              <p:nvPr/>
            </p:nvPicPr>
            <p:blipFill>
              <a:blip r:embed="rId6"/>
              <a:srcRect/>
              <a:stretch>
                <a:fillRect/>
              </a:stretch>
            </p:blipFill>
            <p:spPr bwMode="auto">
              <a:xfrm>
                <a:off x="6680202" y="1676400"/>
                <a:ext cx="1066800" cy="380999"/>
              </a:xfrm>
              <a:prstGeom prst="rect">
                <a:avLst/>
              </a:prstGeom>
              <a:noFill/>
              <a:ln w="9525">
                <a:noFill/>
                <a:miter lim="800000"/>
                <a:headEnd/>
                <a:tailEnd/>
              </a:ln>
            </p:spPr>
          </p:pic>
          <p:pic>
            <p:nvPicPr>
              <p:cNvPr id="88" name="Picture 117"/>
              <p:cNvPicPr>
                <a:picLocks noChangeAspect="1"/>
              </p:cNvPicPr>
              <p:nvPr/>
            </p:nvPicPr>
            <p:blipFill>
              <a:blip r:embed="rId7"/>
              <a:srcRect/>
              <a:stretch>
                <a:fillRect/>
              </a:stretch>
            </p:blipFill>
            <p:spPr bwMode="auto">
              <a:xfrm>
                <a:off x="6705600" y="3200400"/>
                <a:ext cx="1083733" cy="337106"/>
              </a:xfrm>
              <a:prstGeom prst="rect">
                <a:avLst/>
              </a:prstGeom>
              <a:noFill/>
              <a:ln w="9525">
                <a:noFill/>
                <a:miter lim="800000"/>
                <a:headEnd/>
                <a:tailEnd/>
              </a:ln>
            </p:spPr>
          </p:pic>
          <p:pic>
            <p:nvPicPr>
              <p:cNvPr id="89" name="Picture 118"/>
              <p:cNvPicPr>
                <a:picLocks noChangeAspect="1"/>
              </p:cNvPicPr>
              <p:nvPr/>
            </p:nvPicPr>
            <p:blipFill>
              <a:blip r:embed="rId8"/>
              <a:srcRect/>
              <a:stretch>
                <a:fillRect/>
              </a:stretch>
            </p:blipFill>
            <p:spPr bwMode="auto">
              <a:xfrm>
                <a:off x="6705600" y="5867400"/>
                <a:ext cx="1143000" cy="276863"/>
              </a:xfrm>
              <a:prstGeom prst="rect">
                <a:avLst/>
              </a:prstGeom>
              <a:noFill/>
              <a:ln w="9525">
                <a:noFill/>
                <a:miter lim="800000"/>
                <a:headEnd/>
                <a:tailEnd/>
              </a:ln>
            </p:spPr>
          </p:pic>
        </p:grpSp>
        <p:sp>
          <p:nvSpPr>
            <p:cNvPr id="79" name="TextBox 4"/>
            <p:cNvSpPr txBox="1">
              <a:spLocks noChangeArrowheads="1"/>
            </p:cNvSpPr>
            <p:nvPr/>
          </p:nvSpPr>
          <p:spPr bwMode="auto">
            <a:xfrm>
              <a:off x="6934200" y="909637"/>
              <a:ext cx="1283099"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a:cs typeface="Arial" charset="0"/>
                </a:rPr>
                <a:t>ISE </a:t>
              </a:r>
            </a:p>
            <a:p>
              <a:pPr algn="ctr" eaLnBrk="1" hangingPunct="1"/>
              <a:r>
                <a:rPr lang="en-US" sz="1000" b="1">
                  <a:cs typeface="Arial" charset="0"/>
                </a:rPr>
                <a:t>group</a:t>
              </a:r>
            </a:p>
            <a:p>
              <a:pPr algn="ctr" eaLnBrk="1" hangingPunct="1"/>
              <a:endParaRPr lang="en-US" sz="1000" b="1">
                <a:cs typeface="Arial" charset="0"/>
              </a:endParaRPr>
            </a:p>
          </p:txBody>
        </p:sp>
        <p:sp>
          <p:nvSpPr>
            <p:cNvPr id="80" name="TextBox 4"/>
            <p:cNvSpPr txBox="1">
              <a:spLocks noChangeArrowheads="1"/>
            </p:cNvSpPr>
            <p:nvPr/>
          </p:nvSpPr>
          <p:spPr bwMode="auto">
            <a:xfrm>
              <a:off x="7695545" y="909637"/>
              <a:ext cx="1526511"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a:cs typeface="Arial" charset="0"/>
                </a:rPr>
                <a:t>Representative </a:t>
              </a:r>
            </a:p>
            <a:p>
              <a:pPr algn="ctr" eaLnBrk="1" hangingPunct="1"/>
              <a:r>
                <a:rPr lang="en-US" sz="1000" b="1" dirty="0">
                  <a:cs typeface="Arial" charset="0"/>
                </a:rPr>
                <a:t>6-mer</a:t>
              </a:r>
            </a:p>
          </p:txBody>
        </p:sp>
        <p:sp>
          <p:nvSpPr>
            <p:cNvPr id="81" name="TextBox 4"/>
            <p:cNvSpPr txBox="1">
              <a:spLocks noChangeArrowheads="1"/>
            </p:cNvSpPr>
            <p:nvPr/>
          </p:nvSpPr>
          <p:spPr bwMode="auto">
            <a:xfrm>
              <a:off x="7391401" y="1559957"/>
              <a:ext cx="1920875" cy="45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b="1" dirty="0">
                  <a:cs typeface="Arial" charset="0"/>
                </a:rPr>
                <a:t>A        </a:t>
              </a:r>
              <a:r>
                <a:rPr lang="en-US" sz="1000" b="1" dirty="0" smtClean="0">
                  <a:cs typeface="Arial" charset="0"/>
                </a:rPr>
                <a:t>        </a:t>
              </a:r>
              <a:r>
                <a:rPr lang="en-US" sz="1000" dirty="0" smtClean="0">
                  <a:cs typeface="Arial" charset="0"/>
                </a:rPr>
                <a:t>GGGTTT</a:t>
              </a:r>
              <a:endParaRPr lang="en-US" sz="1000" i="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r>
                <a:rPr lang="en-US" sz="1000" b="1" dirty="0" smtClean="0">
                  <a:cs typeface="Arial" charset="0"/>
                </a:rPr>
                <a:t>B                </a:t>
              </a:r>
              <a:r>
                <a:rPr lang="en-US" sz="1000" dirty="0" smtClean="0">
                  <a:cs typeface="Arial" charset="0"/>
                </a:rPr>
                <a:t>GGTGGT             </a:t>
              </a:r>
              <a:endParaRPr lang="en-US" sz="1000" dirty="0">
                <a:cs typeface="Arial" charset="0"/>
              </a:endParaRPr>
            </a:p>
            <a:p>
              <a:pPr eaLnBrk="1" hangingPunct="1"/>
              <a:endParaRPr lang="en-US" sz="1000" b="1" dirty="0">
                <a:cs typeface="Arial" charset="0"/>
              </a:endParaRPr>
            </a:p>
            <a:p>
              <a:pPr eaLnBrk="1" hangingPunct="1"/>
              <a:endParaRPr lang="en-US" sz="800" b="1" dirty="0">
                <a:cs typeface="Arial" charset="0"/>
              </a:endParaRPr>
            </a:p>
            <a:p>
              <a:pPr eaLnBrk="1" hangingPunct="1"/>
              <a:endParaRPr lang="en-US" sz="800" b="1" dirty="0">
                <a:cs typeface="Arial" charset="0"/>
              </a:endParaRPr>
            </a:p>
            <a:p>
              <a:pPr eaLnBrk="1" hangingPunct="1"/>
              <a:endParaRPr lang="en-US" sz="800" b="1" dirty="0">
                <a:cs typeface="Arial" charset="0"/>
              </a:endParaRPr>
            </a:p>
            <a:p>
              <a:pPr eaLnBrk="1" hangingPunct="1"/>
              <a:r>
                <a:rPr lang="en-US" sz="1000" b="1" dirty="0">
                  <a:cs typeface="Arial" charset="0"/>
                </a:rPr>
                <a:t>C       </a:t>
              </a:r>
              <a:r>
                <a:rPr lang="en-US" sz="1000" b="1" dirty="0" smtClean="0">
                  <a:cs typeface="Arial" charset="0"/>
                </a:rPr>
                <a:t>          </a:t>
              </a:r>
              <a:r>
                <a:rPr lang="en-US" sz="1000" dirty="0" smtClean="0">
                  <a:cs typeface="Arial" charset="0"/>
                </a:rPr>
                <a:t>TTTGGG</a:t>
              </a:r>
              <a:endParaRPr lang="en-US" sz="1000"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endParaRPr lang="en-US" sz="800" b="1" dirty="0">
                <a:cs typeface="Arial" charset="0"/>
              </a:endParaRPr>
            </a:p>
            <a:p>
              <a:pPr eaLnBrk="1" hangingPunct="1"/>
              <a:endParaRPr lang="en-US" sz="1200" b="1" dirty="0">
                <a:cs typeface="Arial" charset="0"/>
              </a:endParaRPr>
            </a:p>
            <a:p>
              <a:pPr eaLnBrk="1" hangingPunct="1"/>
              <a:r>
                <a:rPr lang="en-US" sz="1000" b="1" dirty="0">
                  <a:cs typeface="Arial" charset="0"/>
                </a:rPr>
                <a:t>D     </a:t>
              </a:r>
              <a:r>
                <a:rPr lang="en-US" sz="1000" b="1" dirty="0" smtClean="0">
                  <a:cs typeface="Arial" charset="0"/>
                </a:rPr>
                <a:t>            </a:t>
              </a:r>
              <a:r>
                <a:rPr lang="en-US" sz="1000" dirty="0" smtClean="0">
                  <a:cs typeface="Arial" charset="0"/>
                </a:rPr>
                <a:t>GAGGGG</a:t>
              </a:r>
              <a:endParaRPr lang="en-US" sz="1000" b="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r>
                <a:rPr lang="en-US" sz="1000" b="1" dirty="0">
                  <a:cs typeface="Arial" charset="0"/>
                </a:rPr>
                <a:t>E   </a:t>
              </a:r>
              <a:r>
                <a:rPr lang="en-US" sz="1000" b="1" dirty="0" smtClean="0">
                  <a:cs typeface="Arial" charset="0"/>
                </a:rPr>
                <a:t>              </a:t>
              </a:r>
              <a:r>
                <a:rPr lang="en-US" sz="1000" dirty="0" smtClean="0">
                  <a:cs typeface="Arial" charset="0"/>
                </a:rPr>
                <a:t>GGTATT</a:t>
              </a:r>
              <a:endParaRPr lang="en-US" sz="1000" dirty="0">
                <a:cs typeface="Arial" charset="0"/>
              </a:endParaRPr>
            </a:p>
            <a:p>
              <a:pPr eaLnBrk="1" hangingPunct="1"/>
              <a:endParaRPr lang="en-US" sz="1000" b="1" dirty="0">
                <a:cs typeface="Arial" charset="0"/>
              </a:endParaRPr>
            </a:p>
            <a:p>
              <a:pPr eaLnBrk="1" hangingPunct="1"/>
              <a:endParaRPr lang="en-US" sz="1000" b="1" dirty="0">
                <a:cs typeface="Arial" charset="0"/>
              </a:endParaRPr>
            </a:p>
            <a:p>
              <a:pPr eaLnBrk="1" hangingPunct="1"/>
              <a:r>
                <a:rPr lang="en-US" sz="1000" b="1" dirty="0">
                  <a:cs typeface="Arial" charset="0"/>
                </a:rPr>
                <a:t>F      </a:t>
              </a:r>
              <a:r>
                <a:rPr lang="en-US" sz="1000" b="1" dirty="0" smtClean="0">
                  <a:cs typeface="Arial" charset="0"/>
                </a:rPr>
                <a:t>            </a:t>
              </a:r>
              <a:r>
                <a:rPr lang="en-US" sz="1000" dirty="0" smtClean="0">
                  <a:cs typeface="Arial" charset="0"/>
                </a:rPr>
                <a:t>GTAACG</a:t>
              </a:r>
              <a:endParaRPr lang="en-US" sz="1000" dirty="0">
                <a:cs typeface="Arial" charset="0"/>
              </a:endParaRPr>
            </a:p>
            <a:p>
              <a:pPr eaLnBrk="1" hangingPunct="1"/>
              <a:endParaRPr lang="en-US" sz="1000" b="1" dirty="0">
                <a:cs typeface="Arial" charset="0"/>
              </a:endParaRPr>
            </a:p>
          </p:txBody>
        </p:sp>
      </p:grpSp>
      <p:sp>
        <p:nvSpPr>
          <p:cNvPr id="99" name="Rectangle 130"/>
          <p:cNvSpPr>
            <a:spLocks noChangeArrowheads="1"/>
          </p:cNvSpPr>
          <p:nvPr/>
        </p:nvSpPr>
        <p:spPr bwMode="auto">
          <a:xfrm>
            <a:off x="5105400" y="6481346"/>
            <a:ext cx="4343400" cy="338554"/>
          </a:xfrm>
          <a:prstGeom prst="rect">
            <a:avLst/>
          </a:prstGeom>
          <a:noFill/>
          <a:ln w="9525">
            <a:noFill/>
            <a:miter lim="800000"/>
            <a:headEnd/>
            <a:tailEnd/>
          </a:ln>
        </p:spPr>
        <p:txBody>
          <a:bodyPr wrap="square">
            <a:prstTxWarp prst="textNoShape">
              <a:avLst/>
            </a:prstTxWarp>
            <a:spAutoFit/>
          </a:bodyPr>
          <a:lstStyle/>
          <a:p>
            <a:pPr eaLnBrk="0" hangingPunct="0"/>
            <a:r>
              <a:rPr lang="en-US" sz="1600" b="0" dirty="0" smtClean="0">
                <a:solidFill>
                  <a:srgbClr val="091299"/>
                </a:solidFill>
                <a:latin typeface="Arial" charset="0"/>
              </a:rPr>
              <a:t>Wang Y </a:t>
            </a:r>
            <a:r>
              <a:rPr lang="zh-CN" altLang="en-US" sz="1600" b="0" dirty="0" smtClean="0">
                <a:solidFill>
                  <a:srgbClr val="091299"/>
                </a:solidFill>
                <a:latin typeface="Arial" charset="0"/>
              </a:rPr>
              <a:t>e</a:t>
            </a:r>
            <a:r>
              <a:rPr lang="en-US" altLang="zh-CN" sz="1600" b="0" dirty="0" smtClean="0">
                <a:solidFill>
                  <a:srgbClr val="091299"/>
                </a:solidFill>
                <a:latin typeface="Arial" charset="0"/>
              </a:rPr>
              <a:t>t al, 2012 NSMB</a:t>
            </a:r>
            <a:endParaRPr lang="en-US" sz="1600" b="0" dirty="0">
              <a:solidFill>
                <a:srgbClr val="091299"/>
              </a:solidFill>
              <a:latin typeface="Arial" charset="0"/>
            </a:endParaRPr>
          </a:p>
        </p:txBody>
      </p:sp>
      <p:sp>
        <p:nvSpPr>
          <p:cNvPr id="100" name="Text Box 1094"/>
          <p:cNvSpPr txBox="1">
            <a:spLocks noChangeArrowheads="1"/>
          </p:cNvSpPr>
          <p:nvPr/>
        </p:nvSpPr>
        <p:spPr bwMode="auto">
          <a:xfrm>
            <a:off x="685800" y="5955268"/>
            <a:ext cx="8077200" cy="369332"/>
          </a:xfrm>
          <a:prstGeom prst="rect">
            <a:avLst/>
          </a:prstGeom>
          <a:noFill/>
          <a:ln w="9525">
            <a:noFill/>
            <a:miter lim="800000"/>
            <a:headEnd/>
            <a:tailEnd/>
          </a:ln>
        </p:spPr>
        <p:txBody>
          <a:bodyPr wrap="square">
            <a:prstTxWarp prst="textNoShape">
              <a:avLst/>
            </a:prstTxWarp>
            <a:spAutoFit/>
          </a:bodyPr>
          <a:lstStyle/>
          <a:p>
            <a:pPr eaLnBrk="0" hangingPunct="0"/>
            <a:r>
              <a:rPr lang="en-US" sz="1800" dirty="0" smtClean="0">
                <a:solidFill>
                  <a:srgbClr val="000090"/>
                </a:solidFill>
                <a:latin typeface="Arial" charset="0"/>
              </a:rPr>
              <a:t>All ISE function as ESS (i.e., inhibit splicing) when inserted in exons</a:t>
            </a:r>
            <a:endParaRPr lang="en-US" sz="1800" dirty="0">
              <a:solidFill>
                <a:srgbClr val="000090"/>
              </a:solidFill>
              <a:latin typeface="Arial" charset="0"/>
            </a:endParaRPr>
          </a:p>
        </p:txBody>
      </p:sp>
    </p:spTree>
    <p:extLst>
      <p:ext uri="{BB962C8B-B14F-4D97-AF65-F5344CB8AC3E}">
        <p14:creationId xmlns:p14="http://schemas.microsoft.com/office/powerpoint/2010/main" val="15634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8"/>
          <p:cNvSpPr>
            <a:spLocks noChangeArrowheads="1"/>
          </p:cNvSpPr>
          <p:nvPr/>
        </p:nvSpPr>
        <p:spPr bwMode="auto">
          <a:xfrm>
            <a:off x="5257800" y="6394459"/>
            <a:ext cx="3764246" cy="3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p>
            <a:pPr eaLnBrk="0" hangingPunct="0"/>
            <a:r>
              <a:rPr lang="en-US" altLang="zh-CN" sz="1600" b="0">
                <a:solidFill>
                  <a:srgbClr val="000090"/>
                </a:solidFill>
                <a:latin typeface="Arial" charset="0"/>
                <a:cs typeface="Arial" charset="0"/>
              </a:rPr>
              <a:t>Wang Y et. al, </a:t>
            </a:r>
            <a:r>
              <a:rPr lang="en-US" altLang="zh-CN" sz="1600" b="0" i="1">
                <a:solidFill>
                  <a:srgbClr val="000090"/>
                </a:solidFill>
                <a:latin typeface="Arial" charset="0"/>
                <a:cs typeface="Arial" charset="0"/>
              </a:rPr>
              <a:t>Nat Struc &amp; Mol Bio</a:t>
            </a:r>
            <a:r>
              <a:rPr lang="en-US" altLang="zh-CN" sz="1600" b="0">
                <a:solidFill>
                  <a:srgbClr val="000090"/>
                </a:solidFill>
                <a:latin typeface="Arial" charset="0"/>
                <a:cs typeface="Arial" charset="0"/>
              </a:rPr>
              <a:t> 2013</a:t>
            </a:r>
          </a:p>
        </p:txBody>
      </p:sp>
      <p:sp>
        <p:nvSpPr>
          <p:cNvPr id="223235" name="Rectangle 8"/>
          <p:cNvSpPr>
            <a:spLocks noChangeArrowheads="1"/>
          </p:cNvSpPr>
          <p:nvPr/>
        </p:nvSpPr>
        <p:spPr bwMode="auto">
          <a:xfrm>
            <a:off x="5258206" y="6170770"/>
            <a:ext cx="3764246" cy="31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p>
            <a:pPr eaLnBrk="0" hangingPunct="0"/>
            <a:r>
              <a:rPr lang="en-US" altLang="zh-CN" sz="1600" b="0" dirty="0">
                <a:solidFill>
                  <a:srgbClr val="000090"/>
                </a:solidFill>
                <a:latin typeface="Arial" charset="0"/>
                <a:cs typeface="Arial" charset="0"/>
              </a:rPr>
              <a:t>Wang Y et. al, </a:t>
            </a:r>
            <a:r>
              <a:rPr lang="en-US" altLang="zh-CN" sz="1600" b="0" i="1" dirty="0">
                <a:solidFill>
                  <a:srgbClr val="000090"/>
                </a:solidFill>
                <a:latin typeface="Arial" charset="0"/>
                <a:cs typeface="Arial" charset="0"/>
              </a:rPr>
              <a:t>Nat </a:t>
            </a:r>
            <a:r>
              <a:rPr lang="en-US" altLang="zh-CN" sz="1600" b="0" i="1" dirty="0" err="1">
                <a:solidFill>
                  <a:srgbClr val="000090"/>
                </a:solidFill>
                <a:latin typeface="Arial" charset="0"/>
                <a:cs typeface="Arial" charset="0"/>
              </a:rPr>
              <a:t>Struc</a:t>
            </a:r>
            <a:r>
              <a:rPr lang="en-US" altLang="zh-CN" sz="1600" b="0" i="1" dirty="0">
                <a:solidFill>
                  <a:srgbClr val="000090"/>
                </a:solidFill>
                <a:latin typeface="Arial" charset="0"/>
                <a:cs typeface="Arial" charset="0"/>
              </a:rPr>
              <a:t> &amp; </a:t>
            </a:r>
            <a:r>
              <a:rPr lang="en-US" altLang="zh-CN" sz="1600" b="0" i="1" dirty="0" err="1">
                <a:solidFill>
                  <a:srgbClr val="000090"/>
                </a:solidFill>
                <a:latin typeface="Arial" charset="0"/>
                <a:cs typeface="Arial" charset="0"/>
              </a:rPr>
              <a:t>Mol</a:t>
            </a:r>
            <a:r>
              <a:rPr lang="en-US" altLang="zh-CN" sz="1600" b="0" i="1" dirty="0">
                <a:solidFill>
                  <a:srgbClr val="000090"/>
                </a:solidFill>
                <a:latin typeface="Arial" charset="0"/>
                <a:cs typeface="Arial" charset="0"/>
              </a:rPr>
              <a:t> Bio</a:t>
            </a:r>
            <a:r>
              <a:rPr lang="en-US" altLang="zh-CN" sz="1600" b="0" dirty="0">
                <a:solidFill>
                  <a:srgbClr val="000090"/>
                </a:solidFill>
                <a:latin typeface="Arial" charset="0"/>
                <a:cs typeface="Arial" charset="0"/>
              </a:rPr>
              <a:t> 2012</a:t>
            </a:r>
          </a:p>
        </p:txBody>
      </p:sp>
      <p:grpSp>
        <p:nvGrpSpPr>
          <p:cNvPr id="25" name="Group 24"/>
          <p:cNvGrpSpPr/>
          <p:nvPr/>
        </p:nvGrpSpPr>
        <p:grpSpPr>
          <a:xfrm>
            <a:off x="685800" y="1379414"/>
            <a:ext cx="4796358" cy="2278186"/>
            <a:chOff x="1197695" y="1306418"/>
            <a:chExt cx="4796358" cy="2278186"/>
          </a:xfrm>
        </p:grpSpPr>
        <p:sp>
          <p:nvSpPr>
            <p:cNvPr id="31751" name="Rectangle 264"/>
            <p:cNvSpPr>
              <a:spLocks noChangeArrowheads="1"/>
            </p:cNvSpPr>
            <p:nvPr/>
          </p:nvSpPr>
          <p:spPr bwMode="auto">
            <a:xfrm>
              <a:off x="1987973" y="1952703"/>
              <a:ext cx="242217" cy="188030"/>
            </a:xfrm>
            <a:prstGeom prst="rect">
              <a:avLst/>
            </a:prstGeom>
            <a:noFill/>
            <a:ln w="9525">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008040"/>
                  </a:solidFill>
                  <a:latin typeface="Arial" charset="0"/>
                  <a:cs typeface="Arial" charset="0"/>
                </a:rPr>
                <a:t>D</a:t>
              </a:r>
            </a:p>
          </p:txBody>
        </p:sp>
        <p:sp>
          <p:nvSpPr>
            <p:cNvPr id="31752" name="Rectangle 265"/>
            <p:cNvSpPr>
              <a:spLocks noChangeArrowheads="1"/>
            </p:cNvSpPr>
            <p:nvPr/>
          </p:nvSpPr>
          <p:spPr bwMode="auto">
            <a:xfrm>
              <a:off x="2511475" y="1952703"/>
              <a:ext cx="242218" cy="188030"/>
            </a:xfrm>
            <a:prstGeom prst="rect">
              <a:avLst/>
            </a:prstGeom>
            <a:noFill/>
            <a:ln w="9525">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008040"/>
                  </a:solidFill>
                  <a:latin typeface="Arial" charset="0"/>
                  <a:cs typeface="Arial" charset="0"/>
                </a:rPr>
                <a:t>E</a:t>
              </a:r>
            </a:p>
          </p:txBody>
        </p:sp>
        <p:sp>
          <p:nvSpPr>
            <p:cNvPr id="31753" name="Rectangle 266"/>
            <p:cNvSpPr>
              <a:spLocks noChangeArrowheads="1"/>
            </p:cNvSpPr>
            <p:nvPr/>
          </p:nvSpPr>
          <p:spPr bwMode="auto">
            <a:xfrm>
              <a:off x="4526236" y="1952703"/>
              <a:ext cx="242217" cy="1880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pPr algn="ctr"/>
              <a:r>
                <a:rPr lang="en-US" altLang="zh-CN" sz="800">
                  <a:solidFill>
                    <a:srgbClr val="FF0000"/>
                  </a:solidFill>
                  <a:latin typeface="Arial" charset="0"/>
                  <a:cs typeface="Arial" charset="0"/>
                </a:rPr>
                <a:t>I</a:t>
              </a:r>
            </a:p>
          </p:txBody>
        </p:sp>
        <p:sp>
          <p:nvSpPr>
            <p:cNvPr id="31754" name="Rectangle 267"/>
            <p:cNvSpPr>
              <a:spLocks noChangeArrowheads="1"/>
            </p:cNvSpPr>
            <p:nvPr/>
          </p:nvSpPr>
          <p:spPr bwMode="auto">
            <a:xfrm>
              <a:off x="3804047" y="1952703"/>
              <a:ext cx="242218" cy="188030"/>
            </a:xfrm>
            <a:prstGeom prst="rect">
              <a:avLst/>
            </a:prstGeom>
            <a:noFill/>
            <a:ln w="9525">
              <a:solidFill>
                <a:srgbClr val="4A4A4A"/>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latin typeface="Arial" charset="0"/>
                  <a:cs typeface="Arial" charset="0"/>
                </a:rPr>
                <a:t>F</a:t>
              </a:r>
            </a:p>
          </p:txBody>
        </p:sp>
        <p:sp>
          <p:nvSpPr>
            <p:cNvPr id="31755" name="Rectangle 268"/>
            <p:cNvSpPr>
              <a:spLocks noChangeArrowheads="1"/>
            </p:cNvSpPr>
            <p:nvPr/>
          </p:nvSpPr>
          <p:spPr bwMode="auto">
            <a:xfrm>
              <a:off x="4789662" y="1952703"/>
              <a:ext cx="242217" cy="1880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FF0000"/>
                  </a:solidFill>
                  <a:latin typeface="Arial" charset="0"/>
                  <a:cs typeface="Arial" charset="0"/>
                </a:rPr>
                <a:t>H</a:t>
              </a:r>
            </a:p>
          </p:txBody>
        </p:sp>
        <p:sp>
          <p:nvSpPr>
            <p:cNvPr id="31756" name="Rectangle 269"/>
            <p:cNvSpPr>
              <a:spLocks noChangeArrowheads="1"/>
            </p:cNvSpPr>
            <p:nvPr/>
          </p:nvSpPr>
          <p:spPr bwMode="auto">
            <a:xfrm>
              <a:off x="4267275" y="1952703"/>
              <a:ext cx="242217" cy="1880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FF0000"/>
                  </a:solidFill>
                  <a:latin typeface="Arial" charset="0"/>
                  <a:cs typeface="Arial" charset="0"/>
                </a:rPr>
                <a:t>A</a:t>
              </a:r>
            </a:p>
          </p:txBody>
        </p:sp>
        <p:sp>
          <p:nvSpPr>
            <p:cNvPr id="31757" name="Rectangle 270"/>
            <p:cNvSpPr>
              <a:spLocks noChangeArrowheads="1"/>
            </p:cNvSpPr>
            <p:nvPr/>
          </p:nvSpPr>
          <p:spPr bwMode="auto">
            <a:xfrm>
              <a:off x="2770436" y="1952703"/>
              <a:ext cx="242218" cy="188030"/>
            </a:xfrm>
            <a:prstGeom prst="rect">
              <a:avLst/>
            </a:prstGeom>
            <a:noFill/>
            <a:ln w="9525">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008040"/>
                  </a:solidFill>
                  <a:latin typeface="Arial" charset="0"/>
                  <a:cs typeface="Arial" charset="0"/>
                </a:rPr>
                <a:t>G</a:t>
              </a:r>
            </a:p>
          </p:txBody>
        </p:sp>
        <p:sp>
          <p:nvSpPr>
            <p:cNvPr id="31758" name="Rectangle 271"/>
            <p:cNvSpPr>
              <a:spLocks noChangeArrowheads="1"/>
            </p:cNvSpPr>
            <p:nvPr/>
          </p:nvSpPr>
          <p:spPr bwMode="auto">
            <a:xfrm>
              <a:off x="3401096" y="1952703"/>
              <a:ext cx="242217" cy="1880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pPr>
                <a:spcAft>
                  <a:spcPts val="844"/>
                </a:spcAft>
              </a:pPr>
              <a:r>
                <a:rPr lang="en-US" altLang="zh-CN" sz="800">
                  <a:solidFill>
                    <a:srgbClr val="0000FF"/>
                  </a:solidFill>
                  <a:latin typeface="Arial" charset="0"/>
                  <a:cs typeface="Arial" charset="0"/>
                </a:rPr>
                <a:t>B</a:t>
              </a:r>
            </a:p>
          </p:txBody>
        </p:sp>
        <p:sp>
          <p:nvSpPr>
            <p:cNvPr id="31759" name="Rectangle 272"/>
            <p:cNvSpPr>
              <a:spLocks noChangeArrowheads="1"/>
            </p:cNvSpPr>
            <p:nvPr/>
          </p:nvSpPr>
          <p:spPr bwMode="auto">
            <a:xfrm>
              <a:off x="2250281" y="1952703"/>
              <a:ext cx="242218" cy="188030"/>
            </a:xfrm>
            <a:prstGeom prst="rect">
              <a:avLst/>
            </a:prstGeom>
            <a:noFill/>
            <a:ln w="9525">
              <a:solidFill>
                <a:srgbClr val="008040"/>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r>
                <a:rPr lang="en-US" altLang="zh-CN" sz="800">
                  <a:solidFill>
                    <a:srgbClr val="008040"/>
                  </a:solidFill>
                  <a:latin typeface="Arial" charset="0"/>
                  <a:cs typeface="Arial" charset="0"/>
                </a:rPr>
                <a:t>C</a:t>
              </a:r>
            </a:p>
          </p:txBody>
        </p:sp>
        <p:sp>
          <p:nvSpPr>
            <p:cNvPr id="31760" name="Rectangle 273"/>
            <p:cNvSpPr>
              <a:spLocks noChangeArrowheads="1"/>
            </p:cNvSpPr>
            <p:nvPr/>
          </p:nvSpPr>
          <p:spPr bwMode="auto">
            <a:xfrm>
              <a:off x="3144367" y="1952703"/>
              <a:ext cx="242217" cy="1880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spAutoFit/>
            </a:bodyPr>
            <a:lstStyle/>
            <a:p>
              <a:pPr>
                <a:spcAft>
                  <a:spcPts val="844"/>
                </a:spcAft>
              </a:pPr>
              <a:r>
                <a:rPr lang="en-US" altLang="zh-CN" sz="800">
                  <a:solidFill>
                    <a:srgbClr val="0000FF"/>
                  </a:solidFill>
                  <a:latin typeface="Arial" charset="0"/>
                  <a:cs typeface="Arial" charset="0"/>
                </a:rPr>
                <a:t>U</a:t>
              </a:r>
            </a:p>
          </p:txBody>
        </p:sp>
        <p:sp>
          <p:nvSpPr>
            <p:cNvPr id="31761" name="Rectangle 274"/>
            <p:cNvSpPr>
              <a:spLocks noChangeArrowheads="1"/>
            </p:cNvSpPr>
            <p:nvPr/>
          </p:nvSpPr>
          <p:spPr bwMode="auto">
            <a:xfrm rot="-4200000">
              <a:off x="1881932" y="1593589"/>
              <a:ext cx="612800"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GAACAG</a:t>
              </a:r>
            </a:p>
          </p:txBody>
        </p:sp>
        <p:sp>
          <p:nvSpPr>
            <p:cNvPr id="31762" name="Rectangle 275"/>
            <p:cNvSpPr>
              <a:spLocks noChangeArrowheads="1"/>
            </p:cNvSpPr>
            <p:nvPr/>
          </p:nvSpPr>
          <p:spPr bwMode="auto">
            <a:xfrm rot="-4200000">
              <a:off x="2117452" y="1601403"/>
              <a:ext cx="619497"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CUUCAG</a:t>
              </a:r>
            </a:p>
          </p:txBody>
        </p:sp>
        <p:sp>
          <p:nvSpPr>
            <p:cNvPr id="31763" name="Rectangle 276"/>
            <p:cNvSpPr>
              <a:spLocks noChangeArrowheads="1"/>
            </p:cNvSpPr>
            <p:nvPr/>
          </p:nvSpPr>
          <p:spPr bwMode="auto">
            <a:xfrm rot="-4200000">
              <a:off x="2345718" y="1562893"/>
              <a:ext cx="700980"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CAAAGGA</a:t>
              </a:r>
            </a:p>
          </p:txBody>
        </p:sp>
        <p:sp>
          <p:nvSpPr>
            <p:cNvPr id="31764" name="Rectangle 277"/>
            <p:cNvSpPr>
              <a:spLocks noChangeArrowheads="1"/>
            </p:cNvSpPr>
            <p:nvPr/>
          </p:nvSpPr>
          <p:spPr bwMode="auto">
            <a:xfrm rot="-4200000">
              <a:off x="2632026" y="1575729"/>
              <a:ext cx="619497"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ACAUGA</a:t>
              </a:r>
            </a:p>
          </p:txBody>
        </p:sp>
        <p:sp>
          <p:nvSpPr>
            <p:cNvPr id="31765" name="Rectangle 278"/>
            <p:cNvSpPr>
              <a:spLocks noChangeArrowheads="1"/>
            </p:cNvSpPr>
            <p:nvPr/>
          </p:nvSpPr>
          <p:spPr bwMode="auto">
            <a:xfrm rot="-4200000">
              <a:off x="2993678" y="1567916"/>
              <a:ext cx="688702"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CACACCA</a:t>
              </a:r>
            </a:p>
          </p:txBody>
        </p:sp>
        <p:sp>
          <p:nvSpPr>
            <p:cNvPr id="31766" name="Rectangle 279"/>
            <p:cNvSpPr>
              <a:spLocks noChangeArrowheads="1"/>
            </p:cNvSpPr>
            <p:nvPr/>
          </p:nvSpPr>
          <p:spPr bwMode="auto">
            <a:xfrm rot="-4200000">
              <a:off x="3240361" y="1562334"/>
              <a:ext cx="688703"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UACAGCU</a:t>
              </a:r>
            </a:p>
          </p:txBody>
        </p:sp>
        <p:sp>
          <p:nvSpPr>
            <p:cNvPr id="31767" name="Rectangle 280"/>
            <p:cNvSpPr>
              <a:spLocks noChangeArrowheads="1"/>
            </p:cNvSpPr>
            <p:nvPr/>
          </p:nvSpPr>
          <p:spPr bwMode="auto">
            <a:xfrm rot="-4200000">
              <a:off x="3669544" y="1562893"/>
              <a:ext cx="683121"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AGAUAUU</a:t>
              </a:r>
            </a:p>
          </p:txBody>
        </p:sp>
        <p:sp>
          <p:nvSpPr>
            <p:cNvPr id="31768" name="Rectangle 281"/>
            <p:cNvSpPr>
              <a:spLocks noChangeArrowheads="1"/>
            </p:cNvSpPr>
            <p:nvPr/>
          </p:nvSpPr>
          <p:spPr bwMode="auto">
            <a:xfrm rot="-4200000">
              <a:off x="4142259" y="1593031"/>
              <a:ext cx="618381"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CUCCUC</a:t>
              </a:r>
            </a:p>
          </p:txBody>
        </p:sp>
        <p:sp>
          <p:nvSpPr>
            <p:cNvPr id="31769" name="Rectangle 282"/>
            <p:cNvSpPr>
              <a:spLocks noChangeArrowheads="1"/>
            </p:cNvSpPr>
            <p:nvPr/>
          </p:nvSpPr>
          <p:spPr bwMode="auto">
            <a:xfrm rot="-4200000">
              <a:off x="4400662" y="1577404"/>
              <a:ext cx="625078"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AGUAGG</a:t>
              </a:r>
            </a:p>
          </p:txBody>
        </p:sp>
        <p:sp>
          <p:nvSpPr>
            <p:cNvPr id="31770" name="Rectangle 283"/>
            <p:cNvSpPr>
              <a:spLocks noChangeArrowheads="1"/>
            </p:cNvSpPr>
            <p:nvPr/>
          </p:nvSpPr>
          <p:spPr bwMode="auto">
            <a:xfrm rot="-4200000">
              <a:off x="4652926" y="1590798"/>
              <a:ext cx="618381"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800">
                  <a:latin typeface="Arial" charset="0"/>
                  <a:cs typeface="Arial" charset="0"/>
                </a:rPr>
                <a:t>AAUUUA</a:t>
              </a:r>
            </a:p>
          </p:txBody>
        </p:sp>
        <p:cxnSp>
          <p:nvCxnSpPr>
            <p:cNvPr id="31771" name="Straight Connector 284"/>
            <p:cNvCxnSpPr>
              <a:cxnSpLocks noChangeShapeType="1"/>
              <a:endCxn id="31752" idx="2"/>
            </p:cNvCxnSpPr>
            <p:nvPr/>
          </p:nvCxnSpPr>
          <p:spPr bwMode="auto">
            <a:xfrm flipV="1">
              <a:off x="2203401" y="2140733"/>
              <a:ext cx="429183" cy="68596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2" name="Group 28"/>
            <p:cNvGrpSpPr>
              <a:grpSpLocks/>
            </p:cNvGrpSpPr>
            <p:nvPr/>
          </p:nvGrpSpPr>
          <p:grpSpPr bwMode="auto">
            <a:xfrm>
              <a:off x="3537273" y="2960642"/>
              <a:ext cx="361652" cy="200055"/>
              <a:chOff x="0" y="0"/>
              <a:chExt cx="598399" cy="357261"/>
            </a:xfrm>
          </p:grpSpPr>
          <p:sp>
            <p:nvSpPr>
              <p:cNvPr id="223483" name="Oval 286"/>
              <p:cNvSpPr>
                <a:spLocks noChangeArrowheads="1"/>
              </p:cNvSpPr>
              <p:nvPr/>
            </p:nvSpPr>
            <p:spPr bwMode="auto">
              <a:xfrm>
                <a:off x="60660" y="56434"/>
                <a:ext cx="428484" cy="25833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84" name="Rectangle 287"/>
              <p:cNvSpPr>
                <a:spLocks noChangeArrowheads="1"/>
              </p:cNvSpPr>
              <p:nvPr/>
            </p:nvSpPr>
            <p:spPr bwMode="auto">
              <a:xfrm>
                <a:off x="0" y="0"/>
                <a:ext cx="598399" cy="3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dirty="0">
                    <a:solidFill>
                      <a:srgbClr val="000000"/>
                    </a:solidFill>
                    <a:latin typeface="Arial" charset="0"/>
                    <a:cs typeface="Arial" charset="0"/>
                  </a:rPr>
                  <a:t>PTB</a:t>
                </a:r>
              </a:p>
            </p:txBody>
          </p:sp>
        </p:grpSp>
        <p:cxnSp>
          <p:nvCxnSpPr>
            <p:cNvPr id="31775" name="Straight Connector 288"/>
            <p:cNvCxnSpPr>
              <a:cxnSpLocks noChangeShapeType="1"/>
              <a:endCxn id="31756" idx="2"/>
            </p:cNvCxnSpPr>
            <p:nvPr/>
          </p:nvCxnSpPr>
          <p:spPr bwMode="auto">
            <a:xfrm flipV="1">
              <a:off x="3700240" y="2140733"/>
              <a:ext cx="688144" cy="857860"/>
            </a:xfrm>
            <a:prstGeom prst="line">
              <a:avLst/>
            </a:prstGeom>
            <a:noFill/>
            <a:ln w="12700">
              <a:solidFill>
                <a:srgbClr val="717171"/>
              </a:solidFill>
              <a:prstDash val="sysDash"/>
              <a:round/>
              <a:headEnd/>
              <a:tailEnd/>
            </a:ln>
            <a:extLst>
              <a:ext uri="{909E8E84-426E-40DD-AFC4-6F175D3DCCD1}">
                <a14:hiddenFill xmlns:a14="http://schemas.microsoft.com/office/drawing/2010/main">
                  <a:noFill/>
                </a14:hiddenFill>
              </a:ext>
            </a:extLst>
          </p:spPr>
        </p:cxnSp>
        <p:cxnSp>
          <p:nvCxnSpPr>
            <p:cNvPr id="31776" name="Straight Connector 289"/>
            <p:cNvCxnSpPr>
              <a:cxnSpLocks noChangeShapeType="1"/>
              <a:endCxn id="31758" idx="2"/>
            </p:cNvCxnSpPr>
            <p:nvPr/>
          </p:nvCxnSpPr>
          <p:spPr bwMode="auto">
            <a:xfrm flipH="1" flipV="1">
              <a:off x="3522205" y="2140733"/>
              <a:ext cx="178035" cy="857860"/>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777" name="Straight Connector 290"/>
            <p:cNvCxnSpPr>
              <a:cxnSpLocks noChangeShapeType="1"/>
              <a:endCxn id="31758" idx="2"/>
            </p:cNvCxnSpPr>
            <p:nvPr/>
          </p:nvCxnSpPr>
          <p:spPr bwMode="auto">
            <a:xfrm flipV="1">
              <a:off x="3425653" y="2140733"/>
              <a:ext cx="96552" cy="15576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3" name="Group 34"/>
            <p:cNvGrpSpPr>
              <a:grpSpLocks/>
            </p:cNvGrpSpPr>
            <p:nvPr/>
          </p:nvGrpSpPr>
          <p:grpSpPr bwMode="auto">
            <a:xfrm>
              <a:off x="2724150" y="2644746"/>
              <a:ext cx="394471" cy="200054"/>
              <a:chOff x="-98967" y="-17"/>
              <a:chExt cx="542522" cy="281687"/>
            </a:xfrm>
          </p:grpSpPr>
          <p:sp>
            <p:nvSpPr>
              <p:cNvPr id="223481" name="Oval 292"/>
              <p:cNvSpPr>
                <a:spLocks noChangeArrowheads="1"/>
              </p:cNvSpPr>
              <p:nvPr/>
            </p:nvSpPr>
            <p:spPr bwMode="auto">
              <a:xfrm>
                <a:off x="-42198" y="58147"/>
                <a:ext cx="403743" cy="218463"/>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82" name="Rectangle 293"/>
              <p:cNvSpPr>
                <a:spLocks noChangeArrowheads="1"/>
              </p:cNvSpPr>
              <p:nvPr/>
            </p:nvSpPr>
            <p:spPr bwMode="auto">
              <a:xfrm>
                <a:off x="-98967" y="-17"/>
                <a:ext cx="542522" cy="2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00" u="sng" dirty="0">
                    <a:solidFill>
                      <a:srgbClr val="000000"/>
                    </a:solidFill>
                    <a:latin typeface="Arial" charset="0"/>
                    <a:cs typeface="Arial" charset="0"/>
                  </a:rPr>
                  <a:t>YB-1</a:t>
                </a:r>
                <a:endParaRPr lang="en-US" altLang="zh-CN" sz="700" u="sng" dirty="0">
                  <a:latin typeface="Arial" charset="0"/>
                  <a:cs typeface="Arial" charset="0"/>
                </a:endParaRPr>
              </a:p>
            </p:txBody>
          </p:sp>
        </p:grpSp>
        <p:cxnSp>
          <p:nvCxnSpPr>
            <p:cNvPr id="31781" name="Straight Connector 294"/>
            <p:cNvCxnSpPr>
              <a:cxnSpLocks noChangeShapeType="1"/>
              <a:stCxn id="31758" idx="2"/>
              <a:endCxn id="223481" idx="0"/>
            </p:cNvCxnSpPr>
            <p:nvPr/>
          </p:nvCxnSpPr>
          <p:spPr bwMode="auto">
            <a:xfrm flipH="1">
              <a:off x="2912207" y="2140733"/>
              <a:ext cx="609998" cy="54531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4" name="Group 38"/>
            <p:cNvGrpSpPr>
              <a:grpSpLocks/>
            </p:cNvGrpSpPr>
            <p:nvPr/>
          </p:nvGrpSpPr>
          <p:grpSpPr bwMode="auto">
            <a:xfrm>
              <a:off x="1447800" y="2617965"/>
              <a:ext cx="707379" cy="201435"/>
              <a:chOff x="-66458" y="0"/>
              <a:chExt cx="860683" cy="190509"/>
            </a:xfrm>
          </p:grpSpPr>
          <p:sp>
            <p:nvSpPr>
              <p:cNvPr id="223479" name="Oval 296"/>
              <p:cNvSpPr>
                <a:spLocks noChangeArrowheads="1"/>
              </p:cNvSpPr>
              <p:nvPr/>
            </p:nvSpPr>
            <p:spPr bwMode="auto">
              <a:xfrm>
                <a:off x="26256" y="5279"/>
                <a:ext cx="553660" cy="18523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80" name="Rectangle 297"/>
              <p:cNvSpPr>
                <a:spLocks noChangeArrowheads="1"/>
              </p:cNvSpPr>
              <p:nvPr/>
            </p:nvSpPr>
            <p:spPr bwMode="auto">
              <a:xfrm>
                <a:off x="-66458" y="0"/>
                <a:ext cx="860683" cy="18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00" dirty="0" err="1">
                    <a:solidFill>
                      <a:srgbClr val="000000"/>
                    </a:solidFill>
                    <a:latin typeface="Arial" charset="0"/>
                    <a:cs typeface="Arial" charset="0"/>
                  </a:rPr>
                  <a:t>hnRNP</a:t>
                </a:r>
                <a:r>
                  <a:rPr lang="en-US" altLang="zh-CN" sz="700" dirty="0">
                    <a:solidFill>
                      <a:srgbClr val="000000"/>
                    </a:solidFill>
                    <a:latin typeface="Arial" charset="0"/>
                    <a:cs typeface="Arial" charset="0"/>
                  </a:rPr>
                  <a:t> UL</a:t>
                </a:r>
                <a:endParaRPr lang="en-US" altLang="zh-CN" sz="700" dirty="0">
                  <a:latin typeface="Arial" charset="0"/>
                  <a:cs typeface="Arial" charset="0"/>
                </a:endParaRPr>
              </a:p>
            </p:txBody>
          </p:sp>
        </p:grpSp>
        <p:grpSp>
          <p:nvGrpSpPr>
            <p:cNvPr id="5" name="Group 41"/>
            <p:cNvGrpSpPr>
              <a:grpSpLocks/>
            </p:cNvGrpSpPr>
            <p:nvPr/>
          </p:nvGrpSpPr>
          <p:grpSpPr bwMode="auto">
            <a:xfrm>
              <a:off x="4273550" y="3199511"/>
              <a:ext cx="656332" cy="210965"/>
              <a:chOff x="-50548" y="0"/>
              <a:chExt cx="736099" cy="252800"/>
            </a:xfrm>
          </p:grpSpPr>
          <p:sp>
            <p:nvSpPr>
              <p:cNvPr id="223477" name="Oval 299"/>
              <p:cNvSpPr>
                <a:spLocks noChangeArrowheads="1"/>
              </p:cNvSpPr>
              <p:nvPr/>
            </p:nvSpPr>
            <p:spPr bwMode="auto">
              <a:xfrm>
                <a:off x="47571" y="0"/>
                <a:ext cx="480718" cy="25280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78" name="Rectangle 300"/>
              <p:cNvSpPr>
                <a:spLocks noChangeArrowheads="1"/>
              </p:cNvSpPr>
              <p:nvPr/>
            </p:nvSpPr>
            <p:spPr bwMode="auto">
              <a:xfrm>
                <a:off x="-50548" y="4007"/>
                <a:ext cx="736099" cy="23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dirty="0" err="1">
                    <a:solidFill>
                      <a:srgbClr val="000000"/>
                    </a:solidFill>
                    <a:latin typeface="Arial" charset="0"/>
                    <a:cs typeface="Arial" charset="0"/>
                  </a:rPr>
                  <a:t>hnRNP</a:t>
                </a:r>
                <a:r>
                  <a:rPr lang="en-US" altLang="zh-CN" sz="700" dirty="0">
                    <a:solidFill>
                      <a:srgbClr val="000000"/>
                    </a:solidFill>
                    <a:latin typeface="Arial" charset="0"/>
                    <a:cs typeface="Arial" charset="0"/>
                  </a:rPr>
                  <a:t> A2</a:t>
                </a:r>
                <a:endParaRPr lang="en-US" altLang="zh-CN" sz="700" dirty="0">
                  <a:latin typeface="Arial" charset="0"/>
                  <a:cs typeface="Arial" charset="0"/>
                </a:endParaRPr>
              </a:p>
            </p:txBody>
          </p:sp>
        </p:grpSp>
        <p:grpSp>
          <p:nvGrpSpPr>
            <p:cNvPr id="6" name="Group 44"/>
            <p:cNvGrpSpPr>
              <a:grpSpLocks/>
            </p:cNvGrpSpPr>
            <p:nvPr/>
          </p:nvGrpSpPr>
          <p:grpSpPr bwMode="auto">
            <a:xfrm>
              <a:off x="4881191" y="3183885"/>
              <a:ext cx="656332" cy="212080"/>
              <a:chOff x="0" y="0"/>
              <a:chExt cx="736099" cy="252800"/>
            </a:xfrm>
          </p:grpSpPr>
          <p:sp>
            <p:nvSpPr>
              <p:cNvPr id="223475" name="Oval 302"/>
              <p:cNvSpPr>
                <a:spLocks noChangeArrowheads="1"/>
              </p:cNvSpPr>
              <p:nvPr/>
            </p:nvSpPr>
            <p:spPr bwMode="auto">
              <a:xfrm>
                <a:off x="81371" y="0"/>
                <a:ext cx="511931" cy="25280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76" name="Rectangle 303"/>
              <p:cNvSpPr>
                <a:spLocks noChangeArrowheads="1"/>
              </p:cNvSpPr>
              <p:nvPr/>
            </p:nvSpPr>
            <p:spPr bwMode="auto">
              <a:xfrm>
                <a:off x="0" y="9041"/>
                <a:ext cx="736099" cy="23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hnRNP A3</a:t>
                </a:r>
                <a:endParaRPr lang="en-US" altLang="zh-CN" sz="700">
                  <a:latin typeface="Arial" charset="0"/>
                  <a:cs typeface="Arial" charset="0"/>
                </a:endParaRPr>
              </a:p>
            </p:txBody>
          </p:sp>
        </p:grpSp>
        <p:grpSp>
          <p:nvGrpSpPr>
            <p:cNvPr id="7" name="Group 47"/>
            <p:cNvGrpSpPr>
              <a:grpSpLocks/>
            </p:cNvGrpSpPr>
            <p:nvPr/>
          </p:nvGrpSpPr>
          <p:grpSpPr bwMode="auto">
            <a:xfrm>
              <a:off x="1300386" y="2230640"/>
              <a:ext cx="656332" cy="202581"/>
              <a:chOff x="0" y="0"/>
              <a:chExt cx="736099" cy="242664"/>
            </a:xfrm>
          </p:grpSpPr>
          <p:sp>
            <p:nvSpPr>
              <p:cNvPr id="223473" name="Oval 305"/>
              <p:cNvSpPr>
                <a:spLocks noChangeArrowheads="1"/>
              </p:cNvSpPr>
              <p:nvPr/>
            </p:nvSpPr>
            <p:spPr bwMode="auto">
              <a:xfrm>
                <a:off x="50075" y="0"/>
                <a:ext cx="399346" cy="219279"/>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74" name="Rectangle 306"/>
              <p:cNvSpPr>
                <a:spLocks noChangeArrowheads="1"/>
              </p:cNvSpPr>
              <p:nvPr/>
            </p:nvSpPr>
            <p:spPr bwMode="auto">
              <a:xfrm>
                <a:off x="0" y="3026"/>
                <a:ext cx="736099" cy="23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GRSF-1</a:t>
                </a:r>
                <a:endParaRPr lang="en-US" altLang="zh-CN" sz="700">
                  <a:latin typeface="Arial" charset="0"/>
                  <a:cs typeface="Arial" charset="0"/>
                </a:endParaRPr>
              </a:p>
            </p:txBody>
          </p:sp>
        </p:grpSp>
        <p:grpSp>
          <p:nvGrpSpPr>
            <p:cNvPr id="8" name="Group 50"/>
            <p:cNvGrpSpPr>
              <a:grpSpLocks/>
            </p:cNvGrpSpPr>
            <p:nvPr/>
          </p:nvGrpSpPr>
          <p:grpSpPr bwMode="auto">
            <a:xfrm>
              <a:off x="1594932" y="2401195"/>
              <a:ext cx="530201" cy="200055"/>
              <a:chOff x="-23430" y="-6606"/>
              <a:chExt cx="736099" cy="227630"/>
            </a:xfrm>
          </p:grpSpPr>
          <p:sp>
            <p:nvSpPr>
              <p:cNvPr id="223471" name="Oval 308"/>
              <p:cNvSpPr>
                <a:spLocks noChangeArrowheads="1"/>
              </p:cNvSpPr>
              <p:nvPr/>
            </p:nvSpPr>
            <p:spPr bwMode="auto">
              <a:xfrm>
                <a:off x="41842" y="0"/>
                <a:ext cx="468004" cy="217181"/>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72" name="Rectangle 309"/>
              <p:cNvSpPr>
                <a:spLocks noChangeArrowheads="1"/>
              </p:cNvSpPr>
              <p:nvPr/>
            </p:nvSpPr>
            <p:spPr bwMode="auto">
              <a:xfrm>
                <a:off x="-23430" y="-6606"/>
                <a:ext cx="736099" cy="22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u="sng" dirty="0">
                    <a:solidFill>
                      <a:srgbClr val="000000"/>
                    </a:solidFill>
                    <a:latin typeface="Arial" charset="0"/>
                    <a:cs typeface="Arial" charset="0"/>
                  </a:rPr>
                  <a:t>SFRS1</a:t>
                </a:r>
                <a:endParaRPr lang="en-US" altLang="zh-CN" sz="700" u="sng" dirty="0">
                  <a:latin typeface="Arial" charset="0"/>
                  <a:cs typeface="Arial" charset="0"/>
                </a:endParaRPr>
              </a:p>
            </p:txBody>
          </p:sp>
        </p:grpSp>
        <p:sp>
          <p:nvSpPr>
            <p:cNvPr id="31797" name="Oval 310"/>
            <p:cNvSpPr>
              <a:spLocks noChangeArrowheads="1"/>
            </p:cNvSpPr>
            <p:nvPr/>
          </p:nvSpPr>
          <p:spPr bwMode="auto">
            <a:xfrm>
              <a:off x="2330649" y="2770887"/>
              <a:ext cx="408533" cy="189756"/>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lIns="64291" tIns="32146" rIns="64291" bIns="32146" anchor="ctr"/>
            <a:lstStyle/>
            <a:p>
              <a:pPr algn="ctr"/>
              <a:endParaRPr lang="zh-CN" altLang="en-US" sz="500">
                <a:solidFill>
                  <a:srgbClr val="FFFFFF"/>
                </a:solidFill>
                <a:latin typeface="Arial" charset="0"/>
                <a:cs typeface="Arial" charset="0"/>
              </a:endParaRPr>
            </a:p>
          </p:txBody>
        </p:sp>
        <p:sp>
          <p:nvSpPr>
            <p:cNvPr id="31798" name="Rectangle 311"/>
            <p:cNvSpPr>
              <a:spLocks noChangeArrowheads="1"/>
            </p:cNvSpPr>
            <p:nvPr/>
          </p:nvSpPr>
          <p:spPr bwMode="auto">
            <a:xfrm>
              <a:off x="2268141" y="2770886"/>
              <a:ext cx="655216" cy="1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700" u="sng" dirty="0" err="1">
                  <a:solidFill>
                    <a:srgbClr val="000000"/>
                  </a:solidFill>
                  <a:latin typeface="Arial" charset="0"/>
                  <a:cs typeface="Arial" charset="0"/>
                </a:rPr>
                <a:t>hnRNP</a:t>
              </a:r>
              <a:r>
                <a:rPr lang="en-US" altLang="zh-CN" sz="700" u="sng" dirty="0">
                  <a:solidFill>
                    <a:srgbClr val="000000"/>
                  </a:solidFill>
                  <a:latin typeface="Arial" charset="0"/>
                  <a:cs typeface="Arial" charset="0"/>
                </a:rPr>
                <a:t> H1</a:t>
              </a:r>
              <a:endParaRPr lang="en-US" altLang="zh-CN" sz="700" u="sng" dirty="0">
                <a:latin typeface="Arial" charset="0"/>
                <a:cs typeface="Arial" charset="0"/>
              </a:endParaRPr>
            </a:p>
          </p:txBody>
        </p:sp>
        <p:grpSp>
          <p:nvGrpSpPr>
            <p:cNvPr id="9" name="Group 55"/>
            <p:cNvGrpSpPr>
              <a:grpSpLocks/>
            </p:cNvGrpSpPr>
            <p:nvPr/>
          </p:nvGrpSpPr>
          <p:grpSpPr bwMode="auto">
            <a:xfrm>
              <a:off x="1947870" y="3011988"/>
              <a:ext cx="656332" cy="200055"/>
              <a:chOff x="-47480" y="0"/>
              <a:chExt cx="736099" cy="266512"/>
            </a:xfrm>
          </p:grpSpPr>
          <p:sp>
            <p:nvSpPr>
              <p:cNvPr id="223469" name="Oval 313"/>
              <p:cNvSpPr>
                <a:spLocks noChangeArrowheads="1"/>
              </p:cNvSpPr>
              <p:nvPr/>
            </p:nvSpPr>
            <p:spPr bwMode="auto">
              <a:xfrm>
                <a:off x="55082" y="2974"/>
                <a:ext cx="433147" cy="252791"/>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70" name="Rectangle 314"/>
              <p:cNvSpPr>
                <a:spLocks noChangeArrowheads="1"/>
              </p:cNvSpPr>
              <p:nvPr/>
            </p:nvSpPr>
            <p:spPr bwMode="auto">
              <a:xfrm>
                <a:off x="-47480" y="0"/>
                <a:ext cx="736099" cy="26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dirty="0" err="1">
                    <a:solidFill>
                      <a:srgbClr val="000000"/>
                    </a:solidFill>
                    <a:latin typeface="Arial" charset="0"/>
                    <a:cs typeface="Arial" charset="0"/>
                  </a:rPr>
                  <a:t>hnRNP</a:t>
                </a:r>
                <a:r>
                  <a:rPr lang="en-US" altLang="zh-CN" sz="700" dirty="0">
                    <a:solidFill>
                      <a:srgbClr val="000000"/>
                    </a:solidFill>
                    <a:latin typeface="Arial" charset="0"/>
                    <a:cs typeface="Arial" charset="0"/>
                  </a:rPr>
                  <a:t> F</a:t>
                </a:r>
                <a:endParaRPr lang="en-US" altLang="zh-CN" sz="700" dirty="0">
                  <a:latin typeface="Arial" charset="0"/>
                  <a:cs typeface="Arial" charset="0"/>
                </a:endParaRPr>
              </a:p>
            </p:txBody>
          </p:sp>
        </p:grpSp>
        <p:cxnSp>
          <p:nvCxnSpPr>
            <p:cNvPr id="31802" name="Straight Connector 315"/>
            <p:cNvCxnSpPr>
              <a:cxnSpLocks noChangeShapeType="1"/>
              <a:stCxn id="31759" idx="2"/>
            </p:cNvCxnSpPr>
            <p:nvPr/>
          </p:nvCxnSpPr>
          <p:spPr bwMode="auto">
            <a:xfrm>
              <a:off x="2371390" y="2140733"/>
              <a:ext cx="1827797" cy="940460"/>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3" name="Straight Connector 316"/>
            <p:cNvCxnSpPr>
              <a:cxnSpLocks noChangeShapeType="1"/>
              <a:stCxn id="31759" idx="2"/>
            </p:cNvCxnSpPr>
            <p:nvPr/>
          </p:nvCxnSpPr>
          <p:spPr bwMode="auto">
            <a:xfrm>
              <a:off x="2371390" y="2140733"/>
              <a:ext cx="2203959" cy="1058779"/>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4" name="Straight Connector 317"/>
            <p:cNvCxnSpPr>
              <a:cxnSpLocks noChangeShapeType="1"/>
              <a:stCxn id="31759" idx="2"/>
              <a:endCxn id="31797" idx="0"/>
            </p:cNvCxnSpPr>
            <p:nvPr/>
          </p:nvCxnSpPr>
          <p:spPr bwMode="auto">
            <a:xfrm>
              <a:off x="2371390" y="2140733"/>
              <a:ext cx="163526" cy="63015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5" name="Straight Connector 318"/>
            <p:cNvCxnSpPr>
              <a:cxnSpLocks noChangeShapeType="1"/>
              <a:stCxn id="31751" idx="2"/>
              <a:endCxn id="31797" idx="0"/>
            </p:cNvCxnSpPr>
            <p:nvPr/>
          </p:nvCxnSpPr>
          <p:spPr bwMode="auto">
            <a:xfrm>
              <a:off x="2109082" y="2140733"/>
              <a:ext cx="425834" cy="63015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6" name="Straight Connector 319"/>
            <p:cNvCxnSpPr>
              <a:cxnSpLocks noChangeShapeType="1"/>
              <a:stCxn id="31751" idx="2"/>
            </p:cNvCxnSpPr>
            <p:nvPr/>
          </p:nvCxnSpPr>
          <p:spPr bwMode="auto">
            <a:xfrm flipH="1">
              <a:off x="1929930" y="2140733"/>
              <a:ext cx="179152" cy="294173"/>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7" name="Straight Connector 320"/>
            <p:cNvCxnSpPr>
              <a:cxnSpLocks noChangeShapeType="1"/>
              <a:stCxn id="31752" idx="2"/>
            </p:cNvCxnSpPr>
            <p:nvPr/>
          </p:nvCxnSpPr>
          <p:spPr bwMode="auto">
            <a:xfrm flipH="1">
              <a:off x="1929930" y="2140733"/>
              <a:ext cx="702654" cy="294173"/>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8" name="Straight Connector 321"/>
            <p:cNvCxnSpPr>
              <a:cxnSpLocks noChangeShapeType="1"/>
              <a:stCxn id="31751" idx="2"/>
            </p:cNvCxnSpPr>
            <p:nvPr/>
          </p:nvCxnSpPr>
          <p:spPr bwMode="auto">
            <a:xfrm flipH="1">
              <a:off x="1649760" y="2140733"/>
              <a:ext cx="459322" cy="11669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09" name="Straight Connector 322"/>
            <p:cNvCxnSpPr>
              <a:cxnSpLocks noChangeShapeType="1"/>
              <a:stCxn id="31759" idx="2"/>
            </p:cNvCxnSpPr>
            <p:nvPr/>
          </p:nvCxnSpPr>
          <p:spPr bwMode="auto">
            <a:xfrm flipH="1">
              <a:off x="1916534" y="2140733"/>
              <a:ext cx="454856" cy="51183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10" name="Straight Connector 323"/>
            <p:cNvCxnSpPr>
              <a:cxnSpLocks noChangeShapeType="1"/>
              <a:stCxn id="31752" idx="2"/>
              <a:endCxn id="31797" idx="0"/>
            </p:cNvCxnSpPr>
            <p:nvPr/>
          </p:nvCxnSpPr>
          <p:spPr bwMode="auto">
            <a:xfrm flipH="1">
              <a:off x="2534916" y="2140733"/>
              <a:ext cx="97668" cy="63015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11" name="Straight Connector 324"/>
            <p:cNvCxnSpPr>
              <a:cxnSpLocks noChangeShapeType="1"/>
              <a:stCxn id="31752" idx="2"/>
            </p:cNvCxnSpPr>
            <p:nvPr/>
          </p:nvCxnSpPr>
          <p:spPr bwMode="auto">
            <a:xfrm flipH="1">
              <a:off x="2232423" y="2140733"/>
              <a:ext cx="400161" cy="87348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12" name="Straight Connector 325"/>
            <p:cNvCxnSpPr>
              <a:cxnSpLocks noChangeShapeType="1"/>
              <a:stCxn id="31752" idx="2"/>
            </p:cNvCxnSpPr>
            <p:nvPr/>
          </p:nvCxnSpPr>
          <p:spPr bwMode="auto">
            <a:xfrm>
              <a:off x="2632584" y="2140733"/>
              <a:ext cx="1566602" cy="940460"/>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13" name="Straight Connector 326"/>
            <p:cNvCxnSpPr>
              <a:cxnSpLocks noChangeShapeType="1"/>
              <a:stCxn id="31752" idx="2"/>
            </p:cNvCxnSpPr>
            <p:nvPr/>
          </p:nvCxnSpPr>
          <p:spPr bwMode="auto">
            <a:xfrm>
              <a:off x="2632584" y="2140733"/>
              <a:ext cx="1942765" cy="1058778"/>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0" name="Group 70"/>
            <p:cNvGrpSpPr>
              <a:grpSpLocks/>
            </p:cNvGrpSpPr>
            <p:nvPr/>
          </p:nvGrpSpPr>
          <p:grpSpPr bwMode="auto">
            <a:xfrm>
              <a:off x="5112247" y="3009756"/>
              <a:ext cx="640705" cy="200055"/>
              <a:chOff x="0" y="0"/>
              <a:chExt cx="723989" cy="286488"/>
            </a:xfrm>
          </p:grpSpPr>
          <p:sp>
            <p:nvSpPr>
              <p:cNvPr id="223467" name="Oval 328"/>
              <p:cNvSpPr>
                <a:spLocks noChangeArrowheads="1"/>
              </p:cNvSpPr>
              <p:nvPr/>
            </p:nvSpPr>
            <p:spPr bwMode="auto">
              <a:xfrm>
                <a:off x="60543" y="30370"/>
                <a:ext cx="517135" cy="246164"/>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68" name="Rectangle 329"/>
              <p:cNvSpPr>
                <a:spLocks noChangeArrowheads="1"/>
              </p:cNvSpPr>
              <p:nvPr/>
            </p:nvSpPr>
            <p:spPr bwMode="auto">
              <a:xfrm>
                <a:off x="0" y="0"/>
                <a:ext cx="723989" cy="2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hnRNP D</a:t>
                </a:r>
                <a:endParaRPr lang="en-US" altLang="zh-CN" sz="700">
                  <a:latin typeface="Arial" charset="0"/>
                  <a:cs typeface="Arial" charset="0"/>
                </a:endParaRPr>
              </a:p>
            </p:txBody>
          </p:sp>
        </p:grpSp>
        <p:grpSp>
          <p:nvGrpSpPr>
            <p:cNvPr id="11" name="Group 73"/>
            <p:cNvGrpSpPr>
              <a:grpSpLocks/>
            </p:cNvGrpSpPr>
            <p:nvPr/>
          </p:nvGrpSpPr>
          <p:grpSpPr bwMode="auto">
            <a:xfrm>
              <a:off x="5296422" y="2788746"/>
              <a:ext cx="697631" cy="200055"/>
              <a:chOff x="0" y="0"/>
              <a:chExt cx="929079" cy="284851"/>
            </a:xfrm>
          </p:grpSpPr>
          <p:sp>
            <p:nvSpPr>
              <p:cNvPr id="223465" name="Oval 331"/>
              <p:cNvSpPr>
                <a:spLocks noChangeArrowheads="1"/>
              </p:cNvSpPr>
              <p:nvPr/>
            </p:nvSpPr>
            <p:spPr bwMode="auto">
              <a:xfrm>
                <a:off x="81760" y="30197"/>
                <a:ext cx="678648" cy="246347"/>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66" name="Rectangle 332"/>
              <p:cNvSpPr>
                <a:spLocks noChangeArrowheads="1"/>
              </p:cNvSpPr>
              <p:nvPr/>
            </p:nvSpPr>
            <p:spPr bwMode="auto">
              <a:xfrm>
                <a:off x="0" y="0"/>
                <a:ext cx="929079" cy="2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dirty="0" err="1">
                    <a:solidFill>
                      <a:srgbClr val="000000"/>
                    </a:solidFill>
                    <a:latin typeface="Arial" charset="0"/>
                    <a:cs typeface="Arial" charset="0"/>
                  </a:rPr>
                  <a:t>hnRNP</a:t>
                </a:r>
                <a:r>
                  <a:rPr lang="en-US" altLang="zh-CN" sz="700" dirty="0">
                    <a:solidFill>
                      <a:srgbClr val="000000"/>
                    </a:solidFill>
                    <a:latin typeface="Arial" charset="0"/>
                    <a:cs typeface="Arial" charset="0"/>
                  </a:rPr>
                  <a:t> DL</a:t>
                </a:r>
                <a:endParaRPr lang="en-US" altLang="zh-CN" sz="700" dirty="0">
                  <a:latin typeface="Arial" charset="0"/>
                  <a:cs typeface="Arial" charset="0"/>
                </a:endParaRPr>
              </a:p>
            </p:txBody>
          </p:sp>
        </p:grpSp>
        <p:grpSp>
          <p:nvGrpSpPr>
            <p:cNvPr id="12" name="Group 76"/>
            <p:cNvGrpSpPr>
              <a:grpSpLocks/>
            </p:cNvGrpSpPr>
            <p:nvPr/>
          </p:nvGrpSpPr>
          <p:grpSpPr bwMode="auto">
            <a:xfrm>
              <a:off x="1197695" y="2462812"/>
              <a:ext cx="517922" cy="200055"/>
              <a:chOff x="0" y="0"/>
              <a:chExt cx="612279" cy="238696"/>
            </a:xfrm>
          </p:grpSpPr>
          <p:sp>
            <p:nvSpPr>
              <p:cNvPr id="223463" name="Oval 334"/>
              <p:cNvSpPr>
                <a:spLocks noChangeArrowheads="1"/>
              </p:cNvSpPr>
              <p:nvPr/>
            </p:nvSpPr>
            <p:spPr bwMode="auto">
              <a:xfrm>
                <a:off x="46184" y="2664"/>
                <a:ext cx="409066" cy="215753"/>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64" name="Rectangle 335"/>
              <p:cNvSpPr>
                <a:spLocks noChangeArrowheads="1"/>
              </p:cNvSpPr>
              <p:nvPr/>
            </p:nvSpPr>
            <p:spPr bwMode="auto">
              <a:xfrm>
                <a:off x="0" y="0"/>
                <a:ext cx="612279" cy="2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RBM45</a:t>
                </a:r>
                <a:endParaRPr lang="en-US" altLang="zh-CN" sz="700">
                  <a:latin typeface="Arial" charset="0"/>
                  <a:cs typeface="Arial" charset="0"/>
                </a:endParaRPr>
              </a:p>
            </p:txBody>
          </p:sp>
        </p:grpSp>
        <p:cxnSp>
          <p:nvCxnSpPr>
            <p:cNvPr id="31823" name="Straight Connector 336"/>
            <p:cNvCxnSpPr>
              <a:cxnSpLocks noChangeShapeType="1"/>
              <a:endCxn id="31751" idx="2"/>
            </p:cNvCxnSpPr>
            <p:nvPr/>
          </p:nvCxnSpPr>
          <p:spPr bwMode="auto">
            <a:xfrm flipV="1">
              <a:off x="1531442" y="2140733"/>
              <a:ext cx="577640" cy="35110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3" name="Group 80"/>
            <p:cNvGrpSpPr>
              <a:grpSpLocks/>
            </p:cNvGrpSpPr>
            <p:nvPr/>
          </p:nvGrpSpPr>
          <p:grpSpPr bwMode="auto">
            <a:xfrm>
              <a:off x="2895600" y="2783165"/>
              <a:ext cx="508992" cy="200054"/>
              <a:chOff x="-43685" y="0"/>
              <a:chExt cx="571321" cy="180461"/>
            </a:xfrm>
          </p:grpSpPr>
          <p:sp>
            <p:nvSpPr>
              <p:cNvPr id="223461" name="Oval 338"/>
              <p:cNvSpPr>
                <a:spLocks noChangeArrowheads="1"/>
              </p:cNvSpPr>
              <p:nvPr/>
            </p:nvSpPr>
            <p:spPr bwMode="auto">
              <a:xfrm>
                <a:off x="20046" y="32686"/>
                <a:ext cx="408444" cy="13593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62" name="Rectangle 339"/>
              <p:cNvSpPr>
                <a:spLocks noChangeArrowheads="1"/>
              </p:cNvSpPr>
              <p:nvPr/>
            </p:nvSpPr>
            <p:spPr bwMode="auto">
              <a:xfrm>
                <a:off x="-43685" y="0"/>
                <a:ext cx="571321" cy="18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dirty="0">
                    <a:solidFill>
                      <a:srgbClr val="000000"/>
                    </a:solidFill>
                    <a:latin typeface="Arial" charset="0"/>
                    <a:cs typeface="Arial" charset="0"/>
                  </a:rPr>
                  <a:t>G3BP1</a:t>
                </a:r>
                <a:endParaRPr lang="en-US" altLang="zh-CN" sz="700" dirty="0">
                  <a:latin typeface="Arial" charset="0"/>
                  <a:cs typeface="Arial" charset="0"/>
                </a:endParaRPr>
              </a:p>
            </p:txBody>
          </p:sp>
        </p:grpSp>
        <p:grpSp>
          <p:nvGrpSpPr>
            <p:cNvPr id="14" name="Group 83"/>
            <p:cNvGrpSpPr>
              <a:grpSpLocks/>
            </p:cNvGrpSpPr>
            <p:nvPr/>
          </p:nvGrpSpPr>
          <p:grpSpPr bwMode="auto">
            <a:xfrm>
              <a:off x="3178969" y="2894785"/>
              <a:ext cx="554831" cy="200055"/>
              <a:chOff x="0" y="0"/>
              <a:chExt cx="623003" cy="238866"/>
            </a:xfrm>
          </p:grpSpPr>
          <p:sp>
            <p:nvSpPr>
              <p:cNvPr id="223459" name="Oval 341"/>
              <p:cNvSpPr>
                <a:spLocks noChangeArrowheads="1"/>
              </p:cNvSpPr>
              <p:nvPr/>
            </p:nvSpPr>
            <p:spPr bwMode="auto">
              <a:xfrm>
                <a:off x="50134" y="31986"/>
                <a:ext cx="381021" cy="175924"/>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60" name="Rectangle 342"/>
              <p:cNvSpPr>
                <a:spLocks noChangeArrowheads="1"/>
              </p:cNvSpPr>
              <p:nvPr/>
            </p:nvSpPr>
            <p:spPr bwMode="auto">
              <a:xfrm>
                <a:off x="0" y="0"/>
                <a:ext cx="623003" cy="23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00" dirty="0">
                    <a:solidFill>
                      <a:srgbClr val="000000"/>
                    </a:solidFill>
                    <a:latin typeface="Arial" charset="0"/>
                    <a:cs typeface="Arial" charset="0"/>
                  </a:rPr>
                  <a:t>G3BP2</a:t>
                </a:r>
                <a:endParaRPr lang="en-US" altLang="zh-CN" sz="700" dirty="0">
                  <a:latin typeface="Arial" charset="0"/>
                  <a:cs typeface="Arial" charset="0"/>
                </a:endParaRPr>
              </a:p>
            </p:txBody>
          </p:sp>
        </p:grpSp>
        <p:cxnSp>
          <p:nvCxnSpPr>
            <p:cNvPr id="31830" name="Straight Connector 343"/>
            <p:cNvCxnSpPr>
              <a:cxnSpLocks noChangeShapeType="1"/>
              <a:stCxn id="223461" idx="0"/>
              <a:endCxn id="31754" idx="2"/>
            </p:cNvCxnSpPr>
            <p:nvPr/>
          </p:nvCxnSpPr>
          <p:spPr bwMode="auto">
            <a:xfrm flipV="1">
              <a:off x="3134320" y="2140733"/>
              <a:ext cx="790836" cy="67866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31" name="Straight Connector 344"/>
            <p:cNvCxnSpPr>
              <a:cxnSpLocks noChangeShapeType="1"/>
              <a:endCxn id="31754" idx="2"/>
            </p:cNvCxnSpPr>
            <p:nvPr/>
          </p:nvCxnSpPr>
          <p:spPr bwMode="auto">
            <a:xfrm flipV="1">
              <a:off x="3393281" y="2140733"/>
              <a:ext cx="531875" cy="780843"/>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32" name="Straight Connector 345"/>
            <p:cNvCxnSpPr>
              <a:cxnSpLocks noChangeShapeType="1"/>
              <a:endCxn id="31754" idx="2"/>
            </p:cNvCxnSpPr>
            <p:nvPr/>
          </p:nvCxnSpPr>
          <p:spPr bwMode="auto">
            <a:xfrm flipH="1" flipV="1">
              <a:off x="3925156" y="2140733"/>
              <a:ext cx="1491816" cy="45825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33" name="Straight Connector 346"/>
            <p:cNvCxnSpPr>
              <a:cxnSpLocks noChangeShapeType="1"/>
              <a:endCxn id="31754" idx="2"/>
            </p:cNvCxnSpPr>
            <p:nvPr/>
          </p:nvCxnSpPr>
          <p:spPr bwMode="auto">
            <a:xfrm flipH="1" flipV="1">
              <a:off x="3925156" y="2140733"/>
              <a:ext cx="1307642" cy="91590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5" name="Group 90"/>
            <p:cNvGrpSpPr>
              <a:grpSpLocks/>
            </p:cNvGrpSpPr>
            <p:nvPr/>
          </p:nvGrpSpPr>
          <p:grpSpPr bwMode="auto">
            <a:xfrm>
              <a:off x="5335489" y="2564387"/>
              <a:ext cx="639589" cy="200055"/>
              <a:chOff x="0" y="0"/>
              <a:chExt cx="723989" cy="285511"/>
            </a:xfrm>
          </p:grpSpPr>
          <p:sp>
            <p:nvSpPr>
              <p:cNvPr id="223457" name="Oval 348"/>
              <p:cNvSpPr>
                <a:spLocks noChangeArrowheads="1"/>
              </p:cNvSpPr>
              <p:nvPr/>
            </p:nvSpPr>
            <p:spPr bwMode="auto">
              <a:xfrm>
                <a:off x="17689" y="14338"/>
                <a:ext cx="518037" cy="24373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58" name="Rectangle 349"/>
              <p:cNvSpPr>
                <a:spLocks noChangeArrowheads="1"/>
              </p:cNvSpPr>
              <p:nvPr/>
            </p:nvSpPr>
            <p:spPr bwMode="auto">
              <a:xfrm>
                <a:off x="0" y="0"/>
                <a:ext cx="723989" cy="28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DAZAP1</a:t>
                </a:r>
                <a:endParaRPr lang="en-US" altLang="zh-CN" sz="700">
                  <a:latin typeface="Arial" charset="0"/>
                  <a:cs typeface="Arial" charset="0"/>
                </a:endParaRPr>
              </a:p>
            </p:txBody>
          </p:sp>
        </p:grpSp>
        <p:cxnSp>
          <p:nvCxnSpPr>
            <p:cNvPr id="31837" name="Straight Connector 350"/>
            <p:cNvCxnSpPr>
              <a:cxnSpLocks noChangeShapeType="1"/>
              <a:endCxn id="31754" idx="2"/>
            </p:cNvCxnSpPr>
            <p:nvPr/>
          </p:nvCxnSpPr>
          <p:spPr bwMode="auto">
            <a:xfrm flipH="1" flipV="1">
              <a:off x="3925156" y="2140733"/>
              <a:ext cx="1494049" cy="69489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38" name="Straight Connector 351"/>
            <p:cNvCxnSpPr>
              <a:cxnSpLocks noChangeShapeType="1"/>
              <a:stCxn id="31754" idx="2"/>
            </p:cNvCxnSpPr>
            <p:nvPr/>
          </p:nvCxnSpPr>
          <p:spPr bwMode="auto">
            <a:xfrm>
              <a:off x="3925156" y="2140733"/>
              <a:ext cx="650193" cy="1058779"/>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39" name="Straight Connector 352"/>
            <p:cNvCxnSpPr>
              <a:cxnSpLocks noChangeShapeType="1"/>
              <a:stCxn id="31754" idx="2"/>
            </p:cNvCxnSpPr>
            <p:nvPr/>
          </p:nvCxnSpPr>
          <p:spPr bwMode="auto">
            <a:xfrm>
              <a:off x="3925156" y="2140733"/>
              <a:ext cx="274030" cy="940460"/>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0" name="Straight Connector 353"/>
            <p:cNvCxnSpPr>
              <a:cxnSpLocks noChangeShapeType="1"/>
              <a:stCxn id="31753" idx="2"/>
            </p:cNvCxnSpPr>
            <p:nvPr/>
          </p:nvCxnSpPr>
          <p:spPr bwMode="auto">
            <a:xfrm>
              <a:off x="4647345" y="2140733"/>
              <a:ext cx="512899" cy="1043152"/>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1" name="Straight Connector 354"/>
            <p:cNvCxnSpPr>
              <a:cxnSpLocks noChangeShapeType="1"/>
              <a:stCxn id="31754" idx="2"/>
            </p:cNvCxnSpPr>
            <p:nvPr/>
          </p:nvCxnSpPr>
          <p:spPr bwMode="auto">
            <a:xfrm>
              <a:off x="3925156" y="2140733"/>
              <a:ext cx="1235088" cy="1043152"/>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2" name="Straight Connector 355"/>
            <p:cNvCxnSpPr>
              <a:cxnSpLocks noChangeShapeType="1"/>
              <a:stCxn id="31753" idx="2"/>
            </p:cNvCxnSpPr>
            <p:nvPr/>
          </p:nvCxnSpPr>
          <p:spPr bwMode="auto">
            <a:xfrm flipH="1">
              <a:off x="4199187" y="2140733"/>
              <a:ext cx="448158" cy="940460"/>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3" name="Straight Connector 356"/>
            <p:cNvCxnSpPr>
              <a:cxnSpLocks noChangeShapeType="1"/>
              <a:stCxn id="31753" idx="2"/>
            </p:cNvCxnSpPr>
            <p:nvPr/>
          </p:nvCxnSpPr>
          <p:spPr bwMode="auto">
            <a:xfrm flipH="1">
              <a:off x="4575349" y="2140733"/>
              <a:ext cx="71996" cy="1058778"/>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4" name="Straight Connector 357"/>
            <p:cNvCxnSpPr>
              <a:cxnSpLocks noChangeShapeType="1"/>
              <a:stCxn id="223461" idx="0"/>
              <a:endCxn id="31757" idx="2"/>
            </p:cNvCxnSpPr>
            <p:nvPr/>
          </p:nvCxnSpPr>
          <p:spPr bwMode="auto">
            <a:xfrm flipH="1" flipV="1">
              <a:off x="2891545" y="2140733"/>
              <a:ext cx="242775" cy="67866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5" name="Straight Connector 358"/>
            <p:cNvCxnSpPr>
              <a:cxnSpLocks noChangeShapeType="1"/>
              <a:endCxn id="31753" idx="2"/>
            </p:cNvCxnSpPr>
            <p:nvPr/>
          </p:nvCxnSpPr>
          <p:spPr bwMode="auto">
            <a:xfrm flipH="1" flipV="1">
              <a:off x="4647345" y="2140733"/>
              <a:ext cx="585453" cy="91590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46" name="Straight Connector 359"/>
            <p:cNvCxnSpPr>
              <a:cxnSpLocks noChangeShapeType="1"/>
              <a:endCxn id="31755" idx="2"/>
            </p:cNvCxnSpPr>
            <p:nvPr/>
          </p:nvCxnSpPr>
          <p:spPr bwMode="auto">
            <a:xfrm flipH="1" flipV="1">
              <a:off x="4910771" y="2140733"/>
              <a:ext cx="506201" cy="45825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6" name="Group 103"/>
            <p:cNvGrpSpPr>
              <a:grpSpLocks/>
            </p:cNvGrpSpPr>
            <p:nvPr/>
          </p:nvGrpSpPr>
          <p:grpSpPr bwMode="auto">
            <a:xfrm>
              <a:off x="3685729" y="3183884"/>
              <a:ext cx="655216" cy="200055"/>
              <a:chOff x="0" y="0"/>
              <a:chExt cx="736098" cy="239443"/>
            </a:xfrm>
          </p:grpSpPr>
          <p:sp>
            <p:nvSpPr>
              <p:cNvPr id="223455" name="Oval 361"/>
              <p:cNvSpPr>
                <a:spLocks noChangeArrowheads="1"/>
              </p:cNvSpPr>
              <p:nvPr/>
            </p:nvSpPr>
            <p:spPr bwMode="auto">
              <a:xfrm>
                <a:off x="31350" y="21376"/>
                <a:ext cx="369929" cy="193716"/>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56" name="Rectangle 362"/>
              <p:cNvSpPr>
                <a:spLocks noChangeArrowheads="1"/>
              </p:cNvSpPr>
              <p:nvPr/>
            </p:nvSpPr>
            <p:spPr bwMode="auto">
              <a:xfrm>
                <a:off x="0" y="0"/>
                <a:ext cx="736098" cy="23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u="sng">
                    <a:solidFill>
                      <a:srgbClr val="000000"/>
                    </a:solidFill>
                    <a:latin typeface="Arial" charset="0"/>
                    <a:cs typeface="Arial" charset="0"/>
                  </a:rPr>
                  <a:t>CIRBP</a:t>
                </a:r>
                <a:endParaRPr lang="en-US" altLang="zh-CN" sz="700" u="sng">
                  <a:latin typeface="Arial" charset="0"/>
                  <a:cs typeface="Arial" charset="0"/>
                </a:endParaRPr>
              </a:p>
            </p:txBody>
          </p:sp>
        </p:grpSp>
        <p:cxnSp>
          <p:nvCxnSpPr>
            <p:cNvPr id="31850" name="Straight Connector 363"/>
            <p:cNvCxnSpPr>
              <a:cxnSpLocks noChangeShapeType="1"/>
              <a:endCxn id="31754" idx="2"/>
            </p:cNvCxnSpPr>
            <p:nvPr/>
          </p:nvCxnSpPr>
          <p:spPr bwMode="auto">
            <a:xfrm flipV="1">
              <a:off x="3877717" y="2140733"/>
              <a:ext cx="47439" cy="1061012"/>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7" name="Group 107"/>
            <p:cNvGrpSpPr>
              <a:grpSpLocks/>
            </p:cNvGrpSpPr>
            <p:nvPr/>
          </p:nvGrpSpPr>
          <p:grpSpPr bwMode="auto">
            <a:xfrm>
              <a:off x="2488118" y="2439366"/>
              <a:ext cx="669950" cy="225481"/>
              <a:chOff x="-57559" y="-30130"/>
              <a:chExt cx="910942" cy="202841"/>
            </a:xfrm>
          </p:grpSpPr>
          <p:sp>
            <p:nvSpPr>
              <p:cNvPr id="223453" name="Oval 365"/>
              <p:cNvSpPr>
                <a:spLocks noChangeArrowheads="1"/>
              </p:cNvSpPr>
              <p:nvPr/>
            </p:nvSpPr>
            <p:spPr bwMode="auto">
              <a:xfrm>
                <a:off x="75887" y="0"/>
                <a:ext cx="496298" cy="172711"/>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54" name="Rectangle 366"/>
              <p:cNvSpPr>
                <a:spLocks noChangeArrowheads="1"/>
              </p:cNvSpPr>
              <p:nvPr/>
            </p:nvSpPr>
            <p:spPr bwMode="auto">
              <a:xfrm>
                <a:off x="-57559" y="-30130"/>
                <a:ext cx="910942" cy="1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00" u="sng" dirty="0" err="1">
                    <a:solidFill>
                      <a:srgbClr val="000000"/>
                    </a:solidFill>
                    <a:latin typeface="Arial" charset="0"/>
                    <a:cs typeface="Arial" charset="0"/>
                  </a:rPr>
                  <a:t>hnRNP</a:t>
                </a:r>
                <a:r>
                  <a:rPr lang="en-US" altLang="zh-CN" sz="700" u="sng" dirty="0">
                    <a:solidFill>
                      <a:srgbClr val="000000"/>
                    </a:solidFill>
                    <a:latin typeface="Arial" charset="0"/>
                    <a:cs typeface="Arial" charset="0"/>
                  </a:rPr>
                  <a:t> L</a:t>
                </a:r>
                <a:endParaRPr lang="en-US" altLang="zh-CN" sz="700" u="sng" dirty="0">
                  <a:latin typeface="Arial" charset="0"/>
                  <a:cs typeface="Arial" charset="0"/>
                </a:endParaRPr>
              </a:p>
            </p:txBody>
          </p:sp>
        </p:grpSp>
        <p:cxnSp>
          <p:nvCxnSpPr>
            <p:cNvPr id="31854" name="Straight Connector 367"/>
            <p:cNvCxnSpPr>
              <a:cxnSpLocks noChangeShapeType="1"/>
              <a:endCxn id="31757" idx="2"/>
            </p:cNvCxnSpPr>
            <p:nvPr/>
          </p:nvCxnSpPr>
          <p:spPr bwMode="auto">
            <a:xfrm flipV="1">
              <a:off x="2768203" y="2140733"/>
              <a:ext cx="123342" cy="33212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55" name="Straight Connector 368"/>
            <p:cNvCxnSpPr>
              <a:cxnSpLocks noChangeShapeType="1"/>
              <a:endCxn id="31755" idx="2"/>
            </p:cNvCxnSpPr>
            <p:nvPr/>
          </p:nvCxnSpPr>
          <p:spPr bwMode="auto">
            <a:xfrm flipH="1" flipV="1">
              <a:off x="4910771" y="2140733"/>
              <a:ext cx="322027" cy="91590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56" name="Straight Connector 369"/>
            <p:cNvCxnSpPr>
              <a:cxnSpLocks noChangeShapeType="1"/>
              <a:endCxn id="31755" idx="2"/>
            </p:cNvCxnSpPr>
            <p:nvPr/>
          </p:nvCxnSpPr>
          <p:spPr bwMode="auto">
            <a:xfrm flipV="1">
              <a:off x="4575349" y="2140733"/>
              <a:ext cx="335422" cy="1058779"/>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57" name="Straight Connector 370"/>
            <p:cNvCxnSpPr>
              <a:cxnSpLocks noChangeShapeType="1"/>
              <a:endCxn id="31755" idx="2"/>
            </p:cNvCxnSpPr>
            <p:nvPr/>
          </p:nvCxnSpPr>
          <p:spPr bwMode="auto">
            <a:xfrm flipV="1">
              <a:off x="4199186" y="2140733"/>
              <a:ext cx="711585" cy="94046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58" name="Straight Connector 371"/>
            <p:cNvCxnSpPr>
              <a:cxnSpLocks noChangeShapeType="1"/>
              <a:endCxn id="31755" idx="2"/>
            </p:cNvCxnSpPr>
            <p:nvPr/>
          </p:nvCxnSpPr>
          <p:spPr bwMode="auto">
            <a:xfrm flipH="1" flipV="1">
              <a:off x="4910771" y="2140733"/>
              <a:ext cx="508434" cy="69489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59" name="Straight Connector 372"/>
            <p:cNvCxnSpPr>
              <a:cxnSpLocks noChangeShapeType="1"/>
              <a:endCxn id="31755" idx="2"/>
            </p:cNvCxnSpPr>
            <p:nvPr/>
          </p:nvCxnSpPr>
          <p:spPr bwMode="auto">
            <a:xfrm flipH="1" flipV="1">
              <a:off x="4910771" y="2140733"/>
              <a:ext cx="249474" cy="1043153"/>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60" name="Straight Connector 373"/>
            <p:cNvCxnSpPr>
              <a:cxnSpLocks noChangeShapeType="1"/>
              <a:stCxn id="31753" idx="2"/>
              <a:endCxn id="31797" idx="0"/>
            </p:cNvCxnSpPr>
            <p:nvPr/>
          </p:nvCxnSpPr>
          <p:spPr bwMode="auto">
            <a:xfrm flipH="1">
              <a:off x="2534916" y="2140733"/>
              <a:ext cx="2112429" cy="630154"/>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61" name="Straight Connector 374"/>
            <p:cNvCxnSpPr>
              <a:cxnSpLocks noChangeShapeType="1"/>
              <a:endCxn id="31753" idx="2"/>
            </p:cNvCxnSpPr>
            <p:nvPr/>
          </p:nvCxnSpPr>
          <p:spPr bwMode="auto">
            <a:xfrm flipH="1" flipV="1">
              <a:off x="4647345" y="2140733"/>
              <a:ext cx="769628" cy="45825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62" name="Straight Connector 375"/>
            <p:cNvCxnSpPr>
              <a:cxnSpLocks noChangeShapeType="1"/>
              <a:endCxn id="31753" idx="2"/>
            </p:cNvCxnSpPr>
            <p:nvPr/>
          </p:nvCxnSpPr>
          <p:spPr bwMode="auto">
            <a:xfrm flipH="1" flipV="1">
              <a:off x="4647345" y="2140733"/>
              <a:ext cx="771860" cy="69489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8" name="Group 119"/>
            <p:cNvGrpSpPr>
              <a:grpSpLocks/>
            </p:cNvGrpSpPr>
            <p:nvPr/>
          </p:nvGrpSpPr>
          <p:grpSpPr bwMode="auto">
            <a:xfrm>
              <a:off x="4584700" y="3372524"/>
              <a:ext cx="629989" cy="212080"/>
              <a:chOff x="-53947" y="0"/>
              <a:chExt cx="788337" cy="252800"/>
            </a:xfrm>
          </p:grpSpPr>
          <p:sp>
            <p:nvSpPr>
              <p:cNvPr id="223451" name="Oval 377"/>
              <p:cNvSpPr>
                <a:spLocks noChangeArrowheads="1"/>
              </p:cNvSpPr>
              <p:nvPr/>
            </p:nvSpPr>
            <p:spPr bwMode="auto">
              <a:xfrm>
                <a:off x="42245" y="0"/>
                <a:ext cx="579225" cy="25280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52" name="Rectangle 378"/>
              <p:cNvSpPr>
                <a:spLocks noChangeArrowheads="1"/>
              </p:cNvSpPr>
              <p:nvPr/>
            </p:nvSpPr>
            <p:spPr bwMode="auto">
              <a:xfrm>
                <a:off x="-53947" y="1637"/>
                <a:ext cx="788337" cy="23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00" dirty="0" err="1">
                    <a:solidFill>
                      <a:srgbClr val="000000"/>
                    </a:solidFill>
                    <a:latin typeface="Arial" charset="0"/>
                    <a:cs typeface="Arial" charset="0"/>
                  </a:rPr>
                  <a:t>hnRNP</a:t>
                </a:r>
                <a:r>
                  <a:rPr lang="en-US" altLang="zh-CN" sz="700" dirty="0">
                    <a:solidFill>
                      <a:srgbClr val="000000"/>
                    </a:solidFill>
                    <a:latin typeface="Arial" charset="0"/>
                    <a:cs typeface="Arial" charset="0"/>
                  </a:rPr>
                  <a:t> A0</a:t>
                </a:r>
                <a:endParaRPr lang="en-US" altLang="zh-CN" sz="700" dirty="0">
                  <a:latin typeface="Arial" charset="0"/>
                  <a:cs typeface="Arial" charset="0"/>
                </a:endParaRPr>
              </a:p>
            </p:txBody>
          </p:sp>
        </p:grpSp>
        <p:cxnSp>
          <p:nvCxnSpPr>
            <p:cNvPr id="31866" name="Straight Connector 379"/>
            <p:cNvCxnSpPr>
              <a:cxnSpLocks noChangeShapeType="1"/>
              <a:endCxn id="31753" idx="2"/>
            </p:cNvCxnSpPr>
            <p:nvPr/>
          </p:nvCxnSpPr>
          <p:spPr bwMode="auto">
            <a:xfrm flipH="1" flipV="1">
              <a:off x="4647345" y="2140733"/>
              <a:ext cx="246124" cy="123179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67" name="Straight Connector 380"/>
            <p:cNvCxnSpPr>
              <a:cxnSpLocks noChangeShapeType="1"/>
              <a:endCxn id="31755" idx="2"/>
            </p:cNvCxnSpPr>
            <p:nvPr/>
          </p:nvCxnSpPr>
          <p:spPr bwMode="auto">
            <a:xfrm flipV="1">
              <a:off x="4893469" y="2140733"/>
              <a:ext cx="17302" cy="123179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19" name="Group 124"/>
            <p:cNvGrpSpPr>
              <a:grpSpLocks/>
            </p:cNvGrpSpPr>
            <p:nvPr/>
          </p:nvGrpSpPr>
          <p:grpSpPr bwMode="auto">
            <a:xfrm>
              <a:off x="1976810" y="2510809"/>
              <a:ext cx="472157" cy="200055"/>
              <a:chOff x="0" y="0"/>
              <a:chExt cx="673511" cy="226508"/>
            </a:xfrm>
          </p:grpSpPr>
          <p:sp>
            <p:nvSpPr>
              <p:cNvPr id="223449" name="Oval 382"/>
              <p:cNvSpPr>
                <a:spLocks noChangeArrowheads="1"/>
              </p:cNvSpPr>
              <p:nvPr/>
            </p:nvSpPr>
            <p:spPr bwMode="auto">
              <a:xfrm>
                <a:off x="73242" y="2528"/>
                <a:ext cx="386910" cy="202208"/>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50" name="Rectangle 383"/>
              <p:cNvSpPr>
                <a:spLocks noChangeArrowheads="1"/>
              </p:cNvSpPr>
              <p:nvPr/>
            </p:nvSpPr>
            <p:spPr bwMode="auto">
              <a:xfrm>
                <a:off x="0" y="0"/>
                <a:ext cx="673511" cy="2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SFPQ</a:t>
                </a:r>
                <a:endParaRPr lang="en-US" altLang="zh-CN" sz="700">
                  <a:latin typeface="Arial" charset="0"/>
                  <a:cs typeface="Arial" charset="0"/>
                </a:endParaRPr>
              </a:p>
            </p:txBody>
          </p:sp>
        </p:grpSp>
        <p:cxnSp>
          <p:nvCxnSpPr>
            <p:cNvPr id="31871" name="Straight Connector 384"/>
            <p:cNvCxnSpPr>
              <a:cxnSpLocks noChangeShapeType="1"/>
              <a:endCxn id="31759" idx="2"/>
            </p:cNvCxnSpPr>
            <p:nvPr/>
          </p:nvCxnSpPr>
          <p:spPr bwMode="auto">
            <a:xfrm flipV="1">
              <a:off x="2163217" y="2140733"/>
              <a:ext cx="208173" cy="371193"/>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20" name="Group 128"/>
            <p:cNvGrpSpPr>
              <a:grpSpLocks/>
            </p:cNvGrpSpPr>
            <p:nvPr/>
          </p:nvGrpSpPr>
          <p:grpSpPr bwMode="auto">
            <a:xfrm>
              <a:off x="1809379" y="2796559"/>
              <a:ext cx="590475" cy="200055"/>
              <a:chOff x="0" y="0"/>
              <a:chExt cx="698730" cy="239387"/>
            </a:xfrm>
          </p:grpSpPr>
          <p:sp>
            <p:nvSpPr>
              <p:cNvPr id="223447" name="Oval 386"/>
              <p:cNvSpPr>
                <a:spLocks noChangeArrowheads="1"/>
              </p:cNvSpPr>
              <p:nvPr/>
            </p:nvSpPr>
            <p:spPr bwMode="auto">
              <a:xfrm>
                <a:off x="60759" y="4007"/>
                <a:ext cx="474185" cy="219050"/>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48" name="Rectangle 387"/>
              <p:cNvSpPr>
                <a:spLocks noChangeArrowheads="1"/>
              </p:cNvSpPr>
              <p:nvPr/>
            </p:nvSpPr>
            <p:spPr bwMode="auto">
              <a:xfrm>
                <a:off x="0" y="0"/>
                <a:ext cx="698730" cy="23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hnRNP Q</a:t>
                </a:r>
                <a:endParaRPr lang="en-US" altLang="zh-CN" sz="700">
                  <a:latin typeface="Arial" charset="0"/>
                  <a:cs typeface="Arial" charset="0"/>
                </a:endParaRPr>
              </a:p>
            </p:txBody>
          </p:sp>
        </p:grpSp>
        <p:cxnSp>
          <p:nvCxnSpPr>
            <p:cNvPr id="31875" name="Straight Connector 388"/>
            <p:cNvCxnSpPr>
              <a:cxnSpLocks noChangeShapeType="1"/>
              <a:endCxn id="31754" idx="2"/>
            </p:cNvCxnSpPr>
            <p:nvPr/>
          </p:nvCxnSpPr>
          <p:spPr bwMode="auto">
            <a:xfrm flipH="1" flipV="1">
              <a:off x="3925156" y="2140733"/>
              <a:ext cx="968314" cy="123179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76" name="Straight Connector 389"/>
            <p:cNvCxnSpPr>
              <a:cxnSpLocks noChangeShapeType="1"/>
              <a:endCxn id="31758" idx="2"/>
            </p:cNvCxnSpPr>
            <p:nvPr/>
          </p:nvCxnSpPr>
          <p:spPr bwMode="auto">
            <a:xfrm flipV="1">
              <a:off x="2768203" y="2140733"/>
              <a:ext cx="754002" cy="33212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77" name="Straight Connector 390"/>
            <p:cNvCxnSpPr>
              <a:cxnSpLocks noChangeShapeType="1"/>
              <a:stCxn id="31760" idx="2"/>
              <a:endCxn id="223481" idx="0"/>
            </p:cNvCxnSpPr>
            <p:nvPr/>
          </p:nvCxnSpPr>
          <p:spPr bwMode="auto">
            <a:xfrm flipH="1">
              <a:off x="2912207" y="2140733"/>
              <a:ext cx="353269" cy="545317"/>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78" name="Straight Connector 391"/>
            <p:cNvCxnSpPr>
              <a:cxnSpLocks noChangeShapeType="1"/>
              <a:endCxn id="31760" idx="2"/>
            </p:cNvCxnSpPr>
            <p:nvPr/>
          </p:nvCxnSpPr>
          <p:spPr bwMode="auto">
            <a:xfrm flipV="1">
              <a:off x="2768204" y="2140733"/>
              <a:ext cx="497272" cy="332125"/>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cxnSp>
          <p:nvCxnSpPr>
            <p:cNvPr id="31879" name="Straight Connector 392"/>
            <p:cNvCxnSpPr>
              <a:cxnSpLocks noChangeShapeType="1"/>
              <a:endCxn id="31757" idx="2"/>
            </p:cNvCxnSpPr>
            <p:nvPr/>
          </p:nvCxnSpPr>
          <p:spPr bwMode="auto">
            <a:xfrm flipH="1" flipV="1">
              <a:off x="2891545" y="2140733"/>
              <a:ext cx="501737" cy="780842"/>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21" name="Group 136"/>
            <p:cNvGrpSpPr>
              <a:grpSpLocks/>
            </p:cNvGrpSpPr>
            <p:nvPr/>
          </p:nvGrpSpPr>
          <p:grpSpPr bwMode="auto">
            <a:xfrm>
              <a:off x="3588619" y="2523088"/>
              <a:ext cx="655215" cy="200055"/>
              <a:chOff x="0" y="0"/>
              <a:chExt cx="736098" cy="239356"/>
            </a:xfrm>
          </p:grpSpPr>
          <p:sp>
            <p:nvSpPr>
              <p:cNvPr id="223445" name="Oval 394"/>
              <p:cNvSpPr>
                <a:spLocks noChangeArrowheads="1"/>
              </p:cNvSpPr>
              <p:nvPr/>
            </p:nvSpPr>
            <p:spPr bwMode="auto">
              <a:xfrm>
                <a:off x="57684" y="12019"/>
                <a:ext cx="368676" cy="193646"/>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46" name="Rectangle 395"/>
              <p:cNvSpPr>
                <a:spLocks noChangeArrowheads="1"/>
              </p:cNvSpPr>
              <p:nvPr/>
            </p:nvSpPr>
            <p:spPr bwMode="auto">
              <a:xfrm>
                <a:off x="0" y="0"/>
                <a:ext cx="736098" cy="2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KHSRP</a:t>
                </a:r>
                <a:endParaRPr lang="en-US" altLang="zh-CN" sz="700">
                  <a:latin typeface="Arial" charset="0"/>
                  <a:cs typeface="Arial" charset="0"/>
                </a:endParaRPr>
              </a:p>
            </p:txBody>
          </p:sp>
        </p:grpSp>
        <p:cxnSp>
          <p:nvCxnSpPr>
            <p:cNvPr id="31883" name="Straight Connector 396"/>
            <p:cNvCxnSpPr>
              <a:cxnSpLocks noChangeShapeType="1"/>
              <a:endCxn id="31754" idx="2"/>
            </p:cNvCxnSpPr>
            <p:nvPr/>
          </p:nvCxnSpPr>
          <p:spPr bwMode="auto">
            <a:xfrm flipV="1">
              <a:off x="3804047" y="2140733"/>
              <a:ext cx="121109" cy="392401"/>
            </a:xfrm>
            <a:prstGeom prst="line">
              <a:avLst/>
            </a:prstGeom>
            <a:noFill/>
            <a:ln w="12700">
              <a:solidFill>
                <a:srgbClr val="717171"/>
              </a:solidFill>
              <a:round/>
              <a:headEnd/>
              <a:tailEnd/>
            </a:ln>
            <a:extLst>
              <a:ext uri="{909E8E84-426E-40DD-AFC4-6F175D3DCCD1}">
                <a14:hiddenFill xmlns:a14="http://schemas.microsoft.com/office/drawing/2010/main">
                  <a:noFill/>
                </a14:hiddenFill>
              </a:ext>
            </a:extLst>
          </p:spPr>
        </p:cxnSp>
        <p:grpSp>
          <p:nvGrpSpPr>
            <p:cNvPr id="22" name="Group 140"/>
            <p:cNvGrpSpPr>
              <a:grpSpLocks/>
            </p:cNvGrpSpPr>
            <p:nvPr/>
          </p:nvGrpSpPr>
          <p:grpSpPr bwMode="auto">
            <a:xfrm>
              <a:off x="3939109" y="3073379"/>
              <a:ext cx="609451" cy="200055"/>
              <a:chOff x="0" y="0"/>
              <a:chExt cx="683539" cy="238274"/>
            </a:xfrm>
          </p:grpSpPr>
          <p:sp>
            <p:nvSpPr>
              <p:cNvPr id="223443" name="Oval 398"/>
              <p:cNvSpPr>
                <a:spLocks noChangeArrowheads="1"/>
              </p:cNvSpPr>
              <p:nvPr/>
            </p:nvSpPr>
            <p:spPr bwMode="auto">
              <a:xfrm>
                <a:off x="58839" y="9307"/>
                <a:ext cx="465708" cy="219359"/>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700">
                  <a:solidFill>
                    <a:srgbClr val="FFFFFF"/>
                  </a:solidFill>
                  <a:latin typeface="Arial" charset="0"/>
                  <a:cs typeface="Arial" charset="0"/>
                </a:endParaRPr>
              </a:p>
            </p:txBody>
          </p:sp>
          <p:sp>
            <p:nvSpPr>
              <p:cNvPr id="223444" name="Rectangle 399"/>
              <p:cNvSpPr>
                <a:spLocks noChangeArrowheads="1"/>
              </p:cNvSpPr>
              <p:nvPr/>
            </p:nvSpPr>
            <p:spPr bwMode="auto">
              <a:xfrm>
                <a:off x="0" y="0"/>
                <a:ext cx="683539" cy="23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u="sng">
                    <a:solidFill>
                      <a:srgbClr val="000000"/>
                    </a:solidFill>
                    <a:latin typeface="Arial" charset="0"/>
                    <a:cs typeface="Arial" charset="0"/>
                  </a:rPr>
                  <a:t>hnRNP A1</a:t>
                </a:r>
                <a:endParaRPr lang="en-US" altLang="zh-CN" sz="700" u="sng">
                  <a:latin typeface="Arial" charset="0"/>
                  <a:cs typeface="Arial" charset="0"/>
                </a:endParaRPr>
              </a:p>
            </p:txBody>
          </p:sp>
        </p:grpSp>
        <p:grpSp>
          <p:nvGrpSpPr>
            <p:cNvPr id="23" name="Group 143"/>
            <p:cNvGrpSpPr>
              <a:grpSpLocks/>
            </p:cNvGrpSpPr>
            <p:nvPr/>
          </p:nvGrpSpPr>
          <p:grpSpPr bwMode="auto">
            <a:xfrm>
              <a:off x="3257104" y="2277521"/>
              <a:ext cx="459879" cy="200055"/>
              <a:chOff x="0" y="0"/>
              <a:chExt cx="611468" cy="255264"/>
            </a:xfrm>
          </p:grpSpPr>
          <p:sp>
            <p:nvSpPr>
              <p:cNvPr id="223441" name="Oval 401"/>
              <p:cNvSpPr>
                <a:spLocks noChangeArrowheads="1"/>
              </p:cNvSpPr>
              <p:nvPr/>
            </p:nvSpPr>
            <p:spPr bwMode="auto">
              <a:xfrm>
                <a:off x="57882" y="22788"/>
                <a:ext cx="332449" cy="206516"/>
              </a:xfrm>
              <a:prstGeom prst="ellipse">
                <a:avLst/>
              </a:prstGeom>
              <a:solidFill>
                <a:srgbClr val="CCFFCC"/>
              </a:solidFill>
              <a:ln w="9525">
                <a:solidFill>
                  <a:srgbClr val="69716F"/>
                </a:solidFill>
                <a:round/>
                <a:headEnd/>
                <a:tailEnd/>
              </a:ln>
              <a:effectLst>
                <a:outerShdw dist="23000" dir="5400000" algn="ctr" rotWithShape="0">
                  <a:srgbClr val="808080">
                    <a:alpha val="34000"/>
                  </a:srgbClr>
                </a:outerShdw>
              </a:effectLst>
            </p:spPr>
            <p:txBody>
              <a:bodyPr anchor="ctr"/>
              <a:lstStyle/>
              <a:p>
                <a:pPr algn="ctr"/>
                <a:endParaRPr lang="zh-CN" altLang="en-US" sz="500">
                  <a:solidFill>
                    <a:srgbClr val="FFFFFF"/>
                  </a:solidFill>
                  <a:latin typeface="Arial" charset="0"/>
                  <a:cs typeface="Arial" charset="0"/>
                </a:endParaRPr>
              </a:p>
            </p:txBody>
          </p:sp>
          <p:sp>
            <p:nvSpPr>
              <p:cNvPr id="223442" name="Rectangle 402"/>
              <p:cNvSpPr>
                <a:spLocks noChangeArrowheads="1"/>
              </p:cNvSpPr>
              <p:nvPr/>
            </p:nvSpPr>
            <p:spPr bwMode="auto">
              <a:xfrm>
                <a:off x="0" y="0"/>
                <a:ext cx="611468" cy="25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700">
                    <a:solidFill>
                      <a:srgbClr val="000000"/>
                    </a:solidFill>
                    <a:latin typeface="Arial" charset="0"/>
                    <a:cs typeface="Arial" charset="0"/>
                  </a:rPr>
                  <a:t>Nono</a:t>
                </a:r>
                <a:endParaRPr lang="en-US" altLang="zh-CN" sz="700">
                  <a:latin typeface="Arial" charset="0"/>
                  <a:cs typeface="Arial" charset="0"/>
                </a:endParaRPr>
              </a:p>
            </p:txBody>
          </p:sp>
        </p:grpSp>
        <p:sp>
          <p:nvSpPr>
            <p:cNvPr id="31890" name="Oval 403"/>
            <p:cNvSpPr>
              <a:spLocks noChangeArrowheads="1"/>
            </p:cNvSpPr>
            <p:nvPr/>
          </p:nvSpPr>
          <p:spPr bwMode="auto">
            <a:xfrm>
              <a:off x="4030638" y="2740748"/>
              <a:ext cx="267891" cy="123900"/>
            </a:xfrm>
            <a:prstGeom prst="ellipse">
              <a:avLst/>
            </a:prstGeom>
            <a:solidFill>
              <a:srgbClr val="CCFFCC"/>
            </a:solidFill>
            <a:ln w="9525">
              <a:solidFill>
                <a:srgbClr val="69716F"/>
              </a:solidFill>
              <a:prstDash val="sysDash"/>
              <a:round/>
              <a:headEnd/>
              <a:tailEnd/>
            </a:ln>
            <a:effectLst>
              <a:outerShdw dist="23000" dir="5400000" algn="ctr" rotWithShape="0">
                <a:srgbClr val="808080">
                  <a:alpha val="34000"/>
                </a:srgbClr>
              </a:outerShdw>
            </a:effectLst>
          </p:spPr>
          <p:txBody>
            <a:bodyPr lIns="64291" tIns="32146" rIns="64291" bIns="32146" anchor="ctr"/>
            <a:lstStyle/>
            <a:p>
              <a:pPr algn="ctr"/>
              <a:endParaRPr lang="zh-CN" altLang="en-US" sz="500">
                <a:solidFill>
                  <a:srgbClr val="FFFFFF"/>
                </a:solidFill>
                <a:latin typeface="Arial" charset="0"/>
                <a:cs typeface="Arial" charset="0"/>
              </a:endParaRPr>
            </a:p>
          </p:txBody>
        </p:sp>
        <p:sp>
          <p:nvSpPr>
            <p:cNvPr id="31891" name="Rectangle 404"/>
            <p:cNvSpPr>
              <a:spLocks noChangeArrowheads="1"/>
            </p:cNvSpPr>
            <p:nvPr/>
          </p:nvSpPr>
          <p:spPr bwMode="auto">
            <a:xfrm>
              <a:off x="3984873" y="2708379"/>
              <a:ext cx="362769" cy="17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zh-CN" sz="700">
                  <a:solidFill>
                    <a:srgbClr val="000000"/>
                  </a:solidFill>
                  <a:latin typeface="Arial" charset="0"/>
                  <a:cs typeface="Arial" charset="0"/>
                </a:rPr>
                <a:t>nPTB</a:t>
              </a:r>
            </a:p>
          </p:txBody>
        </p:sp>
        <p:cxnSp>
          <p:nvCxnSpPr>
            <p:cNvPr id="31892" name="Straight Connector 405"/>
            <p:cNvCxnSpPr>
              <a:cxnSpLocks noChangeShapeType="1"/>
              <a:stCxn id="31890" idx="0"/>
              <a:endCxn id="31756" idx="2"/>
            </p:cNvCxnSpPr>
            <p:nvPr/>
          </p:nvCxnSpPr>
          <p:spPr bwMode="auto">
            <a:xfrm flipV="1">
              <a:off x="4164584" y="2140733"/>
              <a:ext cx="223800" cy="600015"/>
            </a:xfrm>
            <a:prstGeom prst="line">
              <a:avLst/>
            </a:prstGeom>
            <a:noFill/>
            <a:ln w="12700">
              <a:solidFill>
                <a:srgbClr val="717171"/>
              </a:solidFill>
              <a:prstDash val="sysDash"/>
              <a:round/>
              <a:headEnd/>
              <a:tailEnd/>
            </a:ln>
            <a:extLst>
              <a:ext uri="{909E8E84-426E-40DD-AFC4-6F175D3DCCD1}">
                <a14:hiddenFill xmlns:a14="http://schemas.microsoft.com/office/drawing/2010/main">
                  <a:noFill/>
                </a14:hiddenFill>
              </a:ext>
            </a:extLst>
          </p:spPr>
        </p:cxnSp>
        <p:sp>
          <p:nvSpPr>
            <p:cNvPr id="31991" name="5-Point Star 609"/>
            <p:cNvSpPr>
              <a:spLocks/>
            </p:cNvSpPr>
            <p:nvPr/>
          </p:nvSpPr>
          <p:spPr bwMode="auto">
            <a:xfrm flipH="1" flipV="1">
              <a:off x="3821907" y="3360789"/>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2" name="5-Point Star 610"/>
            <p:cNvSpPr>
              <a:spLocks/>
            </p:cNvSpPr>
            <p:nvPr/>
          </p:nvSpPr>
          <p:spPr bwMode="auto">
            <a:xfrm flipH="1" flipV="1">
              <a:off x="4143375" y="3288808"/>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3" name="5-Point Star 611"/>
            <p:cNvSpPr>
              <a:spLocks/>
            </p:cNvSpPr>
            <p:nvPr/>
          </p:nvSpPr>
          <p:spPr bwMode="auto">
            <a:xfrm flipH="1" flipV="1">
              <a:off x="1820466" y="2379134"/>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4" name="5-Point Star 612"/>
            <p:cNvSpPr>
              <a:spLocks/>
            </p:cNvSpPr>
            <p:nvPr/>
          </p:nvSpPr>
          <p:spPr bwMode="auto">
            <a:xfrm flipH="1" flipV="1">
              <a:off x="2832863" y="2802412"/>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5" name="5-Point Star 613"/>
            <p:cNvSpPr>
              <a:spLocks/>
            </p:cNvSpPr>
            <p:nvPr/>
          </p:nvSpPr>
          <p:spPr bwMode="auto">
            <a:xfrm flipH="1" flipV="1">
              <a:off x="2590800" y="2940844"/>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8" name="5-Point Star 616"/>
            <p:cNvSpPr>
              <a:spLocks/>
            </p:cNvSpPr>
            <p:nvPr/>
          </p:nvSpPr>
          <p:spPr bwMode="auto">
            <a:xfrm flipH="1" flipV="1">
              <a:off x="2658666" y="2585244"/>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grpSp>
      <p:sp>
        <p:nvSpPr>
          <p:cNvPr id="254" name="Rectangle 116"/>
          <p:cNvSpPr>
            <a:spLocks noChangeArrowheads="1"/>
          </p:cNvSpPr>
          <p:nvPr/>
        </p:nvSpPr>
        <p:spPr bwMode="auto">
          <a:xfrm>
            <a:off x="914400" y="152400"/>
            <a:ext cx="7419594" cy="954107"/>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smtClean="0">
                <a:solidFill>
                  <a:srgbClr val="091299"/>
                </a:solidFill>
              </a:rPr>
              <a:t>An Overlapping </a:t>
            </a:r>
            <a:r>
              <a:rPr lang="en-US" sz="2800" dirty="0">
                <a:solidFill>
                  <a:srgbClr val="091299"/>
                </a:solidFill>
              </a:rPr>
              <a:t>Network of </a:t>
            </a:r>
            <a:r>
              <a:rPr lang="en-US" sz="2800" i="1" dirty="0">
                <a:solidFill>
                  <a:srgbClr val="091299"/>
                </a:solidFill>
              </a:rPr>
              <a:t>trans</a:t>
            </a:r>
            <a:r>
              <a:rPr lang="en-US" sz="2800" dirty="0">
                <a:solidFill>
                  <a:srgbClr val="091299"/>
                </a:solidFill>
              </a:rPr>
              <a:t>-factors</a:t>
            </a:r>
          </a:p>
          <a:p>
            <a:pPr algn="ctr" eaLnBrk="0" hangingPunct="0"/>
            <a:r>
              <a:rPr lang="en-US" sz="2800" dirty="0">
                <a:solidFill>
                  <a:srgbClr val="091299"/>
                </a:solidFill>
              </a:rPr>
              <a:t>Recognize </a:t>
            </a:r>
            <a:r>
              <a:rPr lang="en-US" sz="2800" dirty="0" smtClean="0">
                <a:solidFill>
                  <a:srgbClr val="091299"/>
                </a:solidFill>
              </a:rPr>
              <a:t>ISSs and ISEs </a:t>
            </a:r>
            <a:endParaRPr lang="en-US" sz="2800" dirty="0">
              <a:solidFill>
                <a:srgbClr val="091299"/>
              </a:solidFill>
            </a:endParaRPr>
          </a:p>
        </p:txBody>
      </p:sp>
      <p:sp>
        <p:nvSpPr>
          <p:cNvPr id="256" name="Rectangle 116"/>
          <p:cNvSpPr>
            <a:spLocks noChangeArrowheads="1"/>
          </p:cNvSpPr>
          <p:nvPr/>
        </p:nvSpPr>
        <p:spPr bwMode="auto">
          <a:xfrm>
            <a:off x="5638800" y="2096869"/>
            <a:ext cx="3276600" cy="646331"/>
          </a:xfrm>
          <a:prstGeom prst="rect">
            <a:avLst/>
          </a:prstGeom>
          <a:noFill/>
          <a:ln w="9525">
            <a:noFill/>
            <a:miter lim="800000"/>
            <a:headEnd/>
            <a:tailEnd/>
          </a:ln>
        </p:spPr>
        <p:txBody>
          <a:bodyPr wrap="square">
            <a:prstTxWarp prst="textNoShape">
              <a:avLst/>
            </a:prstTxWarp>
            <a:spAutoFit/>
          </a:bodyPr>
          <a:lstStyle/>
          <a:p>
            <a:pPr eaLnBrk="0" hangingPunct="0"/>
            <a:r>
              <a:rPr lang="en-US" sz="1800" b="0" dirty="0" smtClean="0">
                <a:solidFill>
                  <a:srgbClr val="091299"/>
                </a:solidFill>
              </a:rPr>
              <a:t>A complex connectivity map =&gt; regulatory plasticity</a:t>
            </a:r>
            <a:endParaRPr lang="en-US" sz="1800" b="0" dirty="0">
              <a:solidFill>
                <a:srgbClr val="091299"/>
              </a:solidFill>
            </a:endParaRPr>
          </a:p>
        </p:txBody>
      </p:sp>
      <p:grpSp>
        <p:nvGrpSpPr>
          <p:cNvPr id="31748" name="Group 31747"/>
          <p:cNvGrpSpPr/>
          <p:nvPr/>
        </p:nvGrpSpPr>
        <p:grpSpPr>
          <a:xfrm>
            <a:off x="685800" y="3746212"/>
            <a:ext cx="4959782" cy="2316139"/>
            <a:chOff x="1143000" y="3746212"/>
            <a:chExt cx="4959782" cy="2316139"/>
          </a:xfrm>
        </p:grpSpPr>
        <p:grpSp>
          <p:nvGrpSpPr>
            <p:cNvPr id="24" name="Group 149"/>
            <p:cNvGrpSpPr>
              <a:grpSpLocks/>
            </p:cNvGrpSpPr>
            <p:nvPr/>
          </p:nvGrpSpPr>
          <p:grpSpPr bwMode="auto">
            <a:xfrm>
              <a:off x="1143000" y="3746212"/>
              <a:ext cx="4959782" cy="2316139"/>
              <a:chOff x="-115023" y="-1"/>
              <a:chExt cx="7791075" cy="3065224"/>
            </a:xfrm>
          </p:grpSpPr>
          <p:grpSp>
            <p:nvGrpSpPr>
              <p:cNvPr id="223345" name="Group 150"/>
              <p:cNvGrpSpPr>
                <a:grpSpLocks/>
              </p:cNvGrpSpPr>
              <p:nvPr/>
            </p:nvGrpSpPr>
            <p:grpSpPr bwMode="auto">
              <a:xfrm>
                <a:off x="-115023" y="779223"/>
                <a:ext cx="7791075" cy="2286000"/>
                <a:chOff x="-85514" y="0"/>
                <a:chExt cx="5792279" cy="1521863"/>
              </a:xfrm>
            </p:grpSpPr>
            <p:cxnSp>
              <p:nvCxnSpPr>
                <p:cNvPr id="223352" name="Straight Connector 512"/>
                <p:cNvCxnSpPr>
                  <a:cxnSpLocks noChangeShapeType="1"/>
                  <a:stCxn id="223405" idx="2"/>
                  <a:endCxn id="223407" idx="0"/>
                </p:cNvCxnSpPr>
                <p:nvPr/>
              </p:nvCxnSpPr>
              <p:spPr bwMode="auto">
                <a:xfrm>
                  <a:off x="3183229" y="189815"/>
                  <a:ext cx="737247" cy="984896"/>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sp>
              <p:nvSpPr>
                <p:cNvPr id="223353" name="Rectangle 398"/>
                <p:cNvSpPr>
                  <a:spLocks noChangeArrowheads="1"/>
                </p:cNvSpPr>
                <p:nvPr/>
              </p:nvSpPr>
              <p:spPr bwMode="auto">
                <a:xfrm>
                  <a:off x="1945395"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B</a:t>
                  </a:r>
                </a:p>
              </p:txBody>
            </p:sp>
            <p:sp>
              <p:nvSpPr>
                <p:cNvPr id="223354" name="Rectangle 402"/>
                <p:cNvSpPr>
                  <a:spLocks noChangeArrowheads="1"/>
                </p:cNvSpPr>
                <p:nvPr/>
              </p:nvSpPr>
              <p:spPr bwMode="auto">
                <a:xfrm>
                  <a:off x="3474267"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F</a:t>
                  </a:r>
                </a:p>
              </p:txBody>
            </p:sp>
            <p:sp>
              <p:nvSpPr>
                <p:cNvPr id="223355" name="Rectangle 403"/>
                <p:cNvSpPr>
                  <a:spLocks noChangeArrowheads="1"/>
                </p:cNvSpPr>
                <p:nvPr/>
              </p:nvSpPr>
              <p:spPr bwMode="auto">
                <a:xfrm>
                  <a:off x="2343271"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C</a:t>
                  </a:r>
                </a:p>
              </p:txBody>
            </p:sp>
            <p:sp>
              <p:nvSpPr>
                <p:cNvPr id="223356" name="Rectangle 405"/>
                <p:cNvSpPr>
                  <a:spLocks noChangeArrowheads="1"/>
                </p:cNvSpPr>
                <p:nvPr/>
              </p:nvSpPr>
              <p:spPr bwMode="auto">
                <a:xfrm>
                  <a:off x="1646990"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A</a:t>
                  </a:r>
                </a:p>
              </p:txBody>
            </p:sp>
            <p:grpSp>
              <p:nvGrpSpPr>
                <p:cNvPr id="223357" name="Group 156"/>
                <p:cNvGrpSpPr>
                  <a:grpSpLocks/>
                </p:cNvGrpSpPr>
                <p:nvPr/>
              </p:nvGrpSpPr>
              <p:grpSpPr bwMode="auto">
                <a:xfrm>
                  <a:off x="2973070" y="1285840"/>
                  <a:ext cx="824293" cy="224222"/>
                  <a:chOff x="-35680" y="137"/>
                  <a:chExt cx="594838" cy="225618"/>
                </a:xfrm>
              </p:grpSpPr>
              <p:sp>
                <p:nvSpPr>
                  <p:cNvPr id="223439" name="Oval 599"/>
                  <p:cNvSpPr>
                    <a:spLocks noChangeArrowheads="1"/>
                  </p:cNvSpPr>
                  <p:nvPr/>
                </p:nvSpPr>
                <p:spPr bwMode="auto">
                  <a:xfrm>
                    <a:off x="29490" y="137"/>
                    <a:ext cx="401678" cy="225618"/>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40" name="Rectangle 409"/>
                  <p:cNvSpPr>
                    <a:spLocks noChangeArrowheads="1"/>
                  </p:cNvSpPr>
                  <p:nvPr/>
                </p:nvSpPr>
                <p:spPr bwMode="auto">
                  <a:xfrm>
                    <a:off x="-35680" y="25446"/>
                    <a:ext cx="594838" cy="19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err="1">
                        <a:solidFill>
                          <a:srgbClr val="000000"/>
                        </a:solidFill>
                        <a:latin typeface="Arial" charset="0"/>
                        <a:cs typeface="Arial" charset="0"/>
                      </a:rPr>
                      <a:t>hnRNP</a:t>
                    </a:r>
                    <a:r>
                      <a:rPr lang="en-US" altLang="zh-CN" sz="800" dirty="0">
                        <a:solidFill>
                          <a:srgbClr val="000000"/>
                        </a:solidFill>
                        <a:latin typeface="Arial" charset="0"/>
                        <a:cs typeface="Arial" charset="0"/>
                      </a:rPr>
                      <a:t> H2</a:t>
                    </a:r>
                  </a:p>
                </p:txBody>
              </p:sp>
            </p:grpSp>
            <p:grpSp>
              <p:nvGrpSpPr>
                <p:cNvPr id="223358" name="Group 159"/>
                <p:cNvGrpSpPr>
                  <a:grpSpLocks/>
                </p:cNvGrpSpPr>
                <p:nvPr/>
              </p:nvGrpSpPr>
              <p:grpSpPr bwMode="auto">
                <a:xfrm>
                  <a:off x="4729551" y="489262"/>
                  <a:ext cx="775029" cy="239957"/>
                  <a:chOff x="0" y="-293"/>
                  <a:chExt cx="508940" cy="130564"/>
                </a:xfrm>
              </p:grpSpPr>
              <p:sp>
                <p:nvSpPr>
                  <p:cNvPr id="223437" name="Oval 597"/>
                  <p:cNvSpPr>
                    <a:spLocks noChangeArrowheads="1"/>
                  </p:cNvSpPr>
                  <p:nvPr/>
                </p:nvSpPr>
                <p:spPr bwMode="auto">
                  <a:xfrm>
                    <a:off x="32389" y="-293"/>
                    <a:ext cx="428807" cy="130564"/>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38" name="Rectangle 412"/>
                  <p:cNvSpPr>
                    <a:spLocks noChangeArrowheads="1"/>
                  </p:cNvSpPr>
                  <p:nvPr/>
                </p:nvSpPr>
                <p:spPr bwMode="auto">
                  <a:xfrm>
                    <a:off x="0" y="22552"/>
                    <a:ext cx="508940" cy="10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hnRNP D</a:t>
                    </a:r>
                  </a:p>
                </p:txBody>
              </p:sp>
            </p:grpSp>
            <p:cxnSp>
              <p:nvCxnSpPr>
                <p:cNvPr id="223359" name="Straight Connector 519"/>
                <p:cNvCxnSpPr>
                  <a:cxnSpLocks noChangeShapeType="1"/>
                  <a:stCxn id="223417" idx="0"/>
                  <a:endCxn id="223405" idx="2"/>
                </p:cNvCxnSpPr>
                <p:nvPr/>
              </p:nvCxnSpPr>
              <p:spPr bwMode="auto">
                <a:xfrm flipV="1">
                  <a:off x="1792405" y="189815"/>
                  <a:ext cx="1390825" cy="892454"/>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60" name="Straight Connector 520"/>
                <p:cNvCxnSpPr>
                  <a:cxnSpLocks noChangeShapeType="1"/>
                  <a:stCxn id="223411" idx="0"/>
                  <a:endCxn id="223405" idx="2"/>
                </p:cNvCxnSpPr>
                <p:nvPr/>
              </p:nvCxnSpPr>
              <p:spPr bwMode="auto">
                <a:xfrm flipV="1">
                  <a:off x="2157403" y="189815"/>
                  <a:ext cx="1025826" cy="111471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61" name="Straight Connector 521"/>
                <p:cNvCxnSpPr>
                  <a:cxnSpLocks noChangeShapeType="1"/>
                  <a:stCxn id="223403" idx="2"/>
                  <a:endCxn id="223439" idx="0"/>
                </p:cNvCxnSpPr>
                <p:nvPr/>
              </p:nvCxnSpPr>
              <p:spPr bwMode="auto">
                <a:xfrm>
                  <a:off x="2827722" y="189815"/>
                  <a:ext cx="513969" cy="1096024"/>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62" name="Group 165"/>
                <p:cNvGrpSpPr>
                  <a:grpSpLocks/>
                </p:cNvGrpSpPr>
                <p:nvPr/>
              </p:nvGrpSpPr>
              <p:grpSpPr bwMode="auto">
                <a:xfrm>
                  <a:off x="653304" y="904675"/>
                  <a:ext cx="598165" cy="189815"/>
                  <a:chOff x="0" y="0"/>
                  <a:chExt cx="643995" cy="179417"/>
                </a:xfrm>
              </p:grpSpPr>
              <p:sp>
                <p:nvSpPr>
                  <p:cNvPr id="223435" name="Oval 595"/>
                  <p:cNvSpPr>
                    <a:spLocks noChangeArrowheads="1"/>
                  </p:cNvSpPr>
                  <p:nvPr/>
                </p:nvSpPr>
                <p:spPr bwMode="auto">
                  <a:xfrm>
                    <a:off x="25029" y="19137"/>
                    <a:ext cx="404192" cy="131068"/>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36" name="Rectangle 425"/>
                  <p:cNvSpPr>
                    <a:spLocks noChangeArrowheads="1"/>
                  </p:cNvSpPr>
                  <p:nvPr/>
                </p:nvSpPr>
                <p:spPr bwMode="auto">
                  <a:xfrm>
                    <a:off x="0" y="0"/>
                    <a:ext cx="643995" cy="17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SFPQ</a:t>
                    </a:r>
                  </a:p>
                </p:txBody>
              </p:sp>
            </p:grpSp>
            <p:grpSp>
              <p:nvGrpSpPr>
                <p:cNvPr id="223363" name="Group 168"/>
                <p:cNvGrpSpPr>
                  <a:grpSpLocks/>
                </p:cNvGrpSpPr>
                <p:nvPr/>
              </p:nvGrpSpPr>
              <p:grpSpPr bwMode="auto">
                <a:xfrm>
                  <a:off x="4025944" y="978519"/>
                  <a:ext cx="742456" cy="207011"/>
                  <a:chOff x="0" y="0"/>
                  <a:chExt cx="736099" cy="250560"/>
                </a:xfrm>
              </p:grpSpPr>
              <p:sp>
                <p:nvSpPr>
                  <p:cNvPr id="223433" name="Oval 593"/>
                  <p:cNvSpPr>
                    <a:spLocks noChangeArrowheads="1"/>
                  </p:cNvSpPr>
                  <p:nvPr/>
                </p:nvSpPr>
                <p:spPr bwMode="auto">
                  <a:xfrm>
                    <a:off x="14983" y="8926"/>
                    <a:ext cx="405815" cy="241634"/>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34" name="Rectangle 428"/>
                  <p:cNvSpPr>
                    <a:spLocks noChangeArrowheads="1"/>
                  </p:cNvSpPr>
                  <p:nvPr/>
                </p:nvSpPr>
                <p:spPr bwMode="auto">
                  <a:xfrm>
                    <a:off x="0" y="0"/>
                    <a:ext cx="736099" cy="22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SmB</a:t>
                    </a:r>
                  </a:p>
                </p:txBody>
              </p:sp>
            </p:grpSp>
            <p:grpSp>
              <p:nvGrpSpPr>
                <p:cNvPr id="223364" name="Group 171"/>
                <p:cNvGrpSpPr>
                  <a:grpSpLocks/>
                </p:cNvGrpSpPr>
                <p:nvPr/>
              </p:nvGrpSpPr>
              <p:grpSpPr bwMode="auto">
                <a:xfrm>
                  <a:off x="159058" y="434963"/>
                  <a:ext cx="742945" cy="197879"/>
                  <a:chOff x="0" y="0"/>
                  <a:chExt cx="736099" cy="238635"/>
                </a:xfrm>
              </p:grpSpPr>
              <p:sp>
                <p:nvSpPr>
                  <p:cNvPr id="223431" name="Oval 591"/>
                  <p:cNvSpPr>
                    <a:spLocks noChangeArrowheads="1"/>
                  </p:cNvSpPr>
                  <p:nvPr/>
                </p:nvSpPr>
                <p:spPr bwMode="auto">
                  <a:xfrm>
                    <a:off x="10310" y="16857"/>
                    <a:ext cx="401674" cy="221778"/>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32" name="Rectangle 434"/>
                  <p:cNvSpPr>
                    <a:spLocks noChangeArrowheads="1"/>
                  </p:cNvSpPr>
                  <p:nvPr/>
                </p:nvSpPr>
                <p:spPr bwMode="auto">
                  <a:xfrm>
                    <a:off x="0" y="0"/>
                    <a:ext cx="736099" cy="22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FUS</a:t>
                    </a:r>
                  </a:p>
                </p:txBody>
              </p:sp>
            </p:grpSp>
            <p:grpSp>
              <p:nvGrpSpPr>
                <p:cNvPr id="223365" name="Group 174"/>
                <p:cNvGrpSpPr>
                  <a:grpSpLocks/>
                </p:cNvGrpSpPr>
                <p:nvPr/>
              </p:nvGrpSpPr>
              <p:grpSpPr bwMode="auto">
                <a:xfrm>
                  <a:off x="1243389" y="926224"/>
                  <a:ext cx="470675" cy="189815"/>
                  <a:chOff x="-68530" y="-8996"/>
                  <a:chExt cx="466009" cy="228908"/>
                </a:xfrm>
              </p:grpSpPr>
              <p:sp>
                <p:nvSpPr>
                  <p:cNvPr id="223429" name="Oval 589"/>
                  <p:cNvSpPr>
                    <a:spLocks noChangeArrowheads="1"/>
                  </p:cNvSpPr>
                  <p:nvPr/>
                </p:nvSpPr>
                <p:spPr bwMode="auto">
                  <a:xfrm>
                    <a:off x="7830" y="11966"/>
                    <a:ext cx="316208" cy="170779"/>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30" name="Rectangle 440"/>
                  <p:cNvSpPr>
                    <a:spLocks noChangeArrowheads="1"/>
                  </p:cNvSpPr>
                  <p:nvPr/>
                </p:nvSpPr>
                <p:spPr bwMode="auto">
                  <a:xfrm>
                    <a:off x="-68530" y="-8996"/>
                    <a:ext cx="466009" cy="22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a:solidFill>
                          <a:srgbClr val="000000"/>
                        </a:solidFill>
                        <a:latin typeface="Arial" charset="0"/>
                        <a:cs typeface="Arial" charset="0"/>
                      </a:rPr>
                      <a:t>TIA1</a:t>
                    </a:r>
                  </a:p>
                </p:txBody>
              </p:sp>
            </p:grpSp>
            <p:grpSp>
              <p:nvGrpSpPr>
                <p:cNvPr id="223366" name="Group 177"/>
                <p:cNvGrpSpPr>
                  <a:grpSpLocks/>
                </p:cNvGrpSpPr>
                <p:nvPr/>
              </p:nvGrpSpPr>
              <p:grpSpPr bwMode="auto">
                <a:xfrm>
                  <a:off x="715397" y="1089154"/>
                  <a:ext cx="742949" cy="194722"/>
                  <a:chOff x="-96243" y="-846"/>
                  <a:chExt cx="736099" cy="261952"/>
                </a:xfrm>
              </p:grpSpPr>
              <p:sp>
                <p:nvSpPr>
                  <p:cNvPr id="223427" name="Oval 587"/>
                  <p:cNvSpPr>
                    <a:spLocks noChangeArrowheads="1"/>
                  </p:cNvSpPr>
                  <p:nvPr/>
                </p:nvSpPr>
                <p:spPr bwMode="auto">
                  <a:xfrm>
                    <a:off x="46086" y="-846"/>
                    <a:ext cx="473997" cy="252686"/>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28" name="Rectangle 443"/>
                  <p:cNvSpPr>
                    <a:spLocks noChangeArrowheads="1"/>
                  </p:cNvSpPr>
                  <p:nvPr/>
                </p:nvSpPr>
                <p:spPr bwMode="auto">
                  <a:xfrm>
                    <a:off x="-96243" y="5756"/>
                    <a:ext cx="736099" cy="25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err="1">
                        <a:solidFill>
                          <a:srgbClr val="000000"/>
                        </a:solidFill>
                        <a:latin typeface="Arial" charset="0"/>
                        <a:cs typeface="Arial" charset="0"/>
                      </a:rPr>
                      <a:t>hnRNP</a:t>
                    </a:r>
                    <a:r>
                      <a:rPr lang="en-US" altLang="zh-CN" sz="800" dirty="0">
                        <a:solidFill>
                          <a:srgbClr val="000000"/>
                        </a:solidFill>
                        <a:latin typeface="Arial" charset="0"/>
                        <a:cs typeface="Arial" charset="0"/>
                      </a:rPr>
                      <a:t> M</a:t>
                    </a:r>
                  </a:p>
                </p:txBody>
              </p:sp>
            </p:grpSp>
            <p:cxnSp>
              <p:nvCxnSpPr>
                <p:cNvPr id="223367" name="Straight Connector 527"/>
                <p:cNvCxnSpPr>
                  <a:cxnSpLocks noChangeShapeType="1"/>
                  <a:stCxn id="223356" idx="2"/>
                  <a:endCxn id="223411" idx="0"/>
                </p:cNvCxnSpPr>
                <p:nvPr/>
              </p:nvCxnSpPr>
              <p:spPr bwMode="auto">
                <a:xfrm>
                  <a:off x="1779616" y="189815"/>
                  <a:ext cx="377788" cy="1114709"/>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68" name="Straight Connector 528"/>
                <p:cNvCxnSpPr>
                  <a:cxnSpLocks noChangeShapeType="1"/>
                  <a:stCxn id="223356" idx="2"/>
                  <a:endCxn id="223417" idx="0"/>
                </p:cNvCxnSpPr>
                <p:nvPr/>
              </p:nvCxnSpPr>
              <p:spPr bwMode="auto">
                <a:xfrm>
                  <a:off x="1779616" y="189815"/>
                  <a:ext cx="12789" cy="892455"/>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69" name="Straight Connector 529"/>
                <p:cNvCxnSpPr>
                  <a:cxnSpLocks noChangeShapeType="1"/>
                  <a:stCxn id="223356" idx="2"/>
                  <a:endCxn id="223429" idx="0"/>
                </p:cNvCxnSpPr>
                <p:nvPr/>
              </p:nvCxnSpPr>
              <p:spPr bwMode="auto">
                <a:xfrm flipH="1">
                  <a:off x="1480201" y="189815"/>
                  <a:ext cx="299414" cy="753791"/>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0" name="Straight Connector 530"/>
                <p:cNvCxnSpPr>
                  <a:cxnSpLocks noChangeShapeType="1"/>
                  <a:stCxn id="223356" idx="2"/>
                  <a:endCxn id="223425" idx="7"/>
                </p:cNvCxnSpPr>
                <p:nvPr/>
              </p:nvCxnSpPr>
              <p:spPr bwMode="auto">
                <a:xfrm flipH="1">
                  <a:off x="447039" y="189815"/>
                  <a:ext cx="1332577" cy="528866"/>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1" name="Straight Connector 531"/>
                <p:cNvCxnSpPr>
                  <a:cxnSpLocks noChangeShapeType="1"/>
                  <a:stCxn id="223356" idx="2"/>
                  <a:endCxn id="223435" idx="0"/>
                </p:cNvCxnSpPr>
                <p:nvPr/>
              </p:nvCxnSpPr>
              <p:spPr bwMode="auto">
                <a:xfrm flipH="1">
                  <a:off x="864267" y="189815"/>
                  <a:ext cx="915349" cy="735106"/>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2" name="Straight Connector 532"/>
                <p:cNvCxnSpPr>
                  <a:cxnSpLocks noChangeShapeType="1"/>
                  <a:stCxn id="223353" idx="2"/>
                  <a:endCxn id="223411" idx="0"/>
                </p:cNvCxnSpPr>
                <p:nvPr/>
              </p:nvCxnSpPr>
              <p:spPr bwMode="auto">
                <a:xfrm>
                  <a:off x="2078021" y="189815"/>
                  <a:ext cx="79382" cy="1114709"/>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3" name="Straight Connector 533"/>
                <p:cNvCxnSpPr>
                  <a:cxnSpLocks noChangeShapeType="1"/>
                  <a:stCxn id="223356" idx="2"/>
                  <a:endCxn id="223427" idx="0"/>
                </p:cNvCxnSpPr>
                <p:nvPr/>
              </p:nvCxnSpPr>
              <p:spPr bwMode="auto">
                <a:xfrm flipH="1">
                  <a:off x="1098254" y="189815"/>
                  <a:ext cx="681362" cy="899338"/>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4" name="Straight Connector 534"/>
                <p:cNvCxnSpPr>
                  <a:cxnSpLocks noChangeShapeType="1"/>
                  <a:stCxn id="223353" idx="2"/>
                  <a:endCxn id="223423" idx="0"/>
                </p:cNvCxnSpPr>
                <p:nvPr/>
              </p:nvCxnSpPr>
              <p:spPr bwMode="auto">
                <a:xfrm>
                  <a:off x="2078021" y="189815"/>
                  <a:ext cx="516729" cy="91409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75" name="Straight Connector 535"/>
                <p:cNvCxnSpPr>
                  <a:cxnSpLocks noChangeShapeType="1"/>
                  <a:stCxn id="223353" idx="2"/>
                  <a:endCxn id="223421" idx="0"/>
                </p:cNvCxnSpPr>
                <p:nvPr/>
              </p:nvCxnSpPr>
              <p:spPr bwMode="auto">
                <a:xfrm>
                  <a:off x="2078021" y="189815"/>
                  <a:ext cx="843271" cy="78231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76" name="Group 189"/>
                <p:cNvGrpSpPr>
                  <a:grpSpLocks/>
                </p:cNvGrpSpPr>
                <p:nvPr/>
              </p:nvGrpSpPr>
              <p:grpSpPr bwMode="auto">
                <a:xfrm>
                  <a:off x="-85514" y="695782"/>
                  <a:ext cx="713028" cy="194389"/>
                  <a:chOff x="-89381" y="-651"/>
                  <a:chExt cx="745273" cy="234424"/>
                </a:xfrm>
              </p:grpSpPr>
              <p:sp>
                <p:nvSpPr>
                  <p:cNvPr id="223425" name="Oval 585"/>
                  <p:cNvSpPr>
                    <a:spLocks noChangeArrowheads="1"/>
                  </p:cNvSpPr>
                  <p:nvPr/>
                </p:nvSpPr>
                <p:spPr bwMode="auto">
                  <a:xfrm>
                    <a:off x="29975" y="-651"/>
                    <a:ext cx="512306" cy="188569"/>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26" name="Rectangle 464"/>
                  <p:cNvSpPr>
                    <a:spLocks noChangeArrowheads="1"/>
                  </p:cNvSpPr>
                  <p:nvPr/>
                </p:nvSpPr>
                <p:spPr bwMode="auto">
                  <a:xfrm>
                    <a:off x="-89381" y="4864"/>
                    <a:ext cx="745273" cy="22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a:solidFill>
                          <a:srgbClr val="000000"/>
                        </a:solidFill>
                        <a:latin typeface="Arial" charset="0"/>
                        <a:cs typeface="Arial" charset="0"/>
                      </a:rPr>
                      <a:t>ZCCHC8</a:t>
                    </a:r>
                  </a:p>
                </p:txBody>
              </p:sp>
            </p:grpSp>
            <p:grpSp>
              <p:nvGrpSpPr>
                <p:cNvPr id="223377" name="Group 192"/>
                <p:cNvGrpSpPr>
                  <a:grpSpLocks/>
                </p:cNvGrpSpPr>
                <p:nvPr/>
              </p:nvGrpSpPr>
              <p:grpSpPr bwMode="auto">
                <a:xfrm>
                  <a:off x="2297442" y="1103905"/>
                  <a:ext cx="751122" cy="223239"/>
                  <a:chOff x="-46820" y="66"/>
                  <a:chExt cx="589289" cy="124405"/>
                </a:xfrm>
              </p:grpSpPr>
              <p:sp>
                <p:nvSpPr>
                  <p:cNvPr id="223423" name="Oval 583"/>
                  <p:cNvSpPr>
                    <a:spLocks noChangeArrowheads="1"/>
                  </p:cNvSpPr>
                  <p:nvPr/>
                </p:nvSpPr>
                <p:spPr bwMode="auto">
                  <a:xfrm>
                    <a:off x="7968" y="66"/>
                    <a:ext cx="356925" cy="124405"/>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24" name="Rectangle 468"/>
                  <p:cNvSpPr>
                    <a:spLocks noChangeArrowheads="1"/>
                  </p:cNvSpPr>
                  <p:nvPr/>
                </p:nvSpPr>
                <p:spPr bwMode="auto">
                  <a:xfrm>
                    <a:off x="-46820" y="13091"/>
                    <a:ext cx="589289" cy="10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a:solidFill>
                          <a:srgbClr val="000000"/>
                        </a:solidFill>
                        <a:latin typeface="Arial" charset="0"/>
                        <a:cs typeface="Arial" charset="0"/>
                      </a:rPr>
                      <a:t>GRSF1</a:t>
                    </a:r>
                  </a:p>
                </p:txBody>
              </p:sp>
            </p:grpSp>
            <p:grpSp>
              <p:nvGrpSpPr>
                <p:cNvPr id="223378" name="Group 195"/>
                <p:cNvGrpSpPr>
                  <a:grpSpLocks/>
                </p:cNvGrpSpPr>
                <p:nvPr/>
              </p:nvGrpSpPr>
              <p:grpSpPr bwMode="auto">
                <a:xfrm>
                  <a:off x="2650032" y="972126"/>
                  <a:ext cx="597026" cy="189995"/>
                  <a:chOff x="-68579" y="-215"/>
                  <a:chExt cx="591519" cy="229127"/>
                </a:xfrm>
              </p:grpSpPr>
              <p:sp>
                <p:nvSpPr>
                  <p:cNvPr id="223421" name="Oval 581"/>
                  <p:cNvSpPr>
                    <a:spLocks noChangeArrowheads="1"/>
                  </p:cNvSpPr>
                  <p:nvPr/>
                </p:nvSpPr>
                <p:spPr bwMode="auto">
                  <a:xfrm>
                    <a:off x="9033" y="-215"/>
                    <a:ext cx="382296" cy="177897"/>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22" name="Rectangle 471"/>
                  <p:cNvSpPr>
                    <a:spLocks noChangeArrowheads="1"/>
                  </p:cNvSpPr>
                  <p:nvPr/>
                </p:nvSpPr>
                <p:spPr bwMode="auto">
                  <a:xfrm>
                    <a:off x="-68579" y="1"/>
                    <a:ext cx="591519" cy="22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latin typeface="Arial" charset="0"/>
                        <a:cs typeface="Arial" charset="0"/>
                      </a:rPr>
                      <a:t>CNBP</a:t>
                    </a:r>
                  </a:p>
                </p:txBody>
              </p:sp>
            </p:grpSp>
            <p:cxnSp>
              <p:nvCxnSpPr>
                <p:cNvPr id="223379" name="Straight Connector 539"/>
                <p:cNvCxnSpPr>
                  <a:cxnSpLocks noChangeShapeType="1"/>
                  <a:stCxn id="223423" idx="0"/>
                  <a:endCxn id="223405" idx="2"/>
                </p:cNvCxnSpPr>
                <p:nvPr/>
              </p:nvCxnSpPr>
              <p:spPr bwMode="auto">
                <a:xfrm flipV="1">
                  <a:off x="2594750" y="189815"/>
                  <a:ext cx="588479" cy="91409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80" name="Straight Connector 540"/>
                <p:cNvCxnSpPr>
                  <a:cxnSpLocks noChangeShapeType="1"/>
                  <a:stCxn id="223409" idx="0"/>
                  <a:endCxn id="223405" idx="2"/>
                </p:cNvCxnSpPr>
                <p:nvPr/>
              </p:nvCxnSpPr>
              <p:spPr bwMode="auto">
                <a:xfrm flipH="1" flipV="1">
                  <a:off x="3183229" y="189815"/>
                  <a:ext cx="353433" cy="654463"/>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81" name="Straight Connector 541"/>
                <p:cNvCxnSpPr>
                  <a:cxnSpLocks noChangeShapeType="1"/>
                  <a:stCxn id="223419" idx="1"/>
                  <a:endCxn id="223354" idx="2"/>
                </p:cNvCxnSpPr>
                <p:nvPr/>
              </p:nvCxnSpPr>
              <p:spPr bwMode="auto">
                <a:xfrm flipH="1" flipV="1">
                  <a:off x="3606893" y="189815"/>
                  <a:ext cx="1385191" cy="715701"/>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82" name="Straight Connector 542"/>
                <p:cNvCxnSpPr>
                  <a:cxnSpLocks noChangeShapeType="1"/>
                  <a:stCxn id="223437" idx="1"/>
                  <a:endCxn id="223354" idx="2"/>
                </p:cNvCxnSpPr>
                <p:nvPr/>
              </p:nvCxnSpPr>
              <p:spPr bwMode="auto">
                <a:xfrm flipH="1" flipV="1">
                  <a:off x="3606892" y="189815"/>
                  <a:ext cx="1267611" cy="334588"/>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83" name="Group 202"/>
                <p:cNvGrpSpPr>
                  <a:grpSpLocks/>
                </p:cNvGrpSpPr>
                <p:nvPr/>
              </p:nvGrpSpPr>
              <p:grpSpPr bwMode="auto">
                <a:xfrm>
                  <a:off x="4909228" y="871816"/>
                  <a:ext cx="797537" cy="230122"/>
                  <a:chOff x="33" y="-511"/>
                  <a:chExt cx="731773" cy="189601"/>
                </a:xfrm>
              </p:grpSpPr>
              <p:sp>
                <p:nvSpPr>
                  <p:cNvPr id="223419" name="Oval 579"/>
                  <p:cNvSpPr>
                    <a:spLocks noChangeArrowheads="1"/>
                  </p:cNvSpPr>
                  <p:nvPr/>
                </p:nvSpPr>
                <p:spPr bwMode="auto">
                  <a:xfrm>
                    <a:off x="33" y="-511"/>
                    <a:ext cx="519097" cy="189601"/>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20" name="Rectangle 478"/>
                  <p:cNvSpPr>
                    <a:spLocks noChangeArrowheads="1"/>
                  </p:cNvSpPr>
                  <p:nvPr/>
                </p:nvSpPr>
                <p:spPr bwMode="auto">
                  <a:xfrm>
                    <a:off x="7818" y="0"/>
                    <a:ext cx="723988" cy="15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latin typeface="Arial" charset="0"/>
                        <a:cs typeface="Arial" charset="0"/>
                      </a:rPr>
                      <a:t>RBM4</a:t>
                    </a:r>
                  </a:p>
                </p:txBody>
              </p:sp>
            </p:grpSp>
            <p:cxnSp>
              <p:nvCxnSpPr>
                <p:cNvPr id="223384" name="Straight Connector 544"/>
                <p:cNvCxnSpPr>
                  <a:cxnSpLocks noChangeShapeType="1"/>
                  <a:stCxn id="223405" idx="2"/>
                  <a:endCxn id="223433" idx="0"/>
                </p:cNvCxnSpPr>
                <p:nvPr/>
              </p:nvCxnSpPr>
              <p:spPr bwMode="auto">
                <a:xfrm>
                  <a:off x="3183229" y="189815"/>
                  <a:ext cx="1062486" cy="796078"/>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85" name="Straight Connector 545"/>
                <p:cNvCxnSpPr>
                  <a:cxnSpLocks noChangeShapeType="1"/>
                  <a:stCxn id="223423" idx="0"/>
                  <a:endCxn id="223355" idx="2"/>
                </p:cNvCxnSpPr>
                <p:nvPr/>
              </p:nvCxnSpPr>
              <p:spPr bwMode="auto">
                <a:xfrm flipH="1" flipV="1">
                  <a:off x="2475897" y="189815"/>
                  <a:ext cx="118853" cy="91409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86" name="Group 207"/>
                <p:cNvGrpSpPr>
                  <a:grpSpLocks/>
                </p:cNvGrpSpPr>
                <p:nvPr/>
              </p:nvGrpSpPr>
              <p:grpSpPr bwMode="auto">
                <a:xfrm>
                  <a:off x="1427319" y="1082270"/>
                  <a:ext cx="806275" cy="268477"/>
                  <a:chOff x="-65872" y="-342"/>
                  <a:chExt cx="635104" cy="173367"/>
                </a:xfrm>
              </p:grpSpPr>
              <p:sp>
                <p:nvSpPr>
                  <p:cNvPr id="223417" name="Oval 577"/>
                  <p:cNvSpPr>
                    <a:spLocks noChangeArrowheads="1"/>
                  </p:cNvSpPr>
                  <p:nvPr/>
                </p:nvSpPr>
                <p:spPr bwMode="auto">
                  <a:xfrm>
                    <a:off x="11207" y="-342"/>
                    <a:ext cx="420997" cy="173367"/>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18" name="Rectangle 495"/>
                  <p:cNvSpPr>
                    <a:spLocks noChangeArrowheads="1"/>
                  </p:cNvSpPr>
                  <p:nvPr/>
                </p:nvSpPr>
                <p:spPr bwMode="auto">
                  <a:xfrm>
                    <a:off x="-65872" y="28869"/>
                    <a:ext cx="635104" cy="122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err="1">
                        <a:solidFill>
                          <a:srgbClr val="000000"/>
                        </a:solidFill>
                        <a:latin typeface="Arial" charset="0"/>
                        <a:cs typeface="Arial" charset="0"/>
                      </a:rPr>
                      <a:t>hnRNP</a:t>
                    </a:r>
                    <a:r>
                      <a:rPr lang="en-US" altLang="zh-CN" sz="800" dirty="0">
                        <a:solidFill>
                          <a:srgbClr val="000000"/>
                        </a:solidFill>
                        <a:latin typeface="Arial" charset="0"/>
                        <a:cs typeface="Arial" charset="0"/>
                      </a:rPr>
                      <a:t> H</a:t>
                    </a:r>
                  </a:p>
                </p:txBody>
              </p:sp>
            </p:grpSp>
            <p:cxnSp>
              <p:nvCxnSpPr>
                <p:cNvPr id="223387" name="Straight Connector 547"/>
                <p:cNvCxnSpPr>
                  <a:cxnSpLocks noChangeShapeType="1"/>
                  <a:stCxn id="223417" idx="0"/>
                  <a:endCxn id="223355" idx="2"/>
                </p:cNvCxnSpPr>
                <p:nvPr/>
              </p:nvCxnSpPr>
              <p:spPr bwMode="auto">
                <a:xfrm flipV="1">
                  <a:off x="1792405" y="189815"/>
                  <a:ext cx="683492" cy="892455"/>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88" name="Group 211"/>
                <p:cNvGrpSpPr>
                  <a:grpSpLocks/>
                </p:cNvGrpSpPr>
                <p:nvPr/>
              </p:nvGrpSpPr>
              <p:grpSpPr bwMode="auto">
                <a:xfrm>
                  <a:off x="4447923" y="1054572"/>
                  <a:ext cx="802494" cy="218484"/>
                  <a:chOff x="-1" y="0"/>
                  <a:chExt cx="662863" cy="246829"/>
                </a:xfrm>
              </p:grpSpPr>
              <p:sp>
                <p:nvSpPr>
                  <p:cNvPr id="223415" name="Oval 575"/>
                  <p:cNvSpPr>
                    <a:spLocks noChangeArrowheads="1"/>
                  </p:cNvSpPr>
                  <p:nvPr/>
                </p:nvSpPr>
                <p:spPr bwMode="auto">
                  <a:xfrm>
                    <a:off x="50479" y="183"/>
                    <a:ext cx="388707" cy="246646"/>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16" name="Rectangle 507"/>
                  <p:cNvSpPr>
                    <a:spLocks noChangeArrowheads="1"/>
                  </p:cNvSpPr>
                  <p:nvPr/>
                </p:nvSpPr>
                <p:spPr bwMode="auto">
                  <a:xfrm>
                    <a:off x="-1" y="0"/>
                    <a:ext cx="662863" cy="2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a:solidFill>
                          <a:srgbClr val="000000"/>
                        </a:solidFill>
                        <a:latin typeface="Arial" charset="0"/>
                        <a:cs typeface="Arial" charset="0"/>
                      </a:rPr>
                      <a:t>DAZAP1</a:t>
                    </a:r>
                  </a:p>
                </p:txBody>
              </p:sp>
            </p:grpSp>
            <p:grpSp>
              <p:nvGrpSpPr>
                <p:cNvPr id="223389" name="Group 214"/>
                <p:cNvGrpSpPr>
                  <a:grpSpLocks/>
                </p:cNvGrpSpPr>
                <p:nvPr/>
              </p:nvGrpSpPr>
              <p:grpSpPr bwMode="auto">
                <a:xfrm>
                  <a:off x="448427" y="700344"/>
                  <a:ext cx="679038" cy="189815"/>
                  <a:chOff x="-118360" y="0"/>
                  <a:chExt cx="854862" cy="216101"/>
                </a:xfrm>
              </p:grpSpPr>
              <p:sp>
                <p:nvSpPr>
                  <p:cNvPr id="223413" name="Oval 573"/>
                  <p:cNvSpPr>
                    <a:spLocks noChangeArrowheads="1"/>
                  </p:cNvSpPr>
                  <p:nvPr/>
                </p:nvSpPr>
                <p:spPr bwMode="auto">
                  <a:xfrm>
                    <a:off x="62161" y="404"/>
                    <a:ext cx="439815" cy="211608"/>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14" name="Rectangle 512"/>
                  <p:cNvSpPr>
                    <a:spLocks noChangeArrowheads="1"/>
                  </p:cNvSpPr>
                  <p:nvPr/>
                </p:nvSpPr>
                <p:spPr bwMode="auto">
                  <a:xfrm>
                    <a:off x="-118360" y="0"/>
                    <a:ext cx="854862" cy="2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a:solidFill>
                          <a:srgbClr val="000000"/>
                        </a:solidFill>
                        <a:latin typeface="Arial" charset="0"/>
                        <a:cs typeface="Arial" charset="0"/>
                      </a:rPr>
                      <a:t>DHX36</a:t>
                    </a:r>
                  </a:p>
                </p:txBody>
              </p:sp>
            </p:grpSp>
            <p:cxnSp>
              <p:nvCxnSpPr>
                <p:cNvPr id="223390" name="Straight Connector 550"/>
                <p:cNvCxnSpPr>
                  <a:cxnSpLocks noChangeShapeType="1"/>
                  <a:stCxn id="223413" idx="0"/>
                  <a:endCxn id="223356" idx="2"/>
                </p:cNvCxnSpPr>
                <p:nvPr/>
              </p:nvCxnSpPr>
              <p:spPr bwMode="auto">
                <a:xfrm flipV="1">
                  <a:off x="766497" y="189815"/>
                  <a:ext cx="1013119" cy="510884"/>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91" name="Group 218"/>
                <p:cNvGrpSpPr>
                  <a:grpSpLocks/>
                </p:cNvGrpSpPr>
                <p:nvPr/>
              </p:nvGrpSpPr>
              <p:grpSpPr bwMode="auto">
                <a:xfrm>
                  <a:off x="1783279" y="1304525"/>
                  <a:ext cx="883246" cy="217338"/>
                  <a:chOff x="-76915" y="-370"/>
                  <a:chExt cx="710275" cy="187703"/>
                </a:xfrm>
              </p:grpSpPr>
              <p:sp>
                <p:nvSpPr>
                  <p:cNvPr id="223411" name="Oval 571"/>
                  <p:cNvSpPr>
                    <a:spLocks noChangeArrowheads="1"/>
                  </p:cNvSpPr>
                  <p:nvPr/>
                </p:nvSpPr>
                <p:spPr bwMode="auto">
                  <a:xfrm>
                    <a:off x="11141" y="-370"/>
                    <a:ext cx="425602" cy="187703"/>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12" name="Rectangle 516"/>
                  <p:cNvSpPr>
                    <a:spLocks noChangeArrowheads="1"/>
                  </p:cNvSpPr>
                  <p:nvPr/>
                </p:nvSpPr>
                <p:spPr bwMode="auto">
                  <a:xfrm>
                    <a:off x="-76915" y="13310"/>
                    <a:ext cx="710275" cy="1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800" dirty="0" err="1">
                        <a:solidFill>
                          <a:srgbClr val="000000"/>
                        </a:solidFill>
                        <a:latin typeface="Arial" charset="0"/>
                        <a:cs typeface="Arial" charset="0"/>
                      </a:rPr>
                      <a:t>hnRNP</a:t>
                    </a:r>
                    <a:r>
                      <a:rPr lang="en-US" altLang="zh-CN" sz="800" dirty="0">
                        <a:solidFill>
                          <a:srgbClr val="000000"/>
                        </a:solidFill>
                        <a:latin typeface="Arial" charset="0"/>
                        <a:cs typeface="Arial" charset="0"/>
                      </a:rPr>
                      <a:t> F</a:t>
                    </a:r>
                  </a:p>
                </p:txBody>
              </p:sp>
            </p:grpSp>
            <p:cxnSp>
              <p:nvCxnSpPr>
                <p:cNvPr id="223392" name="Straight Connector 552"/>
                <p:cNvCxnSpPr>
                  <a:cxnSpLocks noChangeShapeType="1"/>
                  <a:stCxn id="223417" idx="0"/>
                  <a:endCxn id="223353" idx="2"/>
                </p:cNvCxnSpPr>
                <p:nvPr/>
              </p:nvCxnSpPr>
              <p:spPr bwMode="auto">
                <a:xfrm flipV="1">
                  <a:off x="1792405" y="189815"/>
                  <a:ext cx="285616" cy="892455"/>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93" name="Straight Connector 553"/>
                <p:cNvCxnSpPr>
                  <a:cxnSpLocks noChangeShapeType="1"/>
                  <a:stCxn id="223415" idx="0"/>
                  <a:endCxn id="223354" idx="2"/>
                </p:cNvCxnSpPr>
                <p:nvPr/>
              </p:nvCxnSpPr>
              <p:spPr bwMode="auto">
                <a:xfrm flipH="1" flipV="1">
                  <a:off x="3606893" y="189815"/>
                  <a:ext cx="1137437" cy="864919"/>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94" name="Straight Connector 554"/>
                <p:cNvCxnSpPr>
                  <a:cxnSpLocks noChangeShapeType="1"/>
                  <a:stCxn id="223439" idx="0"/>
                  <a:endCxn id="223355" idx="2"/>
                </p:cNvCxnSpPr>
                <p:nvPr/>
              </p:nvCxnSpPr>
              <p:spPr bwMode="auto">
                <a:xfrm flipH="1" flipV="1">
                  <a:off x="2475897" y="189815"/>
                  <a:ext cx="865795" cy="1096025"/>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95" name="Straight Connector 555"/>
                <p:cNvCxnSpPr>
                  <a:cxnSpLocks noChangeShapeType="1"/>
                  <a:stCxn id="223403" idx="2"/>
                  <a:endCxn id="223411" idx="0"/>
                </p:cNvCxnSpPr>
                <p:nvPr/>
              </p:nvCxnSpPr>
              <p:spPr bwMode="auto">
                <a:xfrm flipH="1">
                  <a:off x="2157403" y="189815"/>
                  <a:ext cx="670319" cy="111471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96" name="Straight Connector 556"/>
                <p:cNvCxnSpPr>
                  <a:cxnSpLocks noChangeShapeType="1"/>
                  <a:stCxn id="223417" idx="0"/>
                  <a:endCxn id="223403" idx="2"/>
                </p:cNvCxnSpPr>
                <p:nvPr/>
              </p:nvCxnSpPr>
              <p:spPr bwMode="auto">
                <a:xfrm flipV="1">
                  <a:off x="1792405" y="189815"/>
                  <a:ext cx="1035317" cy="892454"/>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397" name="Straight Connector 557"/>
                <p:cNvCxnSpPr>
                  <a:cxnSpLocks noChangeShapeType="1"/>
                  <a:stCxn id="223411" idx="0"/>
                  <a:endCxn id="223355" idx="2"/>
                </p:cNvCxnSpPr>
                <p:nvPr/>
              </p:nvCxnSpPr>
              <p:spPr bwMode="auto">
                <a:xfrm flipV="1">
                  <a:off x="2157403" y="189815"/>
                  <a:ext cx="318494" cy="1114709"/>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grpSp>
              <p:nvGrpSpPr>
                <p:cNvPr id="223398" name="Group 227"/>
                <p:cNvGrpSpPr>
                  <a:grpSpLocks/>
                </p:cNvGrpSpPr>
                <p:nvPr/>
              </p:nvGrpSpPr>
              <p:grpSpPr bwMode="auto">
                <a:xfrm>
                  <a:off x="3139516" y="844279"/>
                  <a:ext cx="1122245" cy="260019"/>
                  <a:chOff x="-32430" y="-306"/>
                  <a:chExt cx="736098" cy="151583"/>
                </a:xfrm>
              </p:grpSpPr>
              <p:sp>
                <p:nvSpPr>
                  <p:cNvPr id="223409" name="Oval 569"/>
                  <p:cNvSpPr>
                    <a:spLocks noChangeArrowheads="1"/>
                  </p:cNvSpPr>
                  <p:nvPr/>
                </p:nvSpPr>
                <p:spPr bwMode="auto">
                  <a:xfrm>
                    <a:off x="35627" y="-306"/>
                    <a:ext cx="384877" cy="151583"/>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10" name="Rectangle 525"/>
                  <p:cNvSpPr>
                    <a:spLocks noChangeArrowheads="1"/>
                  </p:cNvSpPr>
                  <p:nvPr/>
                </p:nvSpPr>
                <p:spPr bwMode="auto">
                  <a:xfrm>
                    <a:off x="-32430" y="12247"/>
                    <a:ext cx="736098" cy="11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latin typeface="Arial" charset="0"/>
                        <a:cs typeface="Arial" charset="0"/>
                      </a:rPr>
                      <a:t>ZRANB1/2</a:t>
                    </a:r>
                  </a:p>
                </p:txBody>
              </p:sp>
            </p:grpSp>
            <p:cxnSp>
              <p:nvCxnSpPr>
                <p:cNvPr id="223399" name="Straight Connector 559"/>
                <p:cNvCxnSpPr>
                  <a:cxnSpLocks noChangeShapeType="1"/>
                  <a:stCxn id="223356" idx="2"/>
                  <a:endCxn id="223431" idx="7"/>
                </p:cNvCxnSpPr>
                <p:nvPr/>
              </p:nvCxnSpPr>
              <p:spPr bwMode="auto">
                <a:xfrm flipH="1">
                  <a:off x="515502" y="189815"/>
                  <a:ext cx="1264114" cy="286057"/>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400" name="Straight Connector 560"/>
                <p:cNvCxnSpPr>
                  <a:cxnSpLocks noChangeShapeType="1"/>
                  <a:stCxn id="223356" idx="2"/>
                  <a:endCxn id="223423" idx="0"/>
                </p:cNvCxnSpPr>
                <p:nvPr/>
              </p:nvCxnSpPr>
              <p:spPr bwMode="auto">
                <a:xfrm>
                  <a:off x="1779616" y="189815"/>
                  <a:ext cx="815134" cy="91409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401" name="Straight Connector 561"/>
                <p:cNvCxnSpPr>
                  <a:cxnSpLocks noChangeShapeType="1"/>
                  <a:stCxn id="223429" idx="0"/>
                  <a:endCxn id="223355" idx="2"/>
                </p:cNvCxnSpPr>
                <p:nvPr/>
              </p:nvCxnSpPr>
              <p:spPr bwMode="auto">
                <a:xfrm flipV="1">
                  <a:off x="1480201" y="189815"/>
                  <a:ext cx="995696" cy="753791"/>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cxnSp>
              <p:nvCxnSpPr>
                <p:cNvPr id="223402" name="Straight Connector 562"/>
                <p:cNvCxnSpPr>
                  <a:cxnSpLocks noChangeShapeType="1"/>
                  <a:stCxn id="223427" idx="0"/>
                  <a:endCxn id="223355" idx="2"/>
                </p:cNvCxnSpPr>
                <p:nvPr/>
              </p:nvCxnSpPr>
              <p:spPr bwMode="auto">
                <a:xfrm flipV="1">
                  <a:off x="1098254" y="189815"/>
                  <a:ext cx="1377643" cy="899338"/>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sp>
              <p:nvSpPr>
                <p:cNvPr id="223403" name="Rectangle 403"/>
                <p:cNvSpPr>
                  <a:spLocks noChangeArrowheads="1"/>
                </p:cNvSpPr>
                <p:nvPr/>
              </p:nvSpPr>
              <p:spPr bwMode="auto">
                <a:xfrm>
                  <a:off x="2695096"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D</a:t>
                  </a:r>
                </a:p>
              </p:txBody>
            </p:sp>
            <p:cxnSp>
              <p:nvCxnSpPr>
                <p:cNvPr id="223404" name="Straight Connector 564"/>
                <p:cNvCxnSpPr>
                  <a:cxnSpLocks noChangeShapeType="1"/>
                  <a:stCxn id="223403" idx="2"/>
                  <a:endCxn id="223423" idx="0"/>
                </p:cNvCxnSpPr>
                <p:nvPr/>
              </p:nvCxnSpPr>
              <p:spPr bwMode="auto">
                <a:xfrm flipH="1">
                  <a:off x="2594750" y="189815"/>
                  <a:ext cx="232972" cy="914090"/>
                </a:xfrm>
                <a:prstGeom prst="line">
                  <a:avLst/>
                </a:prstGeom>
                <a:noFill/>
                <a:ln w="12700">
                  <a:solidFill>
                    <a:srgbClr val="404040"/>
                  </a:solidFill>
                  <a:round/>
                  <a:headEnd/>
                  <a:tailEnd/>
                </a:ln>
                <a:extLst>
                  <a:ext uri="{909E8E84-426E-40DD-AFC4-6F175D3DCCD1}">
                    <a14:hiddenFill xmlns:a14="http://schemas.microsoft.com/office/drawing/2010/main">
                      <a:noFill/>
                    </a14:hiddenFill>
                  </a:ext>
                </a:extLst>
              </p:spPr>
            </p:cxnSp>
            <p:sp>
              <p:nvSpPr>
                <p:cNvPr id="223405" name="Rectangle 403"/>
                <p:cNvSpPr>
                  <a:spLocks noChangeArrowheads="1"/>
                </p:cNvSpPr>
                <p:nvPr/>
              </p:nvSpPr>
              <p:spPr bwMode="auto">
                <a:xfrm>
                  <a:off x="3050604" y="0"/>
                  <a:ext cx="265250" cy="189815"/>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ltLang="zh-CN" sz="800">
                      <a:solidFill>
                        <a:srgbClr val="009900"/>
                      </a:solidFill>
                      <a:latin typeface="Arial" charset="0"/>
                      <a:cs typeface="Arial" charset="0"/>
                    </a:rPr>
                    <a:t>E</a:t>
                  </a:r>
                </a:p>
              </p:txBody>
            </p:sp>
            <p:grpSp>
              <p:nvGrpSpPr>
                <p:cNvPr id="223406" name="Group 237"/>
                <p:cNvGrpSpPr>
                  <a:grpSpLocks/>
                </p:cNvGrpSpPr>
                <p:nvPr/>
              </p:nvGrpSpPr>
              <p:grpSpPr bwMode="auto">
                <a:xfrm>
                  <a:off x="3733845" y="1174712"/>
                  <a:ext cx="742456" cy="209467"/>
                  <a:chOff x="0" y="-723"/>
                  <a:chExt cx="736099" cy="253531"/>
                </a:xfrm>
              </p:grpSpPr>
              <p:sp>
                <p:nvSpPr>
                  <p:cNvPr id="223407" name="Oval 567"/>
                  <p:cNvSpPr>
                    <a:spLocks noChangeArrowheads="1"/>
                  </p:cNvSpPr>
                  <p:nvPr/>
                </p:nvSpPr>
                <p:spPr bwMode="auto">
                  <a:xfrm>
                    <a:off x="9912" y="-723"/>
                    <a:ext cx="350242" cy="248774"/>
                  </a:xfrm>
                  <a:prstGeom prst="ellipse">
                    <a:avLst/>
                  </a:prstGeom>
                  <a:solidFill>
                    <a:srgbClr val="CCFFCC"/>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800">
                      <a:solidFill>
                        <a:srgbClr val="FFFFFF"/>
                      </a:solidFill>
                      <a:latin typeface="Arial" charset="0"/>
                      <a:cs typeface="Arial" charset="0"/>
                    </a:endParaRPr>
                  </a:p>
                </p:txBody>
              </p:sp>
              <p:sp>
                <p:nvSpPr>
                  <p:cNvPr id="223408" name="Rectangle 428"/>
                  <p:cNvSpPr>
                    <a:spLocks noChangeArrowheads="1"/>
                  </p:cNvSpPr>
                  <p:nvPr/>
                </p:nvSpPr>
                <p:spPr bwMode="auto">
                  <a:xfrm>
                    <a:off x="0" y="23063"/>
                    <a:ext cx="736099" cy="22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U1A</a:t>
                    </a:r>
                  </a:p>
                </p:txBody>
              </p:sp>
            </p:grpSp>
          </p:grpSp>
          <p:sp>
            <p:nvSpPr>
              <p:cNvPr id="223346" name="Rectangle 506"/>
              <p:cNvSpPr>
                <a:spLocks noChangeArrowheads="1"/>
              </p:cNvSpPr>
              <p:nvPr/>
            </p:nvSpPr>
            <p:spPr bwMode="auto">
              <a:xfrm rot="17959189">
                <a:off x="2113945"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GGGTTT</a:t>
                </a:r>
              </a:p>
            </p:txBody>
          </p:sp>
          <p:sp>
            <p:nvSpPr>
              <p:cNvPr id="223347" name="Rectangle 507"/>
              <p:cNvSpPr>
                <a:spLocks noChangeArrowheads="1"/>
              </p:cNvSpPr>
              <p:nvPr/>
            </p:nvSpPr>
            <p:spPr bwMode="auto">
              <a:xfrm rot="17959189">
                <a:off x="2520346"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GGTGGT</a:t>
                </a:r>
              </a:p>
            </p:txBody>
          </p:sp>
          <p:sp>
            <p:nvSpPr>
              <p:cNvPr id="223348" name="Rectangle 508"/>
              <p:cNvSpPr>
                <a:spLocks noChangeArrowheads="1"/>
              </p:cNvSpPr>
              <p:nvPr/>
            </p:nvSpPr>
            <p:spPr bwMode="auto">
              <a:xfrm rot="17959189">
                <a:off x="3084240"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TTTGGG</a:t>
                </a:r>
              </a:p>
            </p:txBody>
          </p:sp>
          <p:sp>
            <p:nvSpPr>
              <p:cNvPr id="223349" name="Rectangle 509"/>
              <p:cNvSpPr>
                <a:spLocks noChangeArrowheads="1"/>
              </p:cNvSpPr>
              <p:nvPr/>
            </p:nvSpPr>
            <p:spPr bwMode="auto">
              <a:xfrm rot="17959189">
                <a:off x="3485545"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GAGGGG</a:t>
                </a:r>
              </a:p>
            </p:txBody>
          </p:sp>
          <p:sp>
            <p:nvSpPr>
              <p:cNvPr id="223350" name="Rectangle 510"/>
              <p:cNvSpPr>
                <a:spLocks noChangeArrowheads="1"/>
              </p:cNvSpPr>
              <p:nvPr/>
            </p:nvSpPr>
            <p:spPr bwMode="auto">
              <a:xfrm rot="17959189">
                <a:off x="3930046"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GGTATT</a:t>
                </a:r>
              </a:p>
            </p:txBody>
          </p:sp>
          <p:sp>
            <p:nvSpPr>
              <p:cNvPr id="223351" name="Rectangle 511"/>
              <p:cNvSpPr>
                <a:spLocks noChangeArrowheads="1"/>
              </p:cNvSpPr>
              <p:nvPr/>
            </p:nvSpPr>
            <p:spPr bwMode="auto">
              <a:xfrm rot="17959189">
                <a:off x="4493939" y="266990"/>
                <a:ext cx="872412" cy="33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a:solidFill>
                      <a:srgbClr val="000000"/>
                    </a:solidFill>
                    <a:latin typeface="Arial" charset="0"/>
                    <a:cs typeface="Arial" charset="0"/>
                  </a:rPr>
                  <a:t>GTAACG</a:t>
                </a:r>
              </a:p>
            </p:txBody>
          </p:sp>
        </p:grpSp>
        <p:sp>
          <p:nvSpPr>
            <p:cNvPr id="31990" name="Oval 601"/>
            <p:cNvSpPr>
              <a:spLocks noChangeArrowheads="1"/>
            </p:cNvSpPr>
            <p:nvPr/>
          </p:nvSpPr>
          <p:spPr bwMode="auto">
            <a:xfrm>
              <a:off x="5410200" y="5297093"/>
              <a:ext cx="516805" cy="305842"/>
            </a:xfrm>
            <a:prstGeom prst="ellipse">
              <a:avLst/>
            </a:prstGeom>
            <a:noFill/>
            <a:ln>
              <a:noFill/>
            </a:ln>
            <a:effectLst>
              <a:outerShdw dist="23000" dir="5400000" algn="ctr" rotWithShape="0">
                <a:srgbClr val="808080">
                  <a:alpha val="34000"/>
                </a:srgbClr>
              </a:outerShdw>
            </a:effectLst>
          </p:spPr>
          <p:txBody>
            <a:bodyPr lIns="64291" tIns="32146" rIns="64291" bIns="32146" anchor="ctr"/>
            <a:lstStyle/>
            <a:p>
              <a:pPr algn="ctr"/>
              <a:endParaRPr lang="zh-CN" altLang="en-US" sz="800">
                <a:solidFill>
                  <a:srgbClr val="FFFFFF"/>
                </a:solidFill>
                <a:latin typeface="Arial" charset="0"/>
                <a:cs typeface="Arial" charset="0"/>
              </a:endParaRPr>
            </a:p>
          </p:txBody>
        </p:sp>
        <p:sp>
          <p:nvSpPr>
            <p:cNvPr id="31996" name="5-Point Star 614"/>
            <p:cNvSpPr>
              <a:spLocks/>
            </p:cNvSpPr>
            <p:nvPr/>
          </p:nvSpPr>
          <p:spPr bwMode="auto">
            <a:xfrm flipH="1" flipV="1">
              <a:off x="3365011" y="5808134"/>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31997" name="5-Point Star 615"/>
            <p:cNvSpPr>
              <a:spLocks/>
            </p:cNvSpPr>
            <p:nvPr/>
          </p:nvSpPr>
          <p:spPr bwMode="auto">
            <a:xfrm flipH="1" flipV="1">
              <a:off x="2608139" y="5851005"/>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268" name="5-Point Star 614"/>
            <p:cNvSpPr>
              <a:spLocks/>
            </p:cNvSpPr>
            <p:nvPr/>
          </p:nvSpPr>
          <p:spPr bwMode="auto">
            <a:xfrm flipH="1" flipV="1">
              <a:off x="5600211" y="5520267"/>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269" name="5-Point Star 614"/>
            <p:cNvSpPr>
              <a:spLocks/>
            </p:cNvSpPr>
            <p:nvPr/>
          </p:nvSpPr>
          <p:spPr bwMode="auto">
            <a:xfrm flipH="1" flipV="1">
              <a:off x="5227678" y="5723467"/>
              <a:ext cx="160734" cy="107156"/>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grpSp>
      <p:grpSp>
        <p:nvGrpSpPr>
          <p:cNvPr id="28" name="Group 27"/>
          <p:cNvGrpSpPr/>
          <p:nvPr/>
        </p:nvGrpSpPr>
        <p:grpSpPr>
          <a:xfrm>
            <a:off x="5486400" y="3886200"/>
            <a:ext cx="3987800" cy="646331"/>
            <a:chOff x="5486400" y="1422400"/>
            <a:chExt cx="3987800" cy="646331"/>
          </a:xfrm>
        </p:grpSpPr>
        <p:sp>
          <p:nvSpPr>
            <p:cNvPr id="258" name="5-Point Star 613"/>
            <p:cNvSpPr>
              <a:spLocks/>
            </p:cNvSpPr>
            <p:nvPr/>
          </p:nvSpPr>
          <p:spPr bwMode="auto">
            <a:xfrm flipH="1">
              <a:off x="5486400" y="1600200"/>
              <a:ext cx="208541" cy="198627"/>
            </a:xfrm>
            <a:custGeom>
              <a:avLst/>
              <a:gdLst>
                <a:gd name="T0" fmla="*/ 0 w 228600"/>
                <a:gd name="T1" fmla="*/ 58211 h 152400"/>
                <a:gd name="T2" fmla="*/ 87318 w 228600"/>
                <a:gd name="T3" fmla="*/ 58212 h 152400"/>
                <a:gd name="T4" fmla="*/ 114300 w 228600"/>
                <a:gd name="T5" fmla="*/ 0 h 152400"/>
                <a:gd name="T6" fmla="*/ 141282 w 228600"/>
                <a:gd name="T7" fmla="*/ 58212 h 152400"/>
                <a:gd name="T8" fmla="*/ 228600 w 228600"/>
                <a:gd name="T9" fmla="*/ 58211 h 152400"/>
                <a:gd name="T10" fmla="*/ 157958 w 228600"/>
                <a:gd name="T11" fmla="*/ 94188 h 152400"/>
                <a:gd name="T12" fmla="*/ 184941 w 228600"/>
                <a:gd name="T13" fmla="*/ 152400 h 152400"/>
                <a:gd name="T14" fmla="*/ 114300 w 228600"/>
                <a:gd name="T15" fmla="*/ 116422 h 152400"/>
                <a:gd name="T16" fmla="*/ 43659 w 228600"/>
                <a:gd name="T17" fmla="*/ 152400 h 152400"/>
                <a:gd name="T18" fmla="*/ 70642 w 228600"/>
                <a:gd name="T19" fmla="*/ 94188 h 152400"/>
                <a:gd name="T20" fmla="*/ 0 w 2286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00"/>
                <a:gd name="T34" fmla="*/ 0 h 152400"/>
                <a:gd name="T35" fmla="*/ 228600 w 2286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00" h="152400">
                  <a:moveTo>
                    <a:pt x="0" y="58211"/>
                  </a:moveTo>
                  <a:lnTo>
                    <a:pt x="87318" y="58212"/>
                  </a:lnTo>
                  <a:lnTo>
                    <a:pt x="114300" y="0"/>
                  </a:lnTo>
                  <a:lnTo>
                    <a:pt x="141282" y="58212"/>
                  </a:lnTo>
                  <a:lnTo>
                    <a:pt x="228600" y="58211"/>
                  </a:lnTo>
                  <a:lnTo>
                    <a:pt x="157958" y="94188"/>
                  </a:lnTo>
                  <a:lnTo>
                    <a:pt x="184941" y="152400"/>
                  </a:lnTo>
                  <a:lnTo>
                    <a:pt x="114300" y="116422"/>
                  </a:lnTo>
                  <a:lnTo>
                    <a:pt x="43659" y="152400"/>
                  </a:lnTo>
                  <a:lnTo>
                    <a:pt x="70642" y="94188"/>
                  </a:lnTo>
                  <a:lnTo>
                    <a:pt x="0" y="58211"/>
                  </a:lnTo>
                  <a:close/>
                </a:path>
              </a:pathLst>
            </a:custGeom>
            <a:solidFill>
              <a:srgbClr val="FF0000"/>
            </a:solidFill>
            <a:ln w="9525" cap="flat" cmpd="sng">
              <a:solidFill>
                <a:srgbClr val="414141"/>
              </a:solidFill>
              <a:round/>
              <a:headEnd/>
              <a:tailEnd/>
            </a:ln>
          </p:spPr>
          <p:txBody>
            <a:bodyPr lIns="64291" tIns="32146" rIns="64291" bIns="32146"/>
            <a:lstStyle/>
            <a:p>
              <a:endParaRPr lang="en-US"/>
            </a:p>
          </p:txBody>
        </p:sp>
        <p:sp>
          <p:nvSpPr>
            <p:cNvPr id="259" name="Rectangle 116"/>
            <p:cNvSpPr>
              <a:spLocks noChangeArrowheads="1"/>
            </p:cNvSpPr>
            <p:nvPr/>
          </p:nvSpPr>
          <p:spPr bwMode="auto">
            <a:xfrm>
              <a:off x="5740400" y="1422400"/>
              <a:ext cx="3733800" cy="646331"/>
            </a:xfrm>
            <a:prstGeom prst="rect">
              <a:avLst/>
            </a:prstGeom>
            <a:noFill/>
            <a:ln w="9525">
              <a:noFill/>
              <a:miter lim="800000"/>
              <a:headEnd/>
              <a:tailEnd/>
            </a:ln>
          </p:spPr>
          <p:txBody>
            <a:bodyPr wrap="square">
              <a:prstTxWarp prst="textNoShape">
                <a:avLst/>
              </a:prstTxWarp>
              <a:spAutoFit/>
            </a:bodyPr>
            <a:lstStyle/>
            <a:p>
              <a:pPr eaLnBrk="0" hangingPunct="0"/>
              <a:r>
                <a:rPr lang="en-US" sz="1800" b="0" dirty="0" smtClean="0">
                  <a:solidFill>
                    <a:srgbClr val="091299"/>
                  </a:solidFill>
                </a:rPr>
                <a:t>Factors involved in tumor </a:t>
              </a:r>
              <a:r>
                <a:rPr lang="en-US" sz="1800" b="0" dirty="0" err="1" smtClean="0">
                  <a:solidFill>
                    <a:srgbClr val="091299"/>
                  </a:solidFill>
                </a:rPr>
                <a:t>patheogenesis</a:t>
              </a:r>
              <a:r>
                <a:rPr lang="en-US" sz="1800" b="0" dirty="0" smtClean="0">
                  <a:solidFill>
                    <a:srgbClr val="091299"/>
                  </a:solidFill>
                </a:rPr>
                <a:t> </a:t>
              </a:r>
              <a:endParaRPr lang="en-US" sz="1800" b="0" dirty="0">
                <a:solidFill>
                  <a:srgbClr val="091299"/>
                </a:solidFill>
              </a:endParaRPr>
            </a:p>
          </p:txBody>
        </p:sp>
      </p:grpSp>
    </p:spTree>
    <p:extLst>
      <p:ext uri="{BB962C8B-B14F-4D97-AF65-F5344CB8AC3E}">
        <p14:creationId xmlns:p14="http://schemas.microsoft.com/office/powerpoint/2010/main" val="401080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7400" y="1676400"/>
            <a:ext cx="6261910" cy="4114800"/>
          </a:xfrm>
          <a:prstGeom prst="ellipse">
            <a:avLst/>
          </a:prstGeom>
          <a:solidFill>
            <a:schemeClr val="bg1"/>
          </a:solidFill>
          <a:ln w="158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 name="Oval 4"/>
          <p:cNvSpPr/>
          <p:nvPr/>
        </p:nvSpPr>
        <p:spPr>
          <a:xfrm>
            <a:off x="4283841" y="2152392"/>
            <a:ext cx="3781752" cy="2752856"/>
          </a:xfrm>
          <a:prstGeom prst="ellipse">
            <a:avLst/>
          </a:prstGeom>
          <a:solidFill>
            <a:srgbClr val="CCFFCC"/>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01" name="Group 100"/>
          <p:cNvGrpSpPr/>
          <p:nvPr/>
        </p:nvGrpSpPr>
        <p:grpSpPr>
          <a:xfrm>
            <a:off x="3429000" y="4323862"/>
            <a:ext cx="3200400" cy="1314938"/>
            <a:chOff x="3429000" y="4323862"/>
            <a:chExt cx="3200400" cy="1314938"/>
          </a:xfrm>
        </p:grpSpPr>
        <p:cxnSp>
          <p:nvCxnSpPr>
            <p:cNvPr id="18" name="Straight Arrow Connector 17"/>
            <p:cNvCxnSpPr>
              <a:endCxn id="32" idx="0"/>
            </p:cNvCxnSpPr>
            <p:nvPr/>
          </p:nvCxnSpPr>
          <p:spPr>
            <a:xfrm flipH="1">
              <a:off x="5029200" y="4323862"/>
              <a:ext cx="645417" cy="576274"/>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429000" y="4900136"/>
              <a:ext cx="3200400" cy="738664"/>
            </a:xfrm>
            <a:prstGeom prst="rect">
              <a:avLst/>
            </a:prstGeom>
            <a:noFill/>
          </p:spPr>
          <p:txBody>
            <a:bodyPr wrap="square" rtlCol="0">
              <a:spAutoFit/>
            </a:bodyPr>
            <a:lstStyle/>
            <a:p>
              <a:r>
                <a:rPr lang="en-US" sz="1400" dirty="0" smtClean="0">
                  <a:solidFill>
                    <a:srgbClr val="800000"/>
                  </a:solidFill>
                  <a:latin typeface="Arial"/>
                  <a:cs typeface="Arial"/>
                </a:rPr>
                <a:t>Regulating splicing </a:t>
              </a:r>
              <a:r>
                <a:rPr lang="en-US" sz="1400" dirty="0">
                  <a:solidFill>
                    <a:srgbClr val="800000"/>
                  </a:solidFill>
                  <a:latin typeface="Arial"/>
                  <a:cs typeface="Arial"/>
                </a:rPr>
                <a:t>of </a:t>
              </a:r>
              <a:r>
                <a:rPr lang="en-US" sz="1400" dirty="0" smtClean="0">
                  <a:solidFill>
                    <a:srgbClr val="800000"/>
                  </a:solidFill>
                  <a:latin typeface="Arial"/>
                  <a:cs typeface="Arial"/>
                </a:rPr>
                <a:t>&gt;300 genes;</a:t>
              </a:r>
            </a:p>
            <a:p>
              <a:endParaRPr lang="en-US" sz="1400" dirty="0">
                <a:solidFill>
                  <a:srgbClr val="800000"/>
                </a:solidFill>
                <a:latin typeface="Arial"/>
                <a:cs typeface="Arial"/>
              </a:endParaRPr>
            </a:p>
            <a:p>
              <a:r>
                <a:rPr lang="en-US" sz="1400" b="1" dirty="0" smtClean="0">
                  <a:solidFill>
                    <a:srgbClr val="800000"/>
                  </a:solidFill>
                  <a:latin typeface="Arial"/>
                  <a:cs typeface="Arial"/>
                </a:rPr>
                <a:t>Control cell growth &amp; proliferation</a:t>
              </a:r>
              <a:endParaRPr lang="en-US" sz="1400" b="1" dirty="0">
                <a:solidFill>
                  <a:srgbClr val="800000"/>
                </a:solidFill>
                <a:latin typeface="Arial"/>
                <a:cs typeface="Arial"/>
              </a:endParaRPr>
            </a:p>
          </p:txBody>
        </p:sp>
      </p:grpSp>
      <p:grpSp>
        <p:nvGrpSpPr>
          <p:cNvPr id="51" name="Group 291"/>
          <p:cNvGrpSpPr/>
          <p:nvPr/>
        </p:nvGrpSpPr>
        <p:grpSpPr>
          <a:xfrm>
            <a:off x="3066133" y="1998035"/>
            <a:ext cx="1298015" cy="502487"/>
            <a:chOff x="2730538" y="2828337"/>
            <a:chExt cx="859277" cy="332643"/>
          </a:xfrm>
        </p:grpSpPr>
        <p:sp>
          <p:nvSpPr>
            <p:cNvPr id="52" name="Rounded Rectangle 51"/>
            <p:cNvSpPr/>
            <p:nvPr/>
          </p:nvSpPr>
          <p:spPr>
            <a:xfrm>
              <a:off x="2790371" y="2988761"/>
              <a:ext cx="430741" cy="172219"/>
            </a:xfrm>
            <a:prstGeom prst="roundRect">
              <a:avLst>
                <a:gd name="adj" fmla="val 50000"/>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53" name="Group 286"/>
            <p:cNvGrpSpPr/>
            <p:nvPr/>
          </p:nvGrpSpPr>
          <p:grpSpPr>
            <a:xfrm>
              <a:off x="2730538" y="2828337"/>
              <a:ext cx="859277" cy="329135"/>
              <a:chOff x="2162310" y="2960693"/>
              <a:chExt cx="715123" cy="316291"/>
            </a:xfrm>
          </p:grpSpPr>
          <p:sp>
            <p:nvSpPr>
              <p:cNvPr id="54" name="Freeform 53"/>
              <p:cNvSpPr/>
              <p:nvPr/>
            </p:nvSpPr>
            <p:spPr>
              <a:xfrm rot="18745285" flipV="1">
                <a:off x="2523208" y="3039571"/>
                <a:ext cx="244521" cy="86765"/>
              </a:xfrm>
              <a:custGeom>
                <a:avLst/>
                <a:gdLst>
                  <a:gd name="connsiteX0" fmla="*/ 0 w 1192904"/>
                  <a:gd name="connsiteY0" fmla="*/ 397705 h 397705"/>
                  <a:gd name="connsiteX1" fmla="*/ 134682 w 1192904"/>
                  <a:gd name="connsiteY1" fmla="*/ 224511 h 397705"/>
                  <a:gd name="connsiteX2" fmla="*/ 230884 w 1192904"/>
                  <a:gd name="connsiteY2" fmla="*/ 378461 h 397705"/>
                  <a:gd name="connsiteX3" fmla="*/ 481010 w 1192904"/>
                  <a:gd name="connsiteY3" fmla="*/ 147536 h 397705"/>
                  <a:gd name="connsiteX4" fmla="*/ 634933 w 1192904"/>
                  <a:gd name="connsiteY4" fmla="*/ 359217 h 397705"/>
                  <a:gd name="connsiteX5" fmla="*/ 904298 w 1192904"/>
                  <a:gd name="connsiteY5" fmla="*/ 32073 h 397705"/>
                  <a:gd name="connsiteX6" fmla="*/ 1192904 w 1192904"/>
                  <a:gd name="connsiteY6" fmla="*/ 166780 h 397705"/>
                  <a:gd name="connsiteX7" fmla="*/ 1192904 w 1192904"/>
                  <a:gd name="connsiteY7" fmla="*/ 166780 h 3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04" h="397705">
                    <a:moveTo>
                      <a:pt x="0" y="397705"/>
                    </a:moveTo>
                    <a:cubicBezTo>
                      <a:pt x="48100" y="312711"/>
                      <a:pt x="96201" y="227718"/>
                      <a:pt x="134682" y="224511"/>
                    </a:cubicBezTo>
                    <a:cubicBezTo>
                      <a:pt x="173163" y="221304"/>
                      <a:pt x="173163" y="391290"/>
                      <a:pt x="230884" y="378461"/>
                    </a:cubicBezTo>
                    <a:cubicBezTo>
                      <a:pt x="288605" y="365632"/>
                      <a:pt x="413668" y="150743"/>
                      <a:pt x="481010" y="147536"/>
                    </a:cubicBezTo>
                    <a:cubicBezTo>
                      <a:pt x="548352" y="144329"/>
                      <a:pt x="564385" y="378461"/>
                      <a:pt x="634933" y="359217"/>
                    </a:cubicBezTo>
                    <a:cubicBezTo>
                      <a:pt x="705481" y="339973"/>
                      <a:pt x="811303" y="64146"/>
                      <a:pt x="904298" y="32073"/>
                    </a:cubicBezTo>
                    <a:cubicBezTo>
                      <a:pt x="997293" y="0"/>
                      <a:pt x="1192904" y="166780"/>
                      <a:pt x="1192904" y="166780"/>
                    </a:cubicBezTo>
                    <a:lnTo>
                      <a:pt x="1192904" y="166780"/>
                    </a:lnTo>
                  </a:path>
                </a:pathLst>
              </a:custGeom>
              <a:ln w="190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55" name="TextBox 54"/>
              <p:cNvSpPr txBox="1"/>
              <p:nvPr/>
            </p:nvSpPr>
            <p:spPr>
              <a:xfrm>
                <a:off x="2162310" y="3096179"/>
                <a:ext cx="715123" cy="180805"/>
              </a:xfrm>
              <a:prstGeom prst="rect">
                <a:avLst/>
              </a:prstGeom>
              <a:noFill/>
            </p:spPr>
            <p:txBody>
              <a:bodyPr wrap="square" rtlCol="0">
                <a:spAutoFit/>
              </a:bodyPr>
              <a:lstStyle/>
              <a:p>
                <a:r>
                  <a:rPr lang="en-US" sz="1200" dirty="0" smtClean="0">
                    <a:latin typeface="Arial"/>
                    <a:cs typeface="Arial"/>
                  </a:rPr>
                  <a:t>DAZAP1</a:t>
                </a:r>
                <a:endParaRPr lang="en-US" sz="1200" dirty="0">
                  <a:latin typeface="Arial"/>
                  <a:cs typeface="Arial"/>
                </a:endParaRPr>
              </a:p>
            </p:txBody>
          </p:sp>
        </p:grpSp>
      </p:grpSp>
      <p:grpSp>
        <p:nvGrpSpPr>
          <p:cNvPr id="3" name="Group 2"/>
          <p:cNvGrpSpPr/>
          <p:nvPr/>
        </p:nvGrpSpPr>
        <p:grpSpPr>
          <a:xfrm>
            <a:off x="5121990" y="2020686"/>
            <a:ext cx="1850639" cy="619368"/>
            <a:chOff x="5121990" y="2020686"/>
            <a:chExt cx="1850639" cy="619368"/>
          </a:xfrm>
        </p:grpSpPr>
        <p:sp>
          <p:nvSpPr>
            <p:cNvPr id="66" name="Left-Right Arrow 65"/>
            <p:cNvSpPr/>
            <p:nvPr/>
          </p:nvSpPr>
          <p:spPr>
            <a:xfrm rot="1862484">
              <a:off x="5121990" y="2249135"/>
              <a:ext cx="504915" cy="204566"/>
            </a:xfrm>
            <a:prstGeom prst="leftRightArrow">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67" name="Group 317"/>
            <p:cNvGrpSpPr/>
            <p:nvPr/>
          </p:nvGrpSpPr>
          <p:grpSpPr>
            <a:xfrm>
              <a:off x="5674614" y="2020686"/>
              <a:ext cx="1298015" cy="619368"/>
              <a:chOff x="2722131" y="2750963"/>
              <a:chExt cx="859277" cy="410017"/>
            </a:xfrm>
          </p:grpSpPr>
          <p:sp>
            <p:nvSpPr>
              <p:cNvPr id="68" name="Rounded Rectangle 67"/>
              <p:cNvSpPr/>
              <p:nvPr/>
            </p:nvSpPr>
            <p:spPr>
              <a:xfrm>
                <a:off x="2790371" y="2988761"/>
                <a:ext cx="430741" cy="172219"/>
              </a:xfrm>
              <a:prstGeom prst="roundRect">
                <a:avLst>
                  <a:gd name="adj" fmla="val 50000"/>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69" name="Group 299"/>
              <p:cNvGrpSpPr/>
              <p:nvPr/>
            </p:nvGrpSpPr>
            <p:grpSpPr>
              <a:xfrm>
                <a:off x="2722131" y="2750963"/>
                <a:ext cx="859277" cy="398107"/>
                <a:chOff x="2722131" y="2750963"/>
                <a:chExt cx="859277" cy="398107"/>
              </a:xfrm>
            </p:grpSpPr>
            <p:grpSp>
              <p:nvGrpSpPr>
                <p:cNvPr id="70" name="Group 286"/>
                <p:cNvGrpSpPr/>
                <p:nvPr/>
              </p:nvGrpSpPr>
              <p:grpSpPr>
                <a:xfrm>
                  <a:off x="2722131" y="2750963"/>
                  <a:ext cx="859277" cy="398107"/>
                  <a:chOff x="2155313" y="2886334"/>
                  <a:chExt cx="715123" cy="382571"/>
                </a:xfrm>
              </p:grpSpPr>
              <p:sp>
                <p:nvSpPr>
                  <p:cNvPr id="74" name="Freeform 73"/>
                  <p:cNvSpPr/>
                  <p:nvPr/>
                </p:nvSpPr>
                <p:spPr>
                  <a:xfrm rot="18745285" flipV="1">
                    <a:off x="2499971" y="3013442"/>
                    <a:ext cx="321232" cy="67016"/>
                  </a:xfrm>
                  <a:custGeom>
                    <a:avLst/>
                    <a:gdLst>
                      <a:gd name="connsiteX0" fmla="*/ 0 w 1192904"/>
                      <a:gd name="connsiteY0" fmla="*/ 397705 h 397705"/>
                      <a:gd name="connsiteX1" fmla="*/ 134682 w 1192904"/>
                      <a:gd name="connsiteY1" fmla="*/ 224511 h 397705"/>
                      <a:gd name="connsiteX2" fmla="*/ 230884 w 1192904"/>
                      <a:gd name="connsiteY2" fmla="*/ 378461 h 397705"/>
                      <a:gd name="connsiteX3" fmla="*/ 481010 w 1192904"/>
                      <a:gd name="connsiteY3" fmla="*/ 147536 h 397705"/>
                      <a:gd name="connsiteX4" fmla="*/ 634933 w 1192904"/>
                      <a:gd name="connsiteY4" fmla="*/ 359217 h 397705"/>
                      <a:gd name="connsiteX5" fmla="*/ 904298 w 1192904"/>
                      <a:gd name="connsiteY5" fmla="*/ 32073 h 397705"/>
                      <a:gd name="connsiteX6" fmla="*/ 1192904 w 1192904"/>
                      <a:gd name="connsiteY6" fmla="*/ 166780 h 397705"/>
                      <a:gd name="connsiteX7" fmla="*/ 1192904 w 1192904"/>
                      <a:gd name="connsiteY7" fmla="*/ 166780 h 3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04" h="397705">
                        <a:moveTo>
                          <a:pt x="0" y="397705"/>
                        </a:moveTo>
                        <a:cubicBezTo>
                          <a:pt x="48100" y="312711"/>
                          <a:pt x="96201" y="227718"/>
                          <a:pt x="134682" y="224511"/>
                        </a:cubicBezTo>
                        <a:cubicBezTo>
                          <a:pt x="173163" y="221304"/>
                          <a:pt x="173163" y="391290"/>
                          <a:pt x="230884" y="378461"/>
                        </a:cubicBezTo>
                        <a:cubicBezTo>
                          <a:pt x="288605" y="365632"/>
                          <a:pt x="413668" y="150743"/>
                          <a:pt x="481010" y="147536"/>
                        </a:cubicBezTo>
                        <a:cubicBezTo>
                          <a:pt x="548352" y="144329"/>
                          <a:pt x="564385" y="378461"/>
                          <a:pt x="634933" y="359217"/>
                        </a:cubicBezTo>
                        <a:cubicBezTo>
                          <a:pt x="705481" y="339973"/>
                          <a:pt x="811303" y="64146"/>
                          <a:pt x="904298" y="32073"/>
                        </a:cubicBezTo>
                        <a:cubicBezTo>
                          <a:pt x="997293" y="0"/>
                          <a:pt x="1192904" y="166780"/>
                          <a:pt x="1192904" y="166780"/>
                        </a:cubicBezTo>
                        <a:lnTo>
                          <a:pt x="1192904" y="166780"/>
                        </a:lnTo>
                      </a:path>
                    </a:pathLst>
                  </a:custGeom>
                  <a:ln w="190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75" name="TextBox 74"/>
                  <p:cNvSpPr txBox="1"/>
                  <p:nvPr/>
                </p:nvSpPr>
                <p:spPr>
                  <a:xfrm>
                    <a:off x="2155313" y="3088100"/>
                    <a:ext cx="715123" cy="180805"/>
                  </a:xfrm>
                  <a:prstGeom prst="rect">
                    <a:avLst/>
                  </a:prstGeom>
                  <a:noFill/>
                </p:spPr>
                <p:txBody>
                  <a:bodyPr wrap="square" rtlCol="0">
                    <a:spAutoFit/>
                  </a:bodyPr>
                  <a:lstStyle/>
                  <a:p>
                    <a:r>
                      <a:rPr lang="en-US" sz="1200" dirty="0" smtClean="0">
                        <a:latin typeface="Arial"/>
                        <a:cs typeface="Arial"/>
                      </a:rPr>
                      <a:t>DAZAP1</a:t>
                    </a:r>
                    <a:endParaRPr lang="en-US" sz="1200" dirty="0">
                      <a:latin typeface="Arial"/>
                      <a:cs typeface="Arial"/>
                    </a:endParaRPr>
                  </a:p>
                </p:txBody>
              </p:sp>
            </p:grpSp>
            <p:grpSp>
              <p:nvGrpSpPr>
                <p:cNvPr id="71" name="Group 274"/>
                <p:cNvGrpSpPr/>
                <p:nvPr/>
              </p:nvGrpSpPr>
              <p:grpSpPr>
                <a:xfrm>
                  <a:off x="3265901" y="2859930"/>
                  <a:ext cx="81032" cy="107666"/>
                  <a:chOff x="4343981" y="5029200"/>
                  <a:chExt cx="81032" cy="107666"/>
                </a:xfrm>
                <a:effectLst/>
              </p:grpSpPr>
              <p:sp>
                <p:nvSpPr>
                  <p:cNvPr id="72" name="Isosceles Triangle 71"/>
                  <p:cNvSpPr/>
                  <p:nvPr/>
                </p:nvSpPr>
                <p:spPr>
                  <a:xfrm>
                    <a:off x="4375845" y="5029200"/>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3" name="Isosceles Triangle 72"/>
                  <p:cNvSpPr/>
                  <p:nvPr/>
                </p:nvSpPr>
                <p:spPr>
                  <a:xfrm>
                    <a:off x="4343981" y="5091147"/>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grpSp>
      <p:grpSp>
        <p:nvGrpSpPr>
          <p:cNvPr id="35" name="Group 34"/>
          <p:cNvGrpSpPr/>
          <p:nvPr/>
        </p:nvGrpSpPr>
        <p:grpSpPr>
          <a:xfrm>
            <a:off x="4834146" y="2503743"/>
            <a:ext cx="2900870" cy="1725743"/>
            <a:chOff x="4834146" y="2503743"/>
            <a:chExt cx="2900870" cy="1725743"/>
          </a:xfrm>
        </p:grpSpPr>
        <p:grpSp>
          <p:nvGrpSpPr>
            <p:cNvPr id="10" name="Group 109"/>
            <p:cNvGrpSpPr/>
            <p:nvPr/>
          </p:nvGrpSpPr>
          <p:grpSpPr>
            <a:xfrm>
              <a:off x="6744168" y="3085010"/>
              <a:ext cx="990848" cy="644913"/>
              <a:chOff x="821219" y="2782796"/>
              <a:chExt cx="745110" cy="426928"/>
            </a:xfrm>
          </p:grpSpPr>
          <p:grpSp>
            <p:nvGrpSpPr>
              <p:cNvPr id="11" name="Group 102"/>
              <p:cNvGrpSpPr/>
              <p:nvPr/>
            </p:nvGrpSpPr>
            <p:grpSpPr>
              <a:xfrm>
                <a:off x="900357" y="2782796"/>
                <a:ext cx="665972" cy="426928"/>
                <a:chOff x="3476886" y="5536969"/>
                <a:chExt cx="665972" cy="426928"/>
              </a:xfrm>
            </p:grpSpPr>
            <p:cxnSp>
              <p:nvCxnSpPr>
                <p:cNvPr id="13" name="Curved Connector 12"/>
                <p:cNvCxnSpPr/>
                <p:nvPr/>
              </p:nvCxnSpPr>
              <p:spPr>
                <a:xfrm flipV="1">
                  <a:off x="3807601" y="5719987"/>
                  <a:ext cx="335257" cy="74118"/>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79"/>
                <p:cNvGrpSpPr/>
                <p:nvPr/>
              </p:nvGrpSpPr>
              <p:grpSpPr>
                <a:xfrm rot="16200000">
                  <a:off x="3455844" y="5558011"/>
                  <a:ext cx="426928" cy="384843"/>
                  <a:chOff x="3927625" y="2506320"/>
                  <a:chExt cx="1066800" cy="226907"/>
                </a:xfrm>
              </p:grpSpPr>
              <p:sp>
                <p:nvSpPr>
                  <p:cNvPr id="15" name="Oval 14"/>
                  <p:cNvSpPr/>
                  <p:nvPr/>
                </p:nvSpPr>
                <p:spPr>
                  <a:xfrm>
                    <a:off x="3977806" y="2509937"/>
                    <a:ext cx="533400" cy="223290"/>
                  </a:xfrm>
                  <a:prstGeom prst="ellipse">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 name="TextBox 15"/>
                  <p:cNvSpPr txBox="1"/>
                  <p:nvPr/>
                </p:nvSpPr>
                <p:spPr>
                  <a:xfrm>
                    <a:off x="3927625" y="2506320"/>
                    <a:ext cx="1066800" cy="126015"/>
                  </a:xfrm>
                  <a:prstGeom prst="rect">
                    <a:avLst/>
                  </a:prstGeom>
                  <a:noFill/>
                </p:spPr>
                <p:txBody>
                  <a:bodyPr wrap="square" rtlCol="0">
                    <a:spAutoFit/>
                  </a:bodyPr>
                  <a:lstStyle/>
                  <a:p>
                    <a:endParaRPr lang="en-US" sz="1100" dirty="0"/>
                  </a:p>
                </p:txBody>
              </p:sp>
            </p:grpSp>
          </p:grpSp>
          <p:sp>
            <p:nvSpPr>
              <p:cNvPr id="12" name="TextBox 11"/>
              <p:cNvSpPr txBox="1"/>
              <p:nvPr/>
            </p:nvSpPr>
            <p:spPr>
              <a:xfrm>
                <a:off x="821219" y="2999613"/>
                <a:ext cx="710763" cy="188148"/>
              </a:xfrm>
              <a:prstGeom prst="rect">
                <a:avLst/>
              </a:prstGeom>
              <a:noFill/>
            </p:spPr>
            <p:txBody>
              <a:bodyPr wrap="square" rtlCol="0">
                <a:spAutoFit/>
              </a:bodyPr>
              <a:lstStyle/>
              <a:p>
                <a:r>
                  <a:rPr lang="en-US" sz="1200" b="1" dirty="0" smtClean="0">
                    <a:latin typeface="Arial"/>
                    <a:cs typeface="Arial"/>
                  </a:rPr>
                  <a:t>hnRNPA1</a:t>
                </a:r>
                <a:endParaRPr lang="en-US" sz="1200" b="1" dirty="0">
                  <a:latin typeface="Arial"/>
                  <a:cs typeface="Arial"/>
                </a:endParaRPr>
              </a:p>
            </p:txBody>
          </p:sp>
        </p:grpSp>
        <p:sp>
          <p:nvSpPr>
            <p:cNvPr id="17" name="Right Arrow 16"/>
            <p:cNvSpPr/>
            <p:nvPr/>
          </p:nvSpPr>
          <p:spPr>
            <a:xfrm rot="3330785" flipV="1">
              <a:off x="5702222" y="3779980"/>
              <a:ext cx="276464" cy="184943"/>
            </a:xfrm>
            <a:prstGeom prst="rightArrow">
              <a:avLst>
                <a:gd name="adj1" fmla="val 31793"/>
                <a:gd name="adj2" fmla="val 4425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9" name="Group 171"/>
            <p:cNvGrpSpPr/>
            <p:nvPr/>
          </p:nvGrpSpPr>
          <p:grpSpPr>
            <a:xfrm>
              <a:off x="5558358" y="4125706"/>
              <a:ext cx="608875" cy="85362"/>
              <a:chOff x="5960022" y="2582081"/>
              <a:chExt cx="322891" cy="77361"/>
            </a:xfrm>
          </p:grpSpPr>
          <p:sp>
            <p:nvSpPr>
              <p:cNvPr id="20" name="Rectangle 9"/>
              <p:cNvSpPr>
                <a:spLocks noChangeArrowheads="1"/>
              </p:cNvSpPr>
              <p:nvPr/>
            </p:nvSpPr>
            <p:spPr bwMode="auto">
              <a:xfrm>
                <a:off x="6077398" y="2582081"/>
                <a:ext cx="86368" cy="77361"/>
              </a:xfrm>
              <a:prstGeom prst="rect">
                <a:avLst/>
              </a:prstGeom>
              <a:solidFill>
                <a:schemeClr val="bg1">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21" name="Rectangle 10"/>
              <p:cNvSpPr>
                <a:spLocks noChangeArrowheads="1"/>
              </p:cNvSpPr>
              <p:nvPr/>
            </p:nvSpPr>
            <p:spPr bwMode="auto">
              <a:xfrm flipV="1">
                <a:off x="6166558"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22" name="Rectangle 11"/>
              <p:cNvSpPr>
                <a:spLocks noChangeArrowheads="1"/>
              </p:cNvSpPr>
              <p:nvPr/>
            </p:nvSpPr>
            <p:spPr bwMode="auto">
              <a:xfrm flipV="1">
                <a:off x="5960022"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23" name="Group 175"/>
            <p:cNvGrpSpPr/>
            <p:nvPr/>
          </p:nvGrpSpPr>
          <p:grpSpPr>
            <a:xfrm>
              <a:off x="7361169" y="4125706"/>
              <a:ext cx="326078" cy="79265"/>
              <a:chOff x="5960022" y="2582081"/>
              <a:chExt cx="238221" cy="77361"/>
            </a:xfrm>
          </p:grpSpPr>
          <p:sp>
            <p:nvSpPr>
              <p:cNvPr id="24" name="Rectangle 10"/>
              <p:cNvSpPr>
                <a:spLocks noChangeArrowheads="1"/>
              </p:cNvSpPr>
              <p:nvPr/>
            </p:nvSpPr>
            <p:spPr bwMode="auto">
              <a:xfrm flipV="1">
                <a:off x="6081888"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25" name="Rectangle 11"/>
              <p:cNvSpPr>
                <a:spLocks noChangeArrowheads="1"/>
              </p:cNvSpPr>
              <p:nvPr/>
            </p:nvSpPr>
            <p:spPr bwMode="auto">
              <a:xfrm flipV="1">
                <a:off x="5960022"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26" name="Group 330"/>
            <p:cNvGrpSpPr/>
            <p:nvPr/>
          </p:nvGrpSpPr>
          <p:grpSpPr>
            <a:xfrm>
              <a:off x="4834146" y="3608227"/>
              <a:ext cx="1390509" cy="8340"/>
              <a:chOff x="3960852" y="7750791"/>
              <a:chExt cx="920507" cy="5521"/>
            </a:xfrm>
          </p:grpSpPr>
          <p:cxnSp>
            <p:nvCxnSpPr>
              <p:cNvPr id="27" name="Straight Connector 26"/>
              <p:cNvCxnSpPr/>
              <p:nvPr/>
            </p:nvCxnSpPr>
            <p:spPr>
              <a:xfrm flipV="1">
                <a:off x="3960852" y="7750791"/>
                <a:ext cx="876732" cy="552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960854" y="7756312"/>
                <a:ext cx="184989" cy="0"/>
              </a:xfrm>
              <a:prstGeom prst="line">
                <a:avLst/>
              </a:prstGeom>
              <a:ln w="66675">
                <a:solidFill>
                  <a:schemeClr val="accent6">
                    <a:lumMod val="75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85096" y="7756312"/>
                <a:ext cx="196263" cy="0"/>
              </a:xfrm>
              <a:prstGeom prst="line">
                <a:avLst/>
              </a:prstGeom>
              <a:ln w="66675">
                <a:solidFill>
                  <a:schemeClr val="accent6">
                    <a:lumMod val="75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301635" y="7756312"/>
                <a:ext cx="192914" cy="0"/>
              </a:xfrm>
              <a:prstGeom prst="line">
                <a:avLst/>
              </a:prstGeom>
              <a:ln w="66675">
                <a:solidFill>
                  <a:schemeClr val="bg1">
                    <a:lumMod val="50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grpSp>
        <p:cxnSp>
          <p:nvCxnSpPr>
            <p:cNvPr id="31" name="Straight Arrow Connector 30"/>
            <p:cNvCxnSpPr/>
            <p:nvPr/>
          </p:nvCxnSpPr>
          <p:spPr>
            <a:xfrm rot="10800000" flipV="1">
              <a:off x="5455824" y="2726688"/>
              <a:ext cx="454697" cy="4000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423881" y="2673225"/>
              <a:ext cx="432925" cy="284215"/>
            </a:xfrm>
            <a:prstGeom prst="rect">
              <a:avLst/>
            </a:prstGeom>
            <a:noFill/>
          </p:spPr>
          <p:txBody>
            <a:bodyPr wrap="square" rtlCol="0">
              <a:spAutoFit/>
            </a:bodyPr>
            <a:lstStyle/>
            <a:p>
              <a:r>
                <a:rPr lang="en-US" sz="1100" b="1" dirty="0" smtClean="0">
                  <a:latin typeface="Arial"/>
                  <a:cs typeface="Arial"/>
                </a:rPr>
                <a:t>1</a:t>
              </a:r>
              <a:endParaRPr lang="en-US" sz="1100" b="1" dirty="0">
                <a:latin typeface="Arial"/>
                <a:cs typeface="Arial"/>
              </a:endParaRPr>
            </a:p>
          </p:txBody>
        </p:sp>
        <p:sp>
          <p:nvSpPr>
            <p:cNvPr id="34" name="TextBox 33"/>
            <p:cNvSpPr txBox="1"/>
            <p:nvPr/>
          </p:nvSpPr>
          <p:spPr>
            <a:xfrm>
              <a:off x="6399787" y="2583399"/>
              <a:ext cx="377737" cy="284215"/>
            </a:xfrm>
            <a:prstGeom prst="rect">
              <a:avLst/>
            </a:prstGeom>
            <a:noFill/>
          </p:spPr>
          <p:txBody>
            <a:bodyPr wrap="square" rtlCol="0">
              <a:spAutoFit/>
            </a:bodyPr>
            <a:lstStyle/>
            <a:p>
              <a:r>
                <a:rPr lang="en-US" sz="1100" b="1" dirty="0" smtClean="0">
                  <a:latin typeface="Arial"/>
                  <a:cs typeface="Arial"/>
                </a:rPr>
                <a:t>2</a:t>
              </a:r>
              <a:endParaRPr lang="en-US" sz="1100" b="1" dirty="0">
                <a:latin typeface="Arial"/>
                <a:cs typeface="Arial"/>
              </a:endParaRPr>
            </a:p>
          </p:txBody>
        </p:sp>
        <p:grpSp>
          <p:nvGrpSpPr>
            <p:cNvPr id="42" name="Group 282"/>
            <p:cNvGrpSpPr/>
            <p:nvPr/>
          </p:nvGrpSpPr>
          <p:grpSpPr>
            <a:xfrm>
              <a:off x="5040973" y="2942574"/>
              <a:ext cx="1298015" cy="619368"/>
              <a:chOff x="2722131" y="2750963"/>
              <a:chExt cx="859277" cy="410017"/>
            </a:xfrm>
          </p:grpSpPr>
          <p:sp>
            <p:nvSpPr>
              <p:cNvPr id="43" name="Rounded Rectangle 42"/>
              <p:cNvSpPr/>
              <p:nvPr/>
            </p:nvSpPr>
            <p:spPr>
              <a:xfrm>
                <a:off x="2790371" y="2988761"/>
                <a:ext cx="430741" cy="172219"/>
              </a:xfrm>
              <a:prstGeom prst="roundRect">
                <a:avLst>
                  <a:gd name="adj" fmla="val 50000"/>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4" name="Group 299"/>
              <p:cNvGrpSpPr/>
              <p:nvPr/>
            </p:nvGrpSpPr>
            <p:grpSpPr>
              <a:xfrm>
                <a:off x="2722131" y="2750963"/>
                <a:ext cx="859277" cy="398107"/>
                <a:chOff x="2722131" y="2750963"/>
                <a:chExt cx="859277" cy="398107"/>
              </a:xfrm>
            </p:grpSpPr>
            <p:grpSp>
              <p:nvGrpSpPr>
                <p:cNvPr id="45" name="Group 286"/>
                <p:cNvGrpSpPr/>
                <p:nvPr/>
              </p:nvGrpSpPr>
              <p:grpSpPr>
                <a:xfrm>
                  <a:off x="2722131" y="2750963"/>
                  <a:ext cx="859277" cy="398107"/>
                  <a:chOff x="2155313" y="2886334"/>
                  <a:chExt cx="715123" cy="382571"/>
                </a:xfrm>
              </p:grpSpPr>
              <p:sp>
                <p:nvSpPr>
                  <p:cNvPr id="49" name="Freeform 48"/>
                  <p:cNvSpPr/>
                  <p:nvPr/>
                </p:nvSpPr>
                <p:spPr>
                  <a:xfrm rot="18745285" flipV="1">
                    <a:off x="2499971" y="3013442"/>
                    <a:ext cx="321232" cy="67016"/>
                  </a:xfrm>
                  <a:custGeom>
                    <a:avLst/>
                    <a:gdLst>
                      <a:gd name="connsiteX0" fmla="*/ 0 w 1192904"/>
                      <a:gd name="connsiteY0" fmla="*/ 397705 h 397705"/>
                      <a:gd name="connsiteX1" fmla="*/ 134682 w 1192904"/>
                      <a:gd name="connsiteY1" fmla="*/ 224511 h 397705"/>
                      <a:gd name="connsiteX2" fmla="*/ 230884 w 1192904"/>
                      <a:gd name="connsiteY2" fmla="*/ 378461 h 397705"/>
                      <a:gd name="connsiteX3" fmla="*/ 481010 w 1192904"/>
                      <a:gd name="connsiteY3" fmla="*/ 147536 h 397705"/>
                      <a:gd name="connsiteX4" fmla="*/ 634933 w 1192904"/>
                      <a:gd name="connsiteY4" fmla="*/ 359217 h 397705"/>
                      <a:gd name="connsiteX5" fmla="*/ 904298 w 1192904"/>
                      <a:gd name="connsiteY5" fmla="*/ 32073 h 397705"/>
                      <a:gd name="connsiteX6" fmla="*/ 1192904 w 1192904"/>
                      <a:gd name="connsiteY6" fmla="*/ 166780 h 397705"/>
                      <a:gd name="connsiteX7" fmla="*/ 1192904 w 1192904"/>
                      <a:gd name="connsiteY7" fmla="*/ 166780 h 3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04" h="397705">
                        <a:moveTo>
                          <a:pt x="0" y="397705"/>
                        </a:moveTo>
                        <a:cubicBezTo>
                          <a:pt x="48100" y="312711"/>
                          <a:pt x="96201" y="227718"/>
                          <a:pt x="134682" y="224511"/>
                        </a:cubicBezTo>
                        <a:cubicBezTo>
                          <a:pt x="173163" y="221304"/>
                          <a:pt x="173163" y="391290"/>
                          <a:pt x="230884" y="378461"/>
                        </a:cubicBezTo>
                        <a:cubicBezTo>
                          <a:pt x="288605" y="365632"/>
                          <a:pt x="413668" y="150743"/>
                          <a:pt x="481010" y="147536"/>
                        </a:cubicBezTo>
                        <a:cubicBezTo>
                          <a:pt x="548352" y="144329"/>
                          <a:pt x="564385" y="378461"/>
                          <a:pt x="634933" y="359217"/>
                        </a:cubicBezTo>
                        <a:cubicBezTo>
                          <a:pt x="705481" y="339973"/>
                          <a:pt x="811303" y="64146"/>
                          <a:pt x="904298" y="32073"/>
                        </a:cubicBezTo>
                        <a:cubicBezTo>
                          <a:pt x="997293" y="0"/>
                          <a:pt x="1192904" y="166780"/>
                          <a:pt x="1192904" y="166780"/>
                        </a:cubicBezTo>
                        <a:lnTo>
                          <a:pt x="1192904" y="166780"/>
                        </a:lnTo>
                      </a:path>
                    </a:pathLst>
                  </a:custGeom>
                  <a:ln w="190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50" name="TextBox 49"/>
                  <p:cNvSpPr txBox="1"/>
                  <p:nvPr/>
                </p:nvSpPr>
                <p:spPr>
                  <a:xfrm>
                    <a:off x="2155313" y="3088100"/>
                    <a:ext cx="715123" cy="180805"/>
                  </a:xfrm>
                  <a:prstGeom prst="rect">
                    <a:avLst/>
                  </a:prstGeom>
                  <a:noFill/>
                </p:spPr>
                <p:txBody>
                  <a:bodyPr wrap="square" rtlCol="0">
                    <a:spAutoFit/>
                  </a:bodyPr>
                  <a:lstStyle/>
                  <a:p>
                    <a:r>
                      <a:rPr lang="en-US" sz="1200" dirty="0" smtClean="0">
                        <a:latin typeface="Arial"/>
                        <a:cs typeface="Arial"/>
                      </a:rPr>
                      <a:t>DAZAP1</a:t>
                    </a:r>
                    <a:endParaRPr lang="en-US" sz="1200" dirty="0">
                      <a:latin typeface="Arial"/>
                      <a:cs typeface="Arial"/>
                    </a:endParaRPr>
                  </a:p>
                </p:txBody>
              </p:sp>
            </p:grpSp>
            <p:grpSp>
              <p:nvGrpSpPr>
                <p:cNvPr id="46" name="Group 274"/>
                <p:cNvGrpSpPr/>
                <p:nvPr/>
              </p:nvGrpSpPr>
              <p:grpSpPr>
                <a:xfrm>
                  <a:off x="3265901" y="2859930"/>
                  <a:ext cx="81032" cy="107666"/>
                  <a:chOff x="4343981" y="5029200"/>
                  <a:chExt cx="81032" cy="107666"/>
                </a:xfrm>
                <a:effectLst/>
              </p:grpSpPr>
              <p:sp>
                <p:nvSpPr>
                  <p:cNvPr id="47" name="Isosceles Triangle 46"/>
                  <p:cNvSpPr/>
                  <p:nvPr/>
                </p:nvSpPr>
                <p:spPr>
                  <a:xfrm>
                    <a:off x="4375845" y="5029200"/>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 name="Isosceles Triangle 47"/>
                  <p:cNvSpPr/>
                  <p:nvPr/>
                </p:nvSpPr>
                <p:spPr>
                  <a:xfrm>
                    <a:off x="4343981" y="5091147"/>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grpSp>
          <p:nvGrpSpPr>
            <p:cNvPr id="76" name="Group 331"/>
            <p:cNvGrpSpPr/>
            <p:nvPr/>
          </p:nvGrpSpPr>
          <p:grpSpPr>
            <a:xfrm>
              <a:off x="6588653" y="3703710"/>
              <a:ext cx="1118840" cy="8340"/>
              <a:chOff x="3960852" y="7750791"/>
              <a:chExt cx="920507" cy="5521"/>
            </a:xfrm>
          </p:grpSpPr>
          <p:cxnSp>
            <p:nvCxnSpPr>
              <p:cNvPr id="77" name="Straight Connector 76"/>
              <p:cNvCxnSpPr/>
              <p:nvPr/>
            </p:nvCxnSpPr>
            <p:spPr>
              <a:xfrm flipV="1">
                <a:off x="3960852" y="7750791"/>
                <a:ext cx="876732" cy="5521"/>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3960854" y="7756312"/>
                <a:ext cx="184989" cy="0"/>
              </a:xfrm>
              <a:prstGeom prst="line">
                <a:avLst/>
              </a:prstGeom>
              <a:ln w="66675">
                <a:solidFill>
                  <a:schemeClr val="accent6">
                    <a:lumMod val="75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685096" y="7756312"/>
                <a:ext cx="196263" cy="0"/>
              </a:xfrm>
              <a:prstGeom prst="line">
                <a:avLst/>
              </a:prstGeom>
              <a:ln w="66675">
                <a:solidFill>
                  <a:schemeClr val="accent6">
                    <a:lumMod val="75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301635" y="7756312"/>
                <a:ext cx="192914" cy="0"/>
              </a:xfrm>
              <a:prstGeom prst="line">
                <a:avLst/>
              </a:prstGeom>
              <a:ln w="66675">
                <a:solidFill>
                  <a:schemeClr val="bg1">
                    <a:lumMod val="50000"/>
                  </a:schemeClr>
                </a:solidFill>
              </a:ln>
              <a:scene3d>
                <a:camera prst="orthographicFront"/>
                <a:lightRig rig="threePt" dir="t"/>
              </a:scene3d>
              <a:sp3d>
                <a:bevelT w="38100"/>
              </a:sp3d>
            </p:spPr>
            <p:style>
              <a:lnRef idx="2">
                <a:schemeClr val="accent1"/>
              </a:lnRef>
              <a:fillRef idx="0">
                <a:schemeClr val="accent1"/>
              </a:fillRef>
              <a:effectRef idx="1">
                <a:schemeClr val="accent1"/>
              </a:effectRef>
              <a:fontRef idx="minor">
                <a:schemeClr val="tx1"/>
              </a:fontRef>
            </p:style>
          </p:cxnSp>
        </p:grpSp>
        <p:sp>
          <p:nvSpPr>
            <p:cNvPr id="81" name="Right Arrow 80"/>
            <p:cNvSpPr/>
            <p:nvPr/>
          </p:nvSpPr>
          <p:spPr>
            <a:xfrm rot="7535363" flipV="1">
              <a:off x="6742090" y="3867007"/>
              <a:ext cx="276464" cy="184943"/>
            </a:xfrm>
            <a:prstGeom prst="rightArrow">
              <a:avLst>
                <a:gd name="adj1" fmla="val 31793"/>
                <a:gd name="adj2" fmla="val 4425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2" name="Right Arrow 81"/>
            <p:cNvSpPr/>
            <p:nvPr/>
          </p:nvSpPr>
          <p:spPr>
            <a:xfrm rot="2721374" flipV="1">
              <a:off x="7235634" y="3868094"/>
              <a:ext cx="176487" cy="126708"/>
            </a:xfrm>
            <a:prstGeom prst="rightArrow">
              <a:avLst>
                <a:gd name="adj1" fmla="val 31793"/>
                <a:gd name="adj2" fmla="val 4276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83" name="Group 171"/>
            <p:cNvGrpSpPr/>
            <p:nvPr/>
          </p:nvGrpSpPr>
          <p:grpSpPr>
            <a:xfrm>
              <a:off x="6549118" y="4144124"/>
              <a:ext cx="551723" cy="85362"/>
              <a:chOff x="5960022" y="2582081"/>
              <a:chExt cx="322891" cy="77361"/>
            </a:xfrm>
          </p:grpSpPr>
          <p:sp>
            <p:nvSpPr>
              <p:cNvPr id="84" name="Rectangle 9"/>
              <p:cNvSpPr>
                <a:spLocks noChangeArrowheads="1"/>
              </p:cNvSpPr>
              <p:nvPr/>
            </p:nvSpPr>
            <p:spPr bwMode="auto">
              <a:xfrm>
                <a:off x="6077398" y="2582081"/>
                <a:ext cx="86368" cy="77361"/>
              </a:xfrm>
              <a:prstGeom prst="rect">
                <a:avLst/>
              </a:prstGeom>
              <a:solidFill>
                <a:schemeClr val="bg1">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85" name="Rectangle 10"/>
              <p:cNvSpPr>
                <a:spLocks noChangeArrowheads="1"/>
              </p:cNvSpPr>
              <p:nvPr/>
            </p:nvSpPr>
            <p:spPr bwMode="auto">
              <a:xfrm flipV="1">
                <a:off x="6166558"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86" name="Rectangle 11"/>
              <p:cNvSpPr>
                <a:spLocks noChangeArrowheads="1"/>
              </p:cNvSpPr>
              <p:nvPr/>
            </p:nvSpPr>
            <p:spPr bwMode="auto">
              <a:xfrm flipV="1">
                <a:off x="5960022" y="2582081"/>
                <a:ext cx="116355" cy="77361"/>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87" name="Group 342"/>
            <p:cNvGrpSpPr/>
            <p:nvPr/>
          </p:nvGrpSpPr>
          <p:grpSpPr>
            <a:xfrm rot="2999611">
              <a:off x="6688014" y="2847567"/>
              <a:ext cx="1298015" cy="610368"/>
              <a:chOff x="2722131" y="2750968"/>
              <a:chExt cx="859277" cy="404059"/>
            </a:xfrm>
          </p:grpSpPr>
          <p:sp>
            <p:nvSpPr>
              <p:cNvPr id="88" name="Rounded Rectangle 87"/>
              <p:cNvSpPr/>
              <p:nvPr/>
            </p:nvSpPr>
            <p:spPr>
              <a:xfrm>
                <a:off x="2774998" y="2967568"/>
                <a:ext cx="430741" cy="172219"/>
              </a:xfrm>
              <a:prstGeom prst="roundRect">
                <a:avLst>
                  <a:gd name="adj" fmla="val 50000"/>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89" name="Group 299"/>
              <p:cNvGrpSpPr/>
              <p:nvPr/>
            </p:nvGrpSpPr>
            <p:grpSpPr>
              <a:xfrm>
                <a:off x="2722131" y="2750968"/>
                <a:ext cx="859277" cy="404059"/>
                <a:chOff x="2722131" y="2750968"/>
                <a:chExt cx="859277" cy="404059"/>
              </a:xfrm>
            </p:grpSpPr>
            <p:grpSp>
              <p:nvGrpSpPr>
                <p:cNvPr id="90" name="Group 286"/>
                <p:cNvGrpSpPr/>
                <p:nvPr/>
              </p:nvGrpSpPr>
              <p:grpSpPr>
                <a:xfrm>
                  <a:off x="2722131" y="2750968"/>
                  <a:ext cx="859277" cy="404059"/>
                  <a:chOff x="2155313" y="2886334"/>
                  <a:chExt cx="715123" cy="388290"/>
                </a:xfrm>
              </p:grpSpPr>
              <p:sp>
                <p:nvSpPr>
                  <p:cNvPr id="94" name="Freeform 93"/>
                  <p:cNvSpPr/>
                  <p:nvPr/>
                </p:nvSpPr>
                <p:spPr>
                  <a:xfrm rot="18745285" flipV="1">
                    <a:off x="2499971" y="3013442"/>
                    <a:ext cx="321232" cy="67016"/>
                  </a:xfrm>
                  <a:custGeom>
                    <a:avLst/>
                    <a:gdLst>
                      <a:gd name="connsiteX0" fmla="*/ 0 w 1192904"/>
                      <a:gd name="connsiteY0" fmla="*/ 397705 h 397705"/>
                      <a:gd name="connsiteX1" fmla="*/ 134682 w 1192904"/>
                      <a:gd name="connsiteY1" fmla="*/ 224511 h 397705"/>
                      <a:gd name="connsiteX2" fmla="*/ 230884 w 1192904"/>
                      <a:gd name="connsiteY2" fmla="*/ 378461 h 397705"/>
                      <a:gd name="connsiteX3" fmla="*/ 481010 w 1192904"/>
                      <a:gd name="connsiteY3" fmla="*/ 147536 h 397705"/>
                      <a:gd name="connsiteX4" fmla="*/ 634933 w 1192904"/>
                      <a:gd name="connsiteY4" fmla="*/ 359217 h 397705"/>
                      <a:gd name="connsiteX5" fmla="*/ 904298 w 1192904"/>
                      <a:gd name="connsiteY5" fmla="*/ 32073 h 397705"/>
                      <a:gd name="connsiteX6" fmla="*/ 1192904 w 1192904"/>
                      <a:gd name="connsiteY6" fmla="*/ 166780 h 397705"/>
                      <a:gd name="connsiteX7" fmla="*/ 1192904 w 1192904"/>
                      <a:gd name="connsiteY7" fmla="*/ 166780 h 3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04" h="397705">
                        <a:moveTo>
                          <a:pt x="0" y="397705"/>
                        </a:moveTo>
                        <a:cubicBezTo>
                          <a:pt x="48100" y="312711"/>
                          <a:pt x="96201" y="227718"/>
                          <a:pt x="134682" y="224511"/>
                        </a:cubicBezTo>
                        <a:cubicBezTo>
                          <a:pt x="173163" y="221304"/>
                          <a:pt x="173163" y="391290"/>
                          <a:pt x="230884" y="378461"/>
                        </a:cubicBezTo>
                        <a:cubicBezTo>
                          <a:pt x="288605" y="365632"/>
                          <a:pt x="413668" y="150743"/>
                          <a:pt x="481010" y="147536"/>
                        </a:cubicBezTo>
                        <a:cubicBezTo>
                          <a:pt x="548352" y="144329"/>
                          <a:pt x="564385" y="378461"/>
                          <a:pt x="634933" y="359217"/>
                        </a:cubicBezTo>
                        <a:cubicBezTo>
                          <a:pt x="705481" y="339973"/>
                          <a:pt x="811303" y="64146"/>
                          <a:pt x="904298" y="32073"/>
                        </a:cubicBezTo>
                        <a:cubicBezTo>
                          <a:pt x="997293" y="0"/>
                          <a:pt x="1192904" y="166780"/>
                          <a:pt x="1192904" y="166780"/>
                        </a:cubicBezTo>
                        <a:lnTo>
                          <a:pt x="1192904" y="166780"/>
                        </a:lnTo>
                      </a:path>
                    </a:pathLst>
                  </a:custGeom>
                  <a:ln w="190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95" name="TextBox 94"/>
                  <p:cNvSpPr txBox="1"/>
                  <p:nvPr/>
                </p:nvSpPr>
                <p:spPr>
                  <a:xfrm>
                    <a:off x="2155313" y="3093819"/>
                    <a:ext cx="715123" cy="180805"/>
                  </a:xfrm>
                  <a:prstGeom prst="rect">
                    <a:avLst/>
                  </a:prstGeom>
                  <a:noFill/>
                </p:spPr>
                <p:txBody>
                  <a:bodyPr wrap="square" rtlCol="0">
                    <a:spAutoFit/>
                  </a:bodyPr>
                  <a:lstStyle/>
                  <a:p>
                    <a:r>
                      <a:rPr lang="en-US" sz="1200" dirty="0" smtClean="0">
                        <a:latin typeface="Arial"/>
                        <a:cs typeface="Arial"/>
                      </a:rPr>
                      <a:t>DAZAP1</a:t>
                    </a:r>
                    <a:endParaRPr lang="en-US" sz="1200" dirty="0">
                      <a:latin typeface="Arial"/>
                      <a:cs typeface="Arial"/>
                    </a:endParaRPr>
                  </a:p>
                </p:txBody>
              </p:sp>
            </p:grpSp>
            <p:grpSp>
              <p:nvGrpSpPr>
                <p:cNvPr id="91" name="Group 274"/>
                <p:cNvGrpSpPr/>
                <p:nvPr/>
              </p:nvGrpSpPr>
              <p:grpSpPr>
                <a:xfrm>
                  <a:off x="3265901" y="2859930"/>
                  <a:ext cx="81032" cy="107666"/>
                  <a:chOff x="4343981" y="5029200"/>
                  <a:chExt cx="81032" cy="107666"/>
                </a:xfrm>
                <a:effectLst/>
              </p:grpSpPr>
              <p:sp>
                <p:nvSpPr>
                  <p:cNvPr id="92" name="Isosceles Triangle 91"/>
                  <p:cNvSpPr/>
                  <p:nvPr/>
                </p:nvSpPr>
                <p:spPr>
                  <a:xfrm>
                    <a:off x="4375845" y="5029200"/>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3" name="Isosceles Triangle 92"/>
                  <p:cNvSpPr/>
                  <p:nvPr/>
                </p:nvSpPr>
                <p:spPr>
                  <a:xfrm>
                    <a:off x="4343981" y="5091147"/>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cxnSp>
          <p:nvCxnSpPr>
            <p:cNvPr id="96" name="Straight Arrow Connector 95"/>
            <p:cNvCxnSpPr/>
            <p:nvPr/>
          </p:nvCxnSpPr>
          <p:spPr>
            <a:xfrm>
              <a:off x="6274648" y="2702325"/>
              <a:ext cx="458537" cy="319593"/>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822091" y="1852217"/>
            <a:ext cx="4682937" cy="1652983"/>
            <a:chOff x="822091" y="1866851"/>
            <a:chExt cx="4682937" cy="1652983"/>
          </a:xfrm>
        </p:grpSpPr>
        <p:grpSp>
          <p:nvGrpSpPr>
            <p:cNvPr id="6" name="Group 13"/>
            <p:cNvGrpSpPr/>
            <p:nvPr/>
          </p:nvGrpSpPr>
          <p:grpSpPr>
            <a:xfrm>
              <a:off x="822091" y="2742810"/>
              <a:ext cx="2657965" cy="686190"/>
              <a:chOff x="2284734" y="5328461"/>
              <a:chExt cx="1759554" cy="454253"/>
            </a:xfrm>
          </p:grpSpPr>
          <p:cxnSp>
            <p:nvCxnSpPr>
              <p:cNvPr id="7" name="Straight Arrow Connector 6"/>
              <p:cNvCxnSpPr/>
              <p:nvPr/>
            </p:nvCxnSpPr>
            <p:spPr>
              <a:xfrm>
                <a:off x="3145630" y="5523883"/>
                <a:ext cx="270920" cy="258831"/>
              </a:xfrm>
              <a:prstGeom prst="straightConnector1">
                <a:avLst/>
              </a:prstGeom>
              <a:ln>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84734" y="5328461"/>
                <a:ext cx="1170873" cy="224120"/>
              </a:xfrm>
              <a:prstGeom prst="rect">
                <a:avLst/>
              </a:prstGeom>
              <a:noFill/>
            </p:spPr>
            <p:txBody>
              <a:bodyPr wrap="square" rtlCol="0">
                <a:spAutoFit/>
              </a:bodyPr>
              <a:lstStyle/>
              <a:p>
                <a:r>
                  <a:rPr lang="en-US" sz="1600" b="1" dirty="0" smtClean="0">
                    <a:latin typeface="Arial"/>
                    <a:cs typeface="Arial"/>
                  </a:rPr>
                  <a:t>External cues</a:t>
                </a:r>
                <a:endParaRPr lang="en-US" sz="1600" b="1" dirty="0">
                  <a:latin typeface="Arial"/>
                  <a:cs typeface="Arial"/>
                </a:endParaRPr>
              </a:p>
            </p:txBody>
          </p:sp>
          <p:cxnSp>
            <p:nvCxnSpPr>
              <p:cNvPr id="9" name="Straight Arrow Connector 8"/>
              <p:cNvCxnSpPr/>
              <p:nvPr/>
            </p:nvCxnSpPr>
            <p:spPr>
              <a:xfrm flipV="1">
                <a:off x="3796882" y="5603772"/>
                <a:ext cx="247406" cy="863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6" name="Group 267"/>
            <p:cNvGrpSpPr/>
            <p:nvPr/>
          </p:nvGrpSpPr>
          <p:grpSpPr>
            <a:xfrm>
              <a:off x="2630589" y="3226027"/>
              <a:ext cx="849467" cy="293807"/>
              <a:chOff x="647334" y="3061643"/>
              <a:chExt cx="562341" cy="194498"/>
            </a:xfrm>
          </p:grpSpPr>
          <p:sp>
            <p:nvSpPr>
              <p:cNvPr id="37" name="Oval 36"/>
              <p:cNvSpPr/>
              <p:nvPr/>
            </p:nvSpPr>
            <p:spPr>
              <a:xfrm>
                <a:off x="647334" y="3074519"/>
                <a:ext cx="360690" cy="181622"/>
              </a:xfrm>
              <a:prstGeom prst="ellipse">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latin typeface="Arial"/>
                  <a:cs typeface="Arial"/>
                </a:endParaRPr>
              </a:p>
            </p:txBody>
          </p:sp>
          <p:sp>
            <p:nvSpPr>
              <p:cNvPr id="38" name="TextBox 37"/>
              <p:cNvSpPr txBox="1"/>
              <p:nvPr/>
            </p:nvSpPr>
            <p:spPr>
              <a:xfrm>
                <a:off x="655759" y="3061643"/>
                <a:ext cx="553916" cy="188147"/>
              </a:xfrm>
              <a:prstGeom prst="rect">
                <a:avLst/>
              </a:prstGeom>
              <a:noFill/>
            </p:spPr>
            <p:txBody>
              <a:bodyPr wrap="square" rtlCol="0">
                <a:spAutoFit/>
              </a:bodyPr>
              <a:lstStyle/>
              <a:p>
                <a:r>
                  <a:rPr lang="en-US" sz="1200" b="1" dirty="0" smtClean="0">
                    <a:latin typeface="Arial"/>
                    <a:cs typeface="Arial"/>
                  </a:rPr>
                  <a:t>MEK</a:t>
                </a:r>
                <a:endParaRPr lang="en-US" sz="1200" b="1" dirty="0">
                  <a:latin typeface="Arial"/>
                  <a:cs typeface="Arial"/>
                </a:endParaRPr>
              </a:p>
            </p:txBody>
          </p:sp>
        </p:grpSp>
        <p:grpSp>
          <p:nvGrpSpPr>
            <p:cNvPr id="39" name="Group 271"/>
            <p:cNvGrpSpPr/>
            <p:nvPr/>
          </p:nvGrpSpPr>
          <p:grpSpPr>
            <a:xfrm>
              <a:off x="3359117" y="2827471"/>
              <a:ext cx="884031" cy="338883"/>
              <a:chOff x="2037488" y="2604587"/>
              <a:chExt cx="585222" cy="224338"/>
            </a:xfrm>
          </p:grpSpPr>
          <p:sp>
            <p:nvSpPr>
              <p:cNvPr id="40" name="Oval 39"/>
              <p:cNvSpPr/>
              <p:nvPr/>
            </p:nvSpPr>
            <p:spPr>
              <a:xfrm>
                <a:off x="2083082" y="2615120"/>
                <a:ext cx="414324" cy="213805"/>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b="1">
                  <a:latin typeface="Arial"/>
                  <a:cs typeface="Arial"/>
                </a:endParaRPr>
              </a:p>
            </p:txBody>
          </p:sp>
          <p:sp>
            <p:nvSpPr>
              <p:cNvPr id="41" name="TextBox 40"/>
              <p:cNvSpPr txBox="1"/>
              <p:nvPr/>
            </p:nvSpPr>
            <p:spPr>
              <a:xfrm>
                <a:off x="2037488" y="2604587"/>
                <a:ext cx="585222" cy="188148"/>
              </a:xfrm>
              <a:prstGeom prst="rect">
                <a:avLst/>
              </a:prstGeom>
              <a:noFill/>
            </p:spPr>
            <p:txBody>
              <a:bodyPr wrap="square" rtlCol="0">
                <a:spAutoFit/>
              </a:bodyPr>
              <a:lstStyle/>
              <a:p>
                <a:r>
                  <a:rPr lang="en-US" sz="1200" b="1" dirty="0" smtClean="0">
                    <a:latin typeface="Arial"/>
                    <a:cs typeface="Arial"/>
                  </a:rPr>
                  <a:t>ERK1/2</a:t>
                </a:r>
                <a:endParaRPr lang="en-US" sz="1200" b="1" dirty="0">
                  <a:latin typeface="Arial"/>
                  <a:cs typeface="Arial"/>
                </a:endParaRPr>
              </a:p>
            </p:txBody>
          </p:sp>
        </p:grpSp>
        <p:grpSp>
          <p:nvGrpSpPr>
            <p:cNvPr id="56" name="Group 300"/>
            <p:cNvGrpSpPr/>
            <p:nvPr/>
          </p:nvGrpSpPr>
          <p:grpSpPr>
            <a:xfrm>
              <a:off x="4207013" y="1866851"/>
              <a:ext cx="1298015" cy="639472"/>
              <a:chOff x="2738945" y="2750960"/>
              <a:chExt cx="859277" cy="423326"/>
            </a:xfrm>
          </p:grpSpPr>
          <p:sp>
            <p:nvSpPr>
              <p:cNvPr id="57" name="Rounded Rectangle 56"/>
              <p:cNvSpPr/>
              <p:nvPr/>
            </p:nvSpPr>
            <p:spPr>
              <a:xfrm>
                <a:off x="2790371" y="2988761"/>
                <a:ext cx="430741" cy="172219"/>
              </a:xfrm>
              <a:prstGeom prst="roundRect">
                <a:avLst>
                  <a:gd name="adj" fmla="val 50000"/>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58" name="Group 299"/>
              <p:cNvGrpSpPr/>
              <p:nvPr/>
            </p:nvGrpSpPr>
            <p:grpSpPr>
              <a:xfrm>
                <a:off x="2738945" y="2750960"/>
                <a:ext cx="859277" cy="423326"/>
                <a:chOff x="2738945" y="2750960"/>
                <a:chExt cx="859277" cy="423326"/>
              </a:xfrm>
            </p:grpSpPr>
            <p:grpSp>
              <p:nvGrpSpPr>
                <p:cNvPr id="59" name="Group 286"/>
                <p:cNvGrpSpPr/>
                <p:nvPr/>
              </p:nvGrpSpPr>
              <p:grpSpPr>
                <a:xfrm>
                  <a:off x="2738945" y="2750960"/>
                  <a:ext cx="859277" cy="423326"/>
                  <a:chOff x="2169307" y="2886334"/>
                  <a:chExt cx="715123" cy="406806"/>
                </a:xfrm>
              </p:grpSpPr>
              <p:sp>
                <p:nvSpPr>
                  <p:cNvPr id="63" name="Freeform 62"/>
                  <p:cNvSpPr/>
                  <p:nvPr/>
                </p:nvSpPr>
                <p:spPr>
                  <a:xfrm rot="18745285" flipV="1">
                    <a:off x="2499971" y="3013442"/>
                    <a:ext cx="321232" cy="67016"/>
                  </a:xfrm>
                  <a:custGeom>
                    <a:avLst/>
                    <a:gdLst>
                      <a:gd name="connsiteX0" fmla="*/ 0 w 1192904"/>
                      <a:gd name="connsiteY0" fmla="*/ 397705 h 397705"/>
                      <a:gd name="connsiteX1" fmla="*/ 134682 w 1192904"/>
                      <a:gd name="connsiteY1" fmla="*/ 224511 h 397705"/>
                      <a:gd name="connsiteX2" fmla="*/ 230884 w 1192904"/>
                      <a:gd name="connsiteY2" fmla="*/ 378461 h 397705"/>
                      <a:gd name="connsiteX3" fmla="*/ 481010 w 1192904"/>
                      <a:gd name="connsiteY3" fmla="*/ 147536 h 397705"/>
                      <a:gd name="connsiteX4" fmla="*/ 634933 w 1192904"/>
                      <a:gd name="connsiteY4" fmla="*/ 359217 h 397705"/>
                      <a:gd name="connsiteX5" fmla="*/ 904298 w 1192904"/>
                      <a:gd name="connsiteY5" fmla="*/ 32073 h 397705"/>
                      <a:gd name="connsiteX6" fmla="*/ 1192904 w 1192904"/>
                      <a:gd name="connsiteY6" fmla="*/ 166780 h 397705"/>
                      <a:gd name="connsiteX7" fmla="*/ 1192904 w 1192904"/>
                      <a:gd name="connsiteY7" fmla="*/ 166780 h 3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904" h="397705">
                        <a:moveTo>
                          <a:pt x="0" y="397705"/>
                        </a:moveTo>
                        <a:cubicBezTo>
                          <a:pt x="48100" y="312711"/>
                          <a:pt x="96201" y="227718"/>
                          <a:pt x="134682" y="224511"/>
                        </a:cubicBezTo>
                        <a:cubicBezTo>
                          <a:pt x="173163" y="221304"/>
                          <a:pt x="173163" y="391290"/>
                          <a:pt x="230884" y="378461"/>
                        </a:cubicBezTo>
                        <a:cubicBezTo>
                          <a:pt x="288605" y="365632"/>
                          <a:pt x="413668" y="150743"/>
                          <a:pt x="481010" y="147536"/>
                        </a:cubicBezTo>
                        <a:cubicBezTo>
                          <a:pt x="548352" y="144329"/>
                          <a:pt x="564385" y="378461"/>
                          <a:pt x="634933" y="359217"/>
                        </a:cubicBezTo>
                        <a:cubicBezTo>
                          <a:pt x="705481" y="339973"/>
                          <a:pt x="811303" y="64146"/>
                          <a:pt x="904298" y="32073"/>
                        </a:cubicBezTo>
                        <a:cubicBezTo>
                          <a:pt x="997293" y="0"/>
                          <a:pt x="1192904" y="166780"/>
                          <a:pt x="1192904" y="166780"/>
                        </a:cubicBezTo>
                        <a:lnTo>
                          <a:pt x="1192904" y="166780"/>
                        </a:lnTo>
                      </a:path>
                    </a:pathLst>
                  </a:custGeom>
                  <a:ln w="190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64" name="TextBox 63"/>
                  <p:cNvSpPr txBox="1"/>
                  <p:nvPr/>
                </p:nvSpPr>
                <p:spPr>
                  <a:xfrm>
                    <a:off x="2169307" y="3112335"/>
                    <a:ext cx="715123" cy="180805"/>
                  </a:xfrm>
                  <a:prstGeom prst="rect">
                    <a:avLst/>
                  </a:prstGeom>
                  <a:noFill/>
                </p:spPr>
                <p:txBody>
                  <a:bodyPr wrap="square" rtlCol="0">
                    <a:spAutoFit/>
                  </a:bodyPr>
                  <a:lstStyle/>
                  <a:p>
                    <a:r>
                      <a:rPr lang="en-US" sz="1200" dirty="0" smtClean="0">
                        <a:latin typeface="Arial"/>
                        <a:cs typeface="Arial"/>
                      </a:rPr>
                      <a:t>DAZAP1</a:t>
                    </a:r>
                    <a:endParaRPr lang="en-US" sz="1200" dirty="0">
                      <a:latin typeface="Arial"/>
                      <a:cs typeface="Arial"/>
                    </a:endParaRPr>
                  </a:p>
                </p:txBody>
              </p:sp>
            </p:grpSp>
            <p:grpSp>
              <p:nvGrpSpPr>
                <p:cNvPr id="60" name="Group 274"/>
                <p:cNvGrpSpPr/>
                <p:nvPr/>
              </p:nvGrpSpPr>
              <p:grpSpPr>
                <a:xfrm>
                  <a:off x="3265901" y="2859930"/>
                  <a:ext cx="81032" cy="107666"/>
                  <a:chOff x="4343981" y="5029200"/>
                  <a:chExt cx="81032" cy="107666"/>
                </a:xfrm>
                <a:effectLst/>
              </p:grpSpPr>
              <p:sp>
                <p:nvSpPr>
                  <p:cNvPr id="61" name="Isosceles Triangle 60"/>
                  <p:cNvSpPr/>
                  <p:nvPr/>
                </p:nvSpPr>
                <p:spPr>
                  <a:xfrm>
                    <a:off x="4375845" y="5029200"/>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2" name="Isosceles Triangle 61"/>
                  <p:cNvSpPr/>
                  <p:nvPr/>
                </p:nvSpPr>
                <p:spPr>
                  <a:xfrm>
                    <a:off x="4343981" y="5091147"/>
                    <a:ext cx="49168" cy="45719"/>
                  </a:xfrm>
                  <a:prstGeom prst="triangl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cxnSp>
          <p:nvCxnSpPr>
            <p:cNvPr id="65" name="Straight Arrow Connector 64"/>
            <p:cNvCxnSpPr/>
            <p:nvPr/>
          </p:nvCxnSpPr>
          <p:spPr>
            <a:xfrm rot="5400000" flipH="1" flipV="1">
              <a:off x="3743434" y="2575923"/>
              <a:ext cx="341244" cy="1618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Right Arrow 96"/>
            <p:cNvSpPr/>
            <p:nvPr/>
          </p:nvSpPr>
          <p:spPr>
            <a:xfrm flipV="1">
              <a:off x="3833129" y="2301280"/>
              <a:ext cx="410018" cy="184943"/>
            </a:xfrm>
            <a:prstGeom prst="rightArrow">
              <a:avLst>
                <a:gd name="adj1" fmla="val 31793"/>
                <a:gd name="adj2" fmla="val 4425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98" name="TextBox 97"/>
          <p:cNvSpPr txBox="1"/>
          <p:nvPr/>
        </p:nvSpPr>
        <p:spPr>
          <a:xfrm>
            <a:off x="228600" y="381000"/>
            <a:ext cx="8763000" cy="954107"/>
          </a:xfrm>
          <a:prstGeom prst="rect">
            <a:avLst/>
          </a:prstGeom>
          <a:noFill/>
        </p:spPr>
        <p:txBody>
          <a:bodyPr wrap="square" rtlCol="0">
            <a:spAutoFit/>
          </a:bodyPr>
          <a:lstStyle/>
          <a:p>
            <a:pPr algn="ctr"/>
            <a:r>
              <a:rPr lang="en-US" sz="2800" dirty="0" smtClean="0">
                <a:solidFill>
                  <a:srgbClr val="000090"/>
                </a:solidFill>
              </a:rPr>
              <a:t>DAZAP1 integrates splicing control into </a:t>
            </a:r>
            <a:r>
              <a:rPr lang="en-US" sz="2800" dirty="0">
                <a:solidFill>
                  <a:srgbClr val="000090"/>
                </a:solidFill>
              </a:rPr>
              <a:t>MEK/</a:t>
            </a:r>
            <a:r>
              <a:rPr lang="en-US" sz="2800" dirty="0" err="1">
                <a:solidFill>
                  <a:srgbClr val="000090"/>
                </a:solidFill>
              </a:rPr>
              <a:t>Erk</a:t>
            </a:r>
            <a:r>
              <a:rPr lang="en-US" sz="2800" dirty="0">
                <a:solidFill>
                  <a:srgbClr val="000090"/>
                </a:solidFill>
              </a:rPr>
              <a:t> regulated cell proliferation and migration</a:t>
            </a:r>
            <a:endParaRPr lang="en-US" sz="2800" b="1" dirty="0">
              <a:solidFill>
                <a:srgbClr val="000090"/>
              </a:solidFill>
              <a:latin typeface="Comic Sans MS"/>
              <a:cs typeface="Comic Sans MS"/>
            </a:endParaRPr>
          </a:p>
        </p:txBody>
      </p:sp>
      <p:sp>
        <p:nvSpPr>
          <p:cNvPr id="100" name="TextBox 99"/>
          <p:cNvSpPr txBox="1"/>
          <p:nvPr/>
        </p:nvSpPr>
        <p:spPr>
          <a:xfrm>
            <a:off x="3810000" y="6400800"/>
            <a:ext cx="5638800" cy="338554"/>
          </a:xfrm>
          <a:prstGeom prst="rect">
            <a:avLst/>
          </a:prstGeom>
          <a:noFill/>
        </p:spPr>
        <p:txBody>
          <a:bodyPr wrap="square" rtlCol="0">
            <a:spAutoFit/>
          </a:bodyPr>
          <a:lstStyle/>
          <a:p>
            <a:r>
              <a:rPr lang="en-US" altLang="zh-CN" sz="1600" b="0" dirty="0" err="1" smtClean="0">
                <a:solidFill>
                  <a:srgbClr val="000090"/>
                </a:solidFill>
                <a:latin typeface="+mj-lt"/>
                <a:cs typeface="Comic Sans MS"/>
              </a:rPr>
              <a:t>Chundhury</a:t>
            </a:r>
            <a:r>
              <a:rPr lang="en-US" altLang="zh-CN" sz="1600" b="0" dirty="0" smtClean="0">
                <a:solidFill>
                  <a:srgbClr val="000090"/>
                </a:solidFill>
                <a:latin typeface="+mj-lt"/>
                <a:cs typeface="Comic Sans MS"/>
              </a:rPr>
              <a:t> et, al. 2014 Nature Communications</a:t>
            </a:r>
            <a:endParaRPr lang="en-US" sz="1600" b="0" dirty="0">
              <a:solidFill>
                <a:srgbClr val="000090"/>
              </a:solidFill>
              <a:latin typeface="+mj-lt"/>
              <a:cs typeface="Comic Sans MS"/>
            </a:endParaRPr>
          </a:p>
        </p:txBody>
      </p:sp>
    </p:spTree>
    <p:extLst>
      <p:ext uri="{BB962C8B-B14F-4D97-AF65-F5344CB8AC3E}">
        <p14:creationId xmlns:p14="http://schemas.microsoft.com/office/powerpoint/2010/main" val="266507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727</TotalTime>
  <Words>1189</Words>
  <Application>Microsoft Office PowerPoint</Application>
  <PresentationFormat>On-screen Show (4:3)</PresentationFormat>
  <Paragraphs>256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PowerPoint Presentation</vt:lpstr>
      <vt:lpstr>PowerPoint Presentation</vt:lpstr>
      <vt:lpstr>Biography </vt:lpstr>
      <vt:lpstr>Research Interests</vt:lpstr>
      <vt:lpstr>Recent Publications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 PPT</dc:title>
  <dc:creator>rakesh-m</dc:creator>
  <cp:lastModifiedBy>OMICS-WS080</cp:lastModifiedBy>
  <cp:revision>62</cp:revision>
  <dcterms:created xsi:type="dcterms:W3CDTF">2014-10-01T07:09:36Z</dcterms:created>
  <dcterms:modified xsi:type="dcterms:W3CDTF">2015-10-19T11:07:53Z</dcterms:modified>
</cp:coreProperties>
</file>