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74" r:id="rId3"/>
    <p:sldId id="275" r:id="rId4"/>
    <p:sldId id="256" r:id="rId5"/>
    <p:sldId id="257" r:id="rId6"/>
    <p:sldId id="258" r:id="rId7"/>
    <p:sldId id="259" r:id="rId8"/>
    <p:sldId id="260" r:id="rId9"/>
    <p:sldId id="261" r:id="rId10"/>
    <p:sldId id="262" r:id="rId11"/>
    <p:sldId id="265" r:id="rId12"/>
    <p:sldId id="263" r:id="rId13"/>
    <p:sldId id="264" r:id="rId14"/>
    <p:sldId id="267" r:id="rId15"/>
    <p:sldId id="272" r:id="rId16"/>
    <p:sldId id="273" r:id="rId17"/>
    <p:sldId id="266" r:id="rId18"/>
    <p:sldId id="268" r:id="rId19"/>
    <p:sldId id="27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1B328A2-DC05-4CA2-AE5A-C42A7A548F32}" type="datetimeFigureOut">
              <a:rPr lang="en-US" smtClean="0"/>
              <a:t>9/2/2014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956490D3-A4C6-4B2F-9BD2-3C5053958DA9}"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B328A2-DC05-4CA2-AE5A-C42A7A548F32}" type="datetimeFigureOut">
              <a:rPr lang="en-US" smtClean="0"/>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6490D3-A4C6-4B2F-9BD2-3C5053958DA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B328A2-DC05-4CA2-AE5A-C42A7A548F32}" type="datetimeFigureOut">
              <a:rPr lang="en-US" smtClean="0"/>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6490D3-A4C6-4B2F-9BD2-3C5053958DA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659B6A-13F6-4DC6-A07C-29521E4DB19D}" type="datetimeFigureOut">
              <a:rPr lang="en-US" smtClean="0">
                <a:solidFill>
                  <a:prstClr val="black">
                    <a:tint val="75000"/>
                  </a:prstClr>
                </a:solidFill>
              </a:rPr>
              <a:pPr/>
              <a:t>9/2/2014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F8B5D57-2A41-4007-B387-B18D7A17E9F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45304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659B6A-13F6-4DC6-A07C-29521E4DB19D}" type="datetimeFigureOut">
              <a:rPr lang="en-US" smtClean="0">
                <a:solidFill>
                  <a:prstClr val="black">
                    <a:tint val="75000"/>
                  </a:prstClr>
                </a:solidFill>
              </a:rPr>
              <a:pPr/>
              <a:t>9/2/2014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F8B5D57-2A41-4007-B387-B18D7A17E9F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49674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659B6A-13F6-4DC6-A07C-29521E4DB19D}" type="datetimeFigureOut">
              <a:rPr lang="en-US" smtClean="0">
                <a:solidFill>
                  <a:prstClr val="black">
                    <a:tint val="75000"/>
                  </a:prstClr>
                </a:solidFill>
              </a:rPr>
              <a:pPr/>
              <a:t>9/2/2014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F8B5D57-2A41-4007-B387-B18D7A17E9F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882266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659B6A-13F6-4DC6-A07C-29521E4DB19D}" type="datetimeFigureOut">
              <a:rPr lang="en-US" smtClean="0">
                <a:solidFill>
                  <a:prstClr val="black">
                    <a:tint val="75000"/>
                  </a:prstClr>
                </a:solidFill>
              </a:rPr>
              <a:pPr/>
              <a:t>9/2/2014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F8B5D57-2A41-4007-B387-B18D7A17E9F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852751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659B6A-13F6-4DC6-A07C-29521E4DB19D}" type="datetimeFigureOut">
              <a:rPr lang="en-US" smtClean="0">
                <a:solidFill>
                  <a:prstClr val="black">
                    <a:tint val="75000"/>
                  </a:prstClr>
                </a:solidFill>
              </a:rPr>
              <a:pPr/>
              <a:t>9/2/2014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F8B5D57-2A41-4007-B387-B18D7A17E9F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166404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659B6A-13F6-4DC6-A07C-29521E4DB19D}" type="datetimeFigureOut">
              <a:rPr lang="en-US" smtClean="0">
                <a:solidFill>
                  <a:prstClr val="black">
                    <a:tint val="75000"/>
                  </a:prstClr>
                </a:solidFill>
              </a:rPr>
              <a:pPr/>
              <a:t>9/2/2014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F8B5D57-2A41-4007-B387-B18D7A17E9F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199066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659B6A-13F6-4DC6-A07C-29521E4DB19D}" type="datetimeFigureOut">
              <a:rPr lang="en-US" smtClean="0">
                <a:solidFill>
                  <a:prstClr val="black">
                    <a:tint val="75000"/>
                  </a:prstClr>
                </a:solidFill>
              </a:rPr>
              <a:pPr/>
              <a:t>9/2/2014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F8B5D57-2A41-4007-B387-B18D7A17E9F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149306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659B6A-13F6-4DC6-A07C-29521E4DB19D}" type="datetimeFigureOut">
              <a:rPr lang="en-US" smtClean="0">
                <a:solidFill>
                  <a:prstClr val="black">
                    <a:tint val="75000"/>
                  </a:prstClr>
                </a:solidFill>
              </a:rPr>
              <a:pPr/>
              <a:t>9/2/2014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F8B5D57-2A41-4007-B387-B18D7A17E9F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59969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1B328A2-DC05-4CA2-AE5A-C42A7A548F32}" type="datetimeFigureOut">
              <a:rPr lang="en-US" smtClean="0"/>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6490D3-A4C6-4B2F-9BD2-3C5053958DA9}"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659B6A-13F6-4DC6-A07C-29521E4DB19D}" type="datetimeFigureOut">
              <a:rPr lang="en-US" smtClean="0">
                <a:solidFill>
                  <a:prstClr val="black">
                    <a:tint val="75000"/>
                  </a:prstClr>
                </a:solidFill>
              </a:rPr>
              <a:pPr/>
              <a:t>9/2/2014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F8B5D57-2A41-4007-B387-B18D7A17E9F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017324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659B6A-13F6-4DC6-A07C-29521E4DB19D}" type="datetimeFigureOut">
              <a:rPr lang="en-US" smtClean="0">
                <a:solidFill>
                  <a:prstClr val="black">
                    <a:tint val="75000"/>
                  </a:prstClr>
                </a:solidFill>
              </a:rPr>
              <a:pPr/>
              <a:t>9/2/2014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F8B5D57-2A41-4007-B387-B18D7A17E9F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238502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659B6A-13F6-4DC6-A07C-29521E4DB19D}" type="datetimeFigureOut">
              <a:rPr lang="en-US" smtClean="0">
                <a:solidFill>
                  <a:prstClr val="black">
                    <a:tint val="75000"/>
                  </a:prstClr>
                </a:solidFill>
              </a:rPr>
              <a:pPr/>
              <a:t>9/2/2014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F8B5D57-2A41-4007-B387-B18D7A17E9F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9110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1B328A2-DC05-4CA2-AE5A-C42A7A548F32}" type="datetimeFigureOut">
              <a:rPr lang="en-US" smtClean="0"/>
              <a:t>9/2/2014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956490D3-A4C6-4B2F-9BD2-3C5053958DA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1B328A2-DC05-4CA2-AE5A-C42A7A548F32}" type="datetimeFigureOut">
              <a:rPr lang="en-US" smtClean="0"/>
              <a:t>9/2/2014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6490D3-A4C6-4B2F-9BD2-3C5053958DA9}"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1B328A2-DC05-4CA2-AE5A-C42A7A548F32}" type="datetimeFigureOut">
              <a:rPr lang="en-US" smtClean="0"/>
              <a:t>9/2/2014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6490D3-A4C6-4B2F-9BD2-3C5053958DA9}"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1B328A2-DC05-4CA2-AE5A-C42A7A548F32}" type="datetimeFigureOut">
              <a:rPr lang="en-US" smtClean="0"/>
              <a:t>9/2/2014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6490D3-A4C6-4B2F-9BD2-3C5053958DA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B328A2-DC05-4CA2-AE5A-C42A7A548F32}" type="datetimeFigureOut">
              <a:rPr lang="en-US" smtClean="0"/>
              <a:t>9/2/2014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6490D3-A4C6-4B2F-9BD2-3C5053958DA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1B328A2-DC05-4CA2-AE5A-C42A7A548F32}" type="datetimeFigureOut">
              <a:rPr lang="en-US" smtClean="0"/>
              <a:t>9/2/2014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6490D3-A4C6-4B2F-9BD2-3C5053958DA9}"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1B328A2-DC05-4CA2-AE5A-C42A7A548F32}" type="datetimeFigureOut">
              <a:rPr lang="en-US" smtClean="0"/>
              <a:t>9/2/2014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956490D3-A4C6-4B2F-9BD2-3C5053958DA9}"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1B328A2-DC05-4CA2-AE5A-C42A7A548F32}" type="datetimeFigureOut">
              <a:rPr lang="en-US" smtClean="0"/>
              <a:t>9/2/2014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56490D3-A4C6-4B2F-9BD2-3C5053958DA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659B6A-13F6-4DC6-A07C-29521E4DB19D}" type="datetimeFigureOut">
              <a:rPr lang="en-US" smtClean="0">
                <a:solidFill>
                  <a:prstClr val="black">
                    <a:tint val="75000"/>
                  </a:prstClr>
                </a:solidFill>
              </a:rPr>
              <a:pPr/>
              <a:t>9/2/2014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8B5D57-2A41-4007-B387-B18D7A17E9F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124101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srcRect/>
          <a:stretch>
            <a:fillRect/>
          </a:stretch>
        </p:blipFill>
        <p:spPr bwMode="auto">
          <a:xfrm>
            <a:off x="6350" y="0"/>
            <a:ext cx="9137650" cy="2849563"/>
          </a:xfrm>
          <a:prstGeom prst="rect">
            <a:avLst/>
          </a:prstGeom>
          <a:noFill/>
          <a:ln w="9525">
            <a:noFill/>
            <a:miter lim="800000"/>
            <a:headEnd/>
            <a:tailEnd/>
          </a:ln>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rgbClr val="F79646"/>
                </a:solidFill>
                <a:latin typeface="Stencil" panose="040409050D0802020404" pitchFamily="82" charset="0"/>
              </a:rPr>
              <a:t>OMICS Group</a:t>
            </a:r>
            <a:endParaRPr lang="en-US" sz="5400" dirty="0">
              <a:solidFill>
                <a:srgbClr val="F79646"/>
              </a:solidFill>
              <a:latin typeface="Stencil" panose="040409050D0802020404" pitchFamily="82" charset="0"/>
            </a:endParaRPr>
          </a:p>
        </p:txBody>
      </p:sp>
      <p:sp>
        <p:nvSpPr>
          <p:cNvPr id="2052" name="Rectangle 8"/>
          <p:cNvSpPr>
            <a:spLocks noChangeArrowheads="1"/>
          </p:cNvSpPr>
          <p:nvPr/>
        </p:nvSpPr>
        <p:spPr bwMode="auto">
          <a:xfrm>
            <a:off x="2209800" y="6372225"/>
            <a:ext cx="5019675" cy="400050"/>
          </a:xfrm>
          <a:prstGeom prst="rect">
            <a:avLst/>
          </a:prstGeom>
          <a:noFill/>
          <a:ln w="9525">
            <a:noFill/>
            <a:miter lim="800000"/>
            <a:headEnd/>
            <a:tailEnd/>
          </a:ln>
        </p:spPr>
        <p:txBody>
          <a:bodyPr wrap="none">
            <a:spAutoFit/>
          </a:bodyPr>
          <a:lstStyle/>
          <a:p>
            <a:r>
              <a:rPr lang="en-US" altLang="en-US" sz="2000">
                <a:solidFill>
                  <a:srgbClr val="7030A0"/>
                </a:solidFill>
              </a:rPr>
              <a:t>Contact us at: contact.omics@omicsonline.org</a:t>
            </a:r>
          </a:p>
        </p:txBody>
      </p:sp>
      <p:pic>
        <p:nvPicPr>
          <p:cNvPr id="2053" name="Picture 3" descr="C:\Users\rakesh-s\Desktop\indexFG.jpg"/>
          <p:cNvPicPr>
            <a:picLocks noChangeAspect="1" noChangeArrowheads="1"/>
          </p:cNvPicPr>
          <p:nvPr/>
        </p:nvPicPr>
        <p:blipFill>
          <a:blip r:embed="rId3"/>
          <a:srcRect/>
          <a:stretch>
            <a:fillRect/>
          </a:stretch>
        </p:blipFill>
        <p:spPr bwMode="auto">
          <a:xfrm>
            <a:off x="6350" y="849313"/>
            <a:ext cx="1981200" cy="1992312"/>
          </a:xfrm>
          <a:prstGeom prst="rect">
            <a:avLst/>
          </a:prstGeom>
          <a:noFill/>
          <a:ln w="9525">
            <a:noFill/>
            <a:miter lim="800000"/>
            <a:headEnd/>
            <a:tailEnd/>
          </a:ln>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42061645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Honors and Awards</a:t>
            </a:r>
            <a:endParaRPr lang="en-US" dirty="0"/>
          </a:p>
        </p:txBody>
      </p:sp>
      <p:sp>
        <p:nvSpPr>
          <p:cNvPr id="3" name="Content Placeholder 2"/>
          <p:cNvSpPr>
            <a:spLocks noGrp="1"/>
          </p:cNvSpPr>
          <p:nvPr>
            <p:ph sz="quarter" idx="1"/>
          </p:nvPr>
        </p:nvSpPr>
        <p:spPr/>
        <p:txBody>
          <a:bodyPr>
            <a:normAutofit/>
          </a:bodyPr>
          <a:lstStyle/>
          <a:p>
            <a:r>
              <a:rPr lang="en-US" sz="3200" i="1" dirty="0"/>
              <a:t>He was a Member of the advisory group formed by FDI for publishing the  Dental Ethics Manual in 2007 and carried out its translation into Arabic Language to be available to all Arabic natives.</a:t>
            </a:r>
          </a:p>
          <a:p>
            <a:r>
              <a:rPr lang="en-US" sz="3200" dirty="0"/>
              <a:t> </a:t>
            </a:r>
          </a:p>
          <a:p>
            <a:endParaRPr lang="en-US"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Experience</a:t>
            </a:r>
            <a:endParaRPr lang="en-US" dirty="0"/>
          </a:p>
        </p:txBody>
      </p:sp>
      <p:sp>
        <p:nvSpPr>
          <p:cNvPr id="3" name="Content Placeholder 2"/>
          <p:cNvSpPr>
            <a:spLocks noGrp="1"/>
          </p:cNvSpPr>
          <p:nvPr>
            <p:ph sz="quarter" idx="1"/>
          </p:nvPr>
        </p:nvSpPr>
        <p:spPr/>
        <p:txBody>
          <a:bodyPr>
            <a:normAutofit/>
          </a:bodyPr>
          <a:lstStyle/>
          <a:p>
            <a:r>
              <a:rPr lang="en-US" sz="3200" i="1" dirty="0"/>
              <a:t>He is currently involved in teaching undergraduate and graduate students in all field of </a:t>
            </a:r>
            <a:r>
              <a:rPr lang="en-US" sz="3200" i="1" dirty="0" err="1"/>
              <a:t>Prosthodontics</a:t>
            </a:r>
            <a:r>
              <a:rPr lang="en-US" sz="3200" i="1" dirty="0"/>
              <a:t> in addition to involvement in advanced programs for MFDS Trainees, High specialty trainees and Advanced clinical trainees in </a:t>
            </a:r>
            <a:r>
              <a:rPr lang="en-US" sz="3200" i="1" dirty="0" err="1"/>
              <a:t>Prosthodontics</a:t>
            </a:r>
            <a:endParaRPr lang="en-US" sz="3200" i="1" dirty="0"/>
          </a:p>
          <a:p>
            <a:endParaRPr 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Experience</a:t>
            </a:r>
            <a:endParaRPr lang="en-US" dirty="0"/>
          </a:p>
        </p:txBody>
      </p:sp>
      <p:sp>
        <p:nvSpPr>
          <p:cNvPr id="3" name="Content Placeholder 2"/>
          <p:cNvSpPr>
            <a:spLocks noGrp="1"/>
          </p:cNvSpPr>
          <p:nvPr>
            <p:ph sz="quarter" idx="1"/>
          </p:nvPr>
        </p:nvSpPr>
        <p:spPr/>
        <p:txBody>
          <a:bodyPr>
            <a:normAutofit/>
          </a:bodyPr>
          <a:lstStyle/>
          <a:p>
            <a:r>
              <a:rPr lang="en-US" sz="3200" i="1" dirty="0"/>
              <a:t>He supervised several </a:t>
            </a:r>
            <a:r>
              <a:rPr lang="en-US" sz="3200" i="1" dirty="0" err="1"/>
              <a:t>MSc</a:t>
            </a:r>
            <a:r>
              <a:rPr lang="en-US" sz="3200" i="1" dirty="0"/>
              <a:t> students as a main and a co advisor and as an examiner for more than 25 theses in all disciplines of </a:t>
            </a:r>
            <a:r>
              <a:rPr lang="en-US" sz="3200" i="1" dirty="0" err="1"/>
              <a:t>Prosthodontics</a:t>
            </a:r>
            <a:endParaRPr lang="en-US" sz="3200" i="1" dirty="0"/>
          </a:p>
          <a:p>
            <a:endParaRPr lang="en-US"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Reviewer and Editorial Board member</a:t>
            </a:r>
            <a:endParaRPr lang="en-US" dirty="0"/>
          </a:p>
        </p:txBody>
      </p:sp>
      <p:sp>
        <p:nvSpPr>
          <p:cNvPr id="3" name="Content Placeholder 2"/>
          <p:cNvSpPr>
            <a:spLocks noGrp="1"/>
          </p:cNvSpPr>
          <p:nvPr>
            <p:ph sz="quarter" idx="1"/>
          </p:nvPr>
        </p:nvSpPr>
        <p:spPr/>
        <p:txBody>
          <a:bodyPr>
            <a:normAutofit/>
          </a:bodyPr>
          <a:lstStyle/>
          <a:p>
            <a:r>
              <a:rPr lang="en-US" sz="3200" i="1" dirty="0" smtClean="0"/>
              <a:t>He works as a reviewer for 18 local and International Peer reviewed Journals and on editorial board of 7 International Journals</a:t>
            </a:r>
          </a:p>
          <a:p>
            <a:endParaRPr lang="en-US" sz="3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Professional </a:t>
            </a:r>
            <a:r>
              <a:rPr lang="en-US" b="1" dirty="0" smtClean="0"/>
              <a:t>organizations</a:t>
            </a:r>
            <a:r>
              <a:rPr lang="en-US" dirty="0"/>
              <a:t/>
            </a:r>
            <a:br>
              <a:rPr lang="en-US" dirty="0"/>
            </a:br>
            <a:endParaRPr lang="en-US" dirty="0"/>
          </a:p>
        </p:txBody>
      </p:sp>
      <p:sp>
        <p:nvSpPr>
          <p:cNvPr id="3" name="Content Placeholder 2"/>
          <p:cNvSpPr>
            <a:spLocks noGrp="1"/>
          </p:cNvSpPr>
          <p:nvPr>
            <p:ph sz="quarter" idx="1"/>
          </p:nvPr>
        </p:nvSpPr>
        <p:spPr/>
        <p:txBody>
          <a:bodyPr>
            <a:normAutofit/>
          </a:bodyPr>
          <a:lstStyle/>
          <a:p>
            <a:r>
              <a:rPr lang="en-US" sz="3200" i="1" dirty="0" smtClean="0"/>
              <a:t>Member of more than 10 International Research and education Organizations</a:t>
            </a:r>
            <a:endParaRPr lang="en-US" sz="3200"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Conferences and Workshops</a:t>
            </a:r>
            <a:endParaRPr lang="en-US" dirty="0"/>
          </a:p>
        </p:txBody>
      </p:sp>
      <p:sp>
        <p:nvSpPr>
          <p:cNvPr id="3" name="Content Placeholder 2"/>
          <p:cNvSpPr>
            <a:spLocks noGrp="1"/>
          </p:cNvSpPr>
          <p:nvPr>
            <p:ph sz="quarter" idx="1"/>
          </p:nvPr>
        </p:nvSpPr>
        <p:spPr/>
        <p:txBody>
          <a:bodyPr>
            <a:normAutofit/>
          </a:bodyPr>
          <a:lstStyle/>
          <a:p>
            <a:r>
              <a:rPr lang="en-US" sz="3200" i="1" dirty="0" smtClean="0"/>
              <a:t>He participated in more than 40 International Dental Conference and attended more than 10 workshops in dental  and </a:t>
            </a:r>
            <a:r>
              <a:rPr lang="en-US" sz="3200" i="1" dirty="0" err="1" smtClean="0"/>
              <a:t>Prosthodontics</a:t>
            </a:r>
            <a:r>
              <a:rPr lang="en-US" sz="3200" i="1" dirty="0" smtClean="0"/>
              <a:t> disciplines </a:t>
            </a:r>
            <a:endParaRPr lang="en-US" sz="3200"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u="sng" dirty="0" smtClean="0"/>
              <a:t>Research Interests:</a:t>
            </a:r>
            <a:r>
              <a:rPr lang="en-US" i="1" dirty="0" smtClean="0"/>
              <a:t/>
            </a:r>
            <a:br>
              <a:rPr lang="en-US" i="1" dirty="0" smtClean="0"/>
            </a:br>
            <a:endParaRPr lang="en-US" dirty="0"/>
          </a:p>
        </p:txBody>
      </p:sp>
      <p:sp>
        <p:nvSpPr>
          <p:cNvPr id="3" name="Content Placeholder 2"/>
          <p:cNvSpPr>
            <a:spLocks noGrp="1"/>
          </p:cNvSpPr>
          <p:nvPr>
            <p:ph sz="quarter" idx="1"/>
          </p:nvPr>
        </p:nvSpPr>
        <p:spPr/>
        <p:txBody>
          <a:bodyPr>
            <a:noAutofit/>
          </a:bodyPr>
          <a:lstStyle/>
          <a:p>
            <a:pPr>
              <a:buNone/>
            </a:pPr>
            <a:r>
              <a:rPr lang="en-US" sz="2800" i="1" dirty="0" smtClean="0"/>
              <a:t>•</a:t>
            </a:r>
            <a:r>
              <a:rPr lang="en-US" sz="2800" i="1" dirty="0"/>
              <a:t>	Standards of clinical and laboratory procedures for construction of fixed and removable prostheses </a:t>
            </a:r>
          </a:p>
          <a:p>
            <a:endParaRPr lang="en-US" sz="2800" i="1" dirty="0"/>
          </a:p>
          <a:p>
            <a:pPr>
              <a:buNone/>
            </a:pPr>
            <a:r>
              <a:rPr lang="en-US" sz="2800" i="1" dirty="0"/>
              <a:t>•	Oral Infections related to removable prostheses </a:t>
            </a:r>
          </a:p>
          <a:p>
            <a:pPr>
              <a:buNone/>
            </a:pPr>
            <a:r>
              <a:rPr lang="en-US" sz="2800" i="1" dirty="0"/>
              <a:t>•	Infection Control </a:t>
            </a:r>
          </a:p>
          <a:p>
            <a:pPr>
              <a:buNone/>
            </a:pPr>
            <a:r>
              <a:rPr lang="en-US" sz="2800" i="1" dirty="0"/>
              <a:t>•	Esthetics Dentistry</a:t>
            </a:r>
          </a:p>
          <a:p>
            <a:pPr>
              <a:buNone/>
            </a:pPr>
            <a:r>
              <a:rPr lang="en-US" sz="2800" i="1" dirty="0"/>
              <a:t>•	Implant Dentistry</a:t>
            </a:r>
          </a:p>
          <a:p>
            <a:pPr>
              <a:buNone/>
            </a:pPr>
            <a:r>
              <a:rPr lang="en-US" sz="2800" i="1" dirty="0"/>
              <a:t>•	Restoration of </a:t>
            </a:r>
            <a:r>
              <a:rPr lang="en-US" sz="2800" i="1" dirty="0" err="1"/>
              <a:t>Endodontically</a:t>
            </a:r>
            <a:r>
              <a:rPr lang="en-US" sz="2800" i="1" dirty="0"/>
              <a:t> treated teeth</a:t>
            </a:r>
          </a:p>
          <a:p>
            <a:pPr>
              <a:buNone/>
            </a:pPr>
            <a:r>
              <a:rPr lang="en-US" sz="2800" i="1" dirty="0"/>
              <a:t>•	</a:t>
            </a:r>
            <a:r>
              <a:rPr lang="en-US" sz="2800" i="1" dirty="0" err="1"/>
              <a:t>Periodontics</a:t>
            </a:r>
            <a:r>
              <a:rPr lang="en-US" sz="2800" i="1" dirty="0"/>
              <a:t>-Restorative Dentistry Interface</a:t>
            </a:r>
          </a:p>
          <a:p>
            <a:pPr>
              <a:buNone/>
            </a:pPr>
            <a:r>
              <a:rPr lang="en-US" sz="2800" i="1" dirty="0"/>
              <a:t>•	Shortened Dental arch</a:t>
            </a:r>
          </a:p>
          <a:p>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Publications</a:t>
            </a:r>
            <a:r>
              <a:rPr lang="en-US" sz="3600" dirty="0" smtClean="0"/>
              <a:t/>
            </a:r>
            <a:br>
              <a:rPr lang="en-US" sz="3600" dirty="0" smtClean="0"/>
            </a:br>
            <a:endParaRPr lang="en-US" dirty="0"/>
          </a:p>
        </p:txBody>
      </p:sp>
      <p:sp>
        <p:nvSpPr>
          <p:cNvPr id="3" name="Content Placeholder 2"/>
          <p:cNvSpPr>
            <a:spLocks noGrp="1"/>
          </p:cNvSpPr>
          <p:nvPr>
            <p:ph sz="quarter" idx="1"/>
          </p:nvPr>
        </p:nvSpPr>
        <p:spPr>
          <a:xfrm>
            <a:off x="457200" y="1066800"/>
            <a:ext cx="8229600" cy="4525963"/>
          </a:xfrm>
        </p:spPr>
        <p:txBody>
          <a:bodyPr>
            <a:noAutofit/>
          </a:bodyPr>
          <a:lstStyle/>
          <a:p>
            <a:pPr>
              <a:buNone/>
            </a:pPr>
            <a:r>
              <a:rPr lang="en-US" b="1" i="1" dirty="0"/>
              <a:t> </a:t>
            </a:r>
            <a:endParaRPr lang="en-US" i="1" dirty="0"/>
          </a:p>
          <a:p>
            <a:pPr>
              <a:buNone/>
            </a:pPr>
            <a:r>
              <a:rPr lang="en-US" b="1" i="1" dirty="0" smtClean="0"/>
              <a:t>More than 30 published articles in peer reviewed high impact international Journals in addition at a pending list of manuscripts submitted for publications</a:t>
            </a:r>
            <a:r>
              <a:rPr lang="en-US" b="1" i="1" dirty="0"/>
              <a:t> </a:t>
            </a:r>
            <a:endParaRPr lang="en-US" i="1"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u="sng" dirty="0" smtClean="0"/>
              <a:t>Books</a:t>
            </a:r>
            <a:r>
              <a:rPr lang="en-US" dirty="0" smtClean="0"/>
              <a:t/>
            </a:r>
            <a:br>
              <a:rPr lang="en-US" dirty="0" smtClean="0"/>
            </a:br>
            <a:endParaRPr lang="en-US" dirty="0"/>
          </a:p>
        </p:txBody>
      </p:sp>
      <p:sp>
        <p:nvSpPr>
          <p:cNvPr id="3" name="Content Placeholder 2"/>
          <p:cNvSpPr>
            <a:spLocks noGrp="1"/>
          </p:cNvSpPr>
          <p:nvPr>
            <p:ph sz="quarter" idx="1"/>
          </p:nvPr>
        </p:nvSpPr>
        <p:spPr>
          <a:xfrm>
            <a:off x="457200" y="990600"/>
            <a:ext cx="8229600" cy="4525963"/>
          </a:xfrm>
        </p:spPr>
        <p:txBody>
          <a:bodyPr>
            <a:normAutofit/>
          </a:bodyPr>
          <a:lstStyle/>
          <a:p>
            <a:pPr>
              <a:buNone/>
            </a:pPr>
            <a:r>
              <a:rPr lang="en-US" i="1" dirty="0"/>
              <a:t> </a:t>
            </a:r>
          </a:p>
          <a:p>
            <a:pPr>
              <a:buNone/>
            </a:pPr>
            <a:r>
              <a:rPr lang="en-US" b="1" i="1" dirty="0"/>
              <a:t>1.</a:t>
            </a:r>
            <a:r>
              <a:rPr lang="en-US" i="1" dirty="0"/>
              <a:t> Member of the advisory group formed by FDI for publishing the</a:t>
            </a:r>
          </a:p>
          <a:p>
            <a:pPr>
              <a:buNone/>
            </a:pPr>
            <a:r>
              <a:rPr lang="en-US" i="1" dirty="0"/>
              <a:t>    Dental Ethics Manual, 2007</a:t>
            </a:r>
          </a:p>
          <a:p>
            <a:pPr>
              <a:buNone/>
            </a:pPr>
            <a:r>
              <a:rPr lang="en-US" i="1" dirty="0"/>
              <a:t> </a:t>
            </a:r>
          </a:p>
          <a:p>
            <a:pPr>
              <a:buNone/>
            </a:pPr>
            <a:r>
              <a:rPr lang="en-US" b="1" i="1" dirty="0"/>
              <a:t>2.</a:t>
            </a:r>
            <a:r>
              <a:rPr lang="en-US" i="1" dirty="0"/>
              <a:t> Arabic translation of FDI Dental Ethics Manual: </a:t>
            </a:r>
          </a:p>
          <a:p>
            <a:pPr>
              <a:buNone/>
            </a:pPr>
            <a:r>
              <a:rPr lang="en-US" i="1"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srcRect/>
          <a:stretch>
            <a:fillRect/>
          </a:stretch>
        </p:blipFill>
        <p:spPr bwMode="auto">
          <a:xfrm>
            <a:off x="0" y="-93663"/>
            <a:ext cx="9144000" cy="6926263"/>
          </a:xfrm>
          <a:prstGeom prst="rect">
            <a:avLst/>
          </a:prstGeom>
          <a:noFill/>
          <a:ln w="9525">
            <a:noFill/>
            <a:miter lim="800000"/>
            <a:headEnd/>
            <a:tailEnd/>
          </a:ln>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rgbClr val="EEECE1">
                    <a:lumMod val="10000"/>
                  </a:srgb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rgbClr val="EEECE1">
                    <a:lumMod val="10000"/>
                  </a:srgbClr>
                </a:solidFill>
                <a:latin typeface="Centaur" panose="02030504050205020304" pitchFamily="18" charset="0"/>
              </a:rPr>
              <a:t>OMICS Journals  are poised in excellence by publishing high quality research. </a:t>
            </a:r>
            <a:r>
              <a:rPr lang="en-IN" sz="2000" dirty="0">
                <a:solidFill>
                  <a:srgbClr val="EEECE1">
                    <a:lumMod val="10000"/>
                  </a:srgbClr>
                </a:solidFill>
                <a:latin typeface="Centaur" panose="02030504050205020304" pitchFamily="18" charset="0"/>
              </a:rPr>
              <a:t>OMICS Group follows an Editorial Manager® System peer review process and boasts of a strong and active editorial board.</a:t>
            </a:r>
            <a:endParaRPr lang="en-US" sz="2000" dirty="0">
              <a:solidFill>
                <a:srgbClr val="EEECE1">
                  <a:lumMod val="10000"/>
                </a:srgbClr>
              </a:solidFill>
              <a:latin typeface="Centaur" panose="02030504050205020304" pitchFamily="18" charset="0"/>
            </a:endParaRPr>
          </a:p>
          <a:p>
            <a:pPr algn="ctr">
              <a:defRPr/>
            </a:pPr>
            <a:r>
              <a:rPr lang="en-US" sz="2000" dirty="0">
                <a:solidFill>
                  <a:srgbClr val="EEECE1">
                    <a:lumMod val="10000"/>
                  </a:srgb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rgbClr val="EEECE1">
                    <a:lumMod val="10000"/>
                  </a:srgb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rgbClr val="EEECE1">
                  <a:lumMod val="10000"/>
                </a:srgbClr>
              </a:solidFill>
              <a:latin typeface="Centaur" panose="02030504050205020304" pitchFamily="18" charset="0"/>
            </a:endParaRPr>
          </a:p>
          <a:p>
            <a:pPr>
              <a:defRPr/>
            </a:pPr>
            <a:endParaRPr lang="en-US" sz="2000" dirty="0">
              <a:solidFill>
                <a:prstClr val="black"/>
              </a:solidFill>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rgbClr val="8064A2">
                    <a:lumMod val="10000"/>
                  </a:srgbClr>
                </a:solidFill>
                <a:latin typeface="Baskerville Old Face" panose="02020602080505020303" pitchFamily="18" charset="0"/>
              </a:rPr>
              <a:t>OMICS Journals are welcoming Submissions</a:t>
            </a:r>
            <a:r>
              <a:rPr lang="en-US" sz="3200" b="1" dirty="0" smtClean="0">
                <a:solidFill>
                  <a:srgbClr val="8064A2">
                    <a:lumMod val="10000"/>
                  </a:srgbClr>
                </a:solidFill>
              </a:rPr>
              <a:t/>
            </a:r>
            <a:br>
              <a:rPr lang="en-US" sz="3200" b="1" dirty="0" smtClean="0">
                <a:solidFill>
                  <a:srgbClr val="8064A2">
                    <a:lumMod val="10000"/>
                  </a:srgbClr>
                </a:solidFill>
              </a:rPr>
            </a:br>
            <a:endParaRPr lang="en-US" sz="3200" dirty="0">
              <a:solidFill>
                <a:srgbClr val="8064A2">
                  <a:lumMod val="10000"/>
                </a:srgbClr>
              </a:solidFill>
            </a:endParaRPr>
          </a:p>
        </p:txBody>
      </p:sp>
      <p:sp>
        <p:nvSpPr>
          <p:cNvPr id="8" name="Rectangle 7"/>
          <p:cNvSpPr/>
          <p:nvPr/>
        </p:nvSpPr>
        <p:spPr>
          <a:xfrm>
            <a:off x="1333500" y="5715000"/>
            <a:ext cx="6230938" cy="9239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IN" dirty="0">
                <a:solidFill>
                  <a:srgbClr val="0070C0"/>
                </a:solidFill>
                <a:latin typeface="Times New Roman" pitchFamily="18" charset="0"/>
                <a:ea typeface="Microsoft YaHei" panose="020B0503020204020204" pitchFamily="34" charset="-122"/>
                <a:cs typeface="Times New Roman" pitchFamily="18" charset="0"/>
              </a:rPr>
              <a:t>For more details please visit our website: http://omicsonline.org/Submitmanuscript.php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529078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47800" y="3733800"/>
            <a:ext cx="6400800" cy="1600200"/>
          </a:xfrm>
        </p:spPr>
        <p:txBody>
          <a:bodyPr>
            <a:normAutofit fontScale="92500" lnSpcReduction="10000"/>
          </a:bodyPr>
          <a:lstStyle/>
          <a:p>
            <a:r>
              <a:rPr lang="en-GB" dirty="0">
                <a:solidFill>
                  <a:srgbClr val="FF0000"/>
                </a:solidFill>
              </a:rPr>
              <a:t>Associate</a:t>
            </a:r>
            <a:r>
              <a:rPr lang="en-US" dirty="0">
                <a:solidFill>
                  <a:srgbClr val="FF0000"/>
                </a:solidFill>
              </a:rPr>
              <a:t> Professor of Fixed and Removable </a:t>
            </a:r>
            <a:r>
              <a:rPr lang="en-US" dirty="0" err="1">
                <a:solidFill>
                  <a:srgbClr val="FF0000"/>
                </a:solidFill>
              </a:rPr>
              <a:t>Prosthodontics</a:t>
            </a:r>
            <a:r>
              <a:rPr lang="en-US" dirty="0">
                <a:solidFill>
                  <a:srgbClr val="FF0000"/>
                </a:solidFill>
              </a:rPr>
              <a:t> and Implant Dentistry </a:t>
            </a:r>
            <a:endParaRPr lang="en-US" dirty="0" smtClean="0">
              <a:solidFill>
                <a:srgbClr val="FF0000"/>
              </a:solidFill>
            </a:endParaRPr>
          </a:p>
          <a:p>
            <a:endParaRPr lang="en-US" dirty="0">
              <a:solidFill>
                <a:srgbClr val="FF0000"/>
              </a:solidFill>
            </a:endParaRPr>
          </a:p>
          <a:p>
            <a:r>
              <a:rPr lang="en-US" dirty="0" smtClean="0">
                <a:solidFill>
                  <a:srgbClr val="FF0000"/>
                </a:solidFill>
              </a:rPr>
              <a:t> </a:t>
            </a:r>
            <a:r>
              <a:rPr lang="en-US" dirty="0">
                <a:solidFill>
                  <a:srgbClr val="FF0000"/>
                </a:solidFill>
              </a:rPr>
              <a:t>Jordan University of Science and </a:t>
            </a:r>
            <a:r>
              <a:rPr lang="en-US" dirty="0" smtClean="0">
                <a:solidFill>
                  <a:srgbClr val="FF0000"/>
                </a:solidFill>
              </a:rPr>
              <a:t>Technology</a:t>
            </a:r>
            <a:endParaRPr lang="en-US" dirty="0">
              <a:solidFill>
                <a:srgbClr val="FF0000"/>
              </a:solidFill>
            </a:endParaRPr>
          </a:p>
        </p:txBody>
      </p:sp>
      <p:sp>
        <p:nvSpPr>
          <p:cNvPr id="2" name="Title 1"/>
          <p:cNvSpPr>
            <a:spLocks noGrp="1"/>
          </p:cNvSpPr>
          <p:nvPr>
            <p:ph type="ctrTitle"/>
          </p:nvPr>
        </p:nvSpPr>
        <p:spPr>
          <a:xfrm>
            <a:off x="1219200" y="1447800"/>
            <a:ext cx="7772400" cy="1470025"/>
          </a:xfrm>
        </p:spPr>
        <p:txBody>
          <a:bodyPr/>
          <a:lstStyle/>
          <a:p>
            <a:r>
              <a:rPr lang="en-US" dirty="0"/>
              <a:t>Dr. Ziad N. Al-</a:t>
            </a:r>
            <a:r>
              <a:rPr lang="en-US" dirty="0" err="1"/>
              <a:t>Dwairi</a:t>
            </a:r>
            <a:endParaRPr lang="en-US" dirty="0"/>
          </a:p>
        </p:txBody>
      </p:sp>
      <p:pic>
        <p:nvPicPr>
          <p:cNvPr id="4" name="Picture 3" descr="SOU_1795"/>
          <p:cNvPicPr/>
          <p:nvPr/>
        </p:nvPicPr>
        <p:blipFill>
          <a:blip r:embed="rId2" cstate="print"/>
          <a:srcRect/>
          <a:stretch>
            <a:fillRect/>
          </a:stretch>
        </p:blipFill>
        <p:spPr bwMode="auto">
          <a:xfrm>
            <a:off x="228600" y="152400"/>
            <a:ext cx="1981200" cy="27432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t>
            </a:r>
            <a:endParaRPr lang="en-US" dirty="0"/>
          </a:p>
        </p:txBody>
      </p:sp>
      <p:sp>
        <p:nvSpPr>
          <p:cNvPr id="3" name="Content Placeholder 2"/>
          <p:cNvSpPr>
            <a:spLocks noGrp="1"/>
          </p:cNvSpPr>
          <p:nvPr>
            <p:ph sz="quarter" idx="1"/>
          </p:nvPr>
        </p:nvSpPr>
        <p:spPr/>
        <p:txBody>
          <a:bodyPr>
            <a:normAutofit/>
          </a:bodyPr>
          <a:lstStyle/>
          <a:p>
            <a:r>
              <a:rPr lang="en-US" sz="3200" i="1" dirty="0"/>
              <a:t>Dr. Ziad N. Al-</a:t>
            </a:r>
            <a:r>
              <a:rPr lang="en-US" sz="3200" i="1" dirty="0" err="1"/>
              <a:t>Dwairi</a:t>
            </a:r>
            <a:r>
              <a:rPr lang="en-US" sz="3200" i="1" dirty="0"/>
              <a:t> works as an </a:t>
            </a:r>
            <a:r>
              <a:rPr lang="en-GB" sz="3200" i="1" dirty="0"/>
              <a:t>Associate</a:t>
            </a:r>
            <a:r>
              <a:rPr lang="en-US" sz="3200" i="1" dirty="0"/>
              <a:t> Professor of Fixed and Removable </a:t>
            </a:r>
            <a:r>
              <a:rPr lang="en-US" sz="3200" i="1" dirty="0" err="1"/>
              <a:t>Prosthodontics</a:t>
            </a:r>
            <a:r>
              <a:rPr lang="en-US" sz="3200" i="1" dirty="0"/>
              <a:t> and Implant Dentistry at Jordan University of Science and Technology, holds PhD in </a:t>
            </a:r>
            <a:r>
              <a:rPr lang="en-US" sz="3200" i="1" dirty="0" err="1"/>
              <a:t>Prosthodontics</a:t>
            </a:r>
            <a:r>
              <a:rPr lang="en-US" sz="3200" i="1" dirty="0"/>
              <a:t>, Queens University/Belfast, UK in 2001 and Fellowship of The International Academy of </a:t>
            </a:r>
            <a:r>
              <a:rPr lang="en-US" sz="3200" i="1" dirty="0" err="1"/>
              <a:t>Dento</a:t>
            </a:r>
            <a:r>
              <a:rPr lang="en-US" sz="3200" i="1" dirty="0"/>
              <a:t> Facial Esthetics (FIADFE) in 2012.</a:t>
            </a:r>
          </a:p>
          <a:p>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Experience</a:t>
            </a:r>
            <a:endParaRPr lang="en-US" dirty="0"/>
          </a:p>
        </p:txBody>
      </p:sp>
      <p:sp>
        <p:nvSpPr>
          <p:cNvPr id="3" name="Content Placeholder 2"/>
          <p:cNvSpPr>
            <a:spLocks noGrp="1"/>
          </p:cNvSpPr>
          <p:nvPr>
            <p:ph sz="quarter" idx="1"/>
          </p:nvPr>
        </p:nvSpPr>
        <p:spPr/>
        <p:txBody>
          <a:bodyPr>
            <a:normAutofit/>
          </a:bodyPr>
          <a:lstStyle/>
          <a:p>
            <a:r>
              <a:rPr lang="en-US" sz="3200" i="1" dirty="0"/>
              <a:t>He is the President of Jordanian Section of International Association for Dental Research. </a:t>
            </a:r>
          </a:p>
          <a:p>
            <a:r>
              <a:rPr lang="en-US" sz="3200" i="1" dirty="0"/>
              <a:t> </a:t>
            </a:r>
            <a:r>
              <a:rPr lang="en-US" sz="3200" i="1" dirty="0" smtClean="0"/>
              <a:t>He </a:t>
            </a:r>
            <a:r>
              <a:rPr lang="en-US" sz="3200" i="1" dirty="0"/>
              <a:t>is J</a:t>
            </a:r>
            <a:r>
              <a:rPr lang="en-GB" sz="3200" i="1" dirty="0" err="1"/>
              <a:t>ordan’s</a:t>
            </a:r>
            <a:r>
              <a:rPr lang="en-GB" sz="3200" i="1" dirty="0"/>
              <a:t> Representative at </a:t>
            </a:r>
            <a:r>
              <a:rPr lang="en-GB" sz="3200" i="1" dirty="0" smtClean="0"/>
              <a:t>OSAP ( </a:t>
            </a:r>
            <a:r>
              <a:rPr lang="en-GB" sz="3200" i="1" dirty="0"/>
              <a:t>Organization for Safety and Asepsis  Procedures). </a:t>
            </a:r>
            <a:endParaRPr lang="en-US"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Experience</a:t>
            </a:r>
            <a:endParaRPr lang="en-US" dirty="0"/>
          </a:p>
        </p:txBody>
      </p:sp>
      <p:sp>
        <p:nvSpPr>
          <p:cNvPr id="3" name="Content Placeholder 2"/>
          <p:cNvSpPr>
            <a:spLocks noGrp="1"/>
          </p:cNvSpPr>
          <p:nvPr>
            <p:ph sz="quarter" idx="1"/>
          </p:nvPr>
        </p:nvSpPr>
        <p:spPr/>
        <p:txBody>
          <a:bodyPr>
            <a:normAutofit/>
          </a:bodyPr>
          <a:lstStyle/>
          <a:p>
            <a:r>
              <a:rPr lang="en-GB" sz="3200" i="1" dirty="0"/>
              <a:t>He worked as vi</a:t>
            </a:r>
            <a:r>
              <a:rPr lang="en-US" sz="3200" i="1" dirty="0" err="1"/>
              <a:t>ce</a:t>
            </a:r>
            <a:r>
              <a:rPr lang="en-US" sz="3200" i="1" dirty="0"/>
              <a:t> president of the Restorative Dentistry Committee/ Jordan Medical Council and </a:t>
            </a:r>
            <a:r>
              <a:rPr lang="en-US" sz="3200" b="1" i="1" dirty="0" smtClean="0"/>
              <a:t>currently </a:t>
            </a:r>
            <a:r>
              <a:rPr lang="en-US" sz="3200" i="1" dirty="0" smtClean="0"/>
              <a:t>Member </a:t>
            </a:r>
            <a:r>
              <a:rPr lang="en-US" sz="3200" i="1" dirty="0"/>
              <a:t>of the National Committee for contentious medical education/Jordan Medical Council and member of the advisory team of  </a:t>
            </a:r>
            <a:r>
              <a:rPr lang="en-US" sz="3200" i="1" dirty="0" err="1"/>
              <a:t>Dooox</a:t>
            </a:r>
            <a:r>
              <a:rPr lang="en-US" sz="3200" i="1" dirty="0"/>
              <a:t>.</a:t>
            </a:r>
          </a:p>
          <a:p>
            <a:r>
              <a:rPr lang="en-US" sz="3200" i="1" dirty="0"/>
              <a:t> </a:t>
            </a:r>
          </a:p>
          <a:p>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Experience</a:t>
            </a:r>
            <a:endParaRPr lang="en-US" dirty="0"/>
          </a:p>
        </p:txBody>
      </p:sp>
      <p:sp>
        <p:nvSpPr>
          <p:cNvPr id="3" name="Content Placeholder 2"/>
          <p:cNvSpPr>
            <a:spLocks noGrp="1"/>
          </p:cNvSpPr>
          <p:nvPr>
            <p:ph sz="quarter" idx="1"/>
          </p:nvPr>
        </p:nvSpPr>
        <p:spPr/>
        <p:txBody>
          <a:bodyPr>
            <a:normAutofit/>
          </a:bodyPr>
          <a:lstStyle/>
          <a:p>
            <a:r>
              <a:rPr lang="en-US" sz="3200" i="1" dirty="0"/>
              <a:t>He is a former member of University Council/Jordan University of Science and Technology </a:t>
            </a:r>
            <a:r>
              <a:rPr lang="en-US" sz="3200" i="1" dirty="0" smtClean="0"/>
              <a:t>and</a:t>
            </a:r>
          </a:p>
          <a:p>
            <a:r>
              <a:rPr lang="en-US" sz="3200" i="1" dirty="0" smtClean="0"/>
              <a:t> Worked </a:t>
            </a:r>
            <a:r>
              <a:rPr lang="en-US" sz="3200" i="1" dirty="0"/>
              <a:t>as Chairman of the </a:t>
            </a:r>
            <a:r>
              <a:rPr lang="en-US" sz="3200" i="1" dirty="0" err="1"/>
              <a:t>Prosthodontics</a:t>
            </a:r>
            <a:r>
              <a:rPr lang="en-US" sz="3200" i="1" dirty="0"/>
              <a:t> Department, Faculty of Dentistry/Jordan University of Science and Technology </a:t>
            </a:r>
            <a:r>
              <a:rPr lang="en-US" sz="3200" i="1" dirty="0" smtClean="0"/>
              <a:t>and</a:t>
            </a:r>
          </a:p>
          <a:p>
            <a:r>
              <a:rPr lang="en-US" sz="3200" i="1" dirty="0" smtClean="0"/>
              <a:t>a </a:t>
            </a:r>
            <a:r>
              <a:rPr lang="en-US" sz="3200" i="1" dirty="0"/>
              <a:t>Former Dean Assistant/ Faculty of Dentistry/ Jordan University of Science and Technology. </a:t>
            </a:r>
          </a:p>
          <a:p>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Honors and Awards</a:t>
            </a:r>
            <a:endParaRPr lang="en-US" dirty="0"/>
          </a:p>
        </p:txBody>
      </p:sp>
      <p:sp>
        <p:nvSpPr>
          <p:cNvPr id="3" name="Content Placeholder 2"/>
          <p:cNvSpPr>
            <a:spLocks noGrp="1"/>
          </p:cNvSpPr>
          <p:nvPr>
            <p:ph sz="quarter" idx="1"/>
          </p:nvPr>
        </p:nvSpPr>
        <p:spPr>
          <a:xfrm>
            <a:off x="457200" y="1295400"/>
            <a:ext cx="8229600" cy="4525963"/>
          </a:xfrm>
        </p:spPr>
        <p:txBody>
          <a:bodyPr>
            <a:noAutofit/>
          </a:bodyPr>
          <a:lstStyle/>
          <a:p>
            <a:pPr lvl="0"/>
            <a:r>
              <a:rPr lang="en-US" sz="2400" i="1" dirty="0" smtClean="0"/>
              <a:t>The </a:t>
            </a:r>
            <a:r>
              <a:rPr lang="en-US" sz="2400" i="1" dirty="0"/>
              <a:t>senior prize </a:t>
            </a:r>
            <a:r>
              <a:rPr lang="en-US" sz="2400" b="1" i="1" dirty="0"/>
              <a:t>The </a:t>
            </a:r>
            <a:r>
              <a:rPr lang="en-US" sz="2400" b="1" i="1" dirty="0" err="1"/>
              <a:t>Elida</a:t>
            </a:r>
            <a:r>
              <a:rPr lang="en-US" sz="2400" b="1" i="1" dirty="0"/>
              <a:t> Gibbs Travel Award</a:t>
            </a:r>
            <a:r>
              <a:rPr lang="en-US" sz="2400" i="1" dirty="0"/>
              <a:t> </a:t>
            </a:r>
            <a:r>
              <a:rPr lang="en-US" sz="2400" b="1" i="1" dirty="0"/>
              <a:t>2000 </a:t>
            </a:r>
            <a:r>
              <a:rPr lang="en-US" sz="2400" i="1" dirty="0"/>
              <a:t>from the Irish Division of International Association for Dental Research (IADR)</a:t>
            </a:r>
          </a:p>
          <a:p>
            <a:pPr>
              <a:buNone/>
            </a:pPr>
            <a:r>
              <a:rPr lang="en-US" sz="2400" i="1" dirty="0"/>
              <a:t> </a:t>
            </a:r>
          </a:p>
          <a:p>
            <a:pPr lvl="0"/>
            <a:r>
              <a:rPr lang="en-US" sz="2400" i="1" dirty="0"/>
              <a:t>The </a:t>
            </a:r>
            <a:r>
              <a:rPr lang="en-US" sz="2400" b="1" i="1" dirty="0"/>
              <a:t>Procter and Gamble Research award 2000</a:t>
            </a:r>
            <a:r>
              <a:rPr lang="en-US" sz="2400" i="1" dirty="0"/>
              <a:t>. Oral and Dental Research Trust, London</a:t>
            </a:r>
          </a:p>
          <a:p>
            <a:pPr>
              <a:buNone/>
            </a:pPr>
            <a:r>
              <a:rPr lang="en-US" sz="2400" i="1" dirty="0"/>
              <a:t> </a:t>
            </a:r>
          </a:p>
          <a:p>
            <a:pPr lvl="0"/>
            <a:r>
              <a:rPr lang="en-US" sz="2400" i="1" dirty="0"/>
              <a:t>(</a:t>
            </a:r>
            <a:r>
              <a:rPr lang="en-US" sz="2400" b="1" i="1" dirty="0"/>
              <a:t>BSSPD research Prize 2001)</a:t>
            </a:r>
            <a:r>
              <a:rPr lang="en-US" sz="2400" i="1" dirty="0"/>
              <a:t>. British Society for the study of Prosthetic Dentistry First Research Prize</a:t>
            </a:r>
          </a:p>
          <a:p>
            <a:endParaRPr lang="en-US" sz="2400" i="1" dirty="0"/>
          </a:p>
          <a:p>
            <a:pPr lvl="0"/>
            <a:r>
              <a:rPr lang="en-US" sz="2400" b="1" i="1" dirty="0"/>
              <a:t>Certificate of recognition from IADR</a:t>
            </a:r>
            <a:r>
              <a:rPr lang="en-US" sz="2400" i="1" dirty="0"/>
              <a:t> </a:t>
            </a:r>
            <a:r>
              <a:rPr lang="en-US" sz="2400" b="1" i="1" dirty="0"/>
              <a:t>and AADR 2002</a:t>
            </a:r>
            <a:r>
              <a:rPr lang="en-US" sz="2400" i="1" dirty="0"/>
              <a:t>, Get a member Campaign</a:t>
            </a:r>
          </a:p>
          <a:p>
            <a:endParaRPr lang="en-US" sz="2400" i="1" dirty="0"/>
          </a:p>
          <a:p>
            <a:endParaRPr lang="en-US"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Honors and Awards</a:t>
            </a:r>
            <a:endParaRPr lang="en-US" dirty="0"/>
          </a:p>
        </p:txBody>
      </p:sp>
      <p:sp>
        <p:nvSpPr>
          <p:cNvPr id="3" name="Content Placeholder 2"/>
          <p:cNvSpPr>
            <a:spLocks noGrp="1"/>
          </p:cNvSpPr>
          <p:nvPr>
            <p:ph sz="quarter" idx="1"/>
          </p:nvPr>
        </p:nvSpPr>
        <p:spPr/>
        <p:txBody>
          <a:bodyPr>
            <a:normAutofit fontScale="92500" lnSpcReduction="20000"/>
          </a:bodyPr>
          <a:lstStyle/>
          <a:p>
            <a:pPr lvl="0"/>
            <a:r>
              <a:rPr lang="en-US" i="1" dirty="0" smtClean="0"/>
              <a:t>Member of the </a:t>
            </a:r>
            <a:r>
              <a:rPr lang="en-US" b="1" i="1" dirty="0" smtClean="0"/>
              <a:t>Advisory Group For Dental Ethics Manual</a:t>
            </a:r>
            <a:r>
              <a:rPr lang="en-US" i="1" dirty="0" smtClean="0"/>
              <a:t>, FDI</a:t>
            </a:r>
          </a:p>
          <a:p>
            <a:pPr lvl="0"/>
            <a:endParaRPr lang="en-US" i="1" dirty="0" smtClean="0"/>
          </a:p>
          <a:p>
            <a:pPr lvl="0"/>
            <a:r>
              <a:rPr lang="en-US" i="1" dirty="0" smtClean="0"/>
              <a:t>Executive Committee of </a:t>
            </a:r>
            <a:r>
              <a:rPr lang="en-US" b="1" i="1" dirty="0" smtClean="0"/>
              <a:t>African and Middle East Federation of IADR</a:t>
            </a:r>
          </a:p>
          <a:p>
            <a:pPr lvl="0"/>
            <a:endParaRPr lang="en-US" i="1" dirty="0" smtClean="0"/>
          </a:p>
          <a:p>
            <a:pPr lvl="0"/>
            <a:r>
              <a:rPr lang="en-US" i="1" dirty="0" smtClean="0"/>
              <a:t>Oral presenter at </a:t>
            </a:r>
            <a:r>
              <a:rPr lang="en-US" b="1" i="1" dirty="0" smtClean="0"/>
              <a:t>the 3</a:t>
            </a:r>
            <a:r>
              <a:rPr lang="en-US" b="1" i="1" baseline="30000" dirty="0" smtClean="0"/>
              <a:t>rd</a:t>
            </a:r>
            <a:r>
              <a:rPr lang="en-US" i="1" dirty="0" smtClean="0"/>
              <a:t> </a:t>
            </a:r>
            <a:r>
              <a:rPr lang="en-US" b="1" i="1" dirty="0" smtClean="0"/>
              <a:t>Asian Family Health Research Award</a:t>
            </a:r>
            <a:r>
              <a:rPr lang="en-US" i="1" dirty="0" smtClean="0"/>
              <a:t>, Iran-Tehran </a:t>
            </a:r>
            <a:r>
              <a:rPr lang="en-US" b="1" i="1" dirty="0" smtClean="0"/>
              <a:t>2007</a:t>
            </a:r>
          </a:p>
          <a:p>
            <a:pPr lvl="0"/>
            <a:endParaRPr lang="en-US" i="1" dirty="0" smtClean="0"/>
          </a:p>
          <a:p>
            <a:pPr lvl="0"/>
            <a:r>
              <a:rPr lang="en-US" i="1" dirty="0" smtClean="0"/>
              <a:t>The first research prize in </a:t>
            </a:r>
            <a:r>
              <a:rPr lang="en-US" i="1" dirty="0" err="1" smtClean="0"/>
              <a:t>Prosthodontics</a:t>
            </a:r>
            <a:r>
              <a:rPr lang="en-US" i="1" dirty="0" smtClean="0"/>
              <a:t> from Society of Arab Dental Faculties </a:t>
            </a:r>
            <a:r>
              <a:rPr lang="en-US" b="1" i="1" dirty="0" smtClean="0"/>
              <a:t>(SARDF) 2010</a:t>
            </a:r>
          </a:p>
          <a:p>
            <a:pPr lvl="0"/>
            <a:endParaRPr lang="en-US" i="1" dirty="0" smtClean="0"/>
          </a:p>
          <a:p>
            <a:pPr lvl="0"/>
            <a:r>
              <a:rPr lang="en-US" i="1" dirty="0" smtClean="0"/>
              <a:t>Fellowship of the International Academy for </a:t>
            </a:r>
            <a:r>
              <a:rPr lang="en-US" i="1" dirty="0" err="1" smtClean="0"/>
              <a:t>Dento</a:t>
            </a:r>
            <a:r>
              <a:rPr lang="en-US" i="1" dirty="0" smtClean="0"/>
              <a:t>-Facial Esthetics </a:t>
            </a:r>
            <a:r>
              <a:rPr lang="en-US" b="1" i="1" dirty="0" smtClean="0"/>
              <a:t>FIADFE/2012</a:t>
            </a:r>
            <a:endParaRPr lang="en-US" i="1"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33</TotalTime>
  <Words>708</Words>
  <Application>Microsoft Office PowerPoint</Application>
  <PresentationFormat>On-screen Show (4:3)</PresentationFormat>
  <Paragraphs>76</Paragraphs>
  <Slides>18</Slides>
  <Notes>0</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Equity</vt:lpstr>
      <vt:lpstr>Office Theme</vt:lpstr>
      <vt:lpstr>PowerPoint Presentation</vt:lpstr>
      <vt:lpstr>PowerPoint Presentation</vt:lpstr>
      <vt:lpstr>Dr. Ziad N. Al-Dwairi</vt:lpstr>
      <vt:lpstr>Education</vt:lpstr>
      <vt:lpstr>Administrative Experience</vt:lpstr>
      <vt:lpstr>Administrative Experience</vt:lpstr>
      <vt:lpstr>Administrative Experience</vt:lpstr>
      <vt:lpstr>Honors and Awards</vt:lpstr>
      <vt:lpstr>Honors and Awards</vt:lpstr>
      <vt:lpstr>Honors and Awards</vt:lpstr>
      <vt:lpstr>Teaching Experience</vt:lpstr>
      <vt:lpstr>Teaching Experience</vt:lpstr>
      <vt:lpstr>Reviewer and Editorial Board member</vt:lpstr>
      <vt:lpstr>Professional organizations </vt:lpstr>
      <vt:lpstr>Conferences and Workshops</vt:lpstr>
      <vt:lpstr>Research Interests: </vt:lpstr>
      <vt:lpstr>Publications </vt:lpstr>
      <vt:lpstr>Books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 Ziad N. Al-Dwairi</dc:title>
  <dc:creator>Dr Ziad AL-Dwairi</dc:creator>
  <cp:lastModifiedBy>Sunil singh</cp:lastModifiedBy>
  <cp:revision>5</cp:revision>
  <dcterms:created xsi:type="dcterms:W3CDTF">2014-07-15T12:20:00Z</dcterms:created>
  <dcterms:modified xsi:type="dcterms:W3CDTF">2014-09-02T05:51:44Z</dcterms:modified>
</cp:coreProperties>
</file>