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6"/>
  </p:notesMasterIdLst>
  <p:sldIdLst>
    <p:sldId id="267" r:id="rId2"/>
    <p:sldId id="269" r:id="rId3"/>
    <p:sldId id="268" r:id="rId4"/>
    <p:sldId id="257" r:id="rId5"/>
    <p:sldId id="258" r:id="rId6"/>
    <p:sldId id="259" r:id="rId7"/>
    <p:sldId id="260" r:id="rId8"/>
    <p:sldId id="263" r:id="rId9"/>
    <p:sldId id="261" r:id="rId10"/>
    <p:sldId id="264" r:id="rId11"/>
    <p:sldId id="265" r:id="rId12"/>
    <p:sldId id="266" r:id="rId13"/>
    <p:sldId id="271" r:id="rId14"/>
    <p:sldId id="270" r:id="rId15"/>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2EEC0C-CD0B-4DEB-9F04-CEC0E9BA90AE}" type="datetimeFigureOut">
              <a:rPr lang="bg-BG" smtClean="0"/>
              <a:pPr/>
              <a:t>2.9.2014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2380F0-0936-4CBD-A708-B3B7484CC46E}" type="slidenum">
              <a:rPr lang="bg-BG" smtClean="0"/>
              <a:pPr/>
              <a:t>‹#›</a:t>
            </a:fld>
            <a:endParaRPr lang="bg-BG"/>
          </a:p>
        </p:txBody>
      </p:sp>
    </p:spTree>
    <p:extLst>
      <p:ext uri="{BB962C8B-B14F-4D97-AF65-F5344CB8AC3E}">
        <p14:creationId xmlns="" xmlns:p14="http://schemas.microsoft.com/office/powerpoint/2010/main" val="3329340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0C2380F0-0936-4CBD-A708-B3B7484CC46E}" type="slidenum">
              <a:rPr lang="bg-BG" smtClean="0"/>
              <a:pPr/>
              <a:t>7</a:t>
            </a:fld>
            <a:endParaRPr lang="bg-BG"/>
          </a:p>
        </p:txBody>
      </p:sp>
    </p:spTree>
    <p:extLst>
      <p:ext uri="{BB962C8B-B14F-4D97-AF65-F5344CB8AC3E}">
        <p14:creationId xmlns="" xmlns:p14="http://schemas.microsoft.com/office/powerpoint/2010/main" val="2297472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0C2380F0-0936-4CBD-A708-B3B7484CC46E}" type="slidenum">
              <a:rPr lang="bg-BG" smtClean="0"/>
              <a:pPr/>
              <a:t>9</a:t>
            </a:fld>
            <a:endParaRPr lang="bg-BG"/>
          </a:p>
        </p:txBody>
      </p:sp>
    </p:spTree>
    <p:extLst>
      <p:ext uri="{BB962C8B-B14F-4D97-AF65-F5344CB8AC3E}">
        <p14:creationId xmlns="" xmlns:p14="http://schemas.microsoft.com/office/powerpoint/2010/main" val="3765430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908B420-6075-4C2C-A384-2EB34BB174CC}" type="datetimeFigureOut">
              <a:rPr lang="bg-BG" smtClean="0"/>
              <a:pPr/>
              <a:t>2.9.2014 г.</a:t>
            </a:fld>
            <a:endParaRPr lang="bg-BG"/>
          </a:p>
        </p:txBody>
      </p:sp>
      <p:sp>
        <p:nvSpPr>
          <p:cNvPr id="19" name="Footer Placeholder 18"/>
          <p:cNvSpPr>
            <a:spLocks noGrp="1"/>
          </p:cNvSpPr>
          <p:nvPr>
            <p:ph type="ftr" sz="quarter" idx="11"/>
          </p:nvPr>
        </p:nvSpPr>
        <p:spPr/>
        <p:txBody>
          <a:bodyPr/>
          <a:lstStyle/>
          <a:p>
            <a:endParaRPr lang="bg-BG"/>
          </a:p>
        </p:txBody>
      </p:sp>
      <p:sp>
        <p:nvSpPr>
          <p:cNvPr id="27" name="Slide Number Placeholder 26"/>
          <p:cNvSpPr>
            <a:spLocks noGrp="1"/>
          </p:cNvSpPr>
          <p:nvPr>
            <p:ph type="sldNum" sz="quarter" idx="12"/>
          </p:nvPr>
        </p:nvSpPr>
        <p:spPr/>
        <p:txBody>
          <a:bodyPr/>
          <a:lstStyle/>
          <a:p>
            <a:fld id="{B3D2E3C5-F077-41CE-9BC6-0E421D3F871E}" type="slidenum">
              <a:rPr lang="bg-BG" smtClean="0"/>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08B420-6075-4C2C-A384-2EB34BB174CC}" type="datetimeFigureOut">
              <a:rPr lang="bg-BG" smtClean="0"/>
              <a:pPr/>
              <a:t>2.9.2014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3D2E3C5-F077-41CE-9BC6-0E421D3F871E}"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08B420-6075-4C2C-A384-2EB34BB174CC}" type="datetimeFigureOut">
              <a:rPr lang="bg-BG" smtClean="0"/>
              <a:pPr/>
              <a:t>2.9.2014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3D2E3C5-F077-41CE-9BC6-0E421D3F871E}"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08B420-6075-4C2C-A384-2EB34BB174CC}" type="datetimeFigureOut">
              <a:rPr lang="bg-BG" smtClean="0"/>
              <a:pPr/>
              <a:t>2.9.2014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3D2E3C5-F077-41CE-9BC6-0E421D3F871E}"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908B420-6075-4C2C-A384-2EB34BB174CC}" type="datetimeFigureOut">
              <a:rPr lang="bg-BG" smtClean="0"/>
              <a:pPr/>
              <a:t>2.9.2014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3D2E3C5-F077-41CE-9BC6-0E421D3F871E}" type="slidenum">
              <a:rPr lang="bg-BG" smtClean="0"/>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08B420-6075-4C2C-A384-2EB34BB174CC}" type="datetimeFigureOut">
              <a:rPr lang="bg-BG" smtClean="0"/>
              <a:pPr/>
              <a:t>2.9.2014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B3D2E3C5-F077-41CE-9BC6-0E421D3F871E}"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908B420-6075-4C2C-A384-2EB34BB174CC}" type="datetimeFigureOut">
              <a:rPr lang="bg-BG" smtClean="0"/>
              <a:pPr/>
              <a:t>2.9.2014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B3D2E3C5-F077-41CE-9BC6-0E421D3F871E}"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908B420-6075-4C2C-A384-2EB34BB174CC}" type="datetimeFigureOut">
              <a:rPr lang="bg-BG" smtClean="0"/>
              <a:pPr/>
              <a:t>2.9.2014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B3D2E3C5-F077-41CE-9BC6-0E421D3F871E}"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8B420-6075-4C2C-A384-2EB34BB174CC}" type="datetimeFigureOut">
              <a:rPr lang="bg-BG" smtClean="0"/>
              <a:pPr/>
              <a:t>2.9.2014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B3D2E3C5-F077-41CE-9BC6-0E421D3F871E}"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08B420-6075-4C2C-A384-2EB34BB174CC}" type="datetimeFigureOut">
              <a:rPr lang="bg-BG" smtClean="0"/>
              <a:pPr/>
              <a:t>2.9.2014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B3D2E3C5-F077-41CE-9BC6-0E421D3F871E}"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908B420-6075-4C2C-A384-2EB34BB174CC}" type="datetimeFigureOut">
              <a:rPr lang="bg-BG" smtClean="0"/>
              <a:pPr/>
              <a:t>2.9.2014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a:xfrm>
            <a:off x="8077200" y="6356350"/>
            <a:ext cx="609600" cy="365125"/>
          </a:xfrm>
        </p:spPr>
        <p:txBody>
          <a:bodyPr/>
          <a:lstStyle/>
          <a:p>
            <a:fld id="{B3D2E3C5-F077-41CE-9BC6-0E421D3F871E}" type="slidenum">
              <a:rPr lang="bg-BG" smtClean="0"/>
              <a:pPr/>
              <a:t>‹#›</a:t>
            </a:fld>
            <a:endParaRPr lang="bg-BG"/>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908B420-6075-4C2C-A384-2EB34BB174CC}" type="datetimeFigureOut">
              <a:rPr lang="bg-BG" smtClean="0"/>
              <a:pPr/>
              <a:t>2.9.2014 г.</a:t>
            </a:fld>
            <a:endParaRPr lang="bg-BG"/>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bg-BG"/>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3D2E3C5-F077-41CE-9BC6-0E421D3F871E}" type="slidenum">
              <a:rPr lang="bg-BG" smtClean="0"/>
              <a:pPr/>
              <a:t>‹#›</a:t>
            </a:fld>
            <a:endParaRPr lang="bg-BG"/>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omicsgroup.org/journals/material-sciences-engineering.php"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3076"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Contact us at: contact.omics@omicsonline.org</a:t>
            </a:r>
          </a:p>
        </p:txBody>
      </p:sp>
      <p:pic>
        <p:nvPicPr>
          <p:cNvPr id="3077" name="Picture 3" descr="C:\Users\rakesh-s\Desktop\indexF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4" name="Object 3"/>
          <p:cNvGraphicFramePr>
            <a:graphicFrameLocks noChangeAspect="1"/>
          </p:cNvGraphicFramePr>
          <p:nvPr>
            <p:extLst>
              <p:ext uri="{D42A27DB-BD31-4B8C-83A1-F6EECF244321}">
                <p14:modId xmlns="" xmlns:p14="http://schemas.microsoft.com/office/powerpoint/2010/main" val="4269096957"/>
              </p:ext>
            </p:extLst>
          </p:nvPr>
        </p:nvGraphicFramePr>
        <p:xfrm>
          <a:off x="741784" y="822857"/>
          <a:ext cx="5486400" cy="4114800"/>
        </p:xfrm>
        <a:graphic>
          <a:graphicData uri="http://schemas.openxmlformats.org/presentationml/2006/ole">
            <p:oleObj spid="_x0000_s4106" name="Graph" r:id="rId3" imgW="7315200" imgH="5486400" progId="">
              <p:embed/>
            </p:oleObj>
          </a:graphicData>
        </a:graphic>
      </p:graphicFrame>
      <p:pic>
        <p:nvPicPr>
          <p:cNvPr id="4099" name="Picture 1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20309" y="908722"/>
            <a:ext cx="1624099" cy="5692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4"/>
          <p:cNvSpPr>
            <a:spLocks noGrp="1"/>
          </p:cNvSpPr>
          <p:nvPr>
            <p:ph type="title"/>
          </p:nvPr>
        </p:nvSpPr>
        <p:spPr>
          <a:xfrm>
            <a:off x="683568" y="4362641"/>
            <a:ext cx="5616624" cy="2220856"/>
          </a:xfrm>
        </p:spPr>
        <p:txBody>
          <a:bodyPr>
            <a:normAutofit/>
          </a:bodyPr>
          <a:lstStyle/>
          <a:p>
            <a:pPr algn="r"/>
            <a:r>
              <a:rPr lang="en-US" sz="2400" dirty="0" smtClean="0"/>
              <a:t>Investigation of Connections between Design Elements of Clothing according to the Fashion Trends and Design Theory and Use of the Results in Fashion Design </a:t>
            </a:r>
            <a:endParaRPr lang="bg-BG" sz="2400" dirty="0"/>
          </a:p>
        </p:txBody>
      </p:sp>
    </p:spTree>
    <p:extLst>
      <p:ext uri="{BB962C8B-B14F-4D97-AF65-F5344CB8AC3E}">
        <p14:creationId xmlns="" xmlns:p14="http://schemas.microsoft.com/office/powerpoint/2010/main" val="3491084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lden triangle 0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0628" y="1307552"/>
            <a:ext cx="1773936" cy="5001768"/>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pic>
      <p:pic>
        <p:nvPicPr>
          <p:cNvPr id="6" name="Picture 3" descr="jacket front golden triangl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46672" y="1296470"/>
            <a:ext cx="6273800" cy="3763962"/>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pic>
      <p:sp>
        <p:nvSpPr>
          <p:cNvPr id="7" name="Title 4"/>
          <p:cNvSpPr>
            <a:spLocks noGrp="1"/>
          </p:cNvSpPr>
          <p:nvPr>
            <p:ph type="title"/>
          </p:nvPr>
        </p:nvSpPr>
        <p:spPr>
          <a:xfrm>
            <a:off x="2546672" y="4362641"/>
            <a:ext cx="6273800" cy="1946679"/>
          </a:xfrm>
        </p:spPr>
        <p:txBody>
          <a:bodyPr>
            <a:normAutofit/>
          </a:bodyPr>
          <a:lstStyle/>
          <a:p>
            <a:pPr algn="r"/>
            <a:r>
              <a:rPr lang="en-US" sz="2400" dirty="0" smtClean="0"/>
              <a:t>Geometry in Fashion Design: </a:t>
            </a:r>
            <a:br>
              <a:rPr lang="en-US" sz="2400" dirty="0" smtClean="0"/>
            </a:br>
            <a:r>
              <a:rPr lang="en-US" sz="2400" dirty="0" smtClean="0"/>
              <a:t>Golden Section, Fibonacci Sequence, </a:t>
            </a:r>
            <a:r>
              <a:rPr lang="en-US" sz="2400" dirty="0" err="1" smtClean="0"/>
              <a:t>Tilings</a:t>
            </a:r>
            <a:r>
              <a:rPr lang="en-US" sz="2400" dirty="0" smtClean="0"/>
              <a:t>, etc. </a:t>
            </a:r>
            <a:endParaRPr lang="bg-BG" sz="2400" dirty="0"/>
          </a:p>
        </p:txBody>
      </p:sp>
    </p:spTree>
    <p:extLst>
      <p:ext uri="{BB962C8B-B14F-4D97-AF65-F5344CB8AC3E}">
        <p14:creationId xmlns="" xmlns:p14="http://schemas.microsoft.com/office/powerpoint/2010/main" val="3169416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cstate="print">
            <a:extLst>
              <a:ext uri="{28A0092B-C50C-407E-A947-70E740481C1C}">
                <a14:useLocalDpi xmlns="" xmlns:a14="http://schemas.microsoft.com/office/drawing/2010/main"/>
              </a:ext>
            </a:extLst>
          </a:blip>
          <a:srcRect t="2271" r="2036" b="2273"/>
          <a:stretch/>
        </p:blipFill>
        <p:spPr bwMode="auto">
          <a:xfrm>
            <a:off x="972195" y="1916832"/>
            <a:ext cx="2879725" cy="2465705"/>
          </a:xfrm>
          <a:prstGeom prst="rect">
            <a:avLst/>
          </a:prstGeom>
          <a:noFill/>
          <a:ln>
            <a:noFill/>
          </a:ln>
          <a:extLst>
            <a:ext uri="{53640926-AAD7-44D8-BBD7-CCE9431645EC}">
              <a14:shadowObscured xmlns="" xmlns:a14="http://schemas.microsoft.com/office/drawing/2010/main"/>
            </a:ext>
          </a:extLst>
        </p:spPr>
      </p:pic>
      <p:pic>
        <p:nvPicPr>
          <p:cNvPr id="4" name="Picture 3"/>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422482" y="881010"/>
            <a:ext cx="2112195" cy="5938740"/>
          </a:xfrm>
          <a:prstGeom prst="rect">
            <a:avLst/>
          </a:prstGeom>
          <a:noFill/>
          <a:ln>
            <a:noFill/>
          </a:ln>
        </p:spPr>
      </p:pic>
      <p:pic>
        <p:nvPicPr>
          <p:cNvPr id="5" name="Picture 4"/>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6228184" y="860781"/>
            <a:ext cx="2112195" cy="5938740"/>
          </a:xfrm>
          <a:prstGeom prst="rect">
            <a:avLst/>
          </a:prstGeom>
          <a:noFill/>
          <a:ln>
            <a:noFill/>
          </a:ln>
        </p:spPr>
      </p:pic>
      <p:sp>
        <p:nvSpPr>
          <p:cNvPr id="7" name="Title 4"/>
          <p:cNvSpPr>
            <a:spLocks noGrp="1"/>
          </p:cNvSpPr>
          <p:nvPr>
            <p:ph type="title"/>
          </p:nvPr>
        </p:nvSpPr>
        <p:spPr>
          <a:xfrm>
            <a:off x="972195" y="4362641"/>
            <a:ext cx="2879725" cy="1946679"/>
          </a:xfrm>
        </p:spPr>
        <p:txBody>
          <a:bodyPr>
            <a:normAutofit/>
          </a:bodyPr>
          <a:lstStyle/>
          <a:p>
            <a:pPr algn="r"/>
            <a:r>
              <a:rPr lang="en-US" sz="2400" dirty="0" smtClean="0"/>
              <a:t>Natural Forms in </a:t>
            </a:r>
            <a:br>
              <a:rPr lang="en-US" sz="2400" dirty="0" smtClean="0"/>
            </a:br>
            <a:r>
              <a:rPr lang="en-US" sz="2400" dirty="0" smtClean="0"/>
              <a:t>Fashion Design</a:t>
            </a:r>
            <a:endParaRPr lang="bg-BG" sz="2400" dirty="0"/>
          </a:p>
        </p:txBody>
      </p:sp>
    </p:spTree>
    <p:extLst>
      <p:ext uri="{BB962C8B-B14F-4D97-AF65-F5344CB8AC3E}">
        <p14:creationId xmlns="" xmlns:p14="http://schemas.microsoft.com/office/powerpoint/2010/main" val="264301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graphicFrame>
        <p:nvGraphicFramePr>
          <p:cNvPr id="9" name="Content Placeholder 8"/>
          <p:cNvGraphicFramePr>
            <a:graphicFrameLocks noGrp="1"/>
          </p:cNvGraphicFramePr>
          <p:nvPr>
            <p:ph idx="1"/>
          </p:nvPr>
        </p:nvGraphicFramePr>
        <p:xfrm>
          <a:off x="1076325" y="3573463"/>
          <a:ext cx="6991350" cy="548640"/>
        </p:xfrm>
        <a:graphic>
          <a:graphicData uri="http://schemas.openxmlformats.org/drawingml/2006/table">
            <a:tbl>
              <a:tblPr/>
              <a:tblGrid>
                <a:gridCol w="3495675"/>
                <a:gridCol w="3495675"/>
              </a:tblGrid>
              <a:tr h="0">
                <a:tc>
                  <a:txBody>
                    <a:bodyPr/>
                    <a:lstStyle/>
                    <a:p>
                      <a:endParaRPr lang="en-US"/>
                    </a:p>
                  </a:txBody>
                  <a:tcPr marL="0" marR="0" marT="0" marB="0">
                    <a:lnL>
                      <a:noFill/>
                    </a:lnL>
                    <a:lnR>
                      <a:noFill/>
                    </a:lnR>
                    <a:lnT>
                      <a:noFill/>
                    </a:lnT>
                    <a:lnB>
                      <a:noFill/>
                    </a:lnB>
                  </a:tcPr>
                </a:tc>
                <a:tc>
                  <a:txBody>
                    <a:bodyPr/>
                    <a:lstStyle/>
                    <a:p>
                      <a:pPr algn="l"/>
                      <a:r>
                        <a:rPr lang="en-IN" u="none" strike="noStrike" dirty="0">
                          <a:hlinkClick r:id="rId2"/>
                        </a:rPr>
                        <a:t>Journal of Material Sciences &amp; Engineering</a:t>
                      </a:r>
                      <a:endParaRPr lang="en-IN" dirty="0"/>
                    </a:p>
                  </a:txBody>
                  <a:tcPr marL="0" marR="0" marT="0" marB="0">
                    <a:lnL>
                      <a:noFill/>
                    </a:lnL>
                    <a:lnR>
                      <a:noFill/>
                    </a:lnR>
                    <a:lnT>
                      <a:noFill/>
                    </a:lnT>
                    <a:lnB>
                      <a:noFill/>
                    </a:lnB>
                  </a:tcPr>
                </a:tc>
              </a:tr>
            </a:tbl>
          </a:graphicData>
        </a:graphic>
      </p:graphicFrame>
      <p:pic>
        <p:nvPicPr>
          <p:cNvPr id="17414" name="Picture 2"/>
          <p:cNvPicPr>
            <a:picLocks noChangeAspect="1" noChangeArrowheads="1"/>
          </p:cNvPicPr>
          <p:nvPr/>
        </p:nvPicPr>
        <p:blipFill>
          <a:blip r:embed="rId3" cstate="print"/>
          <a:srcRect/>
          <a:stretch>
            <a:fillRect/>
          </a:stretch>
        </p:blipFill>
        <p:spPr bwMode="auto">
          <a:xfrm>
            <a:off x="-47625" y="0"/>
            <a:ext cx="9191625" cy="6958013"/>
          </a:xfrm>
          <a:prstGeom prst="rect">
            <a:avLst/>
          </a:prstGeom>
          <a:noFill/>
          <a:ln w="9525">
            <a:noFill/>
            <a:miter lim="800000"/>
            <a:headEnd/>
            <a:tailEnd/>
          </a:ln>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Journal of Textile Science &amp; Engineering Related Journals</a:t>
            </a:r>
            <a:endParaRPr lang="en-US" dirty="0"/>
          </a:p>
        </p:txBody>
      </p:sp>
      <p:sp>
        <p:nvSpPr>
          <p:cNvPr id="17416" name="TextBox 10"/>
          <p:cNvSpPr txBox="1">
            <a:spLocks noChangeArrowheads="1"/>
          </p:cNvSpPr>
          <p:nvPr/>
        </p:nvSpPr>
        <p:spPr bwMode="auto">
          <a:xfrm>
            <a:off x="395536" y="1700808"/>
            <a:ext cx="6019800" cy="1477328"/>
          </a:xfrm>
          <a:prstGeom prst="rect">
            <a:avLst/>
          </a:prstGeom>
          <a:noFill/>
          <a:ln w="9525">
            <a:noFill/>
            <a:miter lim="800000"/>
            <a:headEnd/>
            <a:tailEnd/>
          </a:ln>
        </p:spPr>
        <p:txBody>
          <a:bodyPr wrap="square">
            <a:spAutoFit/>
          </a:bodyPr>
          <a:lstStyle/>
          <a:p>
            <a:pPr>
              <a:buFont typeface="Wingdings" pitchFamily="2" charset="2"/>
              <a:buChar char="Ø"/>
            </a:pPr>
            <a:r>
              <a:rPr lang="en-IN" sz="1800" dirty="0"/>
              <a:t>Journal of Material Sciences &amp; Engineering</a:t>
            </a:r>
          </a:p>
          <a:p>
            <a:pPr>
              <a:buFont typeface="Wingdings" pitchFamily="2" charset="2"/>
              <a:buChar char="Ø"/>
            </a:pPr>
            <a:endParaRPr lang="en-IN" sz="1800" dirty="0"/>
          </a:p>
          <a:p>
            <a:pPr>
              <a:buFont typeface="Wingdings" pitchFamily="2" charset="2"/>
              <a:buChar char="Ø"/>
            </a:pPr>
            <a:r>
              <a:rPr lang="en-US" sz="1800" dirty="0"/>
              <a:t>Industrial Engineering &amp; Management</a:t>
            </a:r>
          </a:p>
          <a:p>
            <a:endParaRPr lang="en-US" sz="1800" dirty="0"/>
          </a:p>
          <a:p>
            <a:pPr>
              <a:buFont typeface="Wingdings" pitchFamily="2" charset="2"/>
              <a:buChar char="Ø"/>
            </a:pPr>
            <a:r>
              <a:rPr lang="en-US" sz="1800" dirty="0"/>
              <a:t>Modern Chemistry &amp; Applications</a:t>
            </a:r>
          </a:p>
        </p:txBody>
      </p:sp>
      <p:pic>
        <p:nvPicPr>
          <p:cNvPr id="8" name="Picture 2" descr="C:\Users\meena-k\Desktop\t.JPG"/>
          <p:cNvPicPr>
            <a:picLocks noChangeAspect="1" noChangeArrowheads="1"/>
          </p:cNvPicPr>
          <p:nvPr/>
        </p:nvPicPr>
        <p:blipFill>
          <a:blip r:embed="rId4" cstate="print"/>
          <a:srcRect/>
          <a:stretch>
            <a:fillRect/>
          </a:stretch>
        </p:blipFill>
        <p:spPr bwMode="auto">
          <a:xfrm>
            <a:off x="4067944" y="3236180"/>
            <a:ext cx="4771256" cy="333987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Zlatina</a:t>
            </a:r>
            <a:r>
              <a:rPr lang="en-US" dirty="0" smtClean="0"/>
              <a:t> Kazlacheva, PhD</a:t>
            </a:r>
            <a:endParaRPr lang="bg-BG" dirty="0"/>
          </a:p>
        </p:txBody>
      </p:sp>
      <p:sp>
        <p:nvSpPr>
          <p:cNvPr id="3" name="Subtitle 2"/>
          <p:cNvSpPr>
            <a:spLocks noGrp="1"/>
          </p:cNvSpPr>
          <p:nvPr>
            <p:ph type="subTitle" idx="1"/>
          </p:nvPr>
        </p:nvSpPr>
        <p:spPr/>
        <p:txBody>
          <a:bodyPr/>
          <a:lstStyle/>
          <a:p>
            <a:r>
              <a:rPr lang="en-US" dirty="0" smtClean="0"/>
              <a:t>Associate Professor </a:t>
            </a:r>
          </a:p>
          <a:p>
            <a:r>
              <a:rPr lang="en-US" dirty="0" smtClean="0"/>
              <a:t>Faculty of Technics and Technologies</a:t>
            </a:r>
          </a:p>
          <a:p>
            <a:r>
              <a:rPr lang="en-US" dirty="0" err="1" smtClean="0"/>
              <a:t>Trakia</a:t>
            </a:r>
            <a:r>
              <a:rPr lang="en-US" dirty="0" smtClean="0"/>
              <a:t> University, Bulgaria</a:t>
            </a:r>
            <a:endParaRPr lang="bg-BG" dirty="0"/>
          </a:p>
        </p:txBody>
      </p:sp>
    </p:spTree>
    <p:extLst>
      <p:ext uri="{BB962C8B-B14F-4D97-AF65-F5344CB8AC3E}">
        <p14:creationId xmlns="" xmlns:p14="http://schemas.microsoft.com/office/powerpoint/2010/main" val="702588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7896" y="1570963"/>
            <a:ext cx="3048000" cy="4064000"/>
          </a:xfrm>
          <a:prstGeom prst="rect">
            <a:avLst/>
          </a:prstGeom>
        </p:spPr>
      </p:pic>
      <p:sp>
        <p:nvSpPr>
          <p:cNvPr id="5" name="Rectangle 4"/>
          <p:cNvSpPr/>
          <p:nvPr/>
        </p:nvSpPr>
        <p:spPr>
          <a:xfrm>
            <a:off x="3851920" y="1479305"/>
            <a:ext cx="4896544" cy="4247317"/>
          </a:xfrm>
          <a:prstGeom prst="rect">
            <a:avLst/>
          </a:prstGeom>
        </p:spPr>
        <p:txBody>
          <a:bodyPr wrap="square">
            <a:spAutoFit/>
          </a:bodyPr>
          <a:lstStyle/>
          <a:p>
            <a:pPr>
              <a:lnSpc>
                <a:spcPct val="150000"/>
              </a:lnSpc>
            </a:pPr>
            <a:r>
              <a:rPr lang="en-US" dirty="0" err="1" smtClean="0"/>
              <a:t>Zlatina</a:t>
            </a:r>
            <a:r>
              <a:rPr lang="en-US" dirty="0" smtClean="0"/>
              <a:t> Kazlacheva got her PhD in Design from Technical University of Sofia, Bulgaria. She is an Associate Professor in Fashion Design and Pattern Making at </a:t>
            </a:r>
            <a:r>
              <a:rPr lang="en-US" dirty="0" err="1" smtClean="0"/>
              <a:t>Trakia</a:t>
            </a:r>
            <a:r>
              <a:rPr lang="en-US" dirty="0" smtClean="0"/>
              <a:t> University, Faculty of Technics and Technologies, Yambol, Bulgaria and now is Vice Dean of International and Scientific Activities. </a:t>
            </a:r>
            <a:r>
              <a:rPr lang="en-US" dirty="0" err="1" smtClean="0"/>
              <a:t>Zlatina</a:t>
            </a:r>
            <a:r>
              <a:rPr lang="en-US" dirty="0" smtClean="0"/>
              <a:t> Kazlacheva has published over 80 papers and 7 books. </a:t>
            </a:r>
          </a:p>
          <a:p>
            <a:pPr>
              <a:lnSpc>
                <a:spcPct val="150000"/>
              </a:lnSpc>
            </a:pPr>
            <a:r>
              <a:rPr lang="en-US" dirty="0" smtClean="0"/>
              <a:t>Research interests: Fashion Design, Pattern Making, CAD.</a:t>
            </a:r>
            <a:endParaRPr lang="bg-BG" dirty="0"/>
          </a:p>
        </p:txBody>
      </p:sp>
    </p:spTree>
    <p:extLst>
      <p:ext uri="{BB962C8B-B14F-4D97-AF65-F5344CB8AC3E}">
        <p14:creationId xmlns="" xmlns:p14="http://schemas.microsoft.com/office/powerpoint/2010/main" val="3207568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9221" y="2115536"/>
            <a:ext cx="6413077" cy="1362456"/>
          </a:xfrm>
        </p:spPr>
        <p:txBody>
          <a:bodyPr/>
          <a:lstStyle/>
          <a:p>
            <a:pPr algn="ctr"/>
            <a:r>
              <a:rPr lang="en-US" dirty="0">
                <a:ln>
                  <a:noFill/>
                </a:ln>
                <a:solidFill>
                  <a:schemeClr val="accent3">
                    <a:tint val="90000"/>
                    <a:satMod val="120000"/>
                  </a:schemeClr>
                </a:solidFill>
              </a:rPr>
              <a:t>Research Interests</a:t>
            </a:r>
            <a:endParaRPr lang="bg-BG" dirty="0">
              <a:ln>
                <a:noFill/>
              </a:ln>
              <a:solidFill>
                <a:schemeClr val="accent3">
                  <a:tint val="90000"/>
                  <a:satMod val="120000"/>
                </a:schemeClr>
              </a:solidFill>
            </a:endParaRPr>
          </a:p>
        </p:txBody>
      </p:sp>
      <p:sp>
        <p:nvSpPr>
          <p:cNvPr id="5" name="Text Placeholder 4"/>
          <p:cNvSpPr>
            <a:spLocks noGrp="1"/>
          </p:cNvSpPr>
          <p:nvPr>
            <p:ph type="body" idx="1"/>
          </p:nvPr>
        </p:nvSpPr>
        <p:spPr>
          <a:xfrm>
            <a:off x="1043608" y="3287440"/>
            <a:ext cx="6253445" cy="1509712"/>
          </a:xfrm>
        </p:spPr>
        <p:txBody>
          <a:bodyPr>
            <a:normAutofit/>
          </a:bodyPr>
          <a:lstStyle/>
          <a:p>
            <a:pPr algn="r"/>
            <a:endParaRPr lang="en-US" sz="3600" dirty="0" smtClean="0"/>
          </a:p>
          <a:p>
            <a:pPr algn="r"/>
            <a:r>
              <a:rPr lang="en-US" sz="3600" dirty="0" smtClean="0"/>
              <a:t>In Details…</a:t>
            </a:r>
            <a:endParaRPr lang="bg-BG" sz="3600" dirty="0"/>
          </a:p>
        </p:txBody>
      </p:sp>
    </p:spTree>
    <p:extLst>
      <p:ext uri="{BB962C8B-B14F-4D97-AF65-F5344CB8AC3E}">
        <p14:creationId xmlns="" xmlns:p14="http://schemas.microsoft.com/office/powerpoint/2010/main" val="1311560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44008" y="4232480"/>
            <a:ext cx="4176464" cy="2220856"/>
          </a:xfrm>
        </p:spPr>
        <p:txBody>
          <a:bodyPr>
            <a:normAutofit/>
          </a:bodyPr>
          <a:lstStyle/>
          <a:p>
            <a:r>
              <a:rPr lang="en-US" sz="2400" dirty="0" smtClean="0"/>
              <a:t>Correct and Facilitated </a:t>
            </a:r>
            <a:br>
              <a:rPr lang="en-US" sz="2400" dirty="0" smtClean="0"/>
            </a:br>
            <a:r>
              <a:rPr lang="en-US" sz="2400" dirty="0" smtClean="0"/>
              <a:t>Pattern Making: </a:t>
            </a:r>
            <a:br>
              <a:rPr lang="en-US" sz="2400" dirty="0" smtClean="0"/>
            </a:br>
            <a:r>
              <a:rPr lang="en-US" sz="2400" dirty="0" smtClean="0"/>
              <a:t>Development of Constructional </a:t>
            </a:r>
            <a:r>
              <a:rPr lang="en-US" sz="2400" dirty="0"/>
              <a:t>G</a:t>
            </a:r>
            <a:r>
              <a:rPr lang="en-US" sz="2400" dirty="0" smtClean="0"/>
              <a:t>eometrical </a:t>
            </a:r>
            <a:r>
              <a:rPr lang="en-US" sz="2400" dirty="0"/>
              <a:t>M</a:t>
            </a:r>
            <a:r>
              <a:rPr lang="en-US" sz="2400" dirty="0" smtClean="0"/>
              <a:t>odels…</a:t>
            </a:r>
            <a:endParaRPr lang="bg-BG" sz="2400" dirty="0"/>
          </a:p>
        </p:txBody>
      </p:sp>
      <p:pic>
        <p:nvPicPr>
          <p:cNvPr id="6" name="Picture 2" descr="fig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90973" y="955878"/>
            <a:ext cx="2820987" cy="5602288"/>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pic>
        <p:nvPicPr>
          <p:cNvPr id="7" name="Picture 2" descr="25012012524"/>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22826"/>
          <a:stretch/>
        </p:blipFill>
        <p:spPr bwMode="auto">
          <a:xfrm>
            <a:off x="4644008" y="955878"/>
            <a:ext cx="3405188" cy="3491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07838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0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04585" y="935507"/>
            <a:ext cx="2195807" cy="5637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4" name="Object 3"/>
          <p:cNvGraphicFramePr>
            <a:graphicFrameLocks noChangeAspect="1"/>
          </p:cNvGraphicFramePr>
          <p:nvPr>
            <p:extLst>
              <p:ext uri="{D42A27DB-BD31-4B8C-83A1-F6EECF244321}">
                <p14:modId xmlns="" xmlns:p14="http://schemas.microsoft.com/office/powerpoint/2010/main" val="628705991"/>
              </p:ext>
            </p:extLst>
          </p:nvPr>
        </p:nvGraphicFramePr>
        <p:xfrm>
          <a:off x="654546" y="1224136"/>
          <a:ext cx="4781550" cy="3429000"/>
        </p:xfrm>
        <a:graphic>
          <a:graphicData uri="http://schemas.openxmlformats.org/presentationml/2006/ole">
            <p:oleObj spid="_x0000_s1038" name="Graph" r:id="rId5" imgW="6400800" imgH="4572000" progId="">
              <p:embed/>
            </p:oleObj>
          </a:graphicData>
        </a:graphic>
      </p:graphicFrame>
      <p:sp>
        <p:nvSpPr>
          <p:cNvPr id="6" name="Title 4"/>
          <p:cNvSpPr>
            <a:spLocks noGrp="1"/>
          </p:cNvSpPr>
          <p:nvPr>
            <p:ph type="title"/>
          </p:nvPr>
        </p:nvSpPr>
        <p:spPr>
          <a:xfrm>
            <a:off x="1187624" y="4232480"/>
            <a:ext cx="4176464" cy="2220856"/>
          </a:xfrm>
        </p:spPr>
        <p:txBody>
          <a:bodyPr>
            <a:normAutofit/>
          </a:bodyPr>
          <a:lstStyle/>
          <a:p>
            <a:pPr algn="r"/>
            <a:r>
              <a:rPr lang="en-US" sz="2400" dirty="0" smtClean="0"/>
              <a:t>… on the Base of New Dependences between the Dimensions of Design Elements…</a:t>
            </a:r>
            <a:endParaRPr lang="bg-BG" sz="2400" dirty="0"/>
          </a:p>
        </p:txBody>
      </p:sp>
    </p:spTree>
    <p:extLst>
      <p:ext uri="{BB962C8B-B14F-4D97-AF65-F5344CB8AC3E}">
        <p14:creationId xmlns="" xmlns:p14="http://schemas.microsoft.com/office/powerpoint/2010/main" val="111437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251520" y="4232480"/>
            <a:ext cx="8640960" cy="2220856"/>
          </a:xfrm>
        </p:spPr>
        <p:txBody>
          <a:bodyPr>
            <a:normAutofit/>
          </a:bodyPr>
          <a:lstStyle/>
          <a:p>
            <a:pPr algn="r"/>
            <a:r>
              <a:rPr lang="en-US" sz="2400" dirty="0" smtClean="0"/>
              <a:t>… and on the Base of Connections between Constructional Elements</a:t>
            </a:r>
            <a:endParaRPr lang="bg-BG" sz="2400" dirty="0"/>
          </a:p>
        </p:txBody>
      </p:sp>
      <p:pic>
        <p:nvPicPr>
          <p:cNvPr id="4" name="Picture 3"/>
          <p:cNvPicPr/>
          <p:nvPr/>
        </p:nvPicPr>
        <p:blipFill>
          <a:blip r:embed="rId2" cstate="print">
            <a:extLst>
              <a:ext uri="{28A0092B-C50C-407E-A947-70E740481C1C}">
                <a14:useLocalDpi xmlns="" xmlns:a14="http://schemas.microsoft.com/office/drawing/2010/main" val="0"/>
              </a:ext>
            </a:extLst>
          </a:blip>
          <a:stretch>
            <a:fillRect/>
          </a:stretch>
        </p:blipFill>
        <p:spPr>
          <a:xfrm>
            <a:off x="395536" y="1062960"/>
            <a:ext cx="3041650" cy="4526280"/>
          </a:xfrm>
          <a:prstGeom prst="rect">
            <a:avLst/>
          </a:prstGeom>
        </p:spPr>
      </p:pic>
      <p:pic>
        <p:nvPicPr>
          <p:cNvPr id="3074" name="Picture 2" descr="jacket_sleeve_03_0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1880" y="1138776"/>
            <a:ext cx="5187696" cy="466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57731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8040" y="1141967"/>
            <a:ext cx="7806690" cy="4389120"/>
          </a:xfrm>
          <a:prstGeom prst="rect">
            <a:avLst/>
          </a:prstGeom>
        </p:spPr>
      </p:pic>
      <p:sp>
        <p:nvSpPr>
          <p:cNvPr id="4" name="Title 4"/>
          <p:cNvSpPr>
            <a:spLocks noGrp="1"/>
          </p:cNvSpPr>
          <p:nvPr>
            <p:ph type="title"/>
          </p:nvPr>
        </p:nvSpPr>
        <p:spPr>
          <a:xfrm>
            <a:off x="698040" y="3944448"/>
            <a:ext cx="7806690" cy="2220856"/>
          </a:xfrm>
        </p:spPr>
        <p:txBody>
          <a:bodyPr>
            <a:normAutofit/>
          </a:bodyPr>
          <a:lstStyle/>
          <a:p>
            <a:pPr algn="ctr"/>
            <a:r>
              <a:rPr lang="en-US" sz="2400" dirty="0" smtClean="0"/>
              <a:t>Optimal Use of Drawing and Modify Tools in CAD Design</a:t>
            </a:r>
            <a:endParaRPr lang="bg-BG" sz="2400" dirty="0"/>
          </a:p>
        </p:txBody>
      </p:sp>
    </p:spTree>
    <p:extLst>
      <p:ext uri="{BB962C8B-B14F-4D97-AF65-F5344CB8AC3E}">
        <p14:creationId xmlns="" xmlns:p14="http://schemas.microsoft.com/office/powerpoint/2010/main" val="5840971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319</TotalTime>
  <Words>473</Words>
  <Application>Microsoft Office PowerPoint</Application>
  <PresentationFormat>On-screen Show (4:3)</PresentationFormat>
  <Paragraphs>38</Paragraphs>
  <Slides>14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Flow</vt:lpstr>
      <vt:lpstr>Graph</vt:lpstr>
      <vt:lpstr>Slide 1</vt:lpstr>
      <vt:lpstr>Slide 2</vt:lpstr>
      <vt:lpstr>Zlatina Kazlacheva, PhD</vt:lpstr>
      <vt:lpstr>Slide 4</vt:lpstr>
      <vt:lpstr>Research Interests</vt:lpstr>
      <vt:lpstr>Correct and Facilitated  Pattern Making:  Development of Constructional Geometrical Models…</vt:lpstr>
      <vt:lpstr>… on the Base of New Dependences between the Dimensions of Design Elements…</vt:lpstr>
      <vt:lpstr>… and on the Base of Connections between Constructional Elements</vt:lpstr>
      <vt:lpstr>Optimal Use of Drawing and Modify Tools in CAD Design</vt:lpstr>
      <vt:lpstr>Investigation of Connections between Design Elements of Clothing according to the Fashion Trends and Design Theory and Use of the Results in Fashion Design </vt:lpstr>
      <vt:lpstr>Geometry in Fashion Design:  Golden Section, Fibonacci Sequence, Tilings, etc. </vt:lpstr>
      <vt:lpstr>Natural Forms in  Fashion Design</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Zlatina Kazlacheva, PhD</dc:title>
  <dc:creator>Zlatina</dc:creator>
  <cp:lastModifiedBy>meena-k</cp:lastModifiedBy>
  <cp:revision>25</cp:revision>
  <dcterms:created xsi:type="dcterms:W3CDTF">2014-07-30T14:34:01Z</dcterms:created>
  <dcterms:modified xsi:type="dcterms:W3CDTF">2014-09-02T13:28:13Z</dcterms:modified>
</cp:coreProperties>
</file>