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3"/>
  </p:notesMasterIdLst>
  <p:handoutMasterIdLst>
    <p:handoutMasterId r:id="rId14"/>
  </p:handoutMasterIdLst>
  <p:sldIdLst>
    <p:sldId id="1632" r:id="rId2"/>
    <p:sldId id="1596" r:id="rId3"/>
    <p:sldId id="1627" r:id="rId4"/>
    <p:sldId id="1589" r:id="rId5"/>
    <p:sldId id="1623" r:id="rId6"/>
    <p:sldId id="1630" r:id="rId7"/>
    <p:sldId id="1625" r:id="rId8"/>
    <p:sldId id="1628" r:id="rId9"/>
    <p:sldId id="1616" r:id="rId10"/>
    <p:sldId id="1635" r:id="rId11"/>
    <p:sldId id="1636" r:id="rId1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CC99"/>
    <a:srgbClr val="ACCCF6"/>
    <a:srgbClr val="85CCFD"/>
    <a:srgbClr val="FF6634"/>
    <a:srgbClr val="F36736"/>
    <a:srgbClr val="3399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405" autoAdjust="0"/>
  </p:normalViewPr>
  <p:slideViewPr>
    <p:cSldViewPr snapToGrid="0">
      <p:cViewPr>
        <p:scale>
          <a:sx n="81" d="100"/>
          <a:sy n="81" d="100"/>
        </p:scale>
        <p:origin x="-1080" y="-36"/>
      </p:cViewPr>
      <p:guideLst>
        <p:guide orient="horz" pos="2280"/>
        <p:guide pos="575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2848"/>
    </p:cViewPr>
  </p:sorter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87444" tIns="43722" rIns="87444" bIns="43722" rtlCol="0"/>
          <a:lstStyle>
            <a:lvl1pPr algn="l">
              <a:defRPr sz="1100">
                <a:cs typeface="+mn-cs"/>
              </a:defRPr>
            </a:lvl1pPr>
          </a:lstStyle>
          <a:p>
            <a:pPr>
              <a:defRPr/>
            </a:pPr>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87444" tIns="43722" rIns="87444" bIns="43722" rtlCol="0"/>
          <a:lstStyle>
            <a:lvl1pPr algn="r">
              <a:defRPr sz="1100" smtClean="0">
                <a:cs typeface="+mn-cs"/>
              </a:defRPr>
            </a:lvl1pPr>
          </a:lstStyle>
          <a:p>
            <a:pPr>
              <a:defRPr/>
            </a:pPr>
            <a:fld id="{06DF6870-853E-4973-A535-32CC6A8920FE}" type="datetimeFigureOut">
              <a:rPr lang="en-US"/>
              <a:pPr>
                <a:defRPr/>
              </a:pPr>
              <a:t>10/14/2015</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lIns="87444" tIns="43722" rIns="87444" bIns="43722" rtlCol="0" anchor="b"/>
          <a:lstStyle>
            <a:lvl1pPr algn="l">
              <a:defRPr sz="1100">
                <a:cs typeface="+mn-cs"/>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lIns="87444" tIns="43722" rIns="87444" bIns="43722" rtlCol="0" anchor="b"/>
          <a:lstStyle>
            <a:lvl1pPr algn="r">
              <a:defRPr sz="1100" smtClean="0">
                <a:cs typeface="+mn-cs"/>
              </a:defRPr>
            </a:lvl1pPr>
          </a:lstStyle>
          <a:p>
            <a:pPr>
              <a:defRPr/>
            </a:pPr>
            <a:fld id="{748F4CA7-F681-46AD-846F-38E64E627BFA}" type="slidenum">
              <a:rPr lang="en-US"/>
              <a:pPr>
                <a:defRPr/>
              </a:pPr>
              <a:t>‹#›</a:t>
            </a:fld>
            <a:endParaRPr lang="en-US"/>
          </a:p>
        </p:txBody>
      </p:sp>
    </p:spTree>
    <p:extLst>
      <p:ext uri="{BB962C8B-B14F-4D97-AF65-F5344CB8AC3E}">
        <p14:creationId xmlns:p14="http://schemas.microsoft.com/office/powerpoint/2010/main" val="3995694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406" tIns="46204" rIns="92406" bIns="46204" numCol="1" anchor="t" anchorCtr="0" compatLnSpc="1">
            <a:prstTxWarp prst="textNoShape">
              <a:avLst/>
            </a:prstTxWarp>
          </a:bodyPr>
          <a:lstStyle>
            <a:lvl1pPr>
              <a:defRPr sz="1200">
                <a:cs typeface="+mn-cs"/>
              </a:defRPr>
            </a:lvl1pPr>
          </a:lstStyle>
          <a:p>
            <a:pPr>
              <a:defRPr/>
            </a:pPr>
            <a:endParaRPr lang="en-US"/>
          </a:p>
        </p:txBody>
      </p:sp>
      <p:sp>
        <p:nvSpPr>
          <p:cNvPr id="1024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406" tIns="46204" rIns="92406" bIns="46204" numCol="1" anchor="t" anchorCtr="0" compatLnSpc="1">
            <a:prstTxWarp prst="textNoShape">
              <a:avLst/>
            </a:prstTxWarp>
          </a:bodyPr>
          <a:lstStyle>
            <a:lvl1pPr algn="r">
              <a:defRPr sz="1200">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406" tIns="46204" rIns="92406" bIns="4620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406" tIns="46204" rIns="92406" bIns="46204" numCol="1" anchor="b" anchorCtr="0" compatLnSpc="1">
            <a:prstTxWarp prst="textNoShape">
              <a:avLst/>
            </a:prstTxWarp>
          </a:bodyPr>
          <a:lstStyle>
            <a:lvl1pPr>
              <a:defRPr sz="1200">
                <a:cs typeface="+mn-cs"/>
              </a:defRPr>
            </a:lvl1pPr>
          </a:lstStyle>
          <a:p>
            <a:pPr>
              <a:defRPr/>
            </a:pPr>
            <a:endParaRPr lang="en-US"/>
          </a:p>
        </p:txBody>
      </p:sp>
      <p:sp>
        <p:nvSpPr>
          <p:cNvPr id="1024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406" tIns="46204" rIns="92406" bIns="46204" numCol="1" anchor="b" anchorCtr="0" compatLnSpc="1">
            <a:prstTxWarp prst="textNoShape">
              <a:avLst/>
            </a:prstTxWarp>
          </a:bodyPr>
          <a:lstStyle>
            <a:lvl1pPr algn="r">
              <a:defRPr sz="1200">
                <a:cs typeface="+mn-cs"/>
              </a:defRPr>
            </a:lvl1pPr>
          </a:lstStyle>
          <a:p>
            <a:pPr>
              <a:defRPr/>
            </a:pPr>
            <a:fld id="{EFA31198-12FF-4094-9BC4-36C381398758}" type="slidenum">
              <a:rPr lang="en-US"/>
              <a:pPr>
                <a:defRPr/>
              </a:pPr>
              <a:t>‹#›</a:t>
            </a:fld>
            <a:endParaRPr lang="en-US"/>
          </a:p>
        </p:txBody>
      </p:sp>
    </p:spTree>
    <p:extLst>
      <p:ext uri="{BB962C8B-B14F-4D97-AF65-F5344CB8AC3E}">
        <p14:creationId xmlns:p14="http://schemas.microsoft.com/office/powerpoint/2010/main" val="328159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7009CF-2042-4521-811F-6D299F480A7C}" type="slidenum">
              <a:rPr lang="en-US" smtClean="0"/>
              <a:pPr eaLnBrk="1" hangingPunct="1"/>
              <a:t>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effectLst/>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73038" indent="-173038">
              <a:defRPr sz="2000" baseline="0">
                <a:latin typeface="Calibri" pitchFamily="34" charset="0"/>
              </a:defRPr>
            </a:lvl1pPr>
            <a:lvl2pPr marL="630238" indent="-222250">
              <a:defRPr sz="1800" baseline="0">
                <a:latin typeface="Calibri" pitchFamily="34" charset="0"/>
              </a:defRPr>
            </a:lvl2pPr>
            <a:lvl3pPr marL="969963" indent="-166688">
              <a:defRPr sz="1800" baseline="0">
                <a:latin typeface="Calibri" pitchFamily="34" charset="0"/>
              </a:defRPr>
            </a:lvl3pPr>
            <a:lvl4pPr>
              <a:defRPr sz="1800" baseline="0">
                <a:latin typeface="Calibri" pitchFamily="34" charset="0"/>
              </a:defRPr>
            </a:lvl4pPr>
            <a:lvl5pPr>
              <a:defRPr sz="1800" baseline="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235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2057400"/>
            <a:ext cx="4038600" cy="4114800"/>
          </a:xfrm>
        </p:spPr>
        <p:txBody>
          <a:bodyPr/>
          <a:lstStyle>
            <a:lvl1pPr>
              <a:defRPr sz="2000"/>
            </a:lvl1pPr>
            <a:lvl2pPr marL="398463" indent="-165100">
              <a:defRPr sz="1800"/>
            </a:lvl2pPr>
            <a:lvl3pPr marL="739775" indent="-165100">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14800"/>
          </a:xfrm>
        </p:spPr>
        <p:txBody>
          <a:bodyPr/>
          <a:lstStyle>
            <a:lvl1pPr>
              <a:defRPr sz="2000"/>
            </a:lvl1pPr>
            <a:lvl2pPr marL="398463" indent="-165100">
              <a:defRPr sz="1800"/>
            </a:lvl2pPr>
            <a:lvl3pPr marL="968375" indent="-393700">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61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373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2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12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68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175"/>
            <a:ext cx="82296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023938"/>
            <a:ext cx="822960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TextBox 5"/>
          <p:cNvSpPr txBox="1">
            <a:spLocks noChangeArrowheads="1"/>
          </p:cNvSpPr>
          <p:nvPr userDrawn="1"/>
        </p:nvSpPr>
        <p:spPr bwMode="auto">
          <a:xfrm>
            <a:off x="8628063" y="6467475"/>
            <a:ext cx="363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eaLnBrk="1" hangingPunct="1"/>
            <a:r>
              <a:rPr lang="en-US" sz="1000">
                <a:latin typeface="Calibri" pitchFamily="34" charset="0"/>
              </a:rPr>
              <a:t> </a:t>
            </a:r>
            <a:fld id="{DD89000C-7085-4845-949E-7FBDA66847CE}" type="slidenum">
              <a:rPr lang="en-US" sz="1000">
                <a:latin typeface="Calibri" pitchFamily="34" charset="0"/>
              </a:rPr>
              <a:pPr marL="0" lvl="1" eaLnBrk="1" hangingPunct="1"/>
              <a:t>‹#›</a:t>
            </a:fld>
            <a:endParaRPr lang="en-US" sz="1000">
              <a:latin typeface="Calibri" pitchFamily="34" charset="0"/>
            </a:endParaRPr>
          </a:p>
        </p:txBody>
      </p:sp>
      <p:sp>
        <p:nvSpPr>
          <p:cNvPr id="11" name="Rectangle 10"/>
          <p:cNvSpPr/>
          <p:nvPr userDrawn="1"/>
        </p:nvSpPr>
        <p:spPr>
          <a:xfrm>
            <a:off x="2" y="788565"/>
            <a:ext cx="9144000" cy="82630"/>
          </a:xfrm>
          <a:prstGeom prst="rect">
            <a:avLst/>
          </a:prstGeom>
          <a:gradFill flip="none" rotWithShape="1">
            <a:gsLst>
              <a:gs pos="0">
                <a:srgbClr val="FD5F00"/>
              </a:gs>
              <a:gs pos="100000">
                <a:srgbClr val="FD5F00"/>
              </a:gs>
              <a:gs pos="51000">
                <a:srgbClr val="FD5F00">
                  <a:lumMod val="100000"/>
                  <a:alpha val="8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2" r:id="rId5"/>
    <p:sldLayoutId id="2147483661" r:id="rId6"/>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rgbClr val="FF6600"/>
          </a:solidFill>
          <a:latin typeface="Calibri" pitchFamily="34" charset="0"/>
          <a:ea typeface="+mj-ea"/>
          <a:cs typeface="+mj-cs"/>
        </a:defRPr>
      </a:lvl1pPr>
      <a:lvl2pPr algn="l" rtl="0" eaLnBrk="0" fontAlgn="base" hangingPunct="0">
        <a:spcBef>
          <a:spcPct val="0"/>
        </a:spcBef>
        <a:spcAft>
          <a:spcPct val="0"/>
        </a:spcAft>
        <a:defRPr sz="2800" b="1">
          <a:solidFill>
            <a:srgbClr val="FF6600"/>
          </a:solidFill>
          <a:latin typeface="Calibri" pitchFamily="34" charset="0"/>
        </a:defRPr>
      </a:lvl2pPr>
      <a:lvl3pPr algn="l" rtl="0" eaLnBrk="0" fontAlgn="base" hangingPunct="0">
        <a:spcBef>
          <a:spcPct val="0"/>
        </a:spcBef>
        <a:spcAft>
          <a:spcPct val="0"/>
        </a:spcAft>
        <a:defRPr sz="2800" b="1">
          <a:solidFill>
            <a:srgbClr val="FF6600"/>
          </a:solidFill>
          <a:latin typeface="Calibri" pitchFamily="34" charset="0"/>
        </a:defRPr>
      </a:lvl3pPr>
      <a:lvl4pPr algn="l" rtl="0" eaLnBrk="0" fontAlgn="base" hangingPunct="0">
        <a:spcBef>
          <a:spcPct val="0"/>
        </a:spcBef>
        <a:spcAft>
          <a:spcPct val="0"/>
        </a:spcAft>
        <a:defRPr sz="2800" b="1">
          <a:solidFill>
            <a:srgbClr val="FF6600"/>
          </a:solidFill>
          <a:latin typeface="Calibri" pitchFamily="34" charset="0"/>
        </a:defRPr>
      </a:lvl4pPr>
      <a:lvl5pPr algn="l" rtl="0" eaLnBrk="0" fontAlgn="base" hangingPunct="0">
        <a:spcBef>
          <a:spcPct val="0"/>
        </a:spcBef>
        <a:spcAft>
          <a:spcPct val="0"/>
        </a:spcAft>
        <a:defRPr sz="2800" b="1">
          <a:solidFill>
            <a:srgbClr val="FF6600"/>
          </a:solidFill>
          <a:latin typeface="Calibri" pitchFamily="34" charset="0"/>
        </a:defRPr>
      </a:lvl5pPr>
      <a:lvl6pPr marL="457200" algn="l" rtl="0" fontAlgn="base">
        <a:spcBef>
          <a:spcPct val="0"/>
        </a:spcBef>
        <a:spcAft>
          <a:spcPct val="0"/>
        </a:spcAft>
        <a:defRPr sz="3600" b="1">
          <a:solidFill>
            <a:srgbClr val="FF6600"/>
          </a:solidFill>
          <a:latin typeface="Arial" charset="0"/>
        </a:defRPr>
      </a:lvl6pPr>
      <a:lvl7pPr marL="914400" algn="l" rtl="0" fontAlgn="base">
        <a:spcBef>
          <a:spcPct val="0"/>
        </a:spcBef>
        <a:spcAft>
          <a:spcPct val="0"/>
        </a:spcAft>
        <a:defRPr sz="3600" b="1">
          <a:solidFill>
            <a:srgbClr val="FF6600"/>
          </a:solidFill>
          <a:latin typeface="Arial" charset="0"/>
        </a:defRPr>
      </a:lvl7pPr>
      <a:lvl8pPr marL="1371600" algn="l" rtl="0" fontAlgn="base">
        <a:spcBef>
          <a:spcPct val="0"/>
        </a:spcBef>
        <a:spcAft>
          <a:spcPct val="0"/>
        </a:spcAft>
        <a:defRPr sz="3600" b="1">
          <a:solidFill>
            <a:srgbClr val="FF6600"/>
          </a:solidFill>
          <a:latin typeface="Arial" charset="0"/>
        </a:defRPr>
      </a:lvl8pPr>
      <a:lvl9pPr marL="1828800" algn="l" rtl="0" fontAlgn="base">
        <a:spcBef>
          <a:spcPct val="0"/>
        </a:spcBef>
        <a:spcAft>
          <a:spcPct val="0"/>
        </a:spcAft>
        <a:defRPr sz="3600" b="1">
          <a:solidFill>
            <a:srgbClr val="FF6600"/>
          </a:solidFill>
          <a:latin typeface="Arial" charset="0"/>
        </a:defRPr>
      </a:lvl9pPr>
    </p:titleStyle>
    <p:bodyStyle>
      <a:lvl1pPr marL="168275" indent="-168275" algn="l" rtl="0" eaLnBrk="0" fontAlgn="base" hangingPunct="0">
        <a:spcBef>
          <a:spcPct val="20000"/>
        </a:spcBef>
        <a:spcAft>
          <a:spcPct val="0"/>
        </a:spcAft>
        <a:buClr>
          <a:srgbClr val="F5831F"/>
        </a:buClr>
        <a:buChar char="•"/>
        <a:defRPr sz="2000">
          <a:solidFill>
            <a:schemeClr val="tx1"/>
          </a:solidFill>
          <a:latin typeface="Calibri" pitchFamily="34" charset="0"/>
          <a:ea typeface="+mn-ea"/>
          <a:cs typeface="+mn-cs"/>
        </a:defRPr>
      </a:lvl1pPr>
      <a:lvl2pPr marL="630238" indent="-222250" algn="l" rtl="0" eaLnBrk="0" fontAlgn="base" hangingPunct="0">
        <a:spcBef>
          <a:spcPct val="20000"/>
        </a:spcBef>
        <a:spcAft>
          <a:spcPct val="0"/>
        </a:spcAft>
        <a:buClr>
          <a:srgbClr val="8E9295"/>
        </a:buClr>
        <a:buFont typeface="Arial" charset="0"/>
        <a:buChar char="–"/>
        <a:defRPr>
          <a:solidFill>
            <a:schemeClr val="tx1"/>
          </a:solidFill>
          <a:latin typeface="Calibri" pitchFamily="34" charset="0"/>
        </a:defRPr>
      </a:lvl2pPr>
      <a:lvl3pPr marL="968375" indent="-165100" algn="l" rtl="0" eaLnBrk="0" fontAlgn="base" hangingPunct="0">
        <a:spcBef>
          <a:spcPct val="20000"/>
        </a:spcBef>
        <a:spcAft>
          <a:spcPct val="0"/>
        </a:spcAft>
        <a:buChar char="•"/>
        <a:defRPr>
          <a:solidFill>
            <a:schemeClr val="tx1"/>
          </a:solidFill>
          <a:latin typeface="Calibri" pitchFamily="34" charset="0"/>
        </a:defRPr>
      </a:lvl3pPr>
      <a:lvl4pPr marL="1374775" indent="-228600" algn="l" rtl="0" eaLnBrk="0" fontAlgn="base" hangingPunct="0">
        <a:spcBef>
          <a:spcPct val="20000"/>
        </a:spcBef>
        <a:spcAft>
          <a:spcPct val="0"/>
        </a:spcAft>
        <a:buChar char="–"/>
        <a:defRPr>
          <a:solidFill>
            <a:schemeClr val="tx1"/>
          </a:solidFill>
          <a:latin typeface="Calibri" pitchFamily="34" charset="0"/>
        </a:defRPr>
      </a:lvl4pPr>
      <a:lvl5pPr marL="1717675" indent="-228600" algn="l" rtl="0" eaLnBrk="0" fontAlgn="base" hangingPunct="0">
        <a:spcBef>
          <a:spcPct val="20000"/>
        </a:spcBef>
        <a:spcAft>
          <a:spcPct val="0"/>
        </a:spcAft>
        <a:buChar char="»"/>
        <a:defRPr>
          <a:solidFill>
            <a:schemeClr val="tx1"/>
          </a:solidFill>
          <a:latin typeface="Calibri" pitchFamily="34" charset="0"/>
        </a:defRPr>
      </a:lvl5pPr>
      <a:lvl6pPr marL="2174875" indent="-228600" algn="l" rtl="0" fontAlgn="base">
        <a:spcBef>
          <a:spcPct val="20000"/>
        </a:spcBef>
        <a:spcAft>
          <a:spcPct val="0"/>
        </a:spcAft>
        <a:buChar char="»"/>
        <a:defRPr sz="2000">
          <a:solidFill>
            <a:schemeClr val="tx1"/>
          </a:solidFill>
          <a:latin typeface="+mn-lt"/>
        </a:defRPr>
      </a:lvl6pPr>
      <a:lvl7pPr marL="2632075" indent="-228600" algn="l" rtl="0" fontAlgn="base">
        <a:spcBef>
          <a:spcPct val="20000"/>
        </a:spcBef>
        <a:spcAft>
          <a:spcPct val="0"/>
        </a:spcAft>
        <a:buChar char="»"/>
        <a:defRPr sz="2000">
          <a:solidFill>
            <a:schemeClr val="tx1"/>
          </a:solidFill>
          <a:latin typeface="+mn-lt"/>
        </a:defRPr>
      </a:lvl7pPr>
      <a:lvl8pPr marL="3089275" indent="-228600" algn="l" rtl="0" fontAlgn="base">
        <a:spcBef>
          <a:spcPct val="20000"/>
        </a:spcBef>
        <a:spcAft>
          <a:spcPct val="0"/>
        </a:spcAft>
        <a:buChar char="»"/>
        <a:defRPr sz="2000">
          <a:solidFill>
            <a:schemeClr val="tx1"/>
          </a:solidFill>
          <a:latin typeface="+mn-lt"/>
        </a:defRPr>
      </a:lvl8pPr>
      <a:lvl9pPr marL="3546475"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micsonline.org/Submitmanuscript.php"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omicsgroup.org/journals/industrial-engineering-management.phphttp:/omicsgroup.org/journals/industrial-engineering-management.php" TargetMode="External"/><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hyperlink" Target="http://omicsgroup.org/journals/stock-forex-trading.phphttp:/esciencecentral.org/journals/global-economics.ph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gif"/><Relationship Id="rId5" Type="http://schemas.openxmlformats.org/officeDocument/2006/relationships/image" Target="../media/image11.em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8.jpeg"/><Relationship Id="rId7" Type="http://schemas.openxmlformats.org/officeDocument/2006/relationships/image" Target="../media/image34.png"/><Relationship Id="rId12"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kesh-s\Desktop\blue_light_background_04_vector_1818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3"/>
            <a:ext cx="9144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owchart: Display 4"/>
          <p:cNvSpPr/>
          <p:nvPr/>
        </p:nvSpPr>
        <p:spPr>
          <a:xfrm>
            <a:off x="7938" y="549275"/>
            <a:ext cx="9128125" cy="4959350"/>
          </a:xfrm>
          <a:prstGeom prst="flowChartDisplay">
            <a:avLst/>
          </a:prstGeom>
        </p:spPr>
        <p:style>
          <a:lnRef idx="2">
            <a:schemeClr val="accent2"/>
          </a:lnRef>
          <a:fillRef idx="1">
            <a:schemeClr val="lt1"/>
          </a:fillRef>
          <a:effectRef idx="0">
            <a:schemeClr val="accent2"/>
          </a:effectRef>
          <a:fontRef idx="minor">
            <a:schemeClr val="dk1"/>
          </a:fontRef>
        </p:style>
        <p:txBody>
          <a:bodyPr lIns="91426" tIns="45713" rIns="91426" bIns="45713" anchor="ctr"/>
          <a:lstStyle/>
          <a:p>
            <a:pPr algn="ctr">
              <a:defRPr/>
            </a:pPr>
            <a:r>
              <a:rPr lang="en-IN" sz="2000" dirty="0">
                <a:solidFill>
                  <a:schemeClr val="bg2">
                    <a:lumMod val="10000"/>
                  </a:schemeClr>
                </a:solidFill>
                <a:latin typeface="Centaur" panose="02030504050205020304" pitchFamily="18" charset="0"/>
              </a:rPr>
              <a:t>OMICS </a:t>
            </a:r>
            <a:r>
              <a:rPr lang="en-IN" sz="2000" dirty="0">
                <a:solidFill>
                  <a:schemeClr val="bg2">
                    <a:lumMod val="10000"/>
                  </a:schemeClr>
                </a:solidFill>
                <a:latin typeface="Centaur" panose="02030504050205020304" pitchFamily="18" charset="0"/>
              </a:rPr>
              <a:t>International </a:t>
            </a:r>
            <a:r>
              <a:rPr lang="en-IN" sz="2000" dirty="0">
                <a:solidFill>
                  <a:schemeClr val="bg2">
                    <a:lumMod val="10000"/>
                  </a:schemeClr>
                </a:solidFill>
                <a:latin typeface="Centaur" panose="02030504050205020304" pitchFamily="18" charset="0"/>
              </a:rPr>
              <a:t>welcomes submissions that are original and technically so as to serve both the developing world and developed countries in the best possible way.</a:t>
            </a:r>
          </a:p>
          <a:p>
            <a:pPr algn="ctr">
              <a:defRPr/>
            </a:pPr>
            <a:r>
              <a:rPr lang="en-US" sz="2000" dirty="0">
                <a:solidFill>
                  <a:schemeClr val="bg2">
                    <a:lumMod val="10000"/>
                  </a:schemeClr>
                </a:solidFill>
                <a:latin typeface="Centaur" panose="02030504050205020304" pitchFamily="18" charset="0"/>
              </a:rPr>
              <a:t>OMICS Journals  are poised in excellence by publishing high quality research. </a:t>
            </a:r>
            <a:r>
              <a:rPr lang="en-IN" sz="2000" dirty="0">
                <a:solidFill>
                  <a:schemeClr val="bg2">
                    <a:lumMod val="10000"/>
                  </a:schemeClr>
                </a:solidFill>
                <a:latin typeface="Centaur" panose="02030504050205020304" pitchFamily="18" charset="0"/>
              </a:rPr>
              <a:t>OMICS </a:t>
            </a:r>
            <a:r>
              <a:rPr lang="en-IN" sz="2000" dirty="0">
                <a:solidFill>
                  <a:schemeClr val="bg2">
                    <a:lumMod val="10000"/>
                  </a:schemeClr>
                </a:solidFill>
                <a:latin typeface="Centaur" panose="02030504050205020304" pitchFamily="18" charset="0"/>
              </a:rPr>
              <a:t>International </a:t>
            </a:r>
            <a:r>
              <a:rPr lang="en-IN" sz="2000" dirty="0">
                <a:solidFill>
                  <a:schemeClr val="bg2">
                    <a:lumMod val="10000"/>
                  </a:schemeClr>
                </a:solidFill>
                <a:latin typeface="Centaur" panose="02030504050205020304" pitchFamily="18" charset="0"/>
              </a:rPr>
              <a:t>follows an Editorial Manager® System peer review process and boasts of a strong and active editorial board.</a:t>
            </a:r>
            <a:endParaRPr lang="en-US" sz="2000" dirty="0">
              <a:solidFill>
                <a:schemeClr val="bg2">
                  <a:lumMod val="10000"/>
                </a:schemeClr>
              </a:solidFill>
              <a:latin typeface="Centaur" panose="02030504050205020304" pitchFamily="18" charset="0"/>
            </a:endParaRPr>
          </a:p>
          <a:p>
            <a:pPr algn="ctr">
              <a:defRPr/>
            </a:pPr>
            <a:r>
              <a:rPr lang="en-US" sz="2000" dirty="0">
                <a:solidFill>
                  <a:schemeClr val="bg2">
                    <a:lumMod val="10000"/>
                  </a:schemeClr>
                </a:solidFill>
                <a:latin typeface="Centaur" panose="02030504050205020304" pitchFamily="18" charset="0"/>
              </a:rPr>
              <a:t>Editors and reviewers are experts in their field and provide anonymous, unbiased and detailed reviews of all submissions.</a:t>
            </a:r>
          </a:p>
          <a:p>
            <a:pPr algn="ctr">
              <a:defRPr/>
            </a:pPr>
            <a:r>
              <a:rPr lang="en-IN" sz="2000" dirty="0">
                <a:solidFill>
                  <a:schemeClr val="bg2">
                    <a:lumMod val="10000"/>
                  </a:schemeClr>
                </a:solidFill>
                <a:latin typeface="Centaur" panose="02030504050205020304" pitchFamily="18" charset="0"/>
              </a:rPr>
              <a:t>The journal gives the options of multiple language translations for all the articles and all archived articles are available in HTML, XML, PDF and audio formats. Also, all the published articles are archived in repositories and indexing services like DOAJ, CAS, Google Scholar, Scientific Commons, Index Copernicus, EBSCO, HINARI and GALE.</a:t>
            </a:r>
            <a:endParaRPr lang="en-US" sz="2000" dirty="0">
              <a:solidFill>
                <a:schemeClr val="bg2">
                  <a:lumMod val="10000"/>
                </a:schemeClr>
              </a:solidFill>
              <a:latin typeface="Centaur" panose="02030504050205020304" pitchFamily="18" charset="0"/>
            </a:endParaRPr>
          </a:p>
          <a:p>
            <a:pPr>
              <a:defRPr/>
            </a:pPr>
            <a:endParaRPr lang="en-US" sz="2000" dirty="0"/>
          </a:p>
        </p:txBody>
      </p:sp>
      <p:sp>
        <p:nvSpPr>
          <p:cNvPr id="6" name="Rectangle 5"/>
          <p:cNvSpPr/>
          <p:nvPr/>
        </p:nvSpPr>
        <p:spPr>
          <a:xfrm>
            <a:off x="708025" y="5649913"/>
            <a:ext cx="8266113" cy="923925"/>
          </a:xfrm>
          <a:prstGeom prst="rect">
            <a:avLst/>
          </a:prstGeom>
        </p:spPr>
        <p:style>
          <a:lnRef idx="2">
            <a:schemeClr val="dk1"/>
          </a:lnRef>
          <a:fillRef idx="1">
            <a:schemeClr val="lt1"/>
          </a:fillRef>
          <a:effectRef idx="0">
            <a:schemeClr val="dk1"/>
          </a:effectRef>
          <a:fontRef idx="minor">
            <a:schemeClr val="dk1"/>
          </a:fontRef>
        </p:style>
        <p:txBody>
          <a:bodyPr lIns="91426" tIns="45713" rIns="91426" bIns="45713">
            <a:spAutoFit/>
          </a:bodyPr>
          <a:lstStyle/>
          <a:p>
            <a:pPr>
              <a:defRPr/>
            </a:pPr>
            <a:r>
              <a:rPr lang="en-US" b="1" dirty="0">
                <a:solidFill>
                  <a:srgbClr val="0070C0"/>
                </a:solidFill>
                <a:latin typeface="Microsoft YaHei" panose="020B0503020204020204" pitchFamily="34" charset="-122"/>
                <a:ea typeface="Microsoft YaHei" panose="020B0503020204020204" pitchFamily="34" charset="-122"/>
              </a:rPr>
              <a:t>For more details please visit our website: </a:t>
            </a:r>
            <a:r>
              <a:rPr lang="en-US" b="1" dirty="0">
                <a:solidFill>
                  <a:schemeClr val="accent5">
                    <a:lumMod val="10000"/>
                  </a:schemeClr>
                </a:solidFill>
                <a:latin typeface="Microsoft YaHei" panose="020B0503020204020204" pitchFamily="34" charset="-122"/>
                <a:ea typeface="Microsoft YaHei" panose="020B0503020204020204" pitchFamily="34" charset="-122"/>
                <a:hlinkClick r:id="rId3"/>
              </a:rPr>
              <a:t>http://omicsonline.org/Submitmanuscript.php</a:t>
            </a:r>
            <a:r>
              <a:rPr lang="en-US" b="1" dirty="0">
                <a:solidFill>
                  <a:schemeClr val="accent5">
                    <a:lumMod val="10000"/>
                  </a:schemeClr>
                </a:solidFill>
                <a:latin typeface="Microsoft YaHei" panose="020B0503020204020204" pitchFamily="34" charset="-122"/>
                <a:ea typeface="Microsoft YaHei" panose="020B0503020204020204" pitchFamily="34" charset="-122"/>
              </a:rPr>
              <a:t> </a:t>
            </a:r>
          </a:p>
          <a:p>
            <a:pPr>
              <a:defRPr/>
            </a:pPr>
            <a:endParaRPr lang="en-US" dirty="0">
              <a:solidFill>
                <a:srgbClr val="0070C0"/>
              </a:solidFill>
              <a:latin typeface="Microsoft YaHei" panose="020B0503020204020204" pitchFamily="34" charset="-122"/>
              <a:ea typeface="Microsoft YaHei" panose="020B0503020204020204" pitchFamily="34" charset="-122"/>
            </a:endParaRPr>
          </a:p>
        </p:txBody>
      </p:sp>
      <p:sp>
        <p:nvSpPr>
          <p:cNvPr id="7" name="Title 1"/>
          <p:cNvSpPr txBox="1">
            <a:spLocks/>
          </p:cNvSpPr>
          <p:nvPr/>
        </p:nvSpPr>
        <p:spPr>
          <a:xfrm>
            <a:off x="319088" y="12700"/>
            <a:ext cx="8534400" cy="831850"/>
          </a:xfrm>
          <a:prstGeom prst="rect">
            <a:avLst/>
          </a:prstGeom>
        </p:spPr>
        <p:txBody>
          <a:bodyPr lIns="91426" tIns="45713" rIns="91426" bIns="45713"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schemeClr val="accent4">
                    <a:lumMod val="10000"/>
                  </a:schemeClr>
                </a:solidFill>
                <a:latin typeface="Baskerville Old Face" panose="02020602080505020303" pitchFamily="18" charset="0"/>
              </a:rPr>
              <a:t>OMICS Journals are welcoming Submissions</a:t>
            </a:r>
            <a:r>
              <a:rPr lang="en-US" sz="3200" b="1" dirty="0">
                <a:solidFill>
                  <a:schemeClr val="accent4">
                    <a:lumMod val="10000"/>
                  </a:schemeClr>
                </a:solidFill>
              </a:rPr>
              <a:t/>
            </a:r>
            <a:br>
              <a:rPr lang="en-US" sz="3200" b="1" dirty="0">
                <a:solidFill>
                  <a:schemeClr val="accent4">
                    <a:lumMod val="10000"/>
                  </a:schemeClr>
                </a:solidFill>
              </a:rPr>
            </a:br>
            <a:endParaRPr lang="en-US" sz="3200" dirty="0">
              <a:solidFill>
                <a:schemeClr val="accent4">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US" smtClean="0"/>
          </a:p>
        </p:txBody>
      </p:sp>
      <p:sp>
        <p:nvSpPr>
          <p:cNvPr id="12291" name="Content Placeholder 2"/>
          <p:cNvSpPr>
            <a:spLocks noGrp="1"/>
          </p:cNvSpPr>
          <p:nvPr>
            <p:ph idx="1"/>
          </p:nvPr>
        </p:nvSpPr>
        <p:spPr/>
        <p:txBody>
          <a:bodyPr/>
          <a:lstStyle/>
          <a:p>
            <a:pPr eaLnBrk="1" hangingPunct="1"/>
            <a:endParaRPr lang="en-US" smtClean="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0"/>
            <a:ext cx="9191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Vertical Scroll 6"/>
          <p:cNvSpPr/>
          <p:nvPr/>
        </p:nvSpPr>
        <p:spPr>
          <a:xfrm>
            <a:off x="-227013" y="1311275"/>
            <a:ext cx="5864226" cy="5486400"/>
          </a:xfrm>
          <a:prstGeom prst="verticalScroll">
            <a:avLst/>
          </a:prstGeom>
        </p:spPr>
        <p:style>
          <a:lnRef idx="1">
            <a:schemeClr val="accent3"/>
          </a:lnRef>
          <a:fillRef idx="3">
            <a:schemeClr val="accent3"/>
          </a:fillRef>
          <a:effectRef idx="2">
            <a:schemeClr val="accent3"/>
          </a:effectRef>
          <a:fontRef idx="minor">
            <a:schemeClr val="lt1"/>
          </a:fontRef>
        </p:style>
        <p:txBody>
          <a:bodyPr lIns="91426" tIns="45713" rIns="91426" bIns="45713" anchor="ctr"/>
          <a:lstStyle/>
          <a:p>
            <a:pPr marL="342846" indent="-342846">
              <a:buFont typeface="Wingdings" panose="05000000000000000000" pitchFamily="2" charset="2"/>
              <a:buChar char="Ø"/>
              <a:defRPr/>
            </a:pPr>
            <a:r>
              <a:rPr lang="en-US" sz="2000" dirty="0">
                <a:solidFill>
                  <a:schemeClr val="bg2">
                    <a:lumMod val="50000"/>
                  </a:schemeClr>
                </a:solidFill>
                <a:hlinkClick r:id="rId3"/>
              </a:rPr>
              <a:t>Industrial Engineering and Management</a:t>
            </a:r>
            <a:endParaRPr lang="en-US" sz="2000" dirty="0">
              <a:solidFill>
                <a:schemeClr val="bg2">
                  <a:lumMod val="50000"/>
                </a:schemeClr>
              </a:solidFill>
            </a:endParaRPr>
          </a:p>
          <a:p>
            <a:pPr marL="342846" indent="-342846">
              <a:buFont typeface="Wingdings" panose="05000000000000000000" pitchFamily="2" charset="2"/>
              <a:buChar char="Ø"/>
              <a:defRPr/>
            </a:pPr>
            <a:r>
              <a:rPr lang="en-US" sz="2000" dirty="0">
                <a:solidFill>
                  <a:schemeClr val="bg2">
                    <a:lumMod val="50000"/>
                  </a:schemeClr>
                </a:solidFill>
                <a:hlinkClick r:id="rId4"/>
              </a:rPr>
              <a:t>Journal of </a:t>
            </a:r>
            <a:r>
              <a:rPr lang="en-US" sz="2000" dirty="0">
                <a:solidFill>
                  <a:schemeClr val="bg2">
                    <a:lumMod val="50000"/>
                  </a:schemeClr>
                </a:solidFill>
                <a:hlinkClick r:id="rId4"/>
              </a:rPr>
              <a:t>Stock and </a:t>
            </a:r>
            <a:r>
              <a:rPr lang="en-US" sz="2000" dirty="0" err="1">
                <a:solidFill>
                  <a:schemeClr val="bg2">
                    <a:lumMod val="50000"/>
                  </a:schemeClr>
                </a:solidFill>
                <a:hlinkClick r:id="rId4"/>
              </a:rPr>
              <a:t>Forex</a:t>
            </a:r>
            <a:r>
              <a:rPr lang="en-US" sz="2000" dirty="0">
                <a:solidFill>
                  <a:schemeClr val="bg2">
                    <a:lumMod val="50000"/>
                  </a:schemeClr>
                </a:solidFill>
                <a:hlinkClick r:id="rId4"/>
              </a:rPr>
              <a:t> Trading</a:t>
            </a:r>
            <a:endParaRPr lang="en-US" sz="2000" dirty="0">
              <a:solidFill>
                <a:schemeClr val="bg2">
                  <a:lumMod val="50000"/>
                </a:schemeClr>
              </a:solidFill>
            </a:endParaRPr>
          </a:p>
          <a:p>
            <a:pPr marL="342846" indent="-342846">
              <a:buFont typeface="Wingdings" panose="05000000000000000000" pitchFamily="2" charset="2"/>
              <a:buChar char="Ø"/>
              <a:defRPr/>
            </a:pPr>
            <a:endParaRPr lang="en-US" sz="2000" dirty="0">
              <a:solidFill>
                <a:schemeClr val="bg2">
                  <a:lumMod val="50000"/>
                </a:schemeClr>
              </a:solidFill>
            </a:endParaRPr>
          </a:p>
        </p:txBody>
      </p:sp>
      <p:pic>
        <p:nvPicPr>
          <p:cNvPr id="12294" name="Picture 8" descr="C:\Users\rakesh-s\Desktop\gocr-header.jpg"/>
          <p:cNvPicPr>
            <a:picLocks noChangeAspect="1" noChangeArrowheads="1"/>
          </p:cNvPicPr>
          <p:nvPr/>
        </p:nvPicPr>
        <p:blipFill>
          <a:blip r:embed="rId5">
            <a:extLst>
              <a:ext uri="{28A0092B-C50C-407E-A947-70E740481C1C}">
                <a14:useLocalDpi xmlns:a14="http://schemas.microsoft.com/office/drawing/2010/main" val="0"/>
              </a:ext>
            </a:extLst>
          </a:blip>
          <a:srcRect l="22462" r="12379"/>
          <a:stretch>
            <a:fillRect/>
          </a:stretch>
        </p:blipFill>
        <p:spPr bwMode="auto">
          <a:xfrm>
            <a:off x="5076825" y="4370388"/>
            <a:ext cx="39306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3"/>
          <p:cNvSpPr txBox="1">
            <a:spLocks noChangeArrowheads="1"/>
          </p:cNvSpPr>
          <p:nvPr/>
        </p:nvSpPr>
        <p:spPr bwMode="auto">
          <a:xfrm>
            <a:off x="1563688" y="1589088"/>
            <a:ext cx="33575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048" tIns="31524" rIns="63048" bIns="3152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200">
                <a:solidFill>
                  <a:srgbClr val="0070C0"/>
                </a:solidFill>
                <a:latin typeface="Times New Roman" pitchFamily="18" charset="0"/>
                <a:cs typeface="Times New Roman" pitchFamily="18" charset="0"/>
              </a:rPr>
              <a:t>Related Journals</a:t>
            </a:r>
          </a:p>
        </p:txBody>
      </p:sp>
      <p:pic>
        <p:nvPicPr>
          <p:cNvPr id="1229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 y="341313"/>
            <a:ext cx="9007475"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C:\Users\rakesh-s\Desktop\spea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0"/>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orizontal Scroll 5"/>
          <p:cNvSpPr/>
          <p:nvPr/>
        </p:nvSpPr>
        <p:spPr>
          <a:xfrm>
            <a:off x="944563" y="982663"/>
            <a:ext cx="7319962" cy="3429000"/>
          </a:xfrm>
          <a:prstGeom prst="horizontalScroll">
            <a:avLst/>
          </a:prstGeom>
        </p:spPr>
        <p:style>
          <a:lnRef idx="3">
            <a:schemeClr val="lt1"/>
          </a:lnRef>
          <a:fillRef idx="1">
            <a:schemeClr val="accent2"/>
          </a:fillRef>
          <a:effectRef idx="1">
            <a:schemeClr val="accent2"/>
          </a:effectRef>
          <a:fontRef idx="minor">
            <a:schemeClr val="lt1"/>
          </a:fontRef>
        </p:style>
        <p:txBody>
          <a:bodyPr lIns="91426" tIns="45713" rIns="91426" bIns="45713" anchor="ctr"/>
          <a:lstStyle/>
          <a:p>
            <a:pPr>
              <a:defRPr/>
            </a:pPr>
            <a:endParaRPr lang="en-US" sz="2400" dirty="0"/>
          </a:p>
          <a:p>
            <a:pPr>
              <a:defRPr/>
            </a:pPr>
            <a:r>
              <a:rPr lang="en-US" sz="2400" dirty="0"/>
              <a:t>	</a:t>
            </a:r>
            <a:r>
              <a:rPr lang="en-US" sz="2400" dirty="0"/>
              <a:t>For </a:t>
            </a:r>
            <a:r>
              <a:rPr lang="en-US" sz="2400" dirty="0"/>
              <a:t>upcoming Conference </a:t>
            </a:r>
            <a:r>
              <a:rPr lang="en-US" sz="2400" dirty="0"/>
              <a:t>visit</a:t>
            </a:r>
          </a:p>
          <a:p>
            <a:pPr>
              <a:defRPr/>
            </a:pPr>
            <a:r>
              <a:rPr lang="en-US" sz="2400" dirty="0"/>
              <a:t>	</a:t>
            </a:r>
            <a:r>
              <a:rPr lang="en-US" sz="2400" dirty="0">
                <a:hlinkClick r:id="rId3"/>
              </a:rPr>
              <a:t>http</a:t>
            </a:r>
            <a:r>
              <a:rPr lang="en-US" sz="2400" dirty="0">
                <a:hlinkClick r:id="rId3"/>
              </a:rPr>
              <a:t>://</a:t>
            </a:r>
            <a:r>
              <a:rPr lang="en-US" sz="2400" dirty="0">
                <a:hlinkClick r:id="rId3"/>
              </a:rPr>
              <a:t>www.conferenceseries.com/</a:t>
            </a:r>
            <a:r>
              <a:rPr lang="en-US" sz="2400" dirty="0"/>
              <a:t> </a:t>
            </a:r>
          </a:p>
          <a:p>
            <a:pPr>
              <a:defRPr/>
            </a:pPr>
            <a:endParaRPr lang="en-US" sz="2400" dirty="0"/>
          </a:p>
          <a:p>
            <a:pPr>
              <a:defRPr/>
            </a:pPr>
            <a:endParaRPr lang="en-US" sz="2400" dirty="0"/>
          </a:p>
        </p:txBody>
      </p:sp>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104775"/>
            <a:ext cx="90074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80175"/>
            <a:ext cx="9144000" cy="377825"/>
          </a:xfrm>
          <a:prstGeom prst="rect">
            <a:avLst/>
          </a:prstGeom>
          <a:gradFill flip="none" rotWithShape="1">
            <a:gsLst>
              <a:gs pos="0">
                <a:srgbClr val="66CCFF"/>
              </a:gs>
              <a:gs pos="100000">
                <a:srgbClr val="FFC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nvGraphicFramePr>
        <p:xfrm>
          <a:off x="6350" y="6486525"/>
          <a:ext cx="9136064" cy="371475"/>
        </p:xfrm>
        <a:graphic>
          <a:graphicData uri="http://schemas.openxmlformats.org/drawingml/2006/table">
            <a:tbl>
              <a:tblPr firstRow="1" bandRow="1">
                <a:tableStyleId>{5C22544A-7EE6-4342-B048-85BDC9FD1C3A}</a:tableStyleId>
              </a:tblPr>
              <a:tblGrid>
                <a:gridCol w="2284016"/>
                <a:gridCol w="2284016"/>
                <a:gridCol w="2284016"/>
                <a:gridCol w="2284016"/>
              </a:tblGrid>
              <a:tr h="371475">
                <a:tc>
                  <a:txBody>
                    <a:bodyPr/>
                    <a:lstStyle/>
                    <a:p>
                      <a:pPr algn="ctr"/>
                      <a:r>
                        <a:rPr lang="en-US" sz="1800" u="none" dirty="0" smtClean="0">
                          <a:solidFill>
                            <a:schemeClr val="tx1"/>
                          </a:solidFill>
                        </a:rPr>
                        <a:t>Component</a:t>
                      </a:r>
                      <a:endParaRPr lang="en-US" sz="1800" u="none"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chemeClr val="tx1"/>
                          </a:solidFill>
                        </a:rPr>
                        <a:t>Vehicle</a:t>
                      </a:r>
                      <a:endParaRPr lang="en-US" sz="180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chemeClr val="tx1"/>
                          </a:solidFill>
                        </a:rPr>
                        <a:t>Driving</a:t>
                      </a:r>
                      <a:endParaRPr lang="en-US" sz="180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chemeClr val="tx1"/>
                          </a:solidFill>
                        </a:rPr>
                        <a:t>Infrastructure</a:t>
                      </a:r>
                      <a:endParaRPr lang="en-US" sz="180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Shape 20"/>
          <p:cNvSpPr/>
          <p:nvPr/>
        </p:nvSpPr>
        <p:spPr>
          <a:xfrm rot="17337693" flipH="1">
            <a:off x="3288763" y="1844270"/>
            <a:ext cx="3265689" cy="3253820"/>
          </a:xfrm>
          <a:prstGeom prst="swooshArrow">
            <a:avLst>
              <a:gd name="adj1" fmla="val 16310"/>
              <a:gd name="adj2" fmla="val 31370"/>
            </a:avLst>
          </a:prstGeom>
          <a:gradFill flip="none" rotWithShape="1">
            <a:gsLst>
              <a:gs pos="0">
                <a:srgbClr val="66CCFF"/>
              </a:gs>
              <a:gs pos="100000">
                <a:srgbClr val="FFCC99"/>
              </a:gs>
            </a:gsLst>
            <a:path path="circle">
              <a:fillToRect l="100000" b="100000"/>
            </a:path>
            <a:tileRect t="-100000" r="-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07" name="Title 1"/>
          <p:cNvSpPr>
            <a:spLocks noGrp="1"/>
          </p:cNvSpPr>
          <p:nvPr>
            <p:ph type="title"/>
          </p:nvPr>
        </p:nvSpPr>
        <p:spPr>
          <a:xfrm>
            <a:off x="2576513" y="1017588"/>
            <a:ext cx="3559175" cy="511175"/>
          </a:xfrm>
        </p:spPr>
        <p:txBody>
          <a:bodyPr/>
          <a:lstStyle/>
          <a:p>
            <a:pPr eaLnBrk="1" hangingPunct="1"/>
            <a:r>
              <a:rPr lang="en-US" sz="4000" smtClean="0"/>
              <a:t>Andrej Ivanco</a:t>
            </a:r>
            <a:endParaRPr lang="en-US" sz="2000" smtClean="0">
              <a:solidFill>
                <a:schemeClr val="tx1"/>
              </a:solidFill>
            </a:endParaRPr>
          </a:p>
        </p:txBody>
      </p:sp>
      <p:pic>
        <p:nvPicPr>
          <p:cNvPr id="410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9750" y="1095375"/>
            <a:ext cx="21494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hape 11"/>
          <p:cNvSpPr/>
          <p:nvPr/>
        </p:nvSpPr>
        <p:spPr>
          <a:xfrm rot="6403626" flipH="1">
            <a:off x="5529425" y="3712632"/>
            <a:ext cx="3265689" cy="3253820"/>
          </a:xfrm>
          <a:prstGeom prst="swooshArrow">
            <a:avLst>
              <a:gd name="adj1" fmla="val 16310"/>
              <a:gd name="adj2" fmla="val 31370"/>
            </a:avLst>
          </a:prstGeom>
          <a:gradFill flip="none" rotWithShape="1">
            <a:gsLst>
              <a:gs pos="0">
                <a:srgbClr val="FFCC99"/>
              </a:gs>
              <a:gs pos="100000">
                <a:srgbClr val="66CCFF"/>
              </a:gs>
            </a:gsLst>
            <a:path path="circle">
              <a:fillToRect l="100000" b="100000"/>
            </a:path>
            <a:tileRect t="-100000" r="-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Oval 12"/>
          <p:cNvSpPr/>
          <p:nvPr/>
        </p:nvSpPr>
        <p:spPr>
          <a:xfrm>
            <a:off x="6046788" y="4229100"/>
            <a:ext cx="88900" cy="87313"/>
          </a:xfrm>
          <a:prstGeom prst="ellipse">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pic>
        <p:nvPicPr>
          <p:cNvPr id="4113" name="Picture 4"/>
          <p:cNvPicPr>
            <a:picLocks noChangeAspect="1"/>
          </p:cNvPicPr>
          <p:nvPr/>
        </p:nvPicPr>
        <p:blipFill>
          <a:blip r:embed="rId4">
            <a:extLst>
              <a:ext uri="{28A0092B-C50C-407E-A947-70E740481C1C}">
                <a14:useLocalDpi xmlns:a14="http://schemas.microsoft.com/office/drawing/2010/main" val="0"/>
              </a:ext>
            </a:extLst>
          </a:blip>
          <a:srcRect t="5038"/>
          <a:stretch>
            <a:fillRect/>
          </a:stretch>
        </p:blipFill>
        <p:spPr bwMode="auto">
          <a:xfrm>
            <a:off x="-9525" y="3946525"/>
            <a:ext cx="301783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 descr="C:\AI_sync\SkyDrive\Work_AI\Personal\IDcard\ProfilePicAndrej_small.jpg"/>
          <p:cNvPicPr>
            <a:picLocks noChangeAspect="1" noChangeArrowheads="1"/>
          </p:cNvPicPr>
          <p:nvPr/>
        </p:nvPicPr>
        <p:blipFill>
          <a:blip r:embed="rId5">
            <a:extLst>
              <a:ext uri="{28A0092B-C50C-407E-A947-70E740481C1C}">
                <a14:useLocalDpi xmlns:a14="http://schemas.microsoft.com/office/drawing/2010/main" val="0"/>
              </a:ext>
            </a:extLst>
          </a:blip>
          <a:srcRect b="19958"/>
          <a:stretch>
            <a:fillRect/>
          </a:stretch>
        </p:blipFill>
        <p:spPr bwMode="auto">
          <a:xfrm>
            <a:off x="130175" y="1096963"/>
            <a:ext cx="2293938" cy="2703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115" name="Group 24"/>
          <p:cNvGrpSpPr>
            <a:grpSpLocks/>
          </p:cNvGrpSpPr>
          <p:nvPr/>
        </p:nvGrpSpPr>
        <p:grpSpPr bwMode="auto">
          <a:xfrm>
            <a:off x="4686300" y="2830513"/>
            <a:ext cx="3278188" cy="2425700"/>
            <a:chOff x="4349059" y="2410077"/>
            <a:chExt cx="3277723" cy="2426373"/>
          </a:xfrm>
        </p:grpSpPr>
        <p:pic>
          <p:nvPicPr>
            <p:cNvPr id="4125" name="Picture 9"/>
            <p:cNvPicPr>
              <a:picLocks noChangeAspect="1"/>
            </p:cNvPicPr>
            <p:nvPr/>
          </p:nvPicPr>
          <p:blipFill>
            <a:blip r:embed="rId6">
              <a:extLst>
                <a:ext uri="{28A0092B-C50C-407E-A947-70E740481C1C}">
                  <a14:useLocalDpi xmlns:a14="http://schemas.microsoft.com/office/drawing/2010/main" val="0"/>
                </a:ext>
              </a:extLst>
            </a:blip>
            <a:srcRect l="12022" t="5695" b="3036"/>
            <a:stretch>
              <a:fillRect/>
            </a:stretch>
          </p:blipFill>
          <p:spPr bwMode="auto">
            <a:xfrm>
              <a:off x="4643477" y="2410077"/>
              <a:ext cx="2983305" cy="231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4349059" y="4353716"/>
              <a:ext cx="1007920" cy="37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6358549" y="4464872"/>
              <a:ext cx="1007920" cy="37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16" name="Rectangle 26"/>
          <p:cNvSpPr>
            <a:spLocks noChangeArrowheads="1"/>
          </p:cNvSpPr>
          <p:nvPr/>
        </p:nvSpPr>
        <p:spPr bwMode="auto">
          <a:xfrm>
            <a:off x="2511425" y="1758950"/>
            <a:ext cx="3767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Assistant Research Professor</a:t>
            </a:r>
          </a:p>
          <a:p>
            <a:r>
              <a:rPr lang="en-US" b="1"/>
              <a:t>Dept. of Automotive Engineering</a:t>
            </a:r>
          </a:p>
          <a:p>
            <a:endParaRPr lang="en-US"/>
          </a:p>
        </p:txBody>
      </p:sp>
      <p:pic>
        <p:nvPicPr>
          <p:cNvPr id="4117" name="Picture 2" descr="F:\Animations &amp; Graphics\hmmwv\matv v2c labelled b.png"/>
          <p:cNvPicPr>
            <a:picLocks noChangeAspect="1" noChangeArrowheads="1"/>
          </p:cNvPicPr>
          <p:nvPr/>
        </p:nvPicPr>
        <p:blipFill>
          <a:blip r:embed="rId7">
            <a:extLst>
              <a:ext uri="{28A0092B-C50C-407E-A947-70E740481C1C}">
                <a14:useLocalDpi xmlns:a14="http://schemas.microsoft.com/office/drawing/2010/main" val="0"/>
              </a:ext>
            </a:extLst>
          </a:blip>
          <a:srcRect t="6837" b="7692"/>
          <a:stretch>
            <a:fillRect/>
          </a:stretch>
        </p:blipFill>
        <p:spPr bwMode="auto">
          <a:xfrm>
            <a:off x="3054350" y="4462463"/>
            <a:ext cx="2789238" cy="1787525"/>
          </a:xfrm>
          <a:prstGeom prst="rect">
            <a:avLst/>
          </a:prstGeom>
          <a:solidFill>
            <a:schemeClr val="bg1">
              <a:alpha val="34117"/>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a:xfrm>
            <a:off x="4041775" y="5732463"/>
            <a:ext cx="1411288" cy="649287"/>
          </a:xfrm>
          <a:custGeom>
            <a:avLst/>
            <a:gdLst>
              <a:gd name="connsiteX0" fmla="*/ 0 w 2279904"/>
              <a:gd name="connsiteY0" fmla="*/ 0 h 650240"/>
              <a:gd name="connsiteX1" fmla="*/ 2279904 w 2279904"/>
              <a:gd name="connsiteY1" fmla="*/ 0 h 650240"/>
              <a:gd name="connsiteX2" fmla="*/ 2279904 w 2279904"/>
              <a:gd name="connsiteY2" fmla="*/ 650240 h 650240"/>
              <a:gd name="connsiteX3" fmla="*/ 0 w 2279904"/>
              <a:gd name="connsiteY3" fmla="*/ 650240 h 650240"/>
              <a:gd name="connsiteX4" fmla="*/ 0 w 2279904"/>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04" h="650240">
                <a:moveTo>
                  <a:pt x="0" y="0"/>
                </a:moveTo>
                <a:lnTo>
                  <a:pt x="2279904" y="0"/>
                </a:lnTo>
                <a:lnTo>
                  <a:pt x="2279904" y="650240"/>
                </a:lnTo>
                <a:lnTo>
                  <a:pt x="0" y="650240"/>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7940" tIns="27940" rIns="27940" bIns="27940" spcCol="1270" anchor="ctr"/>
          <a:lstStyle/>
          <a:p>
            <a:pPr algn="ctr" defTabSz="977900">
              <a:lnSpc>
                <a:spcPct val="90000"/>
              </a:lnSpc>
              <a:spcAft>
                <a:spcPct val="35000"/>
              </a:spcAft>
              <a:defRPr/>
            </a:pPr>
            <a:r>
              <a:rPr lang="en-US" sz="2200" dirty="0"/>
              <a:t>Vehicle</a:t>
            </a:r>
            <a:endParaRPr lang="en-US" sz="2200" dirty="0"/>
          </a:p>
        </p:txBody>
      </p:sp>
      <p:sp>
        <p:nvSpPr>
          <p:cNvPr id="17" name="Freeform 16"/>
          <p:cNvSpPr/>
          <p:nvPr/>
        </p:nvSpPr>
        <p:spPr>
          <a:xfrm>
            <a:off x="5819775" y="4800600"/>
            <a:ext cx="2235200" cy="649288"/>
          </a:xfrm>
          <a:custGeom>
            <a:avLst/>
            <a:gdLst>
              <a:gd name="connsiteX0" fmla="*/ 0 w 2235200"/>
              <a:gd name="connsiteY0" fmla="*/ 0 h 650240"/>
              <a:gd name="connsiteX1" fmla="*/ 2235200 w 2235200"/>
              <a:gd name="connsiteY1" fmla="*/ 0 h 650240"/>
              <a:gd name="connsiteX2" fmla="*/ 2235200 w 2235200"/>
              <a:gd name="connsiteY2" fmla="*/ 650240 h 650240"/>
              <a:gd name="connsiteX3" fmla="*/ 0 w 2235200"/>
              <a:gd name="connsiteY3" fmla="*/ 650240 h 650240"/>
              <a:gd name="connsiteX4" fmla="*/ 0 w 2235200"/>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650240">
                <a:moveTo>
                  <a:pt x="0" y="0"/>
                </a:moveTo>
                <a:lnTo>
                  <a:pt x="2235200" y="0"/>
                </a:lnTo>
                <a:lnTo>
                  <a:pt x="2235200"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7940" tIns="27940" rIns="27940" bIns="27940" spcCol="1270" anchor="ctr"/>
          <a:lstStyle/>
          <a:p>
            <a:pPr algn="ctr" defTabSz="977900">
              <a:lnSpc>
                <a:spcPct val="90000"/>
              </a:lnSpc>
              <a:spcAft>
                <a:spcPct val="35000"/>
              </a:spcAft>
              <a:defRPr/>
            </a:pPr>
            <a:r>
              <a:rPr lang="en-US" sz="2200" dirty="0"/>
              <a:t>Driving</a:t>
            </a:r>
            <a:endParaRPr lang="en-US" sz="2200" dirty="0"/>
          </a:p>
        </p:txBody>
      </p:sp>
      <p:sp>
        <p:nvSpPr>
          <p:cNvPr id="19" name="Title 4"/>
          <p:cNvSpPr txBox="1">
            <a:spLocks/>
          </p:cNvSpPr>
          <p:nvPr/>
        </p:nvSpPr>
        <p:spPr bwMode="auto">
          <a:xfrm>
            <a:off x="457200" y="3175"/>
            <a:ext cx="8229600" cy="801688"/>
          </a:xfrm>
          <a:prstGeom prst="rect">
            <a:avLst/>
          </a:prstGeom>
          <a:noFill/>
          <a:ln w="9525">
            <a:noFill/>
            <a:miter lim="800000"/>
            <a:headEnd/>
            <a:tailEnd/>
          </a:ln>
          <a:effectLst/>
        </p:spPr>
        <p:txBody>
          <a:bodyPr anchor="ctr"/>
          <a:lstStyle>
            <a:lvl1pPr algn="l" rtl="0" fontAlgn="base">
              <a:spcBef>
                <a:spcPct val="0"/>
              </a:spcBef>
              <a:spcAft>
                <a:spcPct val="0"/>
              </a:spcAft>
              <a:defRPr sz="2800" b="1">
                <a:solidFill>
                  <a:srgbClr val="FF6600"/>
                </a:solidFill>
                <a:effectLst/>
                <a:latin typeface="Calibri" pitchFamily="34" charset="0"/>
                <a:ea typeface="+mj-ea"/>
                <a:cs typeface="+mj-cs"/>
              </a:defRPr>
            </a:lvl1pPr>
            <a:lvl2pPr algn="l" rtl="0" fontAlgn="base">
              <a:spcBef>
                <a:spcPct val="0"/>
              </a:spcBef>
              <a:spcAft>
                <a:spcPct val="0"/>
              </a:spcAft>
              <a:defRPr sz="3600" b="1">
                <a:solidFill>
                  <a:srgbClr val="FF6600"/>
                </a:solidFill>
                <a:latin typeface="Arial" charset="0"/>
              </a:defRPr>
            </a:lvl2pPr>
            <a:lvl3pPr algn="l" rtl="0" fontAlgn="base">
              <a:spcBef>
                <a:spcPct val="0"/>
              </a:spcBef>
              <a:spcAft>
                <a:spcPct val="0"/>
              </a:spcAft>
              <a:defRPr sz="3600" b="1">
                <a:solidFill>
                  <a:srgbClr val="FF6600"/>
                </a:solidFill>
                <a:latin typeface="Arial" charset="0"/>
              </a:defRPr>
            </a:lvl3pPr>
            <a:lvl4pPr algn="l" rtl="0" fontAlgn="base">
              <a:spcBef>
                <a:spcPct val="0"/>
              </a:spcBef>
              <a:spcAft>
                <a:spcPct val="0"/>
              </a:spcAft>
              <a:defRPr sz="3600" b="1">
                <a:solidFill>
                  <a:srgbClr val="FF6600"/>
                </a:solidFill>
                <a:latin typeface="Arial" charset="0"/>
              </a:defRPr>
            </a:lvl4pPr>
            <a:lvl5pPr algn="l" rtl="0" fontAlgn="base">
              <a:spcBef>
                <a:spcPct val="0"/>
              </a:spcBef>
              <a:spcAft>
                <a:spcPct val="0"/>
              </a:spcAft>
              <a:defRPr sz="3600" b="1">
                <a:solidFill>
                  <a:srgbClr val="FF6600"/>
                </a:solidFill>
                <a:latin typeface="Arial" charset="0"/>
              </a:defRPr>
            </a:lvl5pPr>
            <a:lvl6pPr marL="457200" algn="l" rtl="0" fontAlgn="base">
              <a:spcBef>
                <a:spcPct val="0"/>
              </a:spcBef>
              <a:spcAft>
                <a:spcPct val="0"/>
              </a:spcAft>
              <a:defRPr sz="3600" b="1">
                <a:solidFill>
                  <a:srgbClr val="FF6600"/>
                </a:solidFill>
                <a:latin typeface="Arial" charset="0"/>
              </a:defRPr>
            </a:lvl6pPr>
            <a:lvl7pPr marL="914400" algn="l" rtl="0" fontAlgn="base">
              <a:spcBef>
                <a:spcPct val="0"/>
              </a:spcBef>
              <a:spcAft>
                <a:spcPct val="0"/>
              </a:spcAft>
              <a:defRPr sz="3600" b="1">
                <a:solidFill>
                  <a:srgbClr val="FF6600"/>
                </a:solidFill>
                <a:latin typeface="Arial" charset="0"/>
              </a:defRPr>
            </a:lvl7pPr>
            <a:lvl8pPr marL="1371600" algn="l" rtl="0" fontAlgn="base">
              <a:spcBef>
                <a:spcPct val="0"/>
              </a:spcBef>
              <a:spcAft>
                <a:spcPct val="0"/>
              </a:spcAft>
              <a:defRPr sz="3600" b="1">
                <a:solidFill>
                  <a:srgbClr val="FF6600"/>
                </a:solidFill>
                <a:latin typeface="Arial" charset="0"/>
              </a:defRPr>
            </a:lvl8pPr>
            <a:lvl9pPr marL="1828800" algn="l" rtl="0" fontAlgn="base">
              <a:spcBef>
                <a:spcPct val="0"/>
              </a:spcBef>
              <a:spcAft>
                <a:spcPct val="0"/>
              </a:spcAft>
              <a:defRPr sz="3600" b="1">
                <a:solidFill>
                  <a:srgbClr val="FF6600"/>
                </a:solidFill>
                <a:latin typeface="Arial" charset="0"/>
              </a:defRPr>
            </a:lvl9pPr>
          </a:lstStyle>
          <a:p>
            <a:pPr>
              <a:defRPr/>
            </a:pPr>
            <a:r>
              <a:rPr lang="en-US" kern="0" dirty="0" smtClean="0"/>
              <a:t>Personal Introduction</a:t>
            </a:r>
            <a:endParaRPr lang="en-US" kern="0" dirty="0"/>
          </a:p>
        </p:txBody>
      </p:sp>
      <p:pic>
        <p:nvPicPr>
          <p:cNvPr id="4121" name="Picture 2" descr="http://cuicar.com/wp-content/uploads/2013/01/campbe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24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a:xfrm>
            <a:off x="6745288" y="3236913"/>
            <a:ext cx="2892425" cy="317500"/>
          </a:xfrm>
          <a:custGeom>
            <a:avLst/>
            <a:gdLst>
              <a:gd name="connsiteX0" fmla="*/ 0 w 2893019"/>
              <a:gd name="connsiteY0" fmla="*/ 0 h 865404"/>
              <a:gd name="connsiteX1" fmla="*/ 2893019 w 2893019"/>
              <a:gd name="connsiteY1" fmla="*/ 0 h 865404"/>
              <a:gd name="connsiteX2" fmla="*/ 2893019 w 2893019"/>
              <a:gd name="connsiteY2" fmla="*/ 865404 h 865404"/>
              <a:gd name="connsiteX3" fmla="*/ 0 w 2893019"/>
              <a:gd name="connsiteY3" fmla="*/ 865404 h 865404"/>
              <a:gd name="connsiteX4" fmla="*/ 0 w 2893019"/>
              <a:gd name="connsiteY4" fmla="*/ 0 h 8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019" h="865404">
                <a:moveTo>
                  <a:pt x="0" y="0"/>
                </a:moveTo>
                <a:lnTo>
                  <a:pt x="2893019" y="0"/>
                </a:lnTo>
                <a:lnTo>
                  <a:pt x="2893019" y="865404"/>
                </a:lnTo>
                <a:lnTo>
                  <a:pt x="0" y="8654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7940" tIns="27940" rIns="27940" bIns="27940" spcCol="1270"/>
          <a:lstStyle/>
          <a:p>
            <a:pPr algn="ctr" defTabSz="977900">
              <a:lnSpc>
                <a:spcPct val="90000"/>
              </a:lnSpc>
              <a:spcAft>
                <a:spcPct val="35000"/>
              </a:spcAft>
              <a:defRPr/>
            </a:pPr>
            <a:r>
              <a:rPr lang="en-US" sz="2200" dirty="0"/>
              <a:t>Infrastructure</a:t>
            </a:r>
            <a:endParaRPr lang="en-US" sz="2200" dirty="0"/>
          </a:p>
        </p:txBody>
      </p:sp>
      <p:sp>
        <p:nvSpPr>
          <p:cNvPr id="4123" name="Rectangle 2"/>
          <p:cNvSpPr>
            <a:spLocks noChangeArrowheads="1"/>
          </p:cNvSpPr>
          <p:nvPr/>
        </p:nvSpPr>
        <p:spPr bwMode="auto">
          <a:xfrm>
            <a:off x="2490788" y="25066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r>
              <a:rPr lang="en-US"/>
              <a:t>Vehicle powertrain </a:t>
            </a:r>
            <a:r>
              <a:rPr lang="en-US" b="1" u="sng"/>
              <a:t>SYSTEM</a:t>
            </a:r>
            <a:r>
              <a:rPr lang="en-US"/>
              <a:t> modeling</a:t>
            </a:r>
          </a:p>
        </p:txBody>
      </p:sp>
      <p:sp>
        <p:nvSpPr>
          <p:cNvPr id="28" name="Freeform 27"/>
          <p:cNvSpPr/>
          <p:nvPr/>
        </p:nvSpPr>
        <p:spPr>
          <a:xfrm>
            <a:off x="790575" y="6126163"/>
            <a:ext cx="1603375" cy="303212"/>
          </a:xfrm>
          <a:custGeom>
            <a:avLst/>
            <a:gdLst>
              <a:gd name="connsiteX0" fmla="*/ 0 w 2279904"/>
              <a:gd name="connsiteY0" fmla="*/ 0 h 650240"/>
              <a:gd name="connsiteX1" fmla="*/ 2279904 w 2279904"/>
              <a:gd name="connsiteY1" fmla="*/ 0 h 650240"/>
              <a:gd name="connsiteX2" fmla="*/ 2279904 w 2279904"/>
              <a:gd name="connsiteY2" fmla="*/ 650240 h 650240"/>
              <a:gd name="connsiteX3" fmla="*/ 0 w 2279904"/>
              <a:gd name="connsiteY3" fmla="*/ 650240 h 650240"/>
              <a:gd name="connsiteX4" fmla="*/ 0 w 2279904"/>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04" h="650240">
                <a:moveTo>
                  <a:pt x="0" y="0"/>
                </a:moveTo>
                <a:lnTo>
                  <a:pt x="2279904" y="0"/>
                </a:lnTo>
                <a:lnTo>
                  <a:pt x="2279904" y="650240"/>
                </a:lnTo>
                <a:lnTo>
                  <a:pt x="0" y="650240"/>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7940" tIns="27940" rIns="27940" bIns="27940" spcCol="1270" anchor="ctr"/>
          <a:lstStyle/>
          <a:p>
            <a:pPr algn="ctr" defTabSz="977900">
              <a:lnSpc>
                <a:spcPct val="90000"/>
              </a:lnSpc>
              <a:spcAft>
                <a:spcPct val="35000"/>
              </a:spcAft>
              <a:defRPr/>
            </a:pPr>
            <a:r>
              <a:rPr lang="en-US" sz="2200" dirty="0"/>
              <a:t>Component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p:nvPr>
        </p:nvSpPr>
        <p:spPr/>
        <p:txBody>
          <a:bodyPr/>
          <a:lstStyle/>
          <a:p>
            <a:pPr eaLnBrk="1" hangingPunct="1"/>
            <a:r>
              <a:rPr lang="en-US" smtClean="0"/>
              <a:t>Electric Machine Design Optimization</a:t>
            </a:r>
          </a:p>
        </p:txBody>
      </p:sp>
      <p:sp>
        <p:nvSpPr>
          <p:cNvPr id="5123" name="Content Placeholder 5"/>
          <p:cNvSpPr>
            <a:spLocks noGrp="1"/>
          </p:cNvSpPr>
          <p:nvPr>
            <p:ph idx="1"/>
          </p:nvPr>
        </p:nvSpPr>
        <p:spPr/>
        <p:txBody>
          <a:bodyPr/>
          <a:lstStyle/>
          <a:p>
            <a:pPr eaLnBrk="1" hangingPunct="1"/>
            <a:endParaRPr lang="en-US" smtClean="0"/>
          </a:p>
        </p:txBody>
      </p:sp>
      <p:pic>
        <p:nvPicPr>
          <p:cNvPr id="512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1428750"/>
            <a:ext cx="251936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388" y="1174750"/>
            <a:ext cx="3019425" cy="221773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1855788" y="2632075"/>
            <a:ext cx="355600" cy="382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27" name="Picture 2" descr="F:\Animations &amp; Graphics\hmmwv\matv v2c labelled b.png"/>
          <p:cNvPicPr>
            <a:picLocks noChangeAspect="1" noChangeArrowheads="1"/>
          </p:cNvPicPr>
          <p:nvPr/>
        </p:nvPicPr>
        <p:blipFill>
          <a:blip r:embed="rId4">
            <a:extLst>
              <a:ext uri="{28A0092B-C50C-407E-A947-70E740481C1C}">
                <a14:useLocalDpi xmlns:a14="http://schemas.microsoft.com/office/drawing/2010/main" val="0"/>
              </a:ext>
            </a:extLst>
          </a:blip>
          <a:srcRect t="6837" b="7692"/>
          <a:stretch>
            <a:fillRect/>
          </a:stretch>
        </p:blipFill>
        <p:spPr bwMode="auto">
          <a:xfrm>
            <a:off x="3032125" y="1428750"/>
            <a:ext cx="2789238" cy="1789113"/>
          </a:xfrm>
          <a:prstGeom prst="rect">
            <a:avLst/>
          </a:prstGeom>
          <a:solidFill>
            <a:schemeClr val="bg1">
              <a:alpha val="34117"/>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3263900" y="2660650"/>
            <a:ext cx="692150" cy="608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29"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 y="3954463"/>
            <a:ext cx="3898900"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Content Placeholder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41950" y="3894138"/>
            <a:ext cx="32670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6480175"/>
            <a:ext cx="9144000" cy="377825"/>
          </a:xfrm>
          <a:prstGeom prst="rect">
            <a:avLst/>
          </a:prstGeom>
          <a:gradFill flip="none" rotWithShape="1">
            <a:gsLst>
              <a:gs pos="0">
                <a:srgbClr val="66CCFF"/>
              </a:gs>
              <a:gs pos="100000">
                <a:srgbClr val="FFC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9" name="Table 18"/>
          <p:cNvGraphicFramePr>
            <a:graphicFrameLocks noGrp="1"/>
          </p:cNvGraphicFramePr>
          <p:nvPr/>
        </p:nvGraphicFramePr>
        <p:xfrm>
          <a:off x="6350" y="6486525"/>
          <a:ext cx="9136064" cy="371475"/>
        </p:xfrm>
        <a:graphic>
          <a:graphicData uri="http://schemas.openxmlformats.org/drawingml/2006/table">
            <a:tbl>
              <a:tblPr firstRow="1" bandRow="1">
                <a:tableStyleId>{5C22544A-7EE6-4342-B048-85BDC9FD1C3A}</a:tableStyleId>
              </a:tblPr>
              <a:tblGrid>
                <a:gridCol w="2284016"/>
                <a:gridCol w="2284016"/>
                <a:gridCol w="2284016"/>
                <a:gridCol w="2284016"/>
              </a:tblGrid>
              <a:tr h="371475">
                <a:tc>
                  <a:txBody>
                    <a:bodyPr/>
                    <a:lstStyle/>
                    <a:p>
                      <a:pPr algn="ctr"/>
                      <a:r>
                        <a:rPr lang="en-US" sz="1800" u="sng" dirty="0" smtClean="0">
                          <a:solidFill>
                            <a:schemeClr val="tx1"/>
                          </a:solidFill>
                        </a:rPr>
                        <a:t>Component</a:t>
                      </a:r>
                      <a:endParaRPr lang="en-US" sz="1800" u="sng"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Vehicle</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Driving</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Infrastructure</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0" name="Rectangle 19"/>
          <p:cNvSpPr/>
          <p:nvPr/>
        </p:nvSpPr>
        <p:spPr>
          <a:xfrm>
            <a:off x="325438" y="3851275"/>
            <a:ext cx="4154487" cy="253365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138" name="TextBox 20"/>
          <p:cNvSpPr txBox="1">
            <a:spLocks noChangeArrowheads="1"/>
          </p:cNvSpPr>
          <p:nvPr/>
        </p:nvSpPr>
        <p:spPr bwMode="auto">
          <a:xfrm>
            <a:off x="325438" y="3487738"/>
            <a:ext cx="415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Optimization Framework</a:t>
            </a:r>
          </a:p>
        </p:txBody>
      </p:sp>
      <p:sp>
        <p:nvSpPr>
          <p:cNvPr id="22" name="Rectangle 21"/>
          <p:cNvSpPr/>
          <p:nvPr/>
        </p:nvSpPr>
        <p:spPr>
          <a:xfrm>
            <a:off x="5349875" y="3851275"/>
            <a:ext cx="3468688" cy="253365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140" name="TextBox 22"/>
          <p:cNvSpPr txBox="1">
            <a:spLocks noChangeArrowheads="1"/>
          </p:cNvSpPr>
          <p:nvPr/>
        </p:nvSpPr>
        <p:spPr bwMode="auto">
          <a:xfrm>
            <a:off x="5349875" y="3487738"/>
            <a:ext cx="3468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Simulation Run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p:nvPr/>
        </p:nvCxnSpPr>
        <p:spPr>
          <a:xfrm flipV="1">
            <a:off x="7641734" y="4958919"/>
            <a:ext cx="1045066" cy="1268"/>
          </a:xfrm>
          <a:prstGeom prst="straightConnector1">
            <a:avLst/>
          </a:prstGeom>
          <a:ln w="73025">
            <a:gradFill flip="none" rotWithShape="1">
              <a:gsLst>
                <a:gs pos="0">
                  <a:schemeClr val="bg1"/>
                </a:gs>
                <a:gs pos="100000">
                  <a:srgbClr val="FF0000"/>
                </a:gs>
              </a:gsLst>
              <a:lin ang="0" scaled="1"/>
              <a:tileRect/>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748338" y="2785065"/>
            <a:ext cx="0" cy="1199333"/>
          </a:xfrm>
          <a:prstGeom prst="straightConnector1">
            <a:avLst/>
          </a:prstGeom>
          <a:ln w="73025">
            <a:gradFill flip="none" rotWithShape="1">
              <a:gsLst>
                <a:gs pos="0">
                  <a:schemeClr val="bg1"/>
                </a:gs>
                <a:gs pos="100000">
                  <a:srgbClr val="00B050"/>
                </a:gs>
              </a:gsLst>
              <a:lin ang="540000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614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393825"/>
            <a:ext cx="4316412"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itle 4"/>
          <p:cNvSpPr>
            <a:spLocks noGrp="1"/>
          </p:cNvSpPr>
          <p:nvPr>
            <p:ph type="title"/>
          </p:nvPr>
        </p:nvSpPr>
        <p:spPr/>
        <p:txBody>
          <a:bodyPr/>
          <a:lstStyle/>
          <a:p>
            <a:pPr eaLnBrk="1" hangingPunct="1"/>
            <a:r>
              <a:rPr lang="en-US" smtClean="0"/>
              <a:t>Powertrain System: </a:t>
            </a:r>
            <a:r>
              <a:rPr lang="en-US" sz="2400" smtClean="0"/>
              <a:t>Evaluation of Advanced Transmissions</a:t>
            </a:r>
          </a:p>
        </p:txBody>
      </p:sp>
      <p:sp>
        <p:nvSpPr>
          <p:cNvPr id="6150" name="Content Placeholder 4"/>
          <p:cNvSpPr txBox="1">
            <a:spLocks/>
          </p:cNvSpPr>
          <p:nvPr/>
        </p:nvSpPr>
        <p:spPr bwMode="auto">
          <a:xfrm>
            <a:off x="5537200" y="830263"/>
            <a:ext cx="33083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eaLnBrk="0" hangingPunct="0">
              <a:defRPr>
                <a:solidFill>
                  <a:schemeClr val="tx1"/>
                </a:solidFill>
                <a:latin typeface="Arial" charset="0"/>
              </a:defRPr>
            </a:lvl1pPr>
            <a:lvl2pPr marL="630238" indent="-2222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F5831F"/>
              </a:buClr>
              <a:buFontTx/>
              <a:buChar char="•"/>
            </a:pPr>
            <a:r>
              <a:rPr lang="en-US">
                <a:latin typeface="Calibri" pitchFamily="34" charset="0"/>
              </a:rPr>
              <a:t>4,7 and 10 speed transmissions</a:t>
            </a:r>
            <a:br>
              <a:rPr lang="en-US">
                <a:latin typeface="Calibri" pitchFamily="34" charset="0"/>
              </a:rPr>
            </a:br>
            <a:r>
              <a:rPr lang="en-US">
                <a:latin typeface="Calibri" pitchFamily="34" charset="0"/>
              </a:rPr>
              <a:t>coupled with engines and compared under consistent assumptions</a:t>
            </a:r>
          </a:p>
          <a:p>
            <a:pPr eaLnBrk="1" hangingPunct="1">
              <a:spcBef>
                <a:spcPct val="20000"/>
              </a:spcBef>
              <a:buClr>
                <a:srgbClr val="F5831F"/>
              </a:buClr>
              <a:buFontTx/>
              <a:buChar char="•"/>
            </a:pPr>
            <a:r>
              <a:rPr lang="en-US">
                <a:latin typeface="Calibri" pitchFamily="34" charset="0"/>
              </a:rPr>
              <a:t>More gears enable gain in both,</a:t>
            </a:r>
            <a:br>
              <a:rPr lang="en-US">
                <a:latin typeface="Calibri" pitchFamily="34" charset="0"/>
              </a:rPr>
            </a:br>
            <a:r>
              <a:rPr lang="en-US">
                <a:latin typeface="Calibri" pitchFamily="34" charset="0"/>
              </a:rPr>
              <a:t>0-60 time and fuel economy</a:t>
            </a:r>
          </a:p>
          <a:p>
            <a:pPr lvl="1" eaLnBrk="1" hangingPunct="1">
              <a:spcBef>
                <a:spcPct val="20000"/>
              </a:spcBef>
              <a:buClr>
                <a:srgbClr val="8E9295"/>
              </a:buClr>
              <a:buFont typeface="Arial" charset="0"/>
              <a:buChar char="–"/>
            </a:pPr>
            <a:endParaRPr lang="en-US" sz="1600">
              <a:latin typeface="Calibri" pitchFamily="34" charset="0"/>
            </a:endParaRPr>
          </a:p>
        </p:txBody>
      </p:sp>
      <p:grpSp>
        <p:nvGrpSpPr>
          <p:cNvPr id="6151" name="Group 2"/>
          <p:cNvGrpSpPr>
            <a:grpSpLocks noChangeAspect="1"/>
          </p:cNvGrpSpPr>
          <p:nvPr/>
        </p:nvGrpSpPr>
        <p:grpSpPr bwMode="auto">
          <a:xfrm>
            <a:off x="3194050" y="2590800"/>
            <a:ext cx="5838825" cy="3957638"/>
            <a:chOff x="342352" y="931529"/>
            <a:chExt cx="8690056" cy="5890707"/>
          </a:xfrm>
        </p:grpSpPr>
        <p:pic>
          <p:nvPicPr>
            <p:cNvPr id="617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7065" y="931529"/>
              <a:ext cx="5035343" cy="37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flipH="1">
              <a:off x="4633038" y="2320913"/>
              <a:ext cx="2329634" cy="2292012"/>
            </a:xfrm>
            <a:prstGeom prst="straightConnector1">
              <a:avLst/>
            </a:prstGeom>
            <a:ln w="38100">
              <a:solidFill>
                <a:srgbClr val="0000CC"/>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172"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916" y="4577511"/>
              <a:ext cx="29900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1415" y="4570688"/>
              <a:ext cx="29900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352" y="4574202"/>
              <a:ext cx="29900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5" name="TextBox 6"/>
            <p:cNvSpPr txBox="1">
              <a:spLocks noChangeArrowheads="1"/>
            </p:cNvSpPr>
            <p:nvPr/>
          </p:nvSpPr>
          <p:spPr bwMode="auto">
            <a:xfrm rot="-2869031">
              <a:off x="7387307" y="3598891"/>
              <a:ext cx="964315" cy="412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Better</a:t>
              </a:r>
            </a:p>
          </p:txBody>
        </p:sp>
        <p:sp>
          <p:nvSpPr>
            <p:cNvPr id="6" name="Right Arrow 5"/>
            <p:cNvSpPr/>
            <p:nvPr/>
          </p:nvSpPr>
          <p:spPr>
            <a:xfrm rot="18735752">
              <a:off x="8035322" y="3166849"/>
              <a:ext cx="534015" cy="415837"/>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p:nvPr/>
          </p:nvCxnSpPr>
          <p:spPr>
            <a:xfrm flipH="1">
              <a:off x="7406862" y="2001923"/>
              <a:ext cx="82696" cy="2530664"/>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062407" y="2821848"/>
              <a:ext cx="3822869" cy="1791077"/>
            </a:xfrm>
            <a:prstGeom prst="straightConnector1">
              <a:avLst/>
            </a:prstGeom>
            <a:ln w="38100">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0" y="6480175"/>
            <a:ext cx="9144000" cy="377825"/>
          </a:xfrm>
          <a:prstGeom prst="rect">
            <a:avLst/>
          </a:prstGeom>
          <a:gradFill flip="none" rotWithShape="1">
            <a:gsLst>
              <a:gs pos="0">
                <a:srgbClr val="66CCFF"/>
              </a:gs>
              <a:gs pos="100000">
                <a:srgbClr val="FFC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1" name="Table 20"/>
          <p:cNvGraphicFramePr>
            <a:graphicFrameLocks noGrp="1"/>
          </p:cNvGraphicFramePr>
          <p:nvPr/>
        </p:nvGraphicFramePr>
        <p:xfrm>
          <a:off x="6350" y="6486525"/>
          <a:ext cx="9136064" cy="371475"/>
        </p:xfrm>
        <a:graphic>
          <a:graphicData uri="http://schemas.openxmlformats.org/drawingml/2006/table">
            <a:tbl>
              <a:tblPr firstRow="1" bandRow="1">
                <a:tableStyleId>{5C22544A-7EE6-4342-B048-85BDC9FD1C3A}</a:tableStyleId>
              </a:tblPr>
              <a:tblGrid>
                <a:gridCol w="2284016"/>
                <a:gridCol w="2284016"/>
                <a:gridCol w="2284016"/>
                <a:gridCol w="2284016"/>
              </a:tblGrid>
              <a:tr h="371475">
                <a:tc>
                  <a:txBody>
                    <a:bodyPr/>
                    <a:lstStyle/>
                    <a:p>
                      <a:pPr algn="ctr"/>
                      <a:r>
                        <a:rPr lang="en-US" sz="1800" b="0" dirty="0" smtClean="0">
                          <a:solidFill>
                            <a:schemeClr val="tx1"/>
                          </a:solidFill>
                        </a:rPr>
                        <a:t>Component</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u="sng" dirty="0" smtClean="0">
                          <a:solidFill>
                            <a:schemeClr val="tx1"/>
                          </a:solidFill>
                        </a:rPr>
                        <a:t>Vehicle</a:t>
                      </a:r>
                      <a:endParaRPr lang="en-US" sz="1800" u="sng"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Driving</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Infrastructure</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2" name="Rectangle 21"/>
          <p:cNvSpPr/>
          <p:nvPr/>
        </p:nvSpPr>
        <p:spPr>
          <a:xfrm>
            <a:off x="736600" y="1400175"/>
            <a:ext cx="4300538" cy="3211513"/>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159" name="TextBox 22"/>
          <p:cNvSpPr txBox="1">
            <a:spLocks noChangeArrowheads="1"/>
          </p:cNvSpPr>
          <p:nvPr/>
        </p:nvSpPr>
        <p:spPr bwMode="auto">
          <a:xfrm>
            <a:off x="736600" y="1039813"/>
            <a:ext cx="430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Final Drive Optimization</a:t>
            </a:r>
          </a:p>
        </p:txBody>
      </p:sp>
      <p:grpSp>
        <p:nvGrpSpPr>
          <p:cNvPr id="6160" name="Group 25"/>
          <p:cNvGrpSpPr>
            <a:grpSpLocks/>
          </p:cNvGrpSpPr>
          <p:nvPr/>
        </p:nvGrpSpPr>
        <p:grpSpPr bwMode="auto">
          <a:xfrm>
            <a:off x="31750" y="774700"/>
            <a:ext cx="1546225" cy="1546225"/>
            <a:chOff x="1568929" y="44216"/>
            <a:chExt cx="1545835" cy="1545835"/>
          </a:xfrm>
        </p:grpSpPr>
        <p:sp>
          <p:nvSpPr>
            <p:cNvPr id="27" name="Shape 26"/>
            <p:cNvSpPr>
              <a:spLocks noChangeAspect="1"/>
            </p:cNvSpPr>
            <p:nvPr/>
          </p:nvSpPr>
          <p:spPr>
            <a:xfrm rot="20523260">
              <a:off x="1568929" y="44216"/>
              <a:ext cx="1545835" cy="1545835"/>
            </a:xfrm>
            <a:prstGeom prst="gear6">
              <a:avLst/>
            </a:prstGeom>
            <a:solidFill>
              <a:srgbClr val="FF8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Shape 4"/>
            <p:cNvSpPr/>
            <p:nvPr/>
          </p:nvSpPr>
          <p:spPr>
            <a:xfrm rot="20349887">
              <a:off x="1816517" y="342591"/>
              <a:ext cx="1018918" cy="907821"/>
            </a:xfrm>
            <a:prstGeom prst="rect">
              <a:avLst/>
            </a:prstGeom>
          </p:spPr>
          <p:style>
            <a:lnRef idx="0">
              <a:scrgbClr r="0" g="0" b="0"/>
            </a:lnRef>
            <a:fillRef idx="0">
              <a:scrgbClr r="0" g="0" b="0"/>
            </a:fillRef>
            <a:effectRef idx="0">
              <a:scrgbClr r="0" g="0" b="0"/>
            </a:effectRef>
            <a:fontRef idx="minor">
              <a:schemeClr val="lt1"/>
            </a:fontRef>
          </p:style>
          <p:txBody>
            <a:bodyPr lIns="16510" tIns="16510" rIns="16510" bIns="16510" spcCol="1270" anchor="ctr"/>
            <a:lstStyle/>
            <a:p>
              <a:pPr algn="ctr" defTabSz="577850">
                <a:lnSpc>
                  <a:spcPct val="90000"/>
                </a:lnSpc>
                <a:spcAft>
                  <a:spcPct val="35000"/>
                </a:spcAft>
                <a:defRPr/>
              </a:pPr>
              <a:r>
                <a:rPr lang="en-US" sz="1600" b="1" dirty="0">
                  <a:solidFill>
                    <a:schemeClr val="tx1"/>
                  </a:solidFill>
                </a:rPr>
                <a:t>Engine</a:t>
              </a:r>
            </a:p>
            <a:p>
              <a:pPr algn="ctr" defTabSz="577850">
                <a:lnSpc>
                  <a:spcPct val="90000"/>
                </a:lnSpc>
                <a:spcAft>
                  <a:spcPct val="35000"/>
                </a:spcAft>
                <a:defRPr/>
              </a:pPr>
              <a:r>
                <a:rPr lang="en-US" sz="1600" b="1" dirty="0">
                  <a:solidFill>
                    <a:schemeClr val="tx1"/>
                  </a:solidFill>
                </a:rPr>
                <a:t>Operation</a:t>
              </a:r>
              <a:endParaRPr lang="en-US" sz="1600" b="1" dirty="0">
                <a:solidFill>
                  <a:schemeClr val="tx1"/>
                </a:solidFill>
              </a:endParaRPr>
            </a:p>
          </p:txBody>
        </p:sp>
      </p:grpSp>
      <p:pic>
        <p:nvPicPr>
          <p:cNvPr id="6161"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154613"/>
            <a:ext cx="31924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a:off x="1993255" y="4230688"/>
            <a:ext cx="1966823" cy="0"/>
          </a:xfrm>
          <a:prstGeom prst="straightConnector1">
            <a:avLst/>
          </a:prstGeom>
          <a:ln w="73025">
            <a:gradFill flip="none" rotWithShape="1">
              <a:gsLst>
                <a:gs pos="0">
                  <a:srgbClr val="00B050"/>
                </a:gs>
                <a:gs pos="100000">
                  <a:srgbClr val="FF0000"/>
                </a:gs>
              </a:gsLst>
              <a:lin ang="0" scaled="1"/>
              <a:tileRect/>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63" name="TextBox 10"/>
          <p:cNvSpPr txBox="1">
            <a:spLocks noChangeArrowheads="1"/>
          </p:cNvSpPr>
          <p:nvPr/>
        </p:nvSpPr>
        <p:spPr bwMode="auto">
          <a:xfrm>
            <a:off x="739775" y="4319588"/>
            <a:ext cx="12620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Fuel economy</a:t>
            </a:r>
          </a:p>
        </p:txBody>
      </p:sp>
      <p:sp>
        <p:nvSpPr>
          <p:cNvPr id="6164" name="TextBox 28"/>
          <p:cNvSpPr txBox="1">
            <a:spLocks noChangeArrowheads="1"/>
          </p:cNvSpPr>
          <p:nvPr/>
        </p:nvSpPr>
        <p:spPr bwMode="auto">
          <a:xfrm>
            <a:off x="3784600" y="4318000"/>
            <a:ext cx="12620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Performance</a:t>
            </a:r>
          </a:p>
        </p:txBody>
      </p:sp>
      <p:sp>
        <p:nvSpPr>
          <p:cNvPr id="6165" name="TextBox 31"/>
          <p:cNvSpPr txBox="1">
            <a:spLocks noChangeArrowheads="1"/>
          </p:cNvSpPr>
          <p:nvPr/>
        </p:nvSpPr>
        <p:spPr bwMode="auto">
          <a:xfrm>
            <a:off x="3459163" y="5280025"/>
            <a:ext cx="1546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t>4 speed</a:t>
            </a:r>
          </a:p>
        </p:txBody>
      </p:sp>
      <p:sp>
        <p:nvSpPr>
          <p:cNvPr id="6166" name="TextBox 32"/>
          <p:cNvSpPr txBox="1">
            <a:spLocks noChangeArrowheads="1"/>
          </p:cNvSpPr>
          <p:nvPr/>
        </p:nvSpPr>
        <p:spPr bwMode="auto">
          <a:xfrm>
            <a:off x="5341938" y="5280025"/>
            <a:ext cx="1546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t>7 speed</a:t>
            </a:r>
          </a:p>
        </p:txBody>
      </p:sp>
      <p:sp>
        <p:nvSpPr>
          <p:cNvPr id="6167" name="TextBox 33"/>
          <p:cNvSpPr txBox="1">
            <a:spLocks noChangeArrowheads="1"/>
          </p:cNvSpPr>
          <p:nvPr/>
        </p:nvSpPr>
        <p:spPr bwMode="auto">
          <a:xfrm>
            <a:off x="7223125" y="5280025"/>
            <a:ext cx="1546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t>10 speed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p:txBody>
          <a:bodyPr/>
          <a:lstStyle/>
          <a:p>
            <a:pPr eaLnBrk="1" hangingPunct="1"/>
            <a:r>
              <a:rPr lang="en-US" smtClean="0"/>
              <a:t>Energy Management Optimization Algorithm</a:t>
            </a:r>
          </a:p>
        </p:txBody>
      </p:sp>
      <p:sp>
        <p:nvSpPr>
          <p:cNvPr id="7171" name="Content Placeholder 5"/>
          <p:cNvSpPr>
            <a:spLocks noGrp="1"/>
          </p:cNvSpPr>
          <p:nvPr>
            <p:ph idx="1"/>
          </p:nvPr>
        </p:nvSpPr>
        <p:spPr/>
        <p:txBody>
          <a:bodyPr/>
          <a:lstStyle/>
          <a:p>
            <a:pPr eaLnBrk="1" hangingPunct="1"/>
            <a:r>
              <a:rPr lang="en-US" smtClean="0"/>
              <a:t>The main role of the supervisory control is to decide about the </a:t>
            </a:r>
            <a:r>
              <a:rPr lang="en-US" b="1" smtClean="0"/>
              <a:t>power split </a:t>
            </a:r>
            <a:r>
              <a:rPr lang="en-US" smtClean="0"/>
              <a:t>between the engine and electric machine for given conditions</a:t>
            </a:r>
          </a:p>
        </p:txBody>
      </p:sp>
      <p:grpSp>
        <p:nvGrpSpPr>
          <p:cNvPr id="7172" name="Group 3"/>
          <p:cNvGrpSpPr>
            <a:grpSpLocks/>
          </p:cNvGrpSpPr>
          <p:nvPr/>
        </p:nvGrpSpPr>
        <p:grpSpPr bwMode="auto">
          <a:xfrm>
            <a:off x="1295400" y="3117850"/>
            <a:ext cx="7102475" cy="3362325"/>
            <a:chOff x="868191" y="2749258"/>
            <a:chExt cx="8323331" cy="3806431"/>
          </a:xfrm>
        </p:grpSpPr>
        <p:pic>
          <p:nvPicPr>
            <p:cNvPr id="7180" name="Picture 14"/>
            <p:cNvPicPr>
              <a:picLocks noChangeAspect="1"/>
            </p:cNvPicPr>
            <p:nvPr/>
          </p:nvPicPr>
          <p:blipFill>
            <a:blip r:embed="rId2">
              <a:extLst>
                <a:ext uri="{28A0092B-C50C-407E-A947-70E740481C1C}">
                  <a14:useLocalDpi xmlns:a14="http://schemas.microsoft.com/office/drawing/2010/main" val="0"/>
                </a:ext>
              </a:extLst>
            </a:blip>
            <a:srcRect l="9373" t="6523" r="7971" b="3619"/>
            <a:stretch>
              <a:fillRect/>
            </a:stretch>
          </p:blipFill>
          <p:spPr bwMode="auto">
            <a:xfrm>
              <a:off x="1107686" y="2966753"/>
              <a:ext cx="6738412" cy="34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1" name="Group 15"/>
            <p:cNvGrpSpPr>
              <a:grpSpLocks/>
            </p:cNvGrpSpPr>
            <p:nvPr/>
          </p:nvGrpSpPr>
          <p:grpSpPr bwMode="auto">
            <a:xfrm>
              <a:off x="1134583" y="3112829"/>
              <a:ext cx="6252283" cy="2971850"/>
              <a:chOff x="1035051" y="2530690"/>
              <a:chExt cx="7526368" cy="3735541"/>
            </a:xfrm>
          </p:grpSpPr>
          <p:grpSp>
            <p:nvGrpSpPr>
              <p:cNvPr id="7187" name="Group 16"/>
              <p:cNvGrpSpPr>
                <a:grpSpLocks/>
              </p:cNvGrpSpPr>
              <p:nvPr/>
            </p:nvGrpSpPr>
            <p:grpSpPr bwMode="auto">
              <a:xfrm>
                <a:off x="3114280" y="2530690"/>
                <a:ext cx="5261060" cy="2005963"/>
                <a:chOff x="2701633" y="1290750"/>
                <a:chExt cx="5261060" cy="2005963"/>
              </a:xfrm>
            </p:grpSpPr>
            <p:sp>
              <p:nvSpPr>
                <p:cNvPr id="7191" name="Oval 20"/>
                <p:cNvSpPr>
                  <a:spLocks noChangeArrowheads="1"/>
                </p:cNvSpPr>
                <p:nvPr/>
              </p:nvSpPr>
              <p:spPr bwMode="auto">
                <a:xfrm>
                  <a:off x="5186480" y="1674801"/>
                  <a:ext cx="652885" cy="768104"/>
                </a:xfrm>
                <a:prstGeom prst="ellipse">
                  <a:avLst/>
                </a:prstGeom>
                <a:solidFill>
                  <a:schemeClr val="bg1">
                    <a:alpha val="38039"/>
                  </a:schemeClr>
                </a:solidFill>
                <a:ln w="38100" algn="ctr">
                  <a:solidFill>
                    <a:schemeClr val="bg1"/>
                  </a:solidFill>
                  <a:round/>
                  <a:headEnd/>
                  <a:tailEnd/>
                </a:ln>
              </p:spPr>
              <p:txBody>
                <a:bodyPr wrap="none" lIns="96837" tIns="47625" rIns="96837" bIns="47625" anchor="ctr"/>
                <a:lstStyle/>
                <a:p>
                  <a:pPr marL="177800" indent="-177800" defTabSz="960438">
                    <a:lnSpc>
                      <a:spcPct val="80000"/>
                    </a:lnSpc>
                    <a:spcBef>
                      <a:spcPct val="40000"/>
                    </a:spcBef>
                    <a:buClr>
                      <a:schemeClr val="hlink"/>
                    </a:buClr>
                    <a:buSzPct val="110000"/>
                  </a:pPr>
                  <a:endParaRPr lang="en-US">
                    <a:solidFill>
                      <a:srgbClr val="0000FF"/>
                    </a:solidFill>
                  </a:endParaRPr>
                </a:p>
              </p:txBody>
            </p:sp>
            <p:sp>
              <p:nvSpPr>
                <p:cNvPr id="7192" name="TextBox 21"/>
                <p:cNvSpPr txBox="1">
                  <a:spLocks noChangeArrowheads="1"/>
                </p:cNvSpPr>
                <p:nvPr/>
              </p:nvSpPr>
              <p:spPr bwMode="auto">
                <a:xfrm>
                  <a:off x="5850417" y="1874189"/>
                  <a:ext cx="2112276" cy="513223"/>
                </a:xfrm>
                <a:prstGeom prst="rect">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Engine only</a:t>
                  </a:r>
                </a:p>
              </p:txBody>
            </p:sp>
            <p:cxnSp>
              <p:nvCxnSpPr>
                <p:cNvPr id="7193" name="Straight Arrow Connector 22"/>
                <p:cNvCxnSpPr>
                  <a:cxnSpLocks noChangeShapeType="1"/>
                </p:cNvCxnSpPr>
                <p:nvPr/>
              </p:nvCxnSpPr>
              <p:spPr bwMode="auto">
                <a:xfrm>
                  <a:off x="5512922" y="2442905"/>
                  <a:ext cx="0" cy="806507"/>
                </a:xfrm>
                <a:prstGeom prst="straightConnector1">
                  <a:avLst/>
                </a:prstGeom>
                <a:noFill/>
                <a:ln w="38100" algn="ctr">
                  <a:solidFill>
                    <a:schemeClr val="bg1"/>
                  </a:solidFill>
                  <a:round/>
                  <a:headEnd/>
                  <a:tailEnd type="arrow" w="med" len="med"/>
                </a:ln>
              </p:spPr>
            </p:cxnSp>
            <p:sp>
              <p:nvSpPr>
                <p:cNvPr id="7194" name="TextBox 23"/>
                <p:cNvSpPr txBox="1">
                  <a:spLocks noChangeArrowheads="1"/>
                </p:cNvSpPr>
                <p:nvPr/>
              </p:nvSpPr>
              <p:spPr bwMode="auto">
                <a:xfrm>
                  <a:off x="5557767" y="2674760"/>
                  <a:ext cx="1620742" cy="464241"/>
                </a:xfrm>
                <a:prstGeom prst="rect">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Generator</a:t>
                  </a:r>
                </a:p>
              </p:txBody>
            </p:sp>
            <p:cxnSp>
              <p:nvCxnSpPr>
                <p:cNvPr id="7195" name="Straight Arrow Connector 24"/>
                <p:cNvCxnSpPr>
                  <a:cxnSpLocks noChangeShapeType="1"/>
                </p:cNvCxnSpPr>
                <p:nvPr/>
              </p:nvCxnSpPr>
              <p:spPr bwMode="auto">
                <a:xfrm flipV="1">
                  <a:off x="5495110" y="1290750"/>
                  <a:ext cx="0" cy="384050"/>
                </a:xfrm>
                <a:prstGeom prst="straightConnector1">
                  <a:avLst/>
                </a:prstGeom>
                <a:noFill/>
                <a:ln w="38100" algn="ctr">
                  <a:solidFill>
                    <a:schemeClr val="bg1"/>
                  </a:solidFill>
                  <a:round/>
                  <a:headEnd/>
                  <a:tailEnd type="arrow" w="med" len="med"/>
                </a:ln>
              </p:spPr>
            </p:cxnSp>
            <p:sp>
              <p:nvSpPr>
                <p:cNvPr id="7196" name="TextBox 25"/>
                <p:cNvSpPr txBox="1">
                  <a:spLocks noChangeArrowheads="1"/>
                </p:cNvSpPr>
                <p:nvPr/>
              </p:nvSpPr>
              <p:spPr bwMode="auto">
                <a:xfrm>
                  <a:off x="5557767" y="1306555"/>
                  <a:ext cx="1620742" cy="514944"/>
                </a:xfrm>
                <a:prstGeom prst="rect">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Motor</a:t>
                  </a:r>
                </a:p>
              </p:txBody>
            </p:sp>
            <p:sp>
              <p:nvSpPr>
                <p:cNvPr id="7197" name="Oval 26"/>
                <p:cNvSpPr>
                  <a:spLocks noChangeArrowheads="1"/>
                </p:cNvSpPr>
                <p:nvPr/>
              </p:nvSpPr>
              <p:spPr bwMode="auto">
                <a:xfrm>
                  <a:off x="2701633" y="2326633"/>
                  <a:ext cx="652884" cy="768098"/>
                </a:xfrm>
                <a:prstGeom prst="ellipse">
                  <a:avLst/>
                </a:prstGeom>
                <a:solidFill>
                  <a:schemeClr val="bg1">
                    <a:alpha val="38039"/>
                  </a:schemeClr>
                </a:solidFill>
                <a:ln w="38100" algn="ctr">
                  <a:solidFill>
                    <a:schemeClr val="bg1"/>
                  </a:solidFill>
                  <a:round/>
                  <a:headEnd/>
                  <a:tailEnd/>
                </a:ln>
              </p:spPr>
              <p:txBody>
                <a:bodyPr wrap="none" lIns="96837" tIns="47625" rIns="96837" bIns="47625" anchor="ctr"/>
                <a:lstStyle/>
                <a:p>
                  <a:pPr marL="177800" indent="-177800" defTabSz="960438">
                    <a:lnSpc>
                      <a:spcPct val="80000"/>
                    </a:lnSpc>
                    <a:spcBef>
                      <a:spcPct val="40000"/>
                    </a:spcBef>
                    <a:buClr>
                      <a:schemeClr val="hlink"/>
                    </a:buClr>
                    <a:buSzPct val="110000"/>
                  </a:pPr>
                  <a:endParaRPr lang="en-US">
                    <a:solidFill>
                      <a:srgbClr val="0000FF"/>
                    </a:solidFill>
                  </a:endParaRPr>
                </a:p>
              </p:txBody>
            </p:sp>
            <p:sp>
              <p:nvSpPr>
                <p:cNvPr id="7198" name="TextBox 27"/>
                <p:cNvSpPr txBox="1">
                  <a:spLocks noChangeArrowheads="1"/>
                </p:cNvSpPr>
                <p:nvPr/>
              </p:nvSpPr>
              <p:spPr bwMode="auto">
                <a:xfrm>
                  <a:off x="3224089" y="2783493"/>
                  <a:ext cx="2112276" cy="513220"/>
                </a:xfrm>
                <a:prstGeom prst="rect">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All Electric</a:t>
                  </a:r>
                </a:p>
              </p:txBody>
            </p:sp>
          </p:grpSp>
          <p:sp>
            <p:nvSpPr>
              <p:cNvPr id="7188" name="TextBox 17"/>
              <p:cNvSpPr txBox="1">
                <a:spLocks noChangeArrowheads="1"/>
              </p:cNvSpPr>
              <p:nvPr/>
            </p:nvSpPr>
            <p:spPr bwMode="auto">
              <a:xfrm>
                <a:off x="1035051" y="5751289"/>
                <a:ext cx="7526368" cy="51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Part of the city driving</a:t>
                </a:r>
              </a:p>
            </p:txBody>
          </p:sp>
          <p:sp>
            <p:nvSpPr>
              <p:cNvPr id="7189" name="TextBox 18"/>
              <p:cNvSpPr txBox="1">
                <a:spLocks noChangeArrowheads="1"/>
              </p:cNvSpPr>
              <p:nvPr/>
            </p:nvSpPr>
            <p:spPr bwMode="auto">
              <a:xfrm>
                <a:off x="1226950" y="3951207"/>
                <a:ext cx="998530" cy="338554"/>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SOC</a:t>
                </a:r>
              </a:p>
            </p:txBody>
          </p:sp>
          <p:sp>
            <p:nvSpPr>
              <p:cNvPr id="7190" name="TextBox 19"/>
              <p:cNvSpPr txBox="1">
                <a:spLocks noChangeArrowheads="1"/>
              </p:cNvSpPr>
              <p:nvPr/>
            </p:nvSpPr>
            <p:spPr bwMode="auto">
              <a:xfrm rot="-5400000">
                <a:off x="7466366" y="4150310"/>
                <a:ext cx="1726668" cy="463436"/>
              </a:xfrm>
              <a:prstGeom prst="rect">
                <a:avLst/>
              </a:prstGeom>
              <a:gradFill rotWithShape="1">
                <a:gsLst>
                  <a:gs pos="0">
                    <a:srgbClr val="993300"/>
                  </a:gs>
                  <a:gs pos="100000">
                    <a:srgbClr val="3333FF"/>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solidFill>
                      <a:schemeClr val="bg1"/>
                    </a:solidFill>
                  </a:rPr>
                  <a:t>Split Ratio</a:t>
                </a:r>
              </a:p>
            </p:txBody>
          </p:sp>
        </p:grpSp>
        <p:sp>
          <p:nvSpPr>
            <p:cNvPr id="7182" name="TextBox 29"/>
            <p:cNvSpPr txBox="1">
              <a:spLocks noChangeArrowheads="1"/>
            </p:cNvSpPr>
            <p:nvPr/>
          </p:nvSpPr>
          <p:spPr bwMode="auto">
            <a:xfrm rot="-5400000">
              <a:off x="223621" y="4062935"/>
              <a:ext cx="165847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SoC [-]</a:t>
              </a:r>
            </a:p>
          </p:txBody>
        </p:sp>
        <p:sp>
          <p:nvSpPr>
            <p:cNvPr id="7183" name="TextBox 1"/>
            <p:cNvSpPr txBox="1">
              <a:spLocks noChangeArrowheads="1"/>
            </p:cNvSpPr>
            <p:nvPr/>
          </p:nvSpPr>
          <p:spPr bwMode="auto">
            <a:xfrm>
              <a:off x="7734182" y="2749258"/>
              <a:ext cx="840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CC66"/>
                  </a:solidFill>
                </a:rPr>
                <a:t>EV</a:t>
              </a:r>
            </a:p>
          </p:txBody>
        </p:sp>
        <p:sp>
          <p:nvSpPr>
            <p:cNvPr id="7184" name="TextBox 30"/>
            <p:cNvSpPr txBox="1">
              <a:spLocks noChangeArrowheads="1"/>
            </p:cNvSpPr>
            <p:nvPr/>
          </p:nvSpPr>
          <p:spPr bwMode="auto">
            <a:xfrm>
              <a:off x="7743735" y="4350252"/>
              <a:ext cx="1447787" cy="35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FF0000"/>
                  </a:solidFill>
                </a:rPr>
                <a:t>Conventional</a:t>
              </a:r>
            </a:p>
          </p:txBody>
        </p:sp>
        <p:sp>
          <p:nvSpPr>
            <p:cNvPr id="7185" name="TextBox 31"/>
            <p:cNvSpPr txBox="1">
              <a:spLocks noChangeArrowheads="1"/>
            </p:cNvSpPr>
            <p:nvPr/>
          </p:nvSpPr>
          <p:spPr bwMode="auto">
            <a:xfrm>
              <a:off x="7743736" y="5930790"/>
              <a:ext cx="1364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996600"/>
                  </a:solidFill>
                </a:rPr>
                <a:t>Charging</a:t>
              </a:r>
            </a:p>
          </p:txBody>
        </p:sp>
        <p:sp>
          <p:nvSpPr>
            <p:cNvPr id="7186" name="TextBox 28"/>
            <p:cNvSpPr txBox="1">
              <a:spLocks noChangeArrowheads="1"/>
            </p:cNvSpPr>
            <p:nvPr/>
          </p:nvSpPr>
          <p:spPr bwMode="auto">
            <a:xfrm>
              <a:off x="3710890" y="6186357"/>
              <a:ext cx="165847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Time [sec]</a:t>
              </a:r>
            </a:p>
          </p:txBody>
        </p:sp>
      </p:grpSp>
      <p:sp>
        <p:nvSpPr>
          <p:cNvPr id="35" name="Rectangle 34"/>
          <p:cNvSpPr/>
          <p:nvPr/>
        </p:nvSpPr>
        <p:spPr>
          <a:xfrm>
            <a:off x="0" y="6480175"/>
            <a:ext cx="9144000" cy="377825"/>
          </a:xfrm>
          <a:prstGeom prst="rect">
            <a:avLst/>
          </a:prstGeom>
          <a:gradFill flip="none" rotWithShape="1">
            <a:gsLst>
              <a:gs pos="0">
                <a:srgbClr val="66CCFF"/>
              </a:gs>
              <a:gs pos="100000">
                <a:srgbClr val="FFC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6" name="Table 35"/>
          <p:cNvGraphicFramePr>
            <a:graphicFrameLocks noGrp="1"/>
          </p:cNvGraphicFramePr>
          <p:nvPr/>
        </p:nvGraphicFramePr>
        <p:xfrm>
          <a:off x="6350" y="6486525"/>
          <a:ext cx="9136064" cy="371475"/>
        </p:xfrm>
        <a:graphic>
          <a:graphicData uri="http://schemas.openxmlformats.org/drawingml/2006/table">
            <a:tbl>
              <a:tblPr firstRow="1" bandRow="1">
                <a:tableStyleId>{5C22544A-7EE6-4342-B048-85BDC9FD1C3A}</a:tableStyleId>
              </a:tblPr>
              <a:tblGrid>
                <a:gridCol w="2284016"/>
                <a:gridCol w="2284016"/>
                <a:gridCol w="2284016"/>
                <a:gridCol w="2284016"/>
              </a:tblGrid>
              <a:tr h="371475">
                <a:tc>
                  <a:txBody>
                    <a:bodyPr/>
                    <a:lstStyle/>
                    <a:p>
                      <a:pPr algn="ctr"/>
                      <a:r>
                        <a:rPr lang="en-US" sz="1800" b="0" dirty="0" smtClean="0">
                          <a:solidFill>
                            <a:schemeClr val="tx1"/>
                          </a:solidFill>
                        </a:rPr>
                        <a:t>Component</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u="sng" dirty="0" smtClean="0">
                          <a:solidFill>
                            <a:schemeClr val="tx1"/>
                          </a:solidFill>
                        </a:rPr>
                        <a:t>Vehicle</a:t>
                      </a:r>
                      <a:endParaRPr lang="en-US" sz="1800" u="sng"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u="sng" dirty="0" smtClean="0">
                          <a:solidFill>
                            <a:schemeClr val="tx1"/>
                          </a:solidFill>
                        </a:rPr>
                        <a:t>Driving</a:t>
                      </a:r>
                      <a:endParaRPr lang="en-US" sz="1800" b="1" u="sng"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Infrastructure</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179" name="Picture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1350" y="1676400"/>
            <a:ext cx="455771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36538" y="904875"/>
            <a:ext cx="8726487" cy="4637088"/>
          </a:xfrm>
          <a:prstGeom prst="rect">
            <a:avLst/>
          </a:prstGeom>
        </p:spPr>
        <p:txBody>
          <a:bodyPr/>
          <a:lstStyle>
            <a:lvl1pPr marL="168275" indent="-168275" algn="l" rtl="0" fontAlgn="base">
              <a:spcBef>
                <a:spcPct val="20000"/>
              </a:spcBef>
              <a:spcAft>
                <a:spcPct val="0"/>
              </a:spcAft>
              <a:buClr>
                <a:srgbClr val="F5831F"/>
              </a:buClr>
              <a:buChar char="•"/>
              <a:defRPr sz="2000">
                <a:solidFill>
                  <a:schemeClr val="tx1"/>
                </a:solidFill>
                <a:latin typeface="Calibri" pitchFamily="34" charset="0"/>
                <a:ea typeface="+mn-ea"/>
                <a:cs typeface="+mn-cs"/>
              </a:defRPr>
            </a:lvl1pPr>
            <a:lvl2pPr marL="630238" indent="-222250" algn="l" rtl="0" fontAlgn="base">
              <a:spcBef>
                <a:spcPct val="20000"/>
              </a:spcBef>
              <a:spcAft>
                <a:spcPct val="0"/>
              </a:spcAft>
              <a:buClr>
                <a:srgbClr val="8E9295"/>
              </a:buClr>
              <a:buFont typeface="Arial" pitchFamily="34" charset="0"/>
              <a:buChar char="–"/>
              <a:defRPr sz="1800">
                <a:solidFill>
                  <a:schemeClr val="tx1"/>
                </a:solidFill>
                <a:latin typeface="Calibri" pitchFamily="34" charset="0"/>
              </a:defRPr>
            </a:lvl2pPr>
            <a:lvl3pPr marL="968375" indent="-165100" algn="l" rtl="0" fontAlgn="base">
              <a:spcBef>
                <a:spcPct val="20000"/>
              </a:spcBef>
              <a:spcAft>
                <a:spcPct val="0"/>
              </a:spcAft>
              <a:buChar char="•"/>
              <a:defRPr sz="1800">
                <a:solidFill>
                  <a:schemeClr val="tx1"/>
                </a:solidFill>
                <a:latin typeface="Calibri" pitchFamily="34" charset="0"/>
              </a:defRPr>
            </a:lvl3pPr>
            <a:lvl4pPr marL="1374775" indent="-228600" algn="l" rtl="0" fontAlgn="base">
              <a:spcBef>
                <a:spcPct val="20000"/>
              </a:spcBef>
              <a:spcAft>
                <a:spcPct val="0"/>
              </a:spcAft>
              <a:buChar char="–"/>
              <a:defRPr sz="1800">
                <a:solidFill>
                  <a:schemeClr val="tx1"/>
                </a:solidFill>
                <a:latin typeface="Calibri" pitchFamily="34" charset="0"/>
              </a:defRPr>
            </a:lvl4pPr>
            <a:lvl5pPr marL="1717675" indent="-228600" algn="l" rtl="0" fontAlgn="base">
              <a:spcBef>
                <a:spcPct val="20000"/>
              </a:spcBef>
              <a:spcAft>
                <a:spcPct val="0"/>
              </a:spcAft>
              <a:buChar char="»"/>
              <a:defRPr sz="1800">
                <a:solidFill>
                  <a:schemeClr val="tx1"/>
                </a:solidFill>
                <a:latin typeface="Calibri" pitchFamily="34" charset="0"/>
              </a:defRPr>
            </a:lvl5pPr>
            <a:lvl6pPr marL="2174875" indent="-228600" algn="l" rtl="0" fontAlgn="base">
              <a:spcBef>
                <a:spcPct val="20000"/>
              </a:spcBef>
              <a:spcAft>
                <a:spcPct val="0"/>
              </a:spcAft>
              <a:buChar char="»"/>
              <a:defRPr sz="2000">
                <a:solidFill>
                  <a:schemeClr val="tx1"/>
                </a:solidFill>
                <a:latin typeface="+mn-lt"/>
              </a:defRPr>
            </a:lvl6pPr>
            <a:lvl7pPr marL="2632075" indent="-228600" algn="l" rtl="0" fontAlgn="base">
              <a:spcBef>
                <a:spcPct val="20000"/>
              </a:spcBef>
              <a:spcAft>
                <a:spcPct val="0"/>
              </a:spcAft>
              <a:buChar char="»"/>
              <a:defRPr sz="2000">
                <a:solidFill>
                  <a:schemeClr val="tx1"/>
                </a:solidFill>
                <a:latin typeface="+mn-lt"/>
              </a:defRPr>
            </a:lvl7pPr>
            <a:lvl8pPr marL="3089275" indent="-228600" algn="l" rtl="0" fontAlgn="base">
              <a:spcBef>
                <a:spcPct val="20000"/>
              </a:spcBef>
              <a:spcAft>
                <a:spcPct val="0"/>
              </a:spcAft>
              <a:buChar char="»"/>
              <a:defRPr sz="2000">
                <a:solidFill>
                  <a:schemeClr val="tx1"/>
                </a:solidFill>
                <a:latin typeface="+mn-lt"/>
              </a:defRPr>
            </a:lvl8pPr>
            <a:lvl9pPr marL="3546475" indent="-228600" algn="l" rtl="0" fontAlgn="base">
              <a:spcBef>
                <a:spcPct val="20000"/>
              </a:spcBef>
              <a:spcAft>
                <a:spcPct val="0"/>
              </a:spcAft>
              <a:buChar char="»"/>
              <a:defRPr sz="2000">
                <a:solidFill>
                  <a:schemeClr val="tx1"/>
                </a:solidFill>
                <a:latin typeface="+mn-lt"/>
              </a:defRPr>
            </a:lvl9pPr>
          </a:lstStyle>
          <a:p>
            <a:pPr>
              <a:defRPr/>
            </a:pPr>
            <a:r>
              <a:rPr lang="en-US" kern="0" dirty="0" smtClean="0"/>
              <a:t>How are people driving?</a:t>
            </a:r>
          </a:p>
          <a:p>
            <a:pPr lvl="1">
              <a:defRPr/>
            </a:pPr>
            <a:r>
              <a:rPr lang="en-US" kern="0" dirty="0">
                <a:cs typeface="+mn-cs"/>
              </a:rPr>
              <a:t>One </a:t>
            </a:r>
            <a:r>
              <a:rPr lang="en-US" kern="0" dirty="0" smtClean="0">
                <a:cs typeface="+mn-cs"/>
              </a:rPr>
              <a:t>trip</a:t>
            </a:r>
            <a:r>
              <a:rPr lang="en-US" kern="0" dirty="0">
                <a:cs typeface="+mn-cs"/>
              </a:rPr>
              <a:t> vs.</a:t>
            </a:r>
            <a:r>
              <a:rPr lang="en-US" kern="0" dirty="0" smtClean="0">
                <a:cs typeface="+mn-cs"/>
              </a:rPr>
              <a:t> Daily </a:t>
            </a:r>
            <a:r>
              <a:rPr lang="en-US" kern="0" dirty="0">
                <a:cs typeface="+mn-cs"/>
              </a:rPr>
              <a:t>distance </a:t>
            </a:r>
            <a:r>
              <a:rPr lang="en-US" kern="0" dirty="0" smtClean="0">
                <a:cs typeface="+mn-cs"/>
              </a:rPr>
              <a:t>(battery capacity)</a:t>
            </a:r>
          </a:p>
          <a:p>
            <a:pPr lvl="1">
              <a:defRPr/>
            </a:pPr>
            <a:r>
              <a:rPr lang="en-US" kern="0" dirty="0" smtClean="0">
                <a:cs typeface="+mn-cs"/>
              </a:rPr>
              <a:t>Time between trips (charging opportunities)</a:t>
            </a:r>
            <a:endParaRPr lang="en-US" kern="0" dirty="0">
              <a:cs typeface="+mn-cs"/>
            </a:endParaRPr>
          </a:p>
          <a:p>
            <a:pPr>
              <a:defRPr/>
            </a:pPr>
            <a:r>
              <a:rPr lang="en-US" kern="0" dirty="0" smtClean="0"/>
              <a:t>How is the car being used?</a:t>
            </a:r>
          </a:p>
          <a:p>
            <a:pPr lvl="1">
              <a:defRPr/>
            </a:pPr>
            <a:r>
              <a:rPr lang="en-US" kern="0" dirty="0" smtClean="0">
                <a:cs typeface="+mn-cs"/>
              </a:rPr>
              <a:t>Is fast charging necessary?</a:t>
            </a:r>
          </a:p>
          <a:p>
            <a:pPr lvl="1">
              <a:defRPr/>
            </a:pPr>
            <a:r>
              <a:rPr lang="en-US" kern="0" dirty="0" smtClean="0">
                <a:cs typeface="+mn-cs"/>
              </a:rPr>
              <a:t>What is the EV range – distance to empty</a:t>
            </a:r>
          </a:p>
          <a:p>
            <a:pPr>
              <a:defRPr/>
            </a:pPr>
            <a:r>
              <a:rPr lang="en-US" kern="0" dirty="0" smtClean="0"/>
              <a:t>Fuel economy benefits</a:t>
            </a:r>
          </a:p>
          <a:p>
            <a:pPr lvl="1">
              <a:defRPr/>
            </a:pPr>
            <a:r>
              <a:rPr lang="en-US" kern="0" dirty="0" smtClean="0">
                <a:cs typeface="+mn-cs"/>
              </a:rPr>
              <a:t>Generate a representative test cycle</a:t>
            </a:r>
          </a:p>
          <a:p>
            <a:pPr lvl="1">
              <a:defRPr/>
            </a:pPr>
            <a:r>
              <a:rPr lang="en-US" kern="0" dirty="0" smtClean="0">
                <a:cs typeface="+mn-cs"/>
              </a:rPr>
              <a:t>Adapt the calibration to the driver</a:t>
            </a:r>
          </a:p>
        </p:txBody>
      </p:sp>
      <p:sp>
        <p:nvSpPr>
          <p:cNvPr id="38" name="Title 1"/>
          <p:cNvSpPr txBox="1">
            <a:spLocks/>
          </p:cNvSpPr>
          <p:nvPr/>
        </p:nvSpPr>
        <p:spPr>
          <a:xfrm>
            <a:off x="-52388" y="4095750"/>
            <a:ext cx="5356226" cy="569913"/>
          </a:xfrm>
          <a:prstGeom prst="rect">
            <a:avLst/>
          </a:prstGeom>
        </p:spPr>
        <p:txBody>
          <a:bodyPr/>
          <a:lstStyle>
            <a:lvl1pPr algn="l" rtl="0" fontAlgn="base">
              <a:spcBef>
                <a:spcPct val="0"/>
              </a:spcBef>
              <a:spcAft>
                <a:spcPct val="0"/>
              </a:spcAft>
              <a:defRPr sz="2800" b="1">
                <a:solidFill>
                  <a:srgbClr val="FF6600"/>
                </a:solidFill>
                <a:latin typeface="Calibri" pitchFamily="34" charset="0"/>
                <a:ea typeface="+mj-ea"/>
                <a:cs typeface="+mj-cs"/>
              </a:defRPr>
            </a:lvl1pPr>
            <a:lvl2pPr algn="l" rtl="0" fontAlgn="base">
              <a:spcBef>
                <a:spcPct val="0"/>
              </a:spcBef>
              <a:spcAft>
                <a:spcPct val="0"/>
              </a:spcAft>
              <a:defRPr sz="3600" b="1">
                <a:solidFill>
                  <a:srgbClr val="FF6600"/>
                </a:solidFill>
                <a:latin typeface="Arial" charset="0"/>
              </a:defRPr>
            </a:lvl2pPr>
            <a:lvl3pPr algn="l" rtl="0" fontAlgn="base">
              <a:spcBef>
                <a:spcPct val="0"/>
              </a:spcBef>
              <a:spcAft>
                <a:spcPct val="0"/>
              </a:spcAft>
              <a:defRPr sz="3600" b="1">
                <a:solidFill>
                  <a:srgbClr val="FF6600"/>
                </a:solidFill>
                <a:latin typeface="Arial" charset="0"/>
              </a:defRPr>
            </a:lvl3pPr>
            <a:lvl4pPr algn="l" rtl="0" fontAlgn="base">
              <a:spcBef>
                <a:spcPct val="0"/>
              </a:spcBef>
              <a:spcAft>
                <a:spcPct val="0"/>
              </a:spcAft>
              <a:defRPr sz="3600" b="1">
                <a:solidFill>
                  <a:srgbClr val="FF6600"/>
                </a:solidFill>
                <a:latin typeface="Arial" charset="0"/>
              </a:defRPr>
            </a:lvl4pPr>
            <a:lvl5pPr algn="l" rtl="0" fontAlgn="base">
              <a:spcBef>
                <a:spcPct val="0"/>
              </a:spcBef>
              <a:spcAft>
                <a:spcPct val="0"/>
              </a:spcAft>
              <a:defRPr sz="3600" b="1">
                <a:solidFill>
                  <a:srgbClr val="FF6600"/>
                </a:solidFill>
                <a:latin typeface="Arial" charset="0"/>
              </a:defRPr>
            </a:lvl5pPr>
            <a:lvl6pPr marL="457200" algn="l" rtl="0" fontAlgn="base">
              <a:spcBef>
                <a:spcPct val="0"/>
              </a:spcBef>
              <a:spcAft>
                <a:spcPct val="0"/>
              </a:spcAft>
              <a:defRPr sz="3600" b="1">
                <a:solidFill>
                  <a:srgbClr val="FF6600"/>
                </a:solidFill>
                <a:latin typeface="Arial" charset="0"/>
              </a:defRPr>
            </a:lvl6pPr>
            <a:lvl7pPr marL="914400" algn="l" rtl="0" fontAlgn="base">
              <a:spcBef>
                <a:spcPct val="0"/>
              </a:spcBef>
              <a:spcAft>
                <a:spcPct val="0"/>
              </a:spcAft>
              <a:defRPr sz="3600" b="1">
                <a:solidFill>
                  <a:srgbClr val="FF6600"/>
                </a:solidFill>
                <a:latin typeface="Arial" charset="0"/>
              </a:defRPr>
            </a:lvl7pPr>
            <a:lvl8pPr marL="1371600" algn="l" rtl="0" fontAlgn="base">
              <a:spcBef>
                <a:spcPct val="0"/>
              </a:spcBef>
              <a:spcAft>
                <a:spcPct val="0"/>
              </a:spcAft>
              <a:defRPr sz="3600" b="1">
                <a:solidFill>
                  <a:srgbClr val="FF6600"/>
                </a:solidFill>
                <a:latin typeface="Arial" charset="0"/>
              </a:defRPr>
            </a:lvl8pPr>
            <a:lvl9pPr marL="1828800" algn="l" rtl="0" fontAlgn="base">
              <a:spcBef>
                <a:spcPct val="0"/>
              </a:spcBef>
              <a:spcAft>
                <a:spcPct val="0"/>
              </a:spcAft>
              <a:defRPr sz="3600" b="1">
                <a:solidFill>
                  <a:srgbClr val="FF6600"/>
                </a:solidFill>
                <a:latin typeface="Arial" charset="0"/>
              </a:defRPr>
            </a:lvl9pPr>
          </a:lstStyle>
          <a:p>
            <a:pPr algn="ctr">
              <a:defRPr/>
            </a:pPr>
            <a:r>
              <a:rPr lang="en-US" sz="2400" kern="0" dirty="0" smtClean="0"/>
              <a:t>Data </a:t>
            </a:r>
            <a:r>
              <a:rPr lang="en-US" sz="2400" kern="0" dirty="0"/>
              <a:t>→</a:t>
            </a:r>
            <a:r>
              <a:rPr lang="en-US" sz="2400" kern="0" dirty="0" smtClean="0"/>
              <a:t> Information → Knowledge</a:t>
            </a:r>
            <a:endParaRPr lang="en-US" sz="2400" kern="0" dirty="0"/>
          </a:p>
        </p:txBody>
      </p:sp>
      <p:grpSp>
        <p:nvGrpSpPr>
          <p:cNvPr id="8196" name="Group 1"/>
          <p:cNvGrpSpPr>
            <a:grpSpLocks/>
          </p:cNvGrpSpPr>
          <p:nvPr/>
        </p:nvGrpSpPr>
        <p:grpSpPr bwMode="auto">
          <a:xfrm>
            <a:off x="5265738" y="995363"/>
            <a:ext cx="3697287" cy="5318125"/>
            <a:chOff x="5356179" y="1504078"/>
            <a:chExt cx="3697333" cy="5317340"/>
          </a:xfrm>
        </p:grpSpPr>
        <p:sp>
          <p:nvSpPr>
            <p:cNvPr id="43" name="Rectangle 42"/>
            <p:cNvSpPr/>
            <p:nvPr/>
          </p:nvSpPr>
          <p:spPr>
            <a:xfrm>
              <a:off x="5356179" y="1504078"/>
              <a:ext cx="3606845" cy="531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8" name="Picture 12"/>
            <p:cNvPicPr>
              <a:picLocks noChangeAspect="1"/>
            </p:cNvPicPr>
            <p:nvPr/>
          </p:nvPicPr>
          <p:blipFill>
            <a:blip r:embed="rId2">
              <a:extLst>
                <a:ext uri="{28A0092B-C50C-407E-A947-70E740481C1C}">
                  <a14:useLocalDpi xmlns:a14="http://schemas.microsoft.com/office/drawing/2010/main" val="0"/>
                </a:ext>
              </a:extLst>
            </a:blip>
            <a:srcRect t="5904"/>
            <a:stretch>
              <a:fillRect/>
            </a:stretch>
          </p:blipFill>
          <p:spPr bwMode="auto">
            <a:xfrm>
              <a:off x="5536452" y="4325445"/>
              <a:ext cx="3246300" cy="229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5945148" y="5542082"/>
              <a:ext cx="1214453" cy="803156"/>
            </a:xfrm>
            <a:prstGeom prst="rect">
              <a:avLst/>
            </a:prstGeom>
            <a:solidFill>
              <a:srgbClr val="92D050">
                <a:alpha val="5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5"/>
            <p:cNvSpPr txBox="1">
              <a:spLocks noChangeArrowheads="1"/>
            </p:cNvSpPr>
            <p:nvPr/>
          </p:nvSpPr>
          <p:spPr bwMode="auto">
            <a:xfrm>
              <a:off x="5993534" y="4850050"/>
              <a:ext cx="1069996" cy="584775"/>
            </a:xfrm>
            <a:prstGeom prst="rect">
              <a:avLst/>
            </a:prstGeom>
            <a:solidFill>
              <a:schemeClr val="bg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0000CC"/>
                  </a:solidFill>
                </a:rPr>
                <a:t>Energy &amp; distance</a:t>
              </a:r>
            </a:p>
          </p:txBody>
        </p:sp>
        <p:pic>
          <p:nvPicPr>
            <p:cNvPr id="8211" name="Picture 17"/>
            <p:cNvPicPr>
              <a:picLocks noChangeAspect="1"/>
            </p:cNvPicPr>
            <p:nvPr/>
          </p:nvPicPr>
          <p:blipFill>
            <a:blip r:embed="rId3">
              <a:extLst>
                <a:ext uri="{28A0092B-C50C-407E-A947-70E740481C1C}">
                  <a14:useLocalDpi xmlns:a14="http://schemas.microsoft.com/office/drawing/2010/main" val="0"/>
                </a:ext>
              </a:extLst>
            </a:blip>
            <a:srcRect t="5276"/>
            <a:stretch>
              <a:fillRect/>
            </a:stretch>
          </p:blipFill>
          <p:spPr bwMode="auto">
            <a:xfrm>
              <a:off x="5356179" y="1656080"/>
              <a:ext cx="3697333" cy="262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flipV="1">
              <a:off x="7159601" y="5542082"/>
              <a:ext cx="0" cy="803156"/>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984837" y="5542082"/>
              <a:ext cx="1174765"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56179" y="6567455"/>
              <a:ext cx="3606845" cy="253963"/>
            </a:xfrm>
            <a:prstGeom prst="rect">
              <a:avLst/>
            </a:prstGeom>
            <a:noFill/>
          </p:spPr>
          <p:txBody>
            <a:bodyPr>
              <a:spAutoFit/>
            </a:bodyPr>
            <a:lstStyle/>
            <a:p>
              <a:pPr algn="ctr">
                <a:defRPr/>
              </a:pPr>
              <a:r>
                <a:rPr lang="en-US" sz="1050" dirty="0">
                  <a:solidFill>
                    <a:srgbClr val="0070C0"/>
                  </a:solidFill>
                  <a:cs typeface="+mn-cs"/>
                </a:rPr>
                <a:t>Data from CA household travel survey 2001</a:t>
              </a:r>
            </a:p>
          </p:txBody>
        </p:sp>
        <p:sp>
          <p:nvSpPr>
            <p:cNvPr id="19" name="Rectangle 18"/>
            <p:cNvSpPr/>
            <p:nvPr/>
          </p:nvSpPr>
          <p:spPr>
            <a:xfrm>
              <a:off x="5837197" y="2432628"/>
              <a:ext cx="82551" cy="1530124"/>
            </a:xfrm>
            <a:prstGeom prst="rect">
              <a:avLst/>
            </a:prstGeom>
            <a:solidFill>
              <a:srgbClr val="FF0000">
                <a:alpha val="5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7458055" y="2351678"/>
              <a:ext cx="593732" cy="1631709"/>
            </a:xfrm>
            <a:custGeom>
              <a:avLst/>
              <a:gdLst>
                <a:gd name="connsiteX0" fmla="*/ 0 w 594360"/>
                <a:gd name="connsiteY0" fmla="*/ 1630680 h 1630680"/>
                <a:gd name="connsiteX1" fmla="*/ 76200 w 594360"/>
                <a:gd name="connsiteY1" fmla="*/ 1280160 h 1630680"/>
                <a:gd name="connsiteX2" fmla="*/ 162560 w 594360"/>
                <a:gd name="connsiteY2" fmla="*/ 980440 h 1630680"/>
                <a:gd name="connsiteX3" fmla="*/ 294640 w 594360"/>
                <a:gd name="connsiteY3" fmla="*/ 579120 h 1630680"/>
                <a:gd name="connsiteX4" fmla="*/ 416560 w 594360"/>
                <a:gd name="connsiteY4" fmla="*/ 320040 h 1630680"/>
                <a:gd name="connsiteX5" fmla="*/ 594360 w 594360"/>
                <a:gd name="connsiteY5" fmla="*/ 0 h 1630680"/>
                <a:gd name="connsiteX6" fmla="*/ 594360 w 594360"/>
                <a:gd name="connsiteY6" fmla="*/ 1625600 h 1630680"/>
                <a:gd name="connsiteX7" fmla="*/ 0 w 594360"/>
                <a:gd name="connsiteY7" fmla="*/ 1630680 h 16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0" h="1630680">
                  <a:moveTo>
                    <a:pt x="0" y="1630680"/>
                  </a:moveTo>
                  <a:lnTo>
                    <a:pt x="76200" y="1280160"/>
                  </a:lnTo>
                  <a:lnTo>
                    <a:pt x="162560" y="980440"/>
                  </a:lnTo>
                  <a:lnTo>
                    <a:pt x="294640" y="579120"/>
                  </a:lnTo>
                  <a:lnTo>
                    <a:pt x="416560" y="320040"/>
                  </a:lnTo>
                  <a:lnTo>
                    <a:pt x="594360" y="0"/>
                  </a:lnTo>
                  <a:lnTo>
                    <a:pt x="594360" y="1625600"/>
                  </a:lnTo>
                  <a:lnTo>
                    <a:pt x="0" y="1630680"/>
                  </a:lnTo>
                  <a:close/>
                </a:path>
              </a:pathLst>
            </a:cu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p:nvPr/>
          </p:nvCxnSpPr>
          <p:spPr>
            <a:xfrm>
              <a:off x="5837197" y="2388184"/>
              <a:ext cx="22145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945148" y="6218257"/>
              <a:ext cx="246066" cy="126981"/>
            </a:xfrm>
            <a:prstGeom prst="rect">
              <a:avLst/>
            </a:prstGeom>
            <a:solidFill>
              <a:srgbClr val="FF0000">
                <a:alpha val="5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9" name="TextBox 26"/>
            <p:cNvSpPr txBox="1">
              <a:spLocks noChangeArrowheads="1"/>
            </p:cNvSpPr>
            <p:nvPr/>
          </p:nvSpPr>
          <p:spPr bwMode="auto">
            <a:xfrm>
              <a:off x="5836971" y="1669211"/>
              <a:ext cx="1226559" cy="338554"/>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solidFill>
                    <a:srgbClr val="0000CC"/>
                  </a:solidFill>
                </a:rPr>
                <a:t>One Trip</a:t>
              </a:r>
            </a:p>
          </p:txBody>
        </p:sp>
        <p:sp>
          <p:nvSpPr>
            <p:cNvPr id="8220" name="TextBox 27"/>
            <p:cNvSpPr txBox="1">
              <a:spLocks noChangeArrowheads="1"/>
            </p:cNvSpPr>
            <p:nvPr/>
          </p:nvSpPr>
          <p:spPr bwMode="auto">
            <a:xfrm>
              <a:off x="7373923" y="1669211"/>
              <a:ext cx="14088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solidFill>
                    <a:srgbClr val="0000CC"/>
                  </a:solidFill>
                </a:rPr>
                <a:t>Daily drive</a:t>
              </a:r>
            </a:p>
          </p:txBody>
        </p:sp>
      </p:grpSp>
      <p:sp>
        <p:nvSpPr>
          <p:cNvPr id="8197" name="Title 3"/>
          <p:cNvSpPr>
            <a:spLocks noGrp="1"/>
          </p:cNvSpPr>
          <p:nvPr>
            <p:ph type="title"/>
          </p:nvPr>
        </p:nvSpPr>
        <p:spPr/>
        <p:txBody>
          <a:bodyPr/>
          <a:lstStyle/>
          <a:p>
            <a:pPr eaLnBrk="1" hangingPunct="1"/>
            <a:r>
              <a:rPr lang="en-US" smtClean="0"/>
              <a:t>Driving patterns &amp; Drive Cycles for EV Studies </a:t>
            </a:r>
          </a:p>
        </p:txBody>
      </p:sp>
      <p:sp>
        <p:nvSpPr>
          <p:cNvPr id="23" name="Rectangle 22"/>
          <p:cNvSpPr/>
          <p:nvPr/>
        </p:nvSpPr>
        <p:spPr>
          <a:xfrm>
            <a:off x="0" y="6480175"/>
            <a:ext cx="9144000" cy="377825"/>
          </a:xfrm>
          <a:prstGeom prst="rect">
            <a:avLst/>
          </a:prstGeom>
          <a:gradFill flip="none" rotWithShape="1">
            <a:gsLst>
              <a:gs pos="0">
                <a:srgbClr val="66CCFF"/>
              </a:gs>
              <a:gs pos="100000">
                <a:srgbClr val="FFC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4" name="Table 23"/>
          <p:cNvGraphicFramePr>
            <a:graphicFrameLocks noGrp="1"/>
          </p:cNvGraphicFramePr>
          <p:nvPr/>
        </p:nvGraphicFramePr>
        <p:xfrm>
          <a:off x="6350" y="6486525"/>
          <a:ext cx="9136064" cy="371475"/>
        </p:xfrm>
        <a:graphic>
          <a:graphicData uri="http://schemas.openxmlformats.org/drawingml/2006/table">
            <a:tbl>
              <a:tblPr firstRow="1" bandRow="1">
                <a:tableStyleId>{5C22544A-7EE6-4342-B048-85BDC9FD1C3A}</a:tableStyleId>
              </a:tblPr>
              <a:tblGrid>
                <a:gridCol w="2284016"/>
                <a:gridCol w="2284016"/>
                <a:gridCol w="2284016"/>
                <a:gridCol w="2284016"/>
              </a:tblGrid>
              <a:tr h="371475">
                <a:tc>
                  <a:txBody>
                    <a:bodyPr/>
                    <a:lstStyle/>
                    <a:p>
                      <a:pPr algn="ctr"/>
                      <a:r>
                        <a:rPr lang="en-US" sz="1800" b="0" dirty="0" smtClean="0">
                          <a:solidFill>
                            <a:schemeClr val="tx1"/>
                          </a:solidFill>
                        </a:rPr>
                        <a:t>Component</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Vehicle</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u="sng" dirty="0" smtClean="0">
                          <a:solidFill>
                            <a:schemeClr val="tx1"/>
                          </a:solidFill>
                        </a:rPr>
                        <a:t>Driving</a:t>
                      </a:r>
                      <a:endParaRPr lang="en-US" sz="1800" b="1" u="sng"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Infrastructure</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8204"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4835525"/>
            <a:ext cx="1857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0738" y="4835525"/>
            <a:ext cx="1857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7038" y="4835525"/>
            <a:ext cx="18589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p:cNvPicPr>
          <p:nvPr/>
        </p:nvPicPr>
        <p:blipFill>
          <a:blip r:embed="rId2">
            <a:extLst>
              <a:ext uri="{28A0092B-C50C-407E-A947-70E740481C1C}">
                <a14:useLocalDpi xmlns:a14="http://schemas.microsoft.com/office/drawing/2010/main" val="0"/>
              </a:ext>
            </a:extLst>
          </a:blip>
          <a:srcRect l="28091" t="17372" r="613" b="5785"/>
          <a:stretch>
            <a:fillRect/>
          </a:stretch>
        </p:blipFill>
        <p:spPr bwMode="auto">
          <a:xfrm>
            <a:off x="2249488" y="911225"/>
            <a:ext cx="6884987"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p:txBody>
          <a:bodyPr/>
          <a:lstStyle/>
          <a:p>
            <a:pPr eaLnBrk="1" hangingPunct="1"/>
            <a:r>
              <a:rPr lang="en-US" smtClean="0"/>
              <a:t>EV driving range estimation</a:t>
            </a:r>
          </a:p>
        </p:txBody>
      </p:sp>
      <p:sp>
        <p:nvSpPr>
          <p:cNvPr id="9220" name="Content Placeholder 2"/>
          <p:cNvSpPr>
            <a:spLocks noGrp="1"/>
          </p:cNvSpPr>
          <p:nvPr>
            <p:ph idx="1"/>
          </p:nvPr>
        </p:nvSpPr>
        <p:spPr/>
        <p:txBody>
          <a:bodyPr/>
          <a:lstStyle/>
          <a:p>
            <a:pPr eaLnBrk="1" hangingPunct="1"/>
            <a:endParaRPr lang="en-US" smtClean="0"/>
          </a:p>
        </p:txBody>
      </p:sp>
      <p:grpSp>
        <p:nvGrpSpPr>
          <p:cNvPr id="9221" name="Group 7"/>
          <p:cNvGrpSpPr>
            <a:grpSpLocks/>
          </p:cNvGrpSpPr>
          <p:nvPr/>
        </p:nvGrpSpPr>
        <p:grpSpPr bwMode="auto">
          <a:xfrm>
            <a:off x="123825" y="1820863"/>
            <a:ext cx="4291013" cy="4621212"/>
            <a:chOff x="0" y="2237614"/>
            <a:chExt cx="4290376" cy="4620386"/>
          </a:xfrm>
        </p:grpSpPr>
        <p:pic>
          <p:nvPicPr>
            <p:cNvPr id="7" name="Picture 6"/>
            <p:cNvPicPr>
              <a:picLocks noChangeAspect="1"/>
            </p:cNvPicPr>
            <p:nvPr/>
          </p:nvPicPr>
          <p:blipFill>
            <a:blip r:embed="rId3"/>
            <a:stretch>
              <a:fillRect/>
            </a:stretch>
          </p:blipFill>
          <p:spPr>
            <a:xfrm>
              <a:off x="0" y="3659760"/>
              <a:ext cx="4290376" cy="3198240"/>
            </a:xfrm>
            <a:prstGeom prst="rect">
              <a:avLst/>
            </a:prstGeom>
            <a:solidFill>
              <a:schemeClr val="bg1">
                <a:lumMod val="95000"/>
              </a:schemeClr>
            </a:solidFill>
            <a:ln w="28575">
              <a:solidFill>
                <a:schemeClr val="tx1"/>
              </a:solidFill>
            </a:ln>
          </p:spPr>
        </p:pic>
        <p:pic>
          <p:nvPicPr>
            <p:cNvPr id="923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8881" y="2237614"/>
              <a:ext cx="1396316" cy="9108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34" name="TextBox 4"/>
            <p:cNvSpPr txBox="1">
              <a:spLocks noChangeArrowheads="1"/>
            </p:cNvSpPr>
            <p:nvPr/>
          </p:nvSpPr>
          <p:spPr bwMode="auto">
            <a:xfrm>
              <a:off x="695690" y="4520834"/>
              <a:ext cx="1242874" cy="923330"/>
            </a:xfrm>
            <a:prstGeom prst="rect">
              <a:avLst/>
            </a:prstGeom>
            <a:solidFill>
              <a:schemeClr val="bg1"/>
            </a:solidFill>
            <a:ln w="2857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Distance to empty estimation</a:t>
              </a:r>
            </a:p>
          </p:txBody>
        </p:sp>
      </p:grpSp>
      <p:pic>
        <p:nvPicPr>
          <p:cNvPr id="9222" name="Picture 2" descr="http://ww1.prweb.com/prfiles/2011/04/22/5269744/electriccargre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582738"/>
            <a:ext cx="2060575" cy="13731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80175"/>
            <a:ext cx="9144000" cy="377825"/>
          </a:xfrm>
          <a:prstGeom prst="rect">
            <a:avLst/>
          </a:prstGeom>
          <a:gradFill flip="none" rotWithShape="1">
            <a:gsLst>
              <a:gs pos="0">
                <a:srgbClr val="66CCFF"/>
              </a:gs>
              <a:gs pos="100000">
                <a:srgbClr val="FFC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1" name="Table 10"/>
          <p:cNvGraphicFramePr>
            <a:graphicFrameLocks noGrp="1"/>
          </p:cNvGraphicFramePr>
          <p:nvPr/>
        </p:nvGraphicFramePr>
        <p:xfrm>
          <a:off x="6350" y="6486525"/>
          <a:ext cx="9136064" cy="371475"/>
        </p:xfrm>
        <a:graphic>
          <a:graphicData uri="http://schemas.openxmlformats.org/drawingml/2006/table">
            <a:tbl>
              <a:tblPr firstRow="1" bandRow="1">
                <a:tableStyleId>{5C22544A-7EE6-4342-B048-85BDC9FD1C3A}</a:tableStyleId>
              </a:tblPr>
              <a:tblGrid>
                <a:gridCol w="2284016"/>
                <a:gridCol w="2284016"/>
                <a:gridCol w="2284016"/>
                <a:gridCol w="2284016"/>
              </a:tblGrid>
              <a:tr h="371475">
                <a:tc>
                  <a:txBody>
                    <a:bodyPr/>
                    <a:lstStyle/>
                    <a:p>
                      <a:pPr algn="ctr"/>
                      <a:r>
                        <a:rPr lang="en-US" sz="1800" b="0" dirty="0" smtClean="0">
                          <a:solidFill>
                            <a:schemeClr val="tx1"/>
                          </a:solidFill>
                        </a:rPr>
                        <a:t>Component</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Vehicle</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u="sng" dirty="0" smtClean="0">
                          <a:solidFill>
                            <a:schemeClr val="tx1"/>
                          </a:solidFill>
                        </a:rPr>
                        <a:t>Driving</a:t>
                      </a:r>
                      <a:endParaRPr lang="en-US" sz="1800" b="0" u="sng"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u="sng" dirty="0" smtClean="0">
                          <a:solidFill>
                            <a:schemeClr val="tx1"/>
                          </a:solidFill>
                        </a:rPr>
                        <a:t>Infrastructure</a:t>
                      </a:r>
                      <a:endParaRPr lang="en-US" sz="1800" b="1" u="sng"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9229" name="Picture 4" descr="http://www.inrix.com/images/INRIX_logo.png"/>
          <p:cNvPicPr>
            <a:picLocks noChangeAspect="1" noChangeArrowheads="1"/>
          </p:cNvPicPr>
          <p:nvPr/>
        </p:nvPicPr>
        <p:blipFill>
          <a:blip r:embed="rId6">
            <a:extLst>
              <a:ext uri="{28A0092B-C50C-407E-A947-70E740481C1C}">
                <a14:useLocalDpi xmlns:a14="http://schemas.microsoft.com/office/drawing/2010/main" val="0"/>
              </a:ext>
            </a:extLst>
          </a:blip>
          <a:srcRect r="55814"/>
          <a:stretch>
            <a:fillRect/>
          </a:stretch>
        </p:blipFill>
        <p:spPr bwMode="auto">
          <a:xfrm>
            <a:off x="8053388" y="5581650"/>
            <a:ext cx="108108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2163" y="4857750"/>
            <a:ext cx="2001837" cy="646113"/>
          </a:xfrm>
          <a:prstGeom prst="rect">
            <a:avLst/>
          </a:prstGeom>
          <a:solidFill>
            <a:schemeClr val="bg1">
              <a:lumMod val="85000"/>
            </a:schemeClr>
          </a:solidFill>
        </p:spPr>
        <p:txBody>
          <a:bodyPr>
            <a:spAutoFit/>
          </a:bodyPr>
          <a:lstStyle/>
          <a:p>
            <a:pPr algn="ctr">
              <a:defRPr/>
            </a:pPr>
            <a:r>
              <a:rPr lang="en-US" dirty="0">
                <a:cs typeface="+mn-cs"/>
              </a:rPr>
              <a:t>Road and Traffic information joined</a:t>
            </a:r>
            <a:endParaRPr lang="en-US" dirty="0">
              <a:cs typeface="+mn-cs"/>
            </a:endParaRPr>
          </a:p>
        </p:txBody>
      </p:sp>
      <p:sp>
        <p:nvSpPr>
          <p:cNvPr id="14" name="TextBox 13"/>
          <p:cNvSpPr txBox="1"/>
          <p:nvPr/>
        </p:nvSpPr>
        <p:spPr>
          <a:xfrm>
            <a:off x="1630363" y="5622925"/>
            <a:ext cx="2314575" cy="369888"/>
          </a:xfrm>
          <a:prstGeom prst="rect">
            <a:avLst/>
          </a:prstGeom>
          <a:solidFill>
            <a:schemeClr val="bg1">
              <a:lumMod val="85000"/>
            </a:schemeClr>
          </a:solidFill>
        </p:spPr>
        <p:txBody>
          <a:bodyPr>
            <a:spAutoFit/>
          </a:bodyPr>
          <a:lstStyle/>
          <a:p>
            <a:pPr algn="ctr">
              <a:defRPr/>
            </a:pPr>
            <a:r>
              <a:rPr lang="en-US" dirty="0">
                <a:cs typeface="+mn-cs"/>
              </a:rPr>
              <a:t>Driving style matters</a:t>
            </a:r>
            <a:endParaRPr lang="en-US" dirty="0">
              <a:cs typeface="+mn-cs"/>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title"/>
          </p:nvPr>
        </p:nvSpPr>
        <p:spPr/>
        <p:txBody>
          <a:bodyPr/>
          <a:lstStyle/>
          <a:p>
            <a:pPr eaLnBrk="1" hangingPunct="1"/>
            <a:r>
              <a:rPr lang="en-US" smtClean="0"/>
              <a:t>Traffic Flow Reconstruction and Routing</a:t>
            </a:r>
          </a:p>
        </p:txBody>
      </p:sp>
      <p:sp>
        <p:nvSpPr>
          <p:cNvPr id="10243" name="Content Placeholder 5"/>
          <p:cNvSpPr>
            <a:spLocks noGrp="1"/>
          </p:cNvSpPr>
          <p:nvPr>
            <p:ph idx="1"/>
          </p:nvPr>
        </p:nvSpPr>
        <p:spPr>
          <a:xfrm>
            <a:off x="457200" y="1082675"/>
            <a:ext cx="8229600" cy="5360988"/>
          </a:xfrm>
        </p:spPr>
        <p:txBody>
          <a:bodyPr/>
          <a:lstStyle/>
          <a:p>
            <a:pPr eaLnBrk="1" hangingPunct="1"/>
            <a:r>
              <a:rPr lang="en-US" smtClean="0"/>
              <a:t>Transportation Modeling</a:t>
            </a:r>
          </a:p>
          <a:p>
            <a:pPr eaLnBrk="1" hangingPunct="1"/>
            <a:r>
              <a:rPr lang="en-US" smtClean="0"/>
              <a:t>Network Routing</a:t>
            </a:r>
          </a:p>
          <a:p>
            <a:pPr eaLnBrk="1" hangingPunct="1"/>
            <a:r>
              <a:rPr lang="en-US" smtClean="0"/>
              <a:t>Traffic Allocation</a:t>
            </a:r>
          </a:p>
          <a:p>
            <a:pPr eaLnBrk="1" hangingPunct="1"/>
            <a:endParaRPr lang="en-US" smtClean="0"/>
          </a:p>
        </p:txBody>
      </p:sp>
      <p:sp>
        <p:nvSpPr>
          <p:cNvPr id="7" name="Rectangle 6"/>
          <p:cNvSpPr/>
          <p:nvPr/>
        </p:nvSpPr>
        <p:spPr>
          <a:xfrm>
            <a:off x="0" y="6480175"/>
            <a:ext cx="9144000" cy="377825"/>
          </a:xfrm>
          <a:prstGeom prst="rect">
            <a:avLst/>
          </a:prstGeom>
          <a:gradFill flip="none" rotWithShape="1">
            <a:gsLst>
              <a:gs pos="0">
                <a:srgbClr val="66CCFF"/>
              </a:gs>
              <a:gs pos="100000">
                <a:srgbClr val="FFC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 name="Table 7"/>
          <p:cNvGraphicFramePr>
            <a:graphicFrameLocks noGrp="1"/>
          </p:cNvGraphicFramePr>
          <p:nvPr/>
        </p:nvGraphicFramePr>
        <p:xfrm>
          <a:off x="6350" y="6486525"/>
          <a:ext cx="9136064" cy="371475"/>
        </p:xfrm>
        <a:graphic>
          <a:graphicData uri="http://schemas.openxmlformats.org/drawingml/2006/table">
            <a:tbl>
              <a:tblPr firstRow="1" bandRow="1">
                <a:tableStyleId>{5C22544A-7EE6-4342-B048-85BDC9FD1C3A}</a:tableStyleId>
              </a:tblPr>
              <a:tblGrid>
                <a:gridCol w="2284016"/>
                <a:gridCol w="2284016"/>
                <a:gridCol w="2284016"/>
                <a:gridCol w="2284016"/>
              </a:tblGrid>
              <a:tr h="371475">
                <a:tc>
                  <a:txBody>
                    <a:bodyPr/>
                    <a:lstStyle/>
                    <a:p>
                      <a:pPr algn="ctr"/>
                      <a:r>
                        <a:rPr lang="en-US" sz="1800" b="0" dirty="0" smtClean="0">
                          <a:solidFill>
                            <a:schemeClr val="tx1"/>
                          </a:solidFill>
                        </a:rPr>
                        <a:t>Component</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Vehicle</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rPr>
                        <a:t>Driving</a:t>
                      </a:r>
                      <a:endParaRPr lang="en-US" sz="1800" b="0"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u="sng" dirty="0" smtClean="0">
                          <a:solidFill>
                            <a:schemeClr val="tx1"/>
                          </a:solidFill>
                        </a:rPr>
                        <a:t>Infrastructure</a:t>
                      </a:r>
                      <a:endParaRPr lang="en-US" sz="1800" u="sng" dirty="0">
                        <a:solidFill>
                          <a:schemeClr val="tx1"/>
                        </a:solidFill>
                      </a:endParaRPr>
                    </a:p>
                  </a:txBody>
                  <a:tcPr marL="91433" marR="91433" marT="45798" marB="45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250" name="Picture 2" descr="http://scrapetv.com/News/News%20Pages/usa/images-4/new-york-tax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25" y="2290763"/>
            <a:ext cx="2735263"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1" name="Group 11"/>
          <p:cNvGrpSpPr>
            <a:grpSpLocks/>
          </p:cNvGrpSpPr>
          <p:nvPr/>
        </p:nvGrpSpPr>
        <p:grpSpPr bwMode="auto">
          <a:xfrm>
            <a:off x="3708400" y="2297113"/>
            <a:ext cx="5153025" cy="3892550"/>
            <a:chOff x="3843343" y="1991602"/>
            <a:chExt cx="5152881" cy="3893487"/>
          </a:xfrm>
        </p:grpSpPr>
        <p:pic>
          <p:nvPicPr>
            <p:cNvPr id="1025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3343" y="1991602"/>
              <a:ext cx="5127413" cy="384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9"/>
            <p:cNvSpPr txBox="1">
              <a:spLocks noChangeArrowheads="1"/>
            </p:cNvSpPr>
            <p:nvPr/>
          </p:nvSpPr>
          <p:spPr bwMode="auto">
            <a:xfrm>
              <a:off x="3868811" y="5515757"/>
              <a:ext cx="5127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chemeClr val="bg1"/>
                  </a:solidFill>
                </a:rPr>
                <a:t>Manhattan Traffic Flow Estimation</a:t>
              </a:r>
            </a:p>
          </p:txBody>
        </p:sp>
      </p:grpSp>
      <p:pic>
        <p:nvPicPr>
          <p:cNvPr id="10252"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425" y="4378325"/>
            <a:ext cx="26765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387850" y="2728913"/>
            <a:ext cx="1128713" cy="587375"/>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254" name="TextBox 14"/>
          <p:cNvSpPr txBox="1">
            <a:spLocks noChangeArrowheads="1"/>
          </p:cNvSpPr>
          <p:nvPr/>
        </p:nvSpPr>
        <p:spPr bwMode="auto">
          <a:xfrm>
            <a:off x="4387850" y="2308225"/>
            <a:ext cx="1128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chemeClr val="bg1"/>
                </a:solidFill>
              </a:rPr>
              <a:t>Daytime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p:nvPr/>
        </p:nvSpPr>
        <p:spPr>
          <a:xfrm>
            <a:off x="801688" y="917575"/>
            <a:ext cx="7686675" cy="2882900"/>
          </a:xfrm>
          <a:prstGeom prst="ellipse">
            <a:avLst/>
          </a:prstGeom>
          <a:solidFill>
            <a:schemeClr val="bg1"/>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7" name="Picture 15" descr="http://cuicar.com/wp-content/uploads/2013/01/campb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5102225"/>
            <a:ext cx="91567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588" y="0"/>
            <a:ext cx="9144001" cy="809625"/>
          </a:xfrm>
          <a:prstGeom prst="rect">
            <a:avLst/>
          </a:prstGeom>
          <a:gradFill flip="none" rotWithShape="1">
            <a:gsLst>
              <a:gs pos="0">
                <a:srgbClr val="66CCFF"/>
              </a:gs>
              <a:gs pos="100000">
                <a:srgbClr val="FFC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Shape 17"/>
          <p:cNvSpPr/>
          <p:nvPr/>
        </p:nvSpPr>
        <p:spPr>
          <a:xfrm rot="6403626" flipH="1">
            <a:off x="5524372" y="973476"/>
            <a:ext cx="3070886" cy="3786165"/>
          </a:xfrm>
          <a:prstGeom prst="swooshArrow">
            <a:avLst>
              <a:gd name="adj1" fmla="val 14717"/>
              <a:gd name="adj2" fmla="val 31370"/>
            </a:avLst>
          </a:prstGeom>
          <a:gradFill flip="none" rotWithShape="1">
            <a:gsLst>
              <a:gs pos="0">
                <a:srgbClr val="FFCC99"/>
              </a:gs>
              <a:gs pos="100000">
                <a:srgbClr val="66CCFF"/>
              </a:gs>
            </a:gsLst>
            <a:path path="circle">
              <a:fillToRect l="100000" b="100000"/>
            </a:path>
            <a:tileRect t="-100000" r="-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aphicFrame>
        <p:nvGraphicFramePr>
          <p:cNvPr id="16" name="Table 15"/>
          <p:cNvGraphicFramePr>
            <a:graphicFrameLocks noGrp="1"/>
          </p:cNvGraphicFramePr>
          <p:nvPr/>
        </p:nvGraphicFramePr>
        <p:xfrm>
          <a:off x="0" y="-44450"/>
          <a:ext cx="9136063" cy="914400"/>
        </p:xfrm>
        <a:graphic>
          <a:graphicData uri="http://schemas.openxmlformats.org/drawingml/2006/table">
            <a:tbl>
              <a:tblPr firstRow="1" bandRow="1">
                <a:tableStyleId>{5C22544A-7EE6-4342-B048-85BDC9FD1C3A}</a:tableStyleId>
              </a:tblPr>
              <a:tblGrid>
                <a:gridCol w="2284016"/>
                <a:gridCol w="2284016"/>
                <a:gridCol w="2284016"/>
                <a:gridCol w="2284016"/>
              </a:tblGrid>
              <a:tr h="300678">
                <a:tc gridSpan="4">
                  <a:txBody>
                    <a:bodyPr/>
                    <a:lstStyle/>
                    <a:p>
                      <a:pPr algn="ctr"/>
                      <a:r>
                        <a:rPr lang="en-US" sz="2400" b="0" dirty="0" smtClean="0">
                          <a:solidFill>
                            <a:schemeClr val="tx1"/>
                          </a:solidFill>
                        </a:rPr>
                        <a:t>System Level Perspective</a:t>
                      </a:r>
                      <a:endParaRPr lang="en-US" sz="2400" b="0" dirty="0">
                        <a:solidFill>
                          <a:schemeClr val="tx1"/>
                        </a:solidFill>
                      </a:endParaRP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0678">
                <a:tc>
                  <a:txBody>
                    <a:bodyPr/>
                    <a:lstStyle/>
                    <a:p>
                      <a:pPr algn="ctr"/>
                      <a:r>
                        <a:rPr lang="en-US" sz="2400" b="0" dirty="0" smtClean="0">
                          <a:solidFill>
                            <a:schemeClr val="tx1"/>
                          </a:solidFill>
                        </a:rPr>
                        <a:t>Component</a:t>
                      </a:r>
                      <a:endParaRPr lang="en-US" sz="2400" b="0" dirty="0">
                        <a:solidFill>
                          <a:schemeClr val="tx1"/>
                        </a:solidFill>
                      </a:endParaRP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rPr>
                        <a:t>Vehicle</a:t>
                      </a:r>
                      <a:endParaRPr lang="en-US" sz="2400" b="0" dirty="0">
                        <a:solidFill>
                          <a:schemeClr val="tx1"/>
                        </a:solidFill>
                      </a:endParaRP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rPr>
                        <a:t>Driving</a:t>
                      </a:r>
                      <a:endParaRPr lang="en-US" sz="2400" b="0" dirty="0">
                        <a:solidFill>
                          <a:schemeClr val="tx1"/>
                        </a:solidFill>
                      </a:endParaRP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rPr>
                        <a:t>Infrastructure</a:t>
                      </a:r>
                      <a:endParaRPr lang="en-US" sz="2400" b="0" dirty="0">
                        <a:solidFill>
                          <a:schemeClr val="tx1"/>
                        </a:solidFill>
                      </a:endParaRP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278" name="Picture 12" descr="F:\Material\logos-signs\ARC_Logo (xparent back, white elipse backdrop) 1in graph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4449763"/>
            <a:ext cx="782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2" descr="C:\Documents and Settings\Admin\Desktop\ARC\TARDEC Logo New_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238" y="4449763"/>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80" name="Group 11"/>
          <p:cNvGrpSpPr>
            <a:grpSpLocks noChangeAspect="1"/>
          </p:cNvGrpSpPr>
          <p:nvPr/>
        </p:nvGrpSpPr>
        <p:grpSpPr bwMode="auto">
          <a:xfrm>
            <a:off x="2105025" y="4449763"/>
            <a:ext cx="1149350" cy="457200"/>
            <a:chOff x="9744" y="17472"/>
            <a:chExt cx="2420" cy="960"/>
          </a:xfrm>
        </p:grpSpPr>
        <p:graphicFrame>
          <p:nvGraphicFramePr>
            <p:cNvPr id="11297" name="Object 12"/>
            <p:cNvGraphicFramePr>
              <a:graphicFrameLocks noChangeAspect="1"/>
            </p:cNvGraphicFramePr>
            <p:nvPr/>
          </p:nvGraphicFramePr>
          <p:xfrm>
            <a:off x="9744" y="17472"/>
            <a:ext cx="932" cy="960"/>
          </p:xfrm>
          <a:graphic>
            <a:graphicData uri="http://schemas.openxmlformats.org/presentationml/2006/ole">
              <mc:AlternateContent xmlns:mc="http://schemas.openxmlformats.org/markup-compatibility/2006">
                <mc:Choice xmlns:v="urn:schemas-microsoft-com:vml" Requires="v">
                  <p:oleObj spid="_x0000_s11299" name="Image" r:id="rId6" imgW="5146488" imgH="5057536" progId="">
                    <p:embed/>
                  </p:oleObj>
                </mc:Choice>
                <mc:Fallback>
                  <p:oleObj name="Image" r:id="rId6" imgW="5146488" imgH="5057536" progId="">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4" y="17472"/>
                          <a:ext cx="932" cy="960"/>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pic>
                  </p:oleObj>
                </mc:Fallback>
              </mc:AlternateContent>
            </a:graphicData>
          </a:graphic>
        </p:graphicFrame>
        <p:pic>
          <p:nvPicPr>
            <p:cNvPr id="11298"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64" y="17472"/>
              <a:ext cx="1400"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81" name="Picture 4" descr="http://www.johnsoncontrols.com/apps/jci/docroot/images/log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8213" y="4449763"/>
            <a:ext cx="984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Title 1"/>
          <p:cNvSpPr>
            <a:spLocks noGrp="1"/>
          </p:cNvSpPr>
          <p:nvPr>
            <p:ph type="title"/>
          </p:nvPr>
        </p:nvSpPr>
        <p:spPr>
          <a:xfrm>
            <a:off x="7938" y="3740150"/>
            <a:ext cx="9142412" cy="801688"/>
          </a:xfrm>
        </p:spPr>
        <p:txBody>
          <a:bodyPr/>
          <a:lstStyle/>
          <a:p>
            <a:pPr algn="ctr" eaLnBrk="1" hangingPunct="1"/>
            <a:r>
              <a:rPr lang="en-US" smtClean="0">
                <a:solidFill>
                  <a:srgbClr val="FD5F00"/>
                </a:solidFill>
              </a:rPr>
              <a:t>Thanks to our sponsors!</a:t>
            </a:r>
          </a:p>
        </p:txBody>
      </p:sp>
      <p:pic>
        <p:nvPicPr>
          <p:cNvPr id="11283" name="Picture 31" descr="http://www.flowlines.in/images/bosch_rexrot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9263" y="4449763"/>
            <a:ext cx="115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35" descr="http://www.stepstone.de/upload_de/logo/M/logoMBtech-Group-GmbH-Co-KGaA-59067DE.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7213" y="44497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5" name="Rectangle 12"/>
          <p:cNvSpPr>
            <a:spLocks noChangeArrowheads="1"/>
          </p:cNvSpPr>
          <p:nvPr/>
        </p:nvSpPr>
        <p:spPr bwMode="auto">
          <a:xfrm>
            <a:off x="12700" y="1163638"/>
            <a:ext cx="91471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solidFill>
                  <a:srgbClr val="FF6634"/>
                </a:solidFill>
              </a:rPr>
              <a:t>Dr. Andrej IVANCO</a:t>
            </a:r>
          </a:p>
          <a:p>
            <a:pPr algn="ctr"/>
            <a:r>
              <a:rPr lang="en-US" sz="2400">
                <a:solidFill>
                  <a:srgbClr val="FF6634"/>
                </a:solidFill>
              </a:rPr>
              <a:t>Research Assistant Professor</a:t>
            </a:r>
          </a:p>
          <a:p>
            <a:pPr algn="ctr"/>
            <a:r>
              <a:rPr lang="en-US">
                <a:solidFill>
                  <a:srgbClr val="85CCFD"/>
                </a:solidFill>
              </a:rPr>
              <a:t>e-mail: aivanco@clemson.edu  </a:t>
            </a:r>
          </a:p>
          <a:p>
            <a:pPr algn="ctr"/>
            <a:r>
              <a:rPr lang="en-US">
                <a:solidFill>
                  <a:srgbClr val="85CCFD"/>
                </a:solidFill>
              </a:rPr>
              <a:t>P: 864-283-7241 M: 734-757-5637</a:t>
            </a:r>
          </a:p>
        </p:txBody>
      </p:sp>
      <p:sp>
        <p:nvSpPr>
          <p:cNvPr id="27" name="Rectangle 26"/>
          <p:cNvSpPr/>
          <p:nvPr/>
        </p:nvSpPr>
        <p:spPr>
          <a:xfrm>
            <a:off x="2079" y="3884913"/>
            <a:ext cx="9144000" cy="64008"/>
          </a:xfrm>
          <a:prstGeom prst="rect">
            <a:avLst/>
          </a:prstGeom>
          <a:gradFill flip="none" rotWithShape="1">
            <a:gsLst>
              <a:gs pos="0">
                <a:srgbClr val="FD5F00"/>
              </a:gs>
              <a:gs pos="100000">
                <a:srgbClr val="FD5F00"/>
              </a:gs>
              <a:gs pos="51000">
                <a:srgbClr val="FD5F00">
                  <a:lumMod val="100000"/>
                  <a:alpha val="8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2079" y="5104012"/>
            <a:ext cx="9144000" cy="64008"/>
          </a:xfrm>
          <a:prstGeom prst="rect">
            <a:avLst/>
          </a:prstGeom>
          <a:gradFill flip="none" rotWithShape="1">
            <a:gsLst>
              <a:gs pos="0">
                <a:srgbClr val="FD5F00"/>
              </a:gs>
              <a:gs pos="100000">
                <a:srgbClr val="FD5F00"/>
              </a:gs>
              <a:gs pos="51000">
                <a:srgbClr val="FD5F00">
                  <a:lumMod val="100000"/>
                  <a:alpha val="8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92" name="Picture 46" descr="http://ebmedia.eventbrite.com/s3-build/images/892424/42821305480/1/log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63813" y="2784475"/>
            <a:ext cx="4286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hape 23"/>
          <p:cNvSpPr/>
          <p:nvPr/>
        </p:nvSpPr>
        <p:spPr>
          <a:xfrm rot="17220000" flipH="1">
            <a:off x="984464" y="-59121"/>
            <a:ext cx="3070886" cy="3786165"/>
          </a:xfrm>
          <a:prstGeom prst="swooshArrow">
            <a:avLst>
              <a:gd name="adj1" fmla="val 14717"/>
              <a:gd name="adj2" fmla="val 31370"/>
            </a:avLst>
          </a:prstGeom>
          <a:gradFill flip="none" rotWithShape="1">
            <a:gsLst>
              <a:gs pos="0">
                <a:srgbClr val="66CCFF"/>
              </a:gs>
              <a:gs pos="100000">
                <a:srgbClr val="FFCC99"/>
              </a:gs>
            </a:gsLst>
            <a:path path="circle">
              <a:fillToRect l="100000" b="100000"/>
            </a:path>
            <a:tileRect t="-100000" r="-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1296" name="Picture 58" descr="http://www.oilstoptorrance.com/images/new%20image_allison%20transmission%20inc.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84713" y="4449763"/>
            <a:ext cx="189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447</Words>
  <Application>Microsoft Office PowerPoint</Application>
  <PresentationFormat>On-screen Show (4:3)</PresentationFormat>
  <Paragraphs>114</Paragraphs>
  <Slides>11</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20" baseType="lpstr">
      <vt:lpstr>Arial</vt:lpstr>
      <vt:lpstr>Calibri</vt:lpstr>
      <vt:lpstr>Centaur</vt:lpstr>
      <vt:lpstr>Microsoft YaHei</vt:lpstr>
      <vt:lpstr>Baskerville Old Face</vt:lpstr>
      <vt:lpstr>Wingdings</vt:lpstr>
      <vt:lpstr>Times New Roman</vt:lpstr>
      <vt:lpstr>Office Theme</vt:lpstr>
      <vt:lpstr>Image</vt:lpstr>
      <vt:lpstr>PowerPoint Presentation</vt:lpstr>
      <vt:lpstr>Andrej Ivanco</vt:lpstr>
      <vt:lpstr>Electric Machine Design Optimization</vt:lpstr>
      <vt:lpstr>Powertrain System: Evaluation of Advanced Transmissions</vt:lpstr>
      <vt:lpstr>Energy Management Optimization Algorithm</vt:lpstr>
      <vt:lpstr>Driving patterns &amp; Drive Cycles for EV Studies </vt:lpstr>
      <vt:lpstr>EV driving range estimation</vt:lpstr>
      <vt:lpstr>Traffic Flow Reconstruction and Routing</vt:lpstr>
      <vt:lpstr>Thanks to our sponsors!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Systems Integration</dc:title>
  <dc:creator/>
  <cp:lastModifiedBy/>
  <cp:revision>1</cp:revision>
  <dcterms:created xsi:type="dcterms:W3CDTF">2011-03-25T20:23:12Z</dcterms:created>
  <dcterms:modified xsi:type="dcterms:W3CDTF">2015-10-14T09:16:59Z</dcterms:modified>
</cp:coreProperties>
</file>