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sldIdLst>
    <p:sldId id="283" r:id="rId7"/>
    <p:sldId id="284" r:id="rId8"/>
    <p:sldId id="257" r:id="rId9"/>
    <p:sldId id="258" r:id="rId10"/>
    <p:sldId id="259" r:id="rId11"/>
    <p:sldId id="260" r:id="rId12"/>
    <p:sldId id="272" r:id="rId13"/>
    <p:sldId id="270" r:id="rId14"/>
    <p:sldId id="273" r:id="rId15"/>
    <p:sldId id="274" r:id="rId16"/>
    <p:sldId id="275" r:id="rId17"/>
    <p:sldId id="271" r:id="rId18"/>
    <p:sldId id="269" r:id="rId19"/>
    <p:sldId id="262" r:id="rId20"/>
    <p:sldId id="276" r:id="rId21"/>
    <p:sldId id="278" r:id="rId22"/>
    <p:sldId id="280" r:id="rId23"/>
    <p:sldId id="264" r:id="rId24"/>
    <p:sldId id="265" r:id="rId25"/>
    <p:sldId id="266" r:id="rId26"/>
    <p:sldId id="267" r:id="rId27"/>
    <p:sldId id="281" r:id="rId28"/>
    <p:sldId id="285"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6"/>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4"/>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402BC61-8059-4FE6-B533-6CF9B208B31E}"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2156CA30-5771-47C0-93BC-D8AB0331F6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329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ED3E8CF-41CF-44AD-9BD0-6E86E38E0E5C}"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9817F805-B3F2-4EC5-B7AD-4B28F9524C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836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5715D2-11D1-4D26-9EB9-84C43DECAEFE}"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F008AF7A-F0EF-4163-B74A-E8E0D5ED37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17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E0B0B57-E1C4-4C56-8186-D03E44D29258}" type="datetime1">
              <a:rPr lang="en-US">
                <a:solidFill>
                  <a:prstClr val="black">
                    <a:tint val="75000"/>
                  </a:prstClr>
                </a:solidFill>
              </a:rPr>
              <a:pPr>
                <a:defRPr/>
              </a:pPr>
              <a:t>10/14/2014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7" name="Slide Number Placeholder 5"/>
          <p:cNvSpPr>
            <a:spLocks noGrp="1"/>
          </p:cNvSpPr>
          <p:nvPr>
            <p:ph type="sldNum" sz="quarter" idx="12"/>
          </p:nvPr>
        </p:nvSpPr>
        <p:spPr/>
        <p:txBody>
          <a:bodyPr/>
          <a:lstStyle>
            <a:lvl1pPr>
              <a:defRPr/>
            </a:lvl1pPr>
          </a:lstStyle>
          <a:p>
            <a:pPr>
              <a:defRPr/>
            </a:pPr>
            <a:fld id="{6CB1EA83-954B-4FBC-BAE0-677368F36B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8983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83F21BC-9A9F-44AC-A7F7-33E20BF0C1EF}" type="datetime1">
              <a:rPr lang="en-US">
                <a:solidFill>
                  <a:prstClr val="black">
                    <a:tint val="75000"/>
                  </a:prstClr>
                </a:solidFill>
              </a:rPr>
              <a:pPr>
                <a:defRPr/>
              </a:pPr>
              <a:t>10/14/2014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9" name="Slide Number Placeholder 5"/>
          <p:cNvSpPr>
            <a:spLocks noGrp="1"/>
          </p:cNvSpPr>
          <p:nvPr>
            <p:ph type="sldNum" sz="quarter" idx="12"/>
          </p:nvPr>
        </p:nvSpPr>
        <p:spPr/>
        <p:txBody>
          <a:bodyPr/>
          <a:lstStyle>
            <a:lvl1pPr>
              <a:defRPr/>
            </a:lvl1pPr>
          </a:lstStyle>
          <a:p>
            <a:pPr>
              <a:defRPr/>
            </a:pPr>
            <a:fld id="{A8CBA0F1-3D19-4B68-B0B3-8C27BC85C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3714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7E8D02B-CB38-48E2-8128-94D008BBAFA4}" type="datetime1">
              <a:rPr lang="en-US">
                <a:solidFill>
                  <a:prstClr val="black">
                    <a:tint val="75000"/>
                  </a:prstClr>
                </a:solidFill>
              </a:rPr>
              <a:pPr>
                <a:defRPr/>
              </a:pPr>
              <a:t>10/14/2014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5" name="Slide Number Placeholder 5"/>
          <p:cNvSpPr>
            <a:spLocks noGrp="1"/>
          </p:cNvSpPr>
          <p:nvPr>
            <p:ph type="sldNum" sz="quarter" idx="12"/>
          </p:nvPr>
        </p:nvSpPr>
        <p:spPr/>
        <p:txBody>
          <a:bodyPr/>
          <a:lstStyle>
            <a:lvl1pPr>
              <a:defRPr/>
            </a:lvl1pPr>
          </a:lstStyle>
          <a:p>
            <a:pPr>
              <a:defRPr/>
            </a:pPr>
            <a:fld id="{09224C98-89C3-45C7-B77E-D950A92BFB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9860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27D617-33B3-4BCF-82E4-67F1A9D81237}" type="datetime1">
              <a:rPr lang="en-US">
                <a:solidFill>
                  <a:prstClr val="black">
                    <a:tint val="75000"/>
                  </a:prstClr>
                </a:solidFill>
              </a:rPr>
              <a:pPr>
                <a:defRPr/>
              </a:pPr>
              <a:t>10/14/2014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4" name="Slide Number Placeholder 5"/>
          <p:cNvSpPr>
            <a:spLocks noGrp="1"/>
          </p:cNvSpPr>
          <p:nvPr>
            <p:ph type="sldNum" sz="quarter" idx="12"/>
          </p:nvPr>
        </p:nvSpPr>
        <p:spPr/>
        <p:txBody>
          <a:bodyPr/>
          <a:lstStyle>
            <a:lvl1pPr>
              <a:defRPr/>
            </a:lvl1pPr>
          </a:lstStyle>
          <a:p>
            <a:pPr>
              <a:defRPr/>
            </a:pPr>
            <a:fld id="{E172CCB5-E407-4C54-BDC6-3538C95411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3974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6EB89C-99FE-446E-A1EE-E809C109FA89}" type="datetime1">
              <a:rPr lang="en-US">
                <a:solidFill>
                  <a:prstClr val="black">
                    <a:tint val="75000"/>
                  </a:prstClr>
                </a:solidFill>
              </a:rPr>
              <a:pPr>
                <a:defRPr/>
              </a:pPr>
              <a:t>10/14/2014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7" name="Slide Number Placeholder 5"/>
          <p:cNvSpPr>
            <a:spLocks noGrp="1"/>
          </p:cNvSpPr>
          <p:nvPr>
            <p:ph type="sldNum" sz="quarter" idx="12"/>
          </p:nvPr>
        </p:nvSpPr>
        <p:spPr/>
        <p:txBody>
          <a:bodyPr/>
          <a:lstStyle>
            <a:lvl1pPr>
              <a:defRPr/>
            </a:lvl1pPr>
          </a:lstStyle>
          <a:p>
            <a:pPr>
              <a:defRPr/>
            </a:pPr>
            <a:fld id="{E9191206-F484-4349-8552-E85721E135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815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E63804-7A27-4177-94A0-18C440C39204}" type="datetime1">
              <a:rPr lang="en-US">
                <a:solidFill>
                  <a:prstClr val="black">
                    <a:tint val="75000"/>
                  </a:prstClr>
                </a:solidFill>
              </a:rPr>
              <a:pPr>
                <a:defRPr/>
              </a:pPr>
              <a:t>10/14/2014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7" name="Slide Number Placeholder 5"/>
          <p:cNvSpPr>
            <a:spLocks noGrp="1"/>
          </p:cNvSpPr>
          <p:nvPr>
            <p:ph type="sldNum" sz="quarter" idx="12"/>
          </p:nvPr>
        </p:nvSpPr>
        <p:spPr/>
        <p:txBody>
          <a:bodyPr/>
          <a:lstStyle>
            <a:lvl1pPr>
              <a:defRPr/>
            </a:lvl1pPr>
          </a:lstStyle>
          <a:p>
            <a:pPr>
              <a:defRPr/>
            </a:pPr>
            <a:fld id="{77C9F68D-4010-4C74-A6BC-757C2E45BF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0586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D4A840F-0BA6-4194-BC29-D523790DB31F}"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FE81F1C8-4113-460D-A338-8733B54CFD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0591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09779BE-0CA4-4B2B-874E-B7F2BCD3851B}"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9388D0D6-B38C-408D-BE0D-012F12D1E8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5342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778579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28178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7" y="434164"/>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066712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352478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352009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192664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68976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7" y="434164"/>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051231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1"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020984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408057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6"/>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4"/>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84460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203BD90-D7D0-40B3-A5EB-5E420D909576}"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6" name="Slide Number Placeholder 5"/>
          <p:cNvSpPr>
            <a:spLocks noGrp="1"/>
          </p:cNvSpPr>
          <p:nvPr>
            <p:ph type="sldNum" sz="quarter" idx="12"/>
          </p:nvPr>
        </p:nvSpPr>
        <p:spPr/>
        <p:txBody>
          <a:bodyPr/>
          <a:lstStyle>
            <a:lvl1pPr>
              <a:defRPr/>
            </a:lvl1pPr>
          </a:lstStyle>
          <a:p>
            <a:pPr>
              <a:defRPr/>
            </a:pPr>
            <a:fld id="{D76E0183-871B-41C1-A2DA-8D32A582378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95330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942EE6-2342-4C89-8383-7710888B2887}"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6" name="Slide Number Placeholder 5"/>
          <p:cNvSpPr>
            <a:spLocks noGrp="1"/>
          </p:cNvSpPr>
          <p:nvPr>
            <p:ph type="sldNum" sz="quarter" idx="12"/>
          </p:nvPr>
        </p:nvSpPr>
        <p:spPr/>
        <p:txBody>
          <a:bodyPr/>
          <a:lstStyle>
            <a:lvl1pPr>
              <a:defRPr/>
            </a:lvl1pPr>
          </a:lstStyle>
          <a:p>
            <a:pPr>
              <a:defRPr/>
            </a:pPr>
            <a:fld id="{ECECD879-A16C-4E84-B4E9-CBB325D9429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57029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64F166-0677-464A-B523-73BA394FDA35}"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6" name="Slide Number Placeholder 5"/>
          <p:cNvSpPr>
            <a:spLocks noGrp="1"/>
          </p:cNvSpPr>
          <p:nvPr>
            <p:ph type="sldNum" sz="quarter" idx="12"/>
          </p:nvPr>
        </p:nvSpPr>
        <p:spPr/>
        <p:txBody>
          <a:bodyPr/>
          <a:lstStyle>
            <a:lvl1pPr>
              <a:defRPr/>
            </a:lvl1pPr>
          </a:lstStyle>
          <a:p>
            <a:pPr>
              <a:defRPr/>
            </a:pPr>
            <a:fld id="{7E669344-EBFF-444A-9C40-86D1AC6781D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83766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9F3716-0363-4976-A948-F3B5D5281FC6}"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7" name="Slide Number Placeholder 5"/>
          <p:cNvSpPr>
            <a:spLocks noGrp="1"/>
          </p:cNvSpPr>
          <p:nvPr>
            <p:ph type="sldNum" sz="quarter" idx="12"/>
          </p:nvPr>
        </p:nvSpPr>
        <p:spPr/>
        <p:txBody>
          <a:bodyPr/>
          <a:lstStyle>
            <a:lvl1pPr>
              <a:defRPr/>
            </a:lvl1pPr>
          </a:lstStyle>
          <a:p>
            <a:pPr>
              <a:defRPr/>
            </a:pPr>
            <a:fld id="{2F5A1955-1070-4219-A958-449F134CC4B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731367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5C2F31-6B67-4603-9C05-064F1E494D2C}"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9" name="Slide Number Placeholder 5"/>
          <p:cNvSpPr>
            <a:spLocks noGrp="1"/>
          </p:cNvSpPr>
          <p:nvPr>
            <p:ph type="sldNum" sz="quarter" idx="12"/>
          </p:nvPr>
        </p:nvSpPr>
        <p:spPr/>
        <p:txBody>
          <a:bodyPr/>
          <a:lstStyle>
            <a:lvl1pPr>
              <a:defRPr/>
            </a:lvl1pPr>
          </a:lstStyle>
          <a:p>
            <a:pPr>
              <a:defRPr/>
            </a:pPr>
            <a:fld id="{74942C86-212E-483C-B32D-2FAA0ED0C5A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20849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5369FA-DBC6-4D4E-A3F4-8D26AD84E651}"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5" name="Slide Number Placeholder 5"/>
          <p:cNvSpPr>
            <a:spLocks noGrp="1"/>
          </p:cNvSpPr>
          <p:nvPr>
            <p:ph type="sldNum" sz="quarter" idx="12"/>
          </p:nvPr>
        </p:nvSpPr>
        <p:spPr/>
        <p:txBody>
          <a:bodyPr/>
          <a:lstStyle>
            <a:lvl1pPr>
              <a:defRPr/>
            </a:lvl1pPr>
          </a:lstStyle>
          <a:p>
            <a:pPr>
              <a:defRPr/>
            </a:pPr>
            <a:fld id="{6918A195-B6DE-45D4-AE22-B3BE305539F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4352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99AE02-ABEB-4A38-B06B-907DA9FA9F92}"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4" name="Slide Number Placeholder 5"/>
          <p:cNvSpPr>
            <a:spLocks noGrp="1"/>
          </p:cNvSpPr>
          <p:nvPr>
            <p:ph type="sldNum" sz="quarter" idx="12"/>
          </p:nvPr>
        </p:nvSpPr>
        <p:spPr/>
        <p:txBody>
          <a:bodyPr/>
          <a:lstStyle>
            <a:lvl1pPr>
              <a:defRPr/>
            </a:lvl1pPr>
          </a:lstStyle>
          <a:p>
            <a:pPr>
              <a:defRPr/>
            </a:pPr>
            <a:fld id="{FB2DFCB1-F066-4E75-8A11-E93AB3736AF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21666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14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E198C4-6705-4A66-AB0F-09B4B0BC570F}"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7" name="Slide Number Placeholder 5"/>
          <p:cNvSpPr>
            <a:spLocks noGrp="1"/>
          </p:cNvSpPr>
          <p:nvPr>
            <p:ph type="sldNum" sz="quarter" idx="12"/>
          </p:nvPr>
        </p:nvSpPr>
        <p:spPr/>
        <p:txBody>
          <a:bodyPr/>
          <a:lstStyle>
            <a:lvl1pPr>
              <a:defRPr/>
            </a:lvl1pPr>
          </a:lstStyle>
          <a:p>
            <a:pPr>
              <a:defRPr/>
            </a:pPr>
            <a:fld id="{9AE8F3BF-A3E2-4E6C-A48F-8DD4181EA37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33592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027839-C652-4F62-B0D0-F0B4F2538297}"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7" name="Slide Number Placeholder 5"/>
          <p:cNvSpPr>
            <a:spLocks noGrp="1"/>
          </p:cNvSpPr>
          <p:nvPr>
            <p:ph type="sldNum" sz="quarter" idx="12"/>
          </p:nvPr>
        </p:nvSpPr>
        <p:spPr/>
        <p:txBody>
          <a:bodyPr/>
          <a:lstStyle>
            <a:lvl1pPr>
              <a:defRPr/>
            </a:lvl1pPr>
          </a:lstStyle>
          <a:p>
            <a:pPr>
              <a:defRPr/>
            </a:pPr>
            <a:fld id="{0FE89141-8A11-4475-A360-963265591F13}"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11113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5854F2-3A58-4977-8C9E-2615DECF026A}"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6" name="Slide Number Placeholder 5"/>
          <p:cNvSpPr>
            <a:spLocks noGrp="1"/>
          </p:cNvSpPr>
          <p:nvPr>
            <p:ph type="sldNum" sz="quarter" idx="12"/>
          </p:nvPr>
        </p:nvSpPr>
        <p:spPr/>
        <p:txBody>
          <a:bodyPr/>
          <a:lstStyle>
            <a:lvl1pPr>
              <a:defRPr/>
            </a:lvl1pPr>
          </a:lstStyle>
          <a:p>
            <a:pPr>
              <a:defRPr/>
            </a:pPr>
            <a:fld id="{897B570E-F0D0-422B-80B2-E0057DD7CA7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291327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5EFF9A-FFC5-4336-9B26-437E8C9070E4}" type="datetime1">
              <a:rPr lang="en-US" altLang="en-US">
                <a:solidFill>
                  <a:prstClr val="black">
                    <a:tint val="75000"/>
                  </a:prstClr>
                </a:solidFill>
              </a:rPr>
              <a:pPr>
                <a:defRPr/>
              </a:pPr>
              <a:t>10/14/2014</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solidFill>
                  <a:prstClr val="black">
                    <a:tint val="75000"/>
                  </a:prstClr>
                </a:solidFill>
              </a:rPr>
              <a:t>Awad AI-PhD-PP-403-405-Sep-Dec-2014</a:t>
            </a:r>
          </a:p>
        </p:txBody>
      </p:sp>
      <p:sp>
        <p:nvSpPr>
          <p:cNvPr id="6" name="Slide Number Placeholder 5"/>
          <p:cNvSpPr>
            <a:spLocks noGrp="1"/>
          </p:cNvSpPr>
          <p:nvPr>
            <p:ph type="sldNum" sz="quarter" idx="12"/>
          </p:nvPr>
        </p:nvSpPr>
        <p:spPr/>
        <p:txBody>
          <a:bodyPr/>
          <a:lstStyle>
            <a:lvl1pPr>
              <a:defRPr/>
            </a:lvl1pPr>
          </a:lstStyle>
          <a:p>
            <a:pPr>
              <a:defRPr/>
            </a:pPr>
            <a:fld id="{4AC3EBFC-8462-4545-BE0E-8BBF1B86812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50385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402BC61-8059-4FE6-B533-6CF9B208B31E}"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2156CA30-5771-47C0-93BC-D8AB0331F6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146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ED3E8CF-41CF-44AD-9BD0-6E86E38E0E5C}"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9817F805-B3F2-4EC5-B7AD-4B28F9524C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6026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5715D2-11D1-4D26-9EB9-84C43DECAEFE}"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F008AF7A-F0EF-4163-B74A-E8E0D5ED37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1748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E0B0B57-E1C4-4C56-8186-D03E44D29258}" type="datetime1">
              <a:rPr lang="en-US">
                <a:solidFill>
                  <a:prstClr val="black">
                    <a:tint val="75000"/>
                  </a:prstClr>
                </a:solidFill>
              </a:rPr>
              <a:pPr>
                <a:defRPr/>
              </a:pPr>
              <a:t>10/14/2014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7" name="Slide Number Placeholder 5"/>
          <p:cNvSpPr>
            <a:spLocks noGrp="1"/>
          </p:cNvSpPr>
          <p:nvPr>
            <p:ph type="sldNum" sz="quarter" idx="12"/>
          </p:nvPr>
        </p:nvSpPr>
        <p:spPr/>
        <p:txBody>
          <a:bodyPr/>
          <a:lstStyle>
            <a:lvl1pPr>
              <a:defRPr/>
            </a:lvl1pPr>
          </a:lstStyle>
          <a:p>
            <a:pPr>
              <a:defRPr/>
            </a:pPr>
            <a:fld id="{6CB1EA83-954B-4FBC-BAE0-677368F36B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5866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83F21BC-9A9F-44AC-A7F7-33E20BF0C1EF}" type="datetime1">
              <a:rPr lang="en-US">
                <a:solidFill>
                  <a:prstClr val="black">
                    <a:tint val="75000"/>
                  </a:prstClr>
                </a:solidFill>
              </a:rPr>
              <a:pPr>
                <a:defRPr/>
              </a:pPr>
              <a:t>10/14/2014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9" name="Slide Number Placeholder 5"/>
          <p:cNvSpPr>
            <a:spLocks noGrp="1"/>
          </p:cNvSpPr>
          <p:nvPr>
            <p:ph type="sldNum" sz="quarter" idx="12"/>
          </p:nvPr>
        </p:nvSpPr>
        <p:spPr/>
        <p:txBody>
          <a:bodyPr/>
          <a:lstStyle>
            <a:lvl1pPr>
              <a:defRPr/>
            </a:lvl1pPr>
          </a:lstStyle>
          <a:p>
            <a:pPr>
              <a:defRPr/>
            </a:pPr>
            <a:fld id="{A8CBA0F1-3D19-4B68-B0B3-8C27BC85C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387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7E8D02B-CB38-48E2-8128-94D008BBAFA4}" type="datetime1">
              <a:rPr lang="en-US">
                <a:solidFill>
                  <a:prstClr val="black">
                    <a:tint val="75000"/>
                  </a:prstClr>
                </a:solidFill>
              </a:rPr>
              <a:pPr>
                <a:defRPr/>
              </a:pPr>
              <a:t>10/14/2014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5" name="Slide Number Placeholder 5"/>
          <p:cNvSpPr>
            <a:spLocks noGrp="1"/>
          </p:cNvSpPr>
          <p:nvPr>
            <p:ph type="sldNum" sz="quarter" idx="12"/>
          </p:nvPr>
        </p:nvSpPr>
        <p:spPr/>
        <p:txBody>
          <a:bodyPr/>
          <a:lstStyle>
            <a:lvl1pPr>
              <a:defRPr/>
            </a:lvl1pPr>
          </a:lstStyle>
          <a:p>
            <a:pPr>
              <a:defRPr/>
            </a:pPr>
            <a:fld id="{09224C98-89C3-45C7-B77E-D950A92BFB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5607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27D617-33B3-4BCF-82E4-67F1A9D81237}" type="datetime1">
              <a:rPr lang="en-US">
                <a:solidFill>
                  <a:prstClr val="black">
                    <a:tint val="75000"/>
                  </a:prstClr>
                </a:solidFill>
              </a:rPr>
              <a:pPr>
                <a:defRPr/>
              </a:pPr>
              <a:t>10/14/2014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4" name="Slide Number Placeholder 5"/>
          <p:cNvSpPr>
            <a:spLocks noGrp="1"/>
          </p:cNvSpPr>
          <p:nvPr>
            <p:ph type="sldNum" sz="quarter" idx="12"/>
          </p:nvPr>
        </p:nvSpPr>
        <p:spPr/>
        <p:txBody>
          <a:bodyPr/>
          <a:lstStyle>
            <a:lvl1pPr>
              <a:defRPr/>
            </a:lvl1pPr>
          </a:lstStyle>
          <a:p>
            <a:pPr>
              <a:defRPr/>
            </a:pPr>
            <a:fld id="{E172CCB5-E407-4C54-BDC6-3538C95411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3142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6EB89C-99FE-446E-A1EE-E809C109FA89}" type="datetime1">
              <a:rPr lang="en-US">
                <a:solidFill>
                  <a:prstClr val="black">
                    <a:tint val="75000"/>
                  </a:prstClr>
                </a:solidFill>
              </a:rPr>
              <a:pPr>
                <a:defRPr/>
              </a:pPr>
              <a:t>10/14/2014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7" name="Slide Number Placeholder 5"/>
          <p:cNvSpPr>
            <a:spLocks noGrp="1"/>
          </p:cNvSpPr>
          <p:nvPr>
            <p:ph type="sldNum" sz="quarter" idx="12"/>
          </p:nvPr>
        </p:nvSpPr>
        <p:spPr/>
        <p:txBody>
          <a:bodyPr/>
          <a:lstStyle>
            <a:lvl1pPr>
              <a:defRPr/>
            </a:lvl1pPr>
          </a:lstStyle>
          <a:p>
            <a:pPr>
              <a:defRPr/>
            </a:pPr>
            <a:fld id="{E9191206-F484-4349-8552-E85721E135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0310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E63804-7A27-4177-94A0-18C440C39204}" type="datetime1">
              <a:rPr lang="en-US">
                <a:solidFill>
                  <a:prstClr val="black">
                    <a:tint val="75000"/>
                  </a:prstClr>
                </a:solidFill>
              </a:rPr>
              <a:pPr>
                <a:defRPr/>
              </a:pPr>
              <a:t>10/14/2014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7" name="Slide Number Placeholder 5"/>
          <p:cNvSpPr>
            <a:spLocks noGrp="1"/>
          </p:cNvSpPr>
          <p:nvPr>
            <p:ph type="sldNum" sz="quarter" idx="12"/>
          </p:nvPr>
        </p:nvSpPr>
        <p:spPr/>
        <p:txBody>
          <a:bodyPr/>
          <a:lstStyle>
            <a:lvl1pPr>
              <a:defRPr/>
            </a:lvl1pPr>
          </a:lstStyle>
          <a:p>
            <a:pPr>
              <a:defRPr/>
            </a:pPr>
            <a:fld id="{77C9F68D-4010-4C74-A6BC-757C2E45BF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0874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D4A840F-0BA6-4194-BC29-D523790DB31F}"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FE81F1C8-4113-460D-A338-8733B54CFD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3900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09779BE-0CA4-4B2B-874E-B7F2BCD3851B}"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9388D0D6-B38C-408D-BE0D-012F12D1E8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5868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402BC61-8059-4FE6-B533-6CF9B208B31E}"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2156CA30-5771-47C0-93BC-D8AB0331F6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35799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ED3E8CF-41CF-44AD-9BD0-6E86E38E0E5C}"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9817F805-B3F2-4EC5-B7AD-4B28F9524C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859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5715D2-11D1-4D26-9EB9-84C43DECAEFE}"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F008AF7A-F0EF-4163-B74A-E8E0D5ED37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3143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E0B0B57-E1C4-4C56-8186-D03E44D29258}" type="datetime1">
              <a:rPr lang="en-US">
                <a:solidFill>
                  <a:prstClr val="black">
                    <a:tint val="75000"/>
                  </a:prstClr>
                </a:solidFill>
              </a:rPr>
              <a:pPr>
                <a:defRPr/>
              </a:pPr>
              <a:t>10/14/2014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7" name="Slide Number Placeholder 5"/>
          <p:cNvSpPr>
            <a:spLocks noGrp="1"/>
          </p:cNvSpPr>
          <p:nvPr>
            <p:ph type="sldNum" sz="quarter" idx="12"/>
          </p:nvPr>
        </p:nvSpPr>
        <p:spPr/>
        <p:txBody>
          <a:bodyPr/>
          <a:lstStyle>
            <a:lvl1pPr>
              <a:defRPr/>
            </a:lvl1pPr>
          </a:lstStyle>
          <a:p>
            <a:pPr>
              <a:defRPr/>
            </a:pPr>
            <a:fld id="{6CB1EA83-954B-4FBC-BAE0-677368F36B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308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83F21BC-9A9F-44AC-A7F7-33E20BF0C1EF}" type="datetime1">
              <a:rPr lang="en-US">
                <a:solidFill>
                  <a:prstClr val="black">
                    <a:tint val="75000"/>
                  </a:prstClr>
                </a:solidFill>
              </a:rPr>
              <a:pPr>
                <a:defRPr/>
              </a:pPr>
              <a:t>10/14/2014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9" name="Slide Number Placeholder 5"/>
          <p:cNvSpPr>
            <a:spLocks noGrp="1"/>
          </p:cNvSpPr>
          <p:nvPr>
            <p:ph type="sldNum" sz="quarter" idx="12"/>
          </p:nvPr>
        </p:nvSpPr>
        <p:spPr/>
        <p:txBody>
          <a:bodyPr/>
          <a:lstStyle>
            <a:lvl1pPr>
              <a:defRPr/>
            </a:lvl1pPr>
          </a:lstStyle>
          <a:p>
            <a:pPr>
              <a:defRPr/>
            </a:pPr>
            <a:fld id="{A8CBA0F1-3D19-4B68-B0B3-8C27BC85C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3978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7E8D02B-CB38-48E2-8128-94D008BBAFA4}" type="datetime1">
              <a:rPr lang="en-US">
                <a:solidFill>
                  <a:prstClr val="black">
                    <a:tint val="75000"/>
                  </a:prstClr>
                </a:solidFill>
              </a:rPr>
              <a:pPr>
                <a:defRPr/>
              </a:pPr>
              <a:t>10/14/2014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5" name="Slide Number Placeholder 5"/>
          <p:cNvSpPr>
            <a:spLocks noGrp="1"/>
          </p:cNvSpPr>
          <p:nvPr>
            <p:ph type="sldNum" sz="quarter" idx="12"/>
          </p:nvPr>
        </p:nvSpPr>
        <p:spPr/>
        <p:txBody>
          <a:bodyPr/>
          <a:lstStyle>
            <a:lvl1pPr>
              <a:defRPr/>
            </a:lvl1pPr>
          </a:lstStyle>
          <a:p>
            <a:pPr>
              <a:defRPr/>
            </a:pPr>
            <a:fld id="{09224C98-89C3-45C7-B77E-D950A92BFB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9126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27D617-33B3-4BCF-82E4-67F1A9D81237}" type="datetime1">
              <a:rPr lang="en-US">
                <a:solidFill>
                  <a:prstClr val="black">
                    <a:tint val="75000"/>
                  </a:prstClr>
                </a:solidFill>
              </a:rPr>
              <a:pPr>
                <a:defRPr/>
              </a:pPr>
              <a:t>10/14/2014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4" name="Slide Number Placeholder 5"/>
          <p:cNvSpPr>
            <a:spLocks noGrp="1"/>
          </p:cNvSpPr>
          <p:nvPr>
            <p:ph type="sldNum" sz="quarter" idx="12"/>
          </p:nvPr>
        </p:nvSpPr>
        <p:spPr/>
        <p:txBody>
          <a:bodyPr/>
          <a:lstStyle>
            <a:lvl1pPr>
              <a:defRPr/>
            </a:lvl1pPr>
          </a:lstStyle>
          <a:p>
            <a:pPr>
              <a:defRPr/>
            </a:pPr>
            <a:fld id="{E172CCB5-E407-4C54-BDC6-3538C95411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1282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6EB89C-99FE-446E-A1EE-E809C109FA89}" type="datetime1">
              <a:rPr lang="en-US">
                <a:solidFill>
                  <a:prstClr val="black">
                    <a:tint val="75000"/>
                  </a:prstClr>
                </a:solidFill>
              </a:rPr>
              <a:pPr>
                <a:defRPr/>
              </a:pPr>
              <a:t>10/14/2014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7" name="Slide Number Placeholder 5"/>
          <p:cNvSpPr>
            <a:spLocks noGrp="1"/>
          </p:cNvSpPr>
          <p:nvPr>
            <p:ph type="sldNum" sz="quarter" idx="12"/>
          </p:nvPr>
        </p:nvSpPr>
        <p:spPr/>
        <p:txBody>
          <a:bodyPr/>
          <a:lstStyle>
            <a:lvl1pPr>
              <a:defRPr/>
            </a:lvl1pPr>
          </a:lstStyle>
          <a:p>
            <a:pPr>
              <a:defRPr/>
            </a:pPr>
            <a:fld id="{E9191206-F484-4349-8552-E85721E135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9360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E63804-7A27-4177-94A0-18C440C39204}" type="datetime1">
              <a:rPr lang="en-US">
                <a:solidFill>
                  <a:prstClr val="black">
                    <a:tint val="75000"/>
                  </a:prstClr>
                </a:solidFill>
              </a:rPr>
              <a:pPr>
                <a:defRPr/>
              </a:pPr>
              <a:t>10/14/2014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7" name="Slide Number Placeholder 5"/>
          <p:cNvSpPr>
            <a:spLocks noGrp="1"/>
          </p:cNvSpPr>
          <p:nvPr>
            <p:ph type="sldNum" sz="quarter" idx="12"/>
          </p:nvPr>
        </p:nvSpPr>
        <p:spPr/>
        <p:txBody>
          <a:bodyPr/>
          <a:lstStyle>
            <a:lvl1pPr>
              <a:defRPr/>
            </a:lvl1pPr>
          </a:lstStyle>
          <a:p>
            <a:pPr>
              <a:defRPr/>
            </a:pPr>
            <a:fld id="{77C9F68D-4010-4C74-A6BC-757C2E45BF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2703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D4A840F-0BA6-4194-BC29-D523790DB31F}"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FE81F1C8-4113-460D-A338-8733B54CFD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3752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09779BE-0CA4-4B2B-874E-B7F2BCD3851B}" type="datetime1">
              <a:rPr lang="en-US">
                <a:solidFill>
                  <a:prstClr val="black">
                    <a:tint val="75000"/>
                  </a:prstClr>
                </a:solidFill>
              </a:rPr>
              <a:pPr>
                <a:def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Awad AI-PhD-PP-304-Jan-May 2013</a:t>
            </a:r>
          </a:p>
        </p:txBody>
      </p:sp>
      <p:sp>
        <p:nvSpPr>
          <p:cNvPr id="6" name="Slide Number Placeholder 5"/>
          <p:cNvSpPr>
            <a:spLocks noGrp="1"/>
          </p:cNvSpPr>
          <p:nvPr>
            <p:ph type="sldNum" sz="quarter" idx="12"/>
          </p:nvPr>
        </p:nvSpPr>
        <p:spPr/>
        <p:txBody>
          <a:bodyPr/>
          <a:lstStyle>
            <a:lvl1pPr>
              <a:defRPr/>
            </a:lvl1pPr>
          </a:lstStyle>
          <a:p>
            <a:pPr>
              <a:defRPr/>
            </a:pPr>
            <a:fld id="{9388D0D6-B38C-408D-BE0D-012F12D1E8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610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1"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5D7470-7F19-4EB4-B164-8E393B6774EB}" type="datetimeFigureOut">
              <a:rPr lang="en-US" smtClean="0"/>
              <a:t>10/14/2014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B661BB-B65A-4226-A4A2-91D461BC97F7}"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7"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7"/>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65D7470-7F19-4EB4-B164-8E393B6774EB}" type="datetimeFigureOut">
              <a:rPr lang="en-US" smtClean="0"/>
              <a:t>10/14/2014</a:t>
            </a:fld>
            <a:endParaRPr lang="en-US"/>
          </a:p>
        </p:txBody>
      </p:sp>
      <p:sp>
        <p:nvSpPr>
          <p:cNvPr id="18" name="Footer Placeholder 17"/>
          <p:cNvSpPr>
            <a:spLocks noGrp="1"/>
          </p:cNvSpPr>
          <p:nvPr>
            <p:ph type="ftr" sz="quarter" idx="3"/>
          </p:nvPr>
        </p:nvSpPr>
        <p:spPr>
          <a:xfrm>
            <a:off x="6062328" y="6111877"/>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7"/>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0B661BB-B65A-4226-A4A2-91D461BC97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0DD9AC73-316E-479A-B739-7D059B462FF9}" type="datetime1">
              <a:rPr lang="en-US">
                <a:solidFill>
                  <a:prstClr val="black">
                    <a:tint val="75000"/>
                  </a:prstClr>
                </a:solidFill>
              </a:rPr>
              <a:pPr fontAlgn="base">
                <a:spcBef>
                  <a:spcPct val="0"/>
                </a:spcBef>
                <a:spcAft>
                  <a:spcPct val="0"/>
                </a:spcAft>
                <a:defRPr/>
              </a:pPr>
              <a:t>10/14/2014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r>
              <a:rPr lang="en-US">
                <a:solidFill>
                  <a:prstClr val="black">
                    <a:tint val="75000"/>
                  </a:prstClr>
                </a:solidFill>
              </a:rPr>
              <a:t>Awad AI-PhD-PP-304-Jan-May 2013</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F202902F-092F-4BD6-87BB-C09A704463CA}"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630493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7"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7"/>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65D7470-7F19-4EB4-B164-8E393B6774EB}" type="datetimeFigureOut">
              <a:rPr lang="en-US" smtClean="0">
                <a:solidFill>
                  <a:srgbClr val="E3DED1">
                    <a:shade val="50000"/>
                  </a:srgbClr>
                </a:solidFill>
              </a:rPr>
              <a:pPr/>
              <a:t>10/14/2014</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7"/>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7"/>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0B661BB-B65A-4226-A4A2-91D461BC97F7}"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563864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A0B6AFBE-C31D-4FAF-ABD2-8DD6914DD451}" type="datetime1">
              <a:rPr lang="en-US" altLang="en-US">
                <a:solidFill>
                  <a:prstClr val="black">
                    <a:tint val="75000"/>
                  </a:prstClr>
                </a:solidFill>
                <a:latin typeface="Arial" charset="0"/>
              </a:rPr>
              <a:pPr fontAlgn="base">
                <a:spcBef>
                  <a:spcPct val="0"/>
                </a:spcBef>
                <a:spcAft>
                  <a:spcPct val="0"/>
                </a:spcAft>
                <a:defRPr/>
              </a:pPr>
              <a:t>10/14/2014</a:t>
            </a:fld>
            <a:endParaRPr lang="en-US" alt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prstClr val="black">
                    <a:tint val="75000"/>
                  </a:prstClr>
                </a:solidFill>
                <a:latin typeface="Arial" charset="0"/>
              </a:rPr>
              <a:t>Awad AI-PhD-PP-403-405-Sep-Dec-2014</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667F7B2-CE12-46B6-B036-1318E5D4EFB9}" type="slidenum">
              <a:rPr lang="en-US" altLang="en-US">
                <a:solidFill>
                  <a:prstClr val="black">
                    <a:tint val="75000"/>
                  </a:prstClr>
                </a:solidFill>
                <a:latin typeface="Arial" charset="0"/>
              </a:rPr>
              <a:pPr fontAlgn="base">
                <a:spcBef>
                  <a:spcPct val="0"/>
                </a:spcBef>
                <a:spcAft>
                  <a:spcPct val="0"/>
                </a:spcAft>
                <a:defRPr/>
              </a:pPr>
              <a:t>‹#›</a:t>
            </a:fld>
            <a:endParaRPr lang="en-US" altLang="en-US">
              <a:solidFill>
                <a:prstClr val="black">
                  <a:tint val="75000"/>
                </a:prstClr>
              </a:solidFill>
              <a:latin typeface="Arial" charset="0"/>
            </a:endParaRPr>
          </a:p>
        </p:txBody>
      </p:sp>
      <p:pic>
        <p:nvPicPr>
          <p:cNvPr id="1031" name="Picture 13" descr="MCHM00462_0000[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6216" y="1"/>
            <a:ext cx="127488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8207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0DD9AC73-316E-479A-B739-7D059B462FF9}" type="datetime1">
              <a:rPr lang="en-US">
                <a:solidFill>
                  <a:prstClr val="black">
                    <a:tint val="75000"/>
                  </a:prstClr>
                </a:solidFill>
              </a:rPr>
              <a:pPr fontAlgn="base">
                <a:spcBef>
                  <a:spcPct val="0"/>
                </a:spcBef>
                <a:spcAft>
                  <a:spcPct val="0"/>
                </a:spcAft>
                <a:defRPr/>
              </a:pPr>
              <a:t>10/14/2014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r>
              <a:rPr lang="en-US">
                <a:solidFill>
                  <a:prstClr val="black">
                    <a:tint val="75000"/>
                  </a:prstClr>
                </a:solidFill>
              </a:rPr>
              <a:t>Awad AI-PhD-PP-304-Jan-May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F202902F-092F-4BD6-87BB-C09A704463CA}"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4312810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0DD9AC73-316E-479A-B739-7D059B462FF9}" type="datetime1">
              <a:rPr lang="en-US">
                <a:solidFill>
                  <a:prstClr val="black">
                    <a:tint val="75000"/>
                  </a:prstClr>
                </a:solidFill>
              </a:rPr>
              <a:pPr fontAlgn="base">
                <a:spcBef>
                  <a:spcPct val="0"/>
                </a:spcBef>
                <a:spcAft>
                  <a:spcPct val="0"/>
                </a:spcAft>
                <a:defRPr/>
              </a:pPr>
              <a:t>10/14/2014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r>
              <a:rPr lang="en-US">
                <a:solidFill>
                  <a:prstClr val="black">
                    <a:tint val="75000"/>
                  </a:prstClr>
                </a:solidFill>
              </a:rPr>
              <a:t>Awad AI-PhD-PP-304-Jan-May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F202902F-092F-4BD6-87BB-C09A704463CA}"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0149579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4.jpeg"/><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5.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omicsgroup.org/editor-biography/SHAZIA_JAMSHED" TargetMode="External"/><Relationship Id="rId2" Type="http://schemas.openxmlformats.org/officeDocument/2006/relationships/hyperlink" Target="http://omicsgroup.org/editor-biography/Pramil_Tiwari"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latin typeface="Arial" pitchFamily="34" charset="0"/>
              </a:rPr>
              <a:t>Contact us at: contact.omics@omicsonline.org</a:t>
            </a:r>
          </a:p>
        </p:txBody>
      </p:sp>
      <p:pic>
        <p:nvPicPr>
          <p:cNvPr id="2053"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3509106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spcBef>
                <a:spcPts val="0"/>
              </a:spcBef>
              <a:buFont typeface="Wingdings" pitchFamily="2" charset="2"/>
              <a:buChar char="Ø"/>
              <a:defRPr/>
            </a:pPr>
            <a:r>
              <a:rPr lang="en-US" sz="1800" b="1" dirty="0" smtClean="0">
                <a:latin typeface="Verdana" pitchFamily="34" charset="0"/>
                <a:ea typeface="Verdana" pitchFamily="34" charset="0"/>
                <a:cs typeface="Verdana" pitchFamily="34" charset="0"/>
              </a:rPr>
              <a:t> </a:t>
            </a:r>
            <a:r>
              <a:rPr lang="en-US" sz="1600" b="1" dirty="0" smtClean="0">
                <a:latin typeface="Verdana" pitchFamily="34" charset="0"/>
                <a:ea typeface="Verdana" pitchFamily="34" charset="0"/>
                <a:cs typeface="Verdana" pitchFamily="34" charset="0"/>
              </a:rPr>
              <a:t>Current concerns </a:t>
            </a:r>
            <a:r>
              <a:rPr lang="en-US" sz="1600" b="1" u="sng" dirty="0" smtClean="0">
                <a:solidFill>
                  <a:srgbClr val="C00000"/>
                </a:solidFill>
                <a:latin typeface="Verdana" pitchFamily="34" charset="0"/>
                <a:ea typeface="Verdana" pitchFamily="34" charset="0"/>
                <a:cs typeface="Verdana" pitchFamily="34" charset="0"/>
              </a:rPr>
              <a:t>worldwide </a:t>
            </a:r>
            <a:r>
              <a:rPr lang="en-US" sz="1600" b="1" dirty="0" smtClean="0">
                <a:latin typeface="Verdana" pitchFamily="34" charset="0"/>
                <a:ea typeface="Verdana" pitchFamily="34" charset="0"/>
                <a:cs typeface="Verdana" pitchFamily="34" charset="0"/>
              </a:rPr>
              <a:t>about </a:t>
            </a:r>
            <a:r>
              <a:rPr lang="en-US" sz="1600" b="1" dirty="0" smtClean="0">
                <a:solidFill>
                  <a:srgbClr val="C00000"/>
                </a:solidFill>
                <a:latin typeface="Verdana" pitchFamily="34" charset="0"/>
                <a:ea typeface="Verdana" pitchFamily="34" charset="0"/>
                <a:cs typeface="Verdana" pitchFamily="34" charset="0"/>
              </a:rPr>
              <a:t>patient safety &amp; quality of health care </a:t>
            </a:r>
          </a:p>
          <a:p>
            <a:pPr>
              <a:spcBef>
                <a:spcPts val="0"/>
              </a:spcBef>
              <a:buFont typeface="Wingdings" pitchFamily="2" charset="2"/>
              <a:buChar char="Ø"/>
              <a:defRPr/>
            </a:pPr>
            <a:endParaRPr lang="en-US" sz="1600" b="1" dirty="0">
              <a:solidFill>
                <a:srgbClr val="C00000"/>
              </a:solidFill>
              <a:latin typeface="Verdana" pitchFamily="34" charset="0"/>
              <a:ea typeface="Verdana" pitchFamily="34" charset="0"/>
              <a:cs typeface="Verdana" pitchFamily="34" charset="0"/>
            </a:endParaRPr>
          </a:p>
          <a:p>
            <a:pPr>
              <a:spcBef>
                <a:spcPts val="0"/>
              </a:spcBef>
              <a:buFont typeface="Wingdings" pitchFamily="2" charset="2"/>
              <a:buChar char="Ø"/>
              <a:defRPr/>
            </a:pPr>
            <a:r>
              <a:rPr lang="en-US" sz="1600" b="1" dirty="0" smtClean="0">
                <a:latin typeface="Verdana" pitchFamily="34" charset="0"/>
                <a:ea typeface="Verdana" pitchFamily="34" charset="0"/>
                <a:cs typeface="Verdana" pitchFamily="34" charset="0"/>
              </a:rPr>
              <a:t> Prominently include </a:t>
            </a:r>
            <a:r>
              <a:rPr lang="en-US" sz="1600" b="1" u="sng" dirty="0" smtClean="0">
                <a:solidFill>
                  <a:srgbClr val="C00000"/>
                </a:solidFill>
                <a:latin typeface="Verdana" pitchFamily="34" charset="0"/>
                <a:ea typeface="Verdana" pitchFamily="34" charset="0"/>
                <a:cs typeface="Verdana" pitchFamily="34" charset="0"/>
              </a:rPr>
              <a:t>concerns about drug therapy</a:t>
            </a:r>
          </a:p>
          <a:p>
            <a:pPr>
              <a:spcBef>
                <a:spcPts val="0"/>
              </a:spcBef>
              <a:buFont typeface="Wingdings" pitchFamily="2" charset="2"/>
              <a:buChar char="Ø"/>
              <a:defRPr/>
            </a:pPr>
            <a:endParaRPr lang="en-US" sz="1600" b="1" u="sng" dirty="0">
              <a:solidFill>
                <a:srgbClr val="C00000"/>
              </a:solidFill>
              <a:latin typeface="Verdana" pitchFamily="34" charset="0"/>
              <a:ea typeface="Verdana" pitchFamily="34" charset="0"/>
              <a:cs typeface="Verdana" pitchFamily="34" charset="0"/>
            </a:endParaRPr>
          </a:p>
          <a:p>
            <a:pPr>
              <a:spcBef>
                <a:spcPts val="0"/>
              </a:spcBef>
              <a:buFont typeface="Wingdings" pitchFamily="2" charset="2"/>
              <a:buChar char="q"/>
              <a:defRPr/>
            </a:pPr>
            <a:r>
              <a:rPr lang="en-US" sz="1600" b="1" dirty="0">
                <a:solidFill>
                  <a:srgbClr val="C00000"/>
                </a:solidFill>
                <a:latin typeface="Verdana" pitchFamily="34" charset="0"/>
                <a:ea typeface="Verdana" pitchFamily="34" charset="0"/>
                <a:cs typeface="Verdana" pitchFamily="34" charset="0"/>
              </a:rPr>
              <a:t>The need for this professional </a:t>
            </a:r>
            <a:r>
              <a:rPr lang="en-US" sz="1600" b="1" dirty="0" smtClean="0">
                <a:solidFill>
                  <a:srgbClr val="C00000"/>
                </a:solidFill>
                <a:latin typeface="Verdana" pitchFamily="34" charset="0"/>
                <a:ea typeface="Verdana" pitchFamily="34" charset="0"/>
                <a:cs typeface="Verdana" pitchFamily="34" charset="0"/>
              </a:rPr>
              <a:t>practice </a:t>
            </a:r>
            <a:r>
              <a:rPr lang="en-US" sz="1600" b="1" dirty="0">
                <a:solidFill>
                  <a:srgbClr val="C00000"/>
                </a:solidFill>
                <a:latin typeface="Verdana" pitchFamily="34" charset="0"/>
                <a:ea typeface="Verdana" pitchFamily="34" charset="0"/>
                <a:cs typeface="Verdana" pitchFamily="34" charset="0"/>
              </a:rPr>
              <a:t>results </a:t>
            </a:r>
            <a:r>
              <a:rPr lang="en-US" sz="1600" b="1" dirty="0" smtClean="0">
                <a:solidFill>
                  <a:srgbClr val="C00000"/>
                </a:solidFill>
                <a:latin typeface="Verdana" pitchFamily="34" charset="0"/>
                <a:ea typeface="Verdana" pitchFamily="34" charset="0"/>
                <a:cs typeface="Verdana" pitchFamily="34" charset="0"/>
              </a:rPr>
              <a:t>from:</a:t>
            </a:r>
          </a:p>
          <a:p>
            <a:pPr>
              <a:spcBef>
                <a:spcPts val="0"/>
              </a:spcBef>
              <a:buFont typeface="Wingdings" pitchFamily="2" charset="2"/>
              <a:buChar char="q"/>
              <a:defRPr/>
            </a:pPr>
            <a:endParaRPr lang="en-US" sz="1600" b="1" dirty="0" smtClean="0">
              <a:solidFill>
                <a:srgbClr val="C00000"/>
              </a:solidFill>
              <a:latin typeface="Verdana" pitchFamily="34" charset="0"/>
              <a:ea typeface="Verdana" pitchFamily="34" charset="0"/>
              <a:cs typeface="Verdana" pitchFamily="34" charset="0"/>
            </a:endParaRPr>
          </a:p>
          <a:p>
            <a:pPr marL="365760" indent="-274320">
              <a:spcBef>
                <a:spcPts val="0"/>
              </a:spcBef>
              <a:buSzPct val="100000"/>
              <a:buFont typeface="Arial" charset="0"/>
              <a:buAutoNum type="arabicPeriod"/>
              <a:defRPr/>
            </a:pPr>
            <a:r>
              <a:rPr lang="en-US" sz="1600" b="1" dirty="0" smtClean="0">
                <a:latin typeface="Verdana" pitchFamily="34" charset="0"/>
                <a:ea typeface="Verdana" pitchFamily="34" charset="0"/>
                <a:cs typeface="Verdana" pitchFamily="34" charset="0"/>
              </a:rPr>
              <a:t> Multiple prescriptions for a single patient without coordination </a:t>
            </a:r>
            <a:r>
              <a:rPr lang="en-US" sz="1600" b="1" dirty="0">
                <a:latin typeface="Verdana" pitchFamily="34" charset="0"/>
                <a:ea typeface="Verdana" pitchFamily="34" charset="0"/>
                <a:cs typeface="Verdana" pitchFamily="34" charset="0"/>
              </a:rPr>
              <a:t>&amp;</a:t>
            </a:r>
            <a:r>
              <a:rPr lang="en-US" sz="1600" b="1" dirty="0" smtClean="0">
                <a:latin typeface="Verdana" pitchFamily="34" charset="0"/>
                <a:ea typeface="Verdana" pitchFamily="34" charset="0"/>
                <a:cs typeface="Verdana" pitchFamily="34" charset="0"/>
              </a:rPr>
              <a:t> communication between medical doctors.</a:t>
            </a:r>
          </a:p>
          <a:p>
            <a:pPr marL="365760" indent="-274320">
              <a:spcBef>
                <a:spcPts val="0"/>
              </a:spcBef>
              <a:buSzPct val="100000"/>
              <a:buFont typeface="Arial" charset="0"/>
              <a:buAutoNum type="arabicPeriod"/>
              <a:defRPr/>
            </a:pPr>
            <a:endParaRPr lang="en-US" sz="1600" b="1" dirty="0" smtClean="0">
              <a:latin typeface="Verdana" pitchFamily="34" charset="0"/>
              <a:ea typeface="Verdana" pitchFamily="34" charset="0"/>
              <a:cs typeface="Verdana" pitchFamily="34" charset="0"/>
            </a:endParaRPr>
          </a:p>
          <a:p>
            <a:pPr marL="365760" indent="-274320">
              <a:spcBef>
                <a:spcPts val="0"/>
              </a:spcBef>
              <a:buSzPct val="100000"/>
              <a:buFont typeface="Arial" charset="0"/>
              <a:buAutoNum type="arabicPeriod"/>
              <a:defRPr/>
            </a:pPr>
            <a:r>
              <a:rPr lang="en-US" sz="1600" b="1" dirty="0" smtClean="0">
                <a:latin typeface="Verdana" pitchFamily="34" charset="0"/>
                <a:ea typeface="Verdana" pitchFamily="34" charset="0"/>
                <a:cs typeface="Verdana" pitchFamily="34" charset="0"/>
              </a:rPr>
              <a:t> Large number of medications with overwhelming amount of drug information.</a:t>
            </a:r>
          </a:p>
          <a:p>
            <a:pPr marL="365760" indent="-274320">
              <a:spcBef>
                <a:spcPts val="0"/>
              </a:spcBef>
              <a:buSzPct val="100000"/>
              <a:buFont typeface="Arial" charset="0"/>
              <a:buAutoNum type="arabicPeriod"/>
              <a:defRPr/>
            </a:pPr>
            <a:endParaRPr lang="en-US" sz="1600" b="1" dirty="0" smtClean="0">
              <a:latin typeface="Verdana" pitchFamily="34" charset="0"/>
              <a:ea typeface="Verdana" pitchFamily="34" charset="0"/>
              <a:cs typeface="Verdana" pitchFamily="34" charset="0"/>
              <a:sym typeface="Symbol"/>
            </a:endParaRPr>
          </a:p>
          <a:p>
            <a:pPr marL="365760" indent="-274320">
              <a:spcBef>
                <a:spcPts val="0"/>
              </a:spcBef>
              <a:buSzPct val="100000"/>
              <a:buFont typeface="Arial" charset="0"/>
              <a:buAutoNum type="arabicPeriod"/>
              <a:defRPr/>
            </a:pPr>
            <a:r>
              <a:rPr lang="en-US" sz="1600" b="1" dirty="0" smtClean="0">
                <a:latin typeface="Verdana" pitchFamily="34" charset="0"/>
                <a:ea typeface="Verdana" pitchFamily="34" charset="0"/>
                <a:cs typeface="Verdana" pitchFamily="34" charset="0"/>
                <a:sym typeface="Symbol"/>
              </a:rPr>
              <a:t> Increase in medicine use.</a:t>
            </a:r>
            <a:endParaRPr lang="en-US" sz="1600" b="1" dirty="0" smtClean="0">
              <a:latin typeface="Verdana" pitchFamily="34" charset="0"/>
              <a:ea typeface="Verdana" pitchFamily="34" charset="0"/>
              <a:cs typeface="Verdana" pitchFamily="34" charset="0"/>
            </a:endParaRPr>
          </a:p>
          <a:p>
            <a:pPr marL="365760" indent="-274320">
              <a:spcBef>
                <a:spcPts val="0"/>
              </a:spcBef>
              <a:buSzPct val="100000"/>
              <a:buFont typeface="Arial" charset="0"/>
              <a:buAutoNum type="arabicPeriod"/>
              <a:defRPr/>
            </a:pPr>
            <a:endParaRPr lang="en-US" sz="1600" b="1" dirty="0" smtClean="0">
              <a:latin typeface="Verdana" pitchFamily="34" charset="0"/>
              <a:ea typeface="Verdana" pitchFamily="34" charset="0"/>
              <a:cs typeface="Verdana" pitchFamily="34" charset="0"/>
              <a:sym typeface="Symbol"/>
            </a:endParaRPr>
          </a:p>
          <a:p>
            <a:pPr marL="365760" indent="-274320">
              <a:spcBef>
                <a:spcPts val="0"/>
              </a:spcBef>
              <a:buSzPct val="100000"/>
              <a:buFont typeface="Arial" charset="0"/>
              <a:buAutoNum type="arabicPeriod"/>
              <a:defRPr/>
            </a:pPr>
            <a:r>
              <a:rPr lang="en-US" sz="1600" b="1" dirty="0" smtClean="0">
                <a:latin typeface="Verdana" pitchFamily="34" charset="0"/>
                <a:ea typeface="Verdana" pitchFamily="34" charset="0"/>
                <a:cs typeface="Verdana" pitchFamily="34" charset="0"/>
                <a:sym typeface="Symbol"/>
              </a:rPr>
              <a:t> Increase in self-treatment with complementary and alternative medicine.</a:t>
            </a:r>
          </a:p>
          <a:p>
            <a:pPr marL="365760" indent="-274320">
              <a:spcBef>
                <a:spcPts val="0"/>
              </a:spcBef>
              <a:buSzPct val="100000"/>
              <a:buFont typeface="Arial" charset="0"/>
              <a:buAutoNum type="arabicPeriod"/>
              <a:defRPr/>
            </a:pPr>
            <a:endParaRPr lang="en-US" sz="1600" b="1" dirty="0" smtClean="0">
              <a:latin typeface="Verdana" pitchFamily="34" charset="0"/>
              <a:ea typeface="Verdana" pitchFamily="34" charset="0"/>
              <a:cs typeface="Verdana" pitchFamily="34" charset="0"/>
              <a:sym typeface="Symbol"/>
            </a:endParaRPr>
          </a:p>
          <a:p>
            <a:pPr marL="365760" indent="-274320">
              <a:spcBef>
                <a:spcPts val="0"/>
              </a:spcBef>
              <a:buSzPct val="100000"/>
              <a:buFont typeface="Arial" charset="0"/>
              <a:buAutoNum type="arabicPeriod"/>
              <a:defRPr/>
            </a:pPr>
            <a:r>
              <a:rPr lang="en-US" sz="1600" b="1" dirty="0" smtClean="0">
                <a:latin typeface="Verdana" pitchFamily="34" charset="0"/>
                <a:ea typeface="Verdana" pitchFamily="34" charset="0"/>
                <a:cs typeface="Verdana" pitchFamily="34" charset="0"/>
                <a:sym typeface="Symbol"/>
              </a:rPr>
              <a:t> Increase in complexity of drug therapy.</a:t>
            </a:r>
          </a:p>
          <a:p>
            <a:pPr marL="0" indent="0">
              <a:spcBef>
                <a:spcPts val="0"/>
              </a:spcBef>
              <a:buSzPct val="100000"/>
              <a:buFont typeface="Arial" charset="0"/>
              <a:buNone/>
              <a:defRPr/>
            </a:pPr>
            <a:endParaRPr lang="en-US" sz="1600" b="1" dirty="0" smtClean="0">
              <a:latin typeface="Verdana" pitchFamily="34" charset="0"/>
              <a:ea typeface="Verdana" pitchFamily="34" charset="0"/>
              <a:cs typeface="Verdana" pitchFamily="34" charset="0"/>
              <a:sym typeface="Symbol"/>
            </a:endParaRPr>
          </a:p>
          <a:p>
            <a:pPr marL="365760" indent="-274320">
              <a:spcBef>
                <a:spcPts val="0"/>
              </a:spcBef>
              <a:buSzPct val="100000"/>
              <a:buFont typeface="Arial" charset="0"/>
              <a:buNone/>
              <a:defRPr/>
            </a:pPr>
            <a:r>
              <a:rPr lang="en-US" sz="1600" b="1" dirty="0" smtClean="0">
                <a:latin typeface="Verdana" pitchFamily="34" charset="0"/>
                <a:ea typeface="Verdana" pitchFamily="34" charset="0"/>
                <a:cs typeface="Verdana" pitchFamily="34" charset="0"/>
                <a:sym typeface="Symbol"/>
              </a:rPr>
              <a:t>6</a:t>
            </a:r>
            <a:r>
              <a:rPr lang="en-US" sz="1600" b="1" dirty="0">
                <a:latin typeface="Verdana" pitchFamily="34" charset="0"/>
                <a:ea typeface="Verdana" pitchFamily="34" charset="0"/>
                <a:cs typeface="Verdana" pitchFamily="34" charset="0"/>
                <a:sym typeface="Symbol"/>
              </a:rPr>
              <a:t>. </a:t>
            </a:r>
            <a:r>
              <a:rPr lang="en-US" sz="1600" b="1" dirty="0" smtClean="0">
                <a:latin typeface="Verdana" pitchFamily="34" charset="0"/>
                <a:ea typeface="Verdana" pitchFamily="34" charset="0"/>
                <a:cs typeface="Verdana" pitchFamily="34" charset="0"/>
                <a:sym typeface="Symbol"/>
              </a:rPr>
              <a:t>Increase in </a:t>
            </a:r>
            <a:r>
              <a:rPr lang="en-US" sz="1600" b="1" dirty="0">
                <a:latin typeface="Verdana" pitchFamily="34" charset="0"/>
                <a:ea typeface="Verdana" pitchFamily="34" charset="0"/>
                <a:cs typeface="Verdana" pitchFamily="34" charset="0"/>
                <a:sym typeface="Symbol"/>
              </a:rPr>
              <a:t>d</a:t>
            </a:r>
            <a:r>
              <a:rPr lang="en-US" sz="1600" b="1" dirty="0">
                <a:latin typeface="Verdana" pitchFamily="34" charset="0"/>
                <a:ea typeface="Verdana" pitchFamily="34" charset="0"/>
                <a:cs typeface="Verdana" pitchFamily="34" charset="0"/>
              </a:rPr>
              <a:t>rug related problems and medication </a:t>
            </a:r>
            <a:r>
              <a:rPr lang="en-US" sz="1600" b="1" dirty="0" smtClean="0">
                <a:latin typeface="Verdana" pitchFamily="34" charset="0"/>
                <a:ea typeface="Verdana" pitchFamily="34" charset="0"/>
                <a:cs typeface="Verdana" pitchFamily="34" charset="0"/>
              </a:rPr>
              <a:t>error. </a:t>
            </a:r>
            <a:endParaRPr lang="en-US" sz="1600" b="1" dirty="0">
              <a:latin typeface="Verdana" pitchFamily="34" charset="0"/>
              <a:ea typeface="Verdana" pitchFamily="34" charset="0"/>
              <a:cs typeface="Verdana" pitchFamily="34" charset="0"/>
              <a:sym typeface="Symbol"/>
            </a:endParaRPr>
          </a:p>
          <a:p>
            <a:pPr marL="365760" indent="-274320">
              <a:spcBef>
                <a:spcPts val="0"/>
              </a:spcBef>
              <a:buSzPct val="100000"/>
              <a:buFont typeface="Arial" charset="0"/>
              <a:buNone/>
              <a:defRPr/>
            </a:pPr>
            <a:endParaRPr lang="en-US" sz="1600" b="1" dirty="0">
              <a:latin typeface="Verdana" pitchFamily="34" charset="0"/>
              <a:ea typeface="Verdana" pitchFamily="34" charset="0"/>
              <a:cs typeface="Verdana" pitchFamily="34" charset="0"/>
              <a:sym typeface="Symbol"/>
            </a:endParaRPr>
          </a:p>
          <a:p>
            <a:pPr marL="365760" indent="-274320">
              <a:spcBef>
                <a:spcPts val="0"/>
              </a:spcBef>
              <a:buSzPct val="100000"/>
              <a:buFont typeface="Arial" charset="0"/>
              <a:buNone/>
              <a:defRPr/>
            </a:pPr>
            <a:r>
              <a:rPr lang="en-US" sz="1600" b="1" dirty="0">
                <a:latin typeface="Verdana" pitchFamily="34" charset="0"/>
                <a:ea typeface="Verdana" pitchFamily="34" charset="0"/>
                <a:cs typeface="Verdana" pitchFamily="34" charset="0"/>
                <a:sym typeface="Symbol"/>
              </a:rPr>
              <a:t>7. </a:t>
            </a:r>
            <a:r>
              <a:rPr lang="en-US" sz="1600" b="1" dirty="0" smtClean="0">
                <a:latin typeface="Verdana" pitchFamily="34" charset="0"/>
                <a:ea typeface="Verdana" pitchFamily="34" charset="0"/>
                <a:cs typeface="Verdana" pitchFamily="34" charset="0"/>
                <a:sym typeface="Symbol"/>
              </a:rPr>
              <a:t>Increase in </a:t>
            </a:r>
            <a:r>
              <a:rPr lang="en-US" sz="1600" b="1" dirty="0">
                <a:latin typeface="Verdana" pitchFamily="34" charset="0"/>
                <a:ea typeface="Verdana" pitchFamily="34" charset="0"/>
                <a:cs typeface="Verdana" pitchFamily="34" charset="0"/>
                <a:sym typeface="Symbol"/>
              </a:rPr>
              <a:t>drug related morbidity and </a:t>
            </a:r>
            <a:r>
              <a:rPr lang="en-US" sz="1600" b="1" dirty="0" smtClean="0">
                <a:latin typeface="Verdana" pitchFamily="34" charset="0"/>
                <a:ea typeface="Verdana" pitchFamily="34" charset="0"/>
                <a:cs typeface="Verdana" pitchFamily="34" charset="0"/>
                <a:sym typeface="Symbol"/>
              </a:rPr>
              <a:t>mortality.</a:t>
            </a:r>
            <a:endParaRPr lang="en-US" sz="1600" b="1" dirty="0">
              <a:latin typeface="Verdana" pitchFamily="34" charset="0"/>
              <a:ea typeface="Verdana" pitchFamily="34" charset="0"/>
              <a:cs typeface="Verdana" pitchFamily="34" charset="0"/>
              <a:sym typeface="Symbol"/>
            </a:endParaRPr>
          </a:p>
          <a:p>
            <a:pPr marL="365760" indent="-274320">
              <a:spcBef>
                <a:spcPts val="0"/>
              </a:spcBef>
              <a:buSzPct val="100000"/>
              <a:buFont typeface="Arial" charset="0"/>
              <a:buNone/>
              <a:defRPr/>
            </a:pPr>
            <a:endParaRPr lang="en-US" sz="1600" b="1" dirty="0">
              <a:latin typeface="Verdana" pitchFamily="34" charset="0"/>
              <a:ea typeface="Verdana" pitchFamily="34" charset="0"/>
              <a:cs typeface="Verdana" pitchFamily="34" charset="0"/>
              <a:sym typeface="Symbol"/>
            </a:endParaRPr>
          </a:p>
          <a:p>
            <a:pPr marL="365760" indent="-274320">
              <a:spcBef>
                <a:spcPts val="0"/>
              </a:spcBef>
              <a:buSzPct val="100000"/>
              <a:buFont typeface="Arial" charset="0"/>
              <a:buNone/>
              <a:defRPr/>
            </a:pPr>
            <a:r>
              <a:rPr lang="en-US" sz="1600" b="1" dirty="0">
                <a:latin typeface="Verdana" pitchFamily="34" charset="0"/>
                <a:ea typeface="Verdana" pitchFamily="34" charset="0"/>
                <a:cs typeface="Verdana" pitchFamily="34" charset="0"/>
                <a:sym typeface="Symbol"/>
              </a:rPr>
              <a:t>8. </a:t>
            </a:r>
            <a:r>
              <a:rPr lang="en-US" sz="1600" b="1" dirty="0" smtClean="0">
                <a:latin typeface="Verdana" pitchFamily="34" charset="0"/>
                <a:ea typeface="Verdana" pitchFamily="34" charset="0"/>
                <a:cs typeface="Verdana" pitchFamily="34" charset="0"/>
                <a:sym typeface="Symbol"/>
              </a:rPr>
              <a:t>Increase in </a:t>
            </a:r>
            <a:r>
              <a:rPr lang="en-US" sz="1600" b="1" dirty="0">
                <a:latin typeface="Verdana" pitchFamily="34" charset="0"/>
                <a:ea typeface="Verdana" pitchFamily="34" charset="0"/>
                <a:cs typeface="Verdana" pitchFamily="34" charset="0"/>
                <a:sym typeface="Symbol"/>
              </a:rPr>
              <a:t>h</a:t>
            </a:r>
            <a:r>
              <a:rPr lang="en-US" sz="1600" b="1" dirty="0">
                <a:latin typeface="Verdana" pitchFamily="34" charset="0"/>
                <a:ea typeface="Verdana" pitchFamily="34" charset="0"/>
                <a:cs typeface="Verdana" pitchFamily="34" charset="0"/>
              </a:rPr>
              <a:t>ealth care cost </a:t>
            </a:r>
          </a:p>
          <a:p>
            <a:pPr marL="182880" indent="-274320">
              <a:spcBef>
                <a:spcPts val="0"/>
              </a:spcBef>
              <a:buSzPct val="100000"/>
              <a:buFont typeface="Arial" charset="0"/>
              <a:buAutoNum type="arabicPeriod"/>
              <a:defRPr/>
            </a:pPr>
            <a:endParaRPr lang="en-US" sz="2000" b="1" dirty="0" smtClean="0">
              <a:latin typeface="Verdana" pitchFamily="34" charset="0"/>
              <a:ea typeface="Verdana" pitchFamily="34" charset="0"/>
              <a:cs typeface="Verdana" pitchFamily="34" charset="0"/>
              <a:sym typeface="Symbol"/>
            </a:endParaRPr>
          </a:p>
          <a:p>
            <a:pPr marL="0" indent="0">
              <a:spcBef>
                <a:spcPts val="0"/>
              </a:spcBef>
              <a:buSzPct val="100000"/>
              <a:buFont typeface="Arial" charset="0"/>
              <a:buNone/>
              <a:defRPr/>
            </a:pPr>
            <a:endParaRPr lang="en-GB" sz="2400" b="1" dirty="0">
              <a:cs typeface="Arial" pitchFamily="34" charset="0"/>
            </a:endParaRPr>
          </a:p>
        </p:txBody>
      </p:sp>
    </p:spTree>
    <p:extLst>
      <p:ext uri="{BB962C8B-B14F-4D97-AF65-F5344CB8AC3E}">
        <p14:creationId xmlns:p14="http://schemas.microsoft.com/office/powerpoint/2010/main" val="727067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 calcmode="lin" valueType="num">
                                      <p:cBhvr additive="base">
                                        <p:cTn id="2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anim calcmode="lin" valueType="num">
                                      <p:cBhvr additive="base">
                                        <p:cTn id="3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anim calcmode="lin" valueType="num">
                                      <p:cBhvr additive="base">
                                        <p:cTn id="3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0" end="20"/>
                                            </p:txEl>
                                          </p:spTgt>
                                        </p:tgtEl>
                                        <p:attrNameLst>
                                          <p:attrName>style.visibility</p:attrName>
                                        </p:attrNameLst>
                                      </p:cBhvr>
                                      <p:to>
                                        <p:strVal val="visible"/>
                                      </p:to>
                                    </p:set>
                                    <p:anim calcmode="lin" valueType="num">
                                      <p:cBhvr additive="base">
                                        <p:cTn id="43"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spcBef>
                <a:spcPts val="0"/>
              </a:spcBef>
              <a:buSzPct val="100000"/>
              <a:buFont typeface="Arial" charset="0"/>
              <a:buNone/>
              <a:defRPr/>
            </a:pPr>
            <a:endParaRPr lang="en-US" sz="1800" b="1" dirty="0">
              <a:latin typeface="Verdana" pitchFamily="34" charset="0"/>
              <a:ea typeface="Verdana" pitchFamily="34" charset="0"/>
              <a:cs typeface="Verdana" pitchFamily="34" charset="0"/>
              <a:sym typeface="Symbol"/>
            </a:endParaRPr>
          </a:p>
          <a:p>
            <a:pPr marL="182880" indent="-182880">
              <a:spcBef>
                <a:spcPts val="0"/>
              </a:spcBef>
              <a:buFont typeface="Arial" charset="0"/>
              <a:buNone/>
              <a:defRPr/>
            </a:pPr>
            <a:endParaRPr lang="en-US" sz="2000" b="1" dirty="0" smtClean="0">
              <a:latin typeface="Verdana" pitchFamily="34" charset="0"/>
              <a:ea typeface="Verdana" pitchFamily="34" charset="0"/>
              <a:cs typeface="Verdana" pitchFamily="34" charset="0"/>
            </a:endParaRPr>
          </a:p>
          <a:p>
            <a:pPr>
              <a:spcBef>
                <a:spcPts val="0"/>
              </a:spcBef>
              <a:buFont typeface="Wingdings" pitchFamily="2" charset="2"/>
              <a:buChar char="q"/>
              <a:defRPr/>
            </a:pPr>
            <a:r>
              <a:rPr lang="en-US" sz="2000" b="1" dirty="0" smtClean="0">
                <a:solidFill>
                  <a:srgbClr val="C00000"/>
                </a:solidFill>
                <a:latin typeface="Verdana" pitchFamily="34" charset="0"/>
                <a:ea typeface="Verdana" pitchFamily="34" charset="0"/>
                <a:cs typeface="Verdana" pitchFamily="34" charset="0"/>
              </a:rPr>
              <a:t> </a:t>
            </a:r>
            <a:r>
              <a:rPr lang="en-US" sz="2000" b="1" dirty="0" smtClean="0">
                <a:latin typeface="Verdana" pitchFamily="34" charset="0"/>
                <a:ea typeface="Verdana" pitchFamily="34" charset="0"/>
                <a:cs typeface="Verdana" pitchFamily="34" charset="0"/>
              </a:rPr>
              <a:t>All these drug therapy concerns have prompted a call for an </a:t>
            </a:r>
            <a:r>
              <a:rPr lang="en-US" sz="2000" b="1" u="sng" cap="all" dirty="0" smtClean="0">
                <a:solidFill>
                  <a:srgbClr val="C00000"/>
                </a:solidFill>
                <a:latin typeface="Verdana" pitchFamily="34" charset="0"/>
                <a:ea typeface="Verdana" pitchFamily="34" charset="0"/>
                <a:cs typeface="Verdana" pitchFamily="34" charset="0"/>
              </a:rPr>
              <a:t>enhanced role for pharmacists </a:t>
            </a:r>
            <a:r>
              <a:rPr lang="en-US" sz="2000" b="1" dirty="0">
                <a:latin typeface="Verdana" pitchFamily="34" charset="0"/>
                <a:ea typeface="Verdana" pitchFamily="34" charset="0"/>
                <a:cs typeface="Verdana" pitchFamily="34" charset="0"/>
              </a:rPr>
              <a:t>as </a:t>
            </a:r>
            <a:endParaRPr lang="en-US" sz="2000" b="1" dirty="0" smtClean="0">
              <a:latin typeface="Verdana" pitchFamily="34" charset="0"/>
              <a:ea typeface="Verdana" pitchFamily="34" charset="0"/>
              <a:cs typeface="Verdana" pitchFamily="34" charset="0"/>
            </a:endParaRPr>
          </a:p>
          <a:p>
            <a:pPr marL="182880" indent="-182880">
              <a:spcBef>
                <a:spcPts val="0"/>
              </a:spcBef>
              <a:buFont typeface="Wingdings" pitchFamily="2" charset="2"/>
              <a:buChar char="Ø"/>
              <a:defRPr/>
            </a:pPr>
            <a:endParaRPr lang="en-US" sz="2000" b="1" dirty="0">
              <a:latin typeface="Verdana" pitchFamily="34" charset="0"/>
              <a:ea typeface="Verdana" pitchFamily="34" charset="0"/>
              <a:cs typeface="Verdana" pitchFamily="34" charset="0"/>
            </a:endParaRPr>
          </a:p>
          <a:p>
            <a:pPr marL="182880" indent="-182880">
              <a:spcBef>
                <a:spcPts val="0"/>
              </a:spcBef>
              <a:buFont typeface="Wingdings" pitchFamily="2" charset="2"/>
              <a:buChar char="Ø"/>
              <a:defRPr/>
            </a:pPr>
            <a:r>
              <a:rPr lang="en-US" sz="2000" b="1" dirty="0" smtClean="0">
                <a:latin typeface="Verdana" pitchFamily="34" charset="0"/>
                <a:ea typeface="Verdana" pitchFamily="34" charset="0"/>
                <a:cs typeface="Verdana" pitchFamily="34" charset="0"/>
              </a:rPr>
              <a:t> Experts of </a:t>
            </a:r>
            <a:r>
              <a:rPr lang="en-US" sz="2000" b="1" dirty="0">
                <a:latin typeface="Verdana" pitchFamily="34" charset="0"/>
                <a:ea typeface="Verdana" pitchFamily="34" charset="0"/>
                <a:cs typeface="Verdana" pitchFamily="34" charset="0"/>
              </a:rPr>
              <a:t>medication use </a:t>
            </a:r>
            <a:r>
              <a:rPr lang="en-US" sz="2000" b="1" dirty="0" smtClean="0">
                <a:latin typeface="Verdana" pitchFamily="34" charset="0"/>
                <a:ea typeface="Verdana" pitchFamily="34" charset="0"/>
                <a:cs typeface="Verdana" pitchFamily="34" charset="0"/>
              </a:rPr>
              <a:t>to ensure </a:t>
            </a:r>
            <a:r>
              <a:rPr lang="en-US" sz="2000" b="1" dirty="0" smtClean="0">
                <a:solidFill>
                  <a:srgbClr val="C00000"/>
                </a:solidFill>
                <a:latin typeface="Verdana" pitchFamily="34" charset="0"/>
                <a:ea typeface="Verdana" pitchFamily="34" charset="0"/>
                <a:cs typeface="Verdana" pitchFamily="34" charset="0"/>
              </a:rPr>
              <a:t>effective, &amp; safe drug use </a:t>
            </a:r>
            <a:r>
              <a:rPr lang="en-US" sz="2000" b="1" dirty="0" smtClean="0">
                <a:latin typeface="Verdana" pitchFamily="34" charset="0"/>
                <a:ea typeface="Verdana" pitchFamily="34" charset="0"/>
                <a:cs typeface="Verdana" pitchFamily="34" charset="0"/>
              </a:rPr>
              <a:t>&amp; </a:t>
            </a:r>
            <a:r>
              <a:rPr lang="en-US" sz="2000" b="1" dirty="0" smtClean="0">
                <a:solidFill>
                  <a:srgbClr val="C00000"/>
                </a:solidFill>
                <a:latin typeface="Verdana" pitchFamily="34" charset="0"/>
                <a:ea typeface="Verdana" pitchFamily="34" charset="0"/>
                <a:cs typeface="Verdana" pitchFamily="34" charset="0"/>
              </a:rPr>
              <a:t>optimal </a:t>
            </a:r>
            <a:r>
              <a:rPr lang="en-US" sz="2000" b="1" dirty="0">
                <a:solidFill>
                  <a:srgbClr val="C00000"/>
                </a:solidFill>
                <a:latin typeface="Verdana" pitchFamily="34" charset="0"/>
                <a:ea typeface="Verdana" pitchFamily="34" charset="0"/>
                <a:cs typeface="Verdana" pitchFamily="34" charset="0"/>
              </a:rPr>
              <a:t>medication therapy outcomes</a:t>
            </a:r>
            <a:endParaRPr lang="en-US" sz="2000" b="1" dirty="0" smtClean="0">
              <a:latin typeface="Verdana" pitchFamily="34" charset="0"/>
              <a:ea typeface="Verdana" pitchFamily="34" charset="0"/>
              <a:cs typeface="Verdana" pitchFamily="34" charset="0"/>
            </a:endParaRPr>
          </a:p>
          <a:p>
            <a:pPr marL="0" indent="0">
              <a:spcBef>
                <a:spcPts val="0"/>
              </a:spcBef>
              <a:buFont typeface="Arial" charset="0"/>
              <a:buNone/>
              <a:defRPr/>
            </a:pPr>
            <a:endParaRPr lang="en-US" sz="2000" b="1" dirty="0">
              <a:solidFill>
                <a:srgbClr val="C00000"/>
              </a:solidFill>
              <a:latin typeface="Verdana" pitchFamily="34" charset="0"/>
              <a:ea typeface="Verdana" pitchFamily="34" charset="0"/>
              <a:cs typeface="Verdana" pitchFamily="34" charset="0"/>
            </a:endParaRPr>
          </a:p>
          <a:p>
            <a:pPr marL="182880" indent="-182880">
              <a:spcBef>
                <a:spcPts val="0"/>
              </a:spcBef>
              <a:buFont typeface="Wingdings" pitchFamily="2" charset="2"/>
              <a:buChar char="Ø"/>
              <a:defRPr/>
            </a:pPr>
            <a:r>
              <a:rPr lang="en-US" sz="2000" b="1" dirty="0">
                <a:latin typeface="Verdana" pitchFamily="34" charset="0"/>
                <a:ea typeface="Verdana" pitchFamily="34" charset="0"/>
                <a:cs typeface="Verdana" pitchFamily="34" charset="0"/>
              </a:rPr>
              <a:t>Their role is both </a:t>
            </a:r>
            <a:r>
              <a:rPr lang="en-US" sz="2000" b="1" dirty="0" smtClean="0">
                <a:solidFill>
                  <a:srgbClr val="C00000"/>
                </a:solidFill>
                <a:latin typeface="Verdana" pitchFamily="34" charset="0"/>
                <a:ea typeface="Verdana" pitchFamily="34" charset="0"/>
                <a:cs typeface="Verdana" pitchFamily="34" charset="0"/>
              </a:rPr>
              <a:t>unique  &amp; </a:t>
            </a:r>
            <a:r>
              <a:rPr lang="en-US" sz="2000" b="1" dirty="0">
                <a:solidFill>
                  <a:srgbClr val="C00000"/>
                </a:solidFill>
                <a:latin typeface="Verdana" pitchFamily="34" charset="0"/>
                <a:ea typeface="Verdana" pitchFamily="34" charset="0"/>
                <a:cs typeface="Verdana" pitchFamily="34" charset="0"/>
              </a:rPr>
              <a:t>important </a:t>
            </a:r>
            <a:endParaRPr lang="en-US" sz="2000" b="1" dirty="0" smtClean="0">
              <a:solidFill>
                <a:srgbClr val="C00000"/>
              </a:solidFill>
              <a:latin typeface="Verdana" pitchFamily="34" charset="0"/>
              <a:ea typeface="Verdana" pitchFamily="34" charset="0"/>
              <a:cs typeface="Verdana" pitchFamily="34" charset="0"/>
            </a:endParaRPr>
          </a:p>
          <a:p>
            <a:pPr marL="182880" indent="-182880">
              <a:spcBef>
                <a:spcPts val="0"/>
              </a:spcBef>
              <a:buFont typeface="Wingdings" pitchFamily="2" charset="2"/>
              <a:buChar char="Ø"/>
              <a:defRPr/>
            </a:pPr>
            <a:endParaRPr lang="en-US" sz="2000" b="1" dirty="0">
              <a:solidFill>
                <a:srgbClr val="C00000"/>
              </a:solidFill>
              <a:latin typeface="Verdana" pitchFamily="34" charset="0"/>
              <a:ea typeface="Verdana" pitchFamily="34" charset="0"/>
              <a:cs typeface="Verdana" pitchFamily="34" charset="0"/>
            </a:endParaRPr>
          </a:p>
          <a:p>
            <a:pPr>
              <a:spcBef>
                <a:spcPts val="0"/>
              </a:spcBef>
              <a:buFont typeface="Wingdings" pitchFamily="2" charset="2"/>
              <a:buChar char="§"/>
              <a:defRPr/>
            </a:pPr>
            <a:r>
              <a:rPr lang="en-US" sz="2000" b="1" dirty="0" smtClean="0">
                <a:latin typeface="Verdana" pitchFamily="34" charset="0"/>
                <a:ea typeface="Verdana" pitchFamily="34" charset="0"/>
                <a:cs typeface="Verdana" pitchFamily="34" charset="0"/>
              </a:rPr>
              <a:t>because </a:t>
            </a:r>
            <a:r>
              <a:rPr lang="en-US" sz="2000" b="1" dirty="0">
                <a:latin typeface="Verdana" pitchFamily="34" charset="0"/>
                <a:ea typeface="Verdana" pitchFamily="34" charset="0"/>
                <a:cs typeface="Verdana" pitchFamily="34" charset="0"/>
              </a:rPr>
              <a:t>no other health care provider focuses attention on all of a patient’s </a:t>
            </a:r>
            <a:r>
              <a:rPr lang="en-US" sz="2000" b="1" dirty="0" smtClean="0">
                <a:latin typeface="Verdana" pitchFamily="34" charset="0"/>
                <a:ea typeface="Verdana" pitchFamily="34" charset="0"/>
                <a:cs typeface="Verdana" pitchFamily="34" charset="0"/>
              </a:rPr>
              <a:t>medication</a:t>
            </a:r>
          </a:p>
          <a:p>
            <a:pPr>
              <a:spcBef>
                <a:spcPts val="0"/>
              </a:spcBef>
              <a:buFont typeface="Wingdings" pitchFamily="2" charset="2"/>
              <a:buChar char="§"/>
              <a:defRPr/>
            </a:pPr>
            <a:endParaRPr lang="en-US" sz="2000" b="1" dirty="0">
              <a:latin typeface="Verdana" pitchFamily="34" charset="0"/>
              <a:ea typeface="Verdana" pitchFamily="34" charset="0"/>
              <a:cs typeface="Verdana" pitchFamily="34" charset="0"/>
            </a:endParaRPr>
          </a:p>
          <a:p>
            <a:pPr>
              <a:spcBef>
                <a:spcPts val="0"/>
              </a:spcBef>
              <a:buFont typeface="Wingdings" pitchFamily="2" charset="2"/>
              <a:buChar char="§"/>
              <a:defRPr/>
            </a:pPr>
            <a:r>
              <a:rPr lang="en-US" sz="2000" b="1" dirty="0" smtClean="0">
                <a:latin typeface="Verdana" pitchFamily="34" charset="0"/>
                <a:ea typeface="Verdana" pitchFamily="34" charset="0"/>
                <a:cs typeface="Verdana" pitchFamily="34" charset="0"/>
              </a:rPr>
              <a:t>They focus </a:t>
            </a:r>
            <a:r>
              <a:rPr lang="en-US" sz="2000" b="1" dirty="0">
                <a:latin typeface="Verdana" pitchFamily="34" charset="0"/>
                <a:ea typeface="Verdana" pitchFamily="34" charset="0"/>
                <a:cs typeface="Verdana" pitchFamily="34" charset="0"/>
              </a:rPr>
              <a:t>their attention on the patient’s drug related needs</a:t>
            </a:r>
          </a:p>
          <a:p>
            <a:pPr marL="182880" indent="-182880">
              <a:spcBef>
                <a:spcPts val="0"/>
              </a:spcBef>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marL="0" indent="0">
              <a:spcBef>
                <a:spcPts val="0"/>
              </a:spcBef>
              <a:buFont typeface="Arial" charset="0"/>
              <a:buNone/>
              <a:defRPr/>
            </a:pPr>
            <a:endParaRPr lang="en-US" sz="2000" b="1" dirty="0">
              <a:solidFill>
                <a:srgbClr val="C00000"/>
              </a:solidFill>
              <a:latin typeface="Verdana" pitchFamily="34" charset="0"/>
              <a:ea typeface="Verdana" pitchFamily="34" charset="0"/>
              <a:cs typeface="Verdana" pitchFamily="34" charset="0"/>
            </a:endParaRPr>
          </a:p>
          <a:p>
            <a:pPr marL="182880" indent="-182880">
              <a:spcBef>
                <a:spcPts val="0"/>
              </a:spcBef>
              <a:buFont typeface="Wingdings" pitchFamily="2" charset="2"/>
              <a:buChar char="Ø"/>
              <a:defRPr/>
            </a:pPr>
            <a:endParaRPr lang="en-US" sz="2000" dirty="0"/>
          </a:p>
          <a:p>
            <a:pPr marL="182880" indent="-182880">
              <a:spcBef>
                <a:spcPts val="0"/>
              </a:spcBef>
              <a:buFont typeface="Arial" charset="0"/>
              <a:buNone/>
              <a:defRPr/>
            </a:pPr>
            <a:r>
              <a:rPr lang="en-US" sz="2000" b="1" dirty="0" smtClean="0">
                <a:latin typeface="Verdana" pitchFamily="34" charset="0"/>
                <a:ea typeface="Verdana" pitchFamily="34" charset="0"/>
                <a:cs typeface="Verdana" pitchFamily="34" charset="0"/>
              </a:rPr>
              <a:t> </a:t>
            </a:r>
            <a:endParaRPr lang="en-GB" sz="2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31625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 calcmode="lin" valueType="num">
                                      <p:cBhvr additive="base">
                                        <p:cTn id="3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93" name="AutoShape 17"/>
          <p:cNvSpPr>
            <a:spLocks noChangeArrowheads="1"/>
          </p:cNvSpPr>
          <p:nvPr/>
        </p:nvSpPr>
        <p:spPr bwMode="auto">
          <a:xfrm>
            <a:off x="609600" y="570390"/>
            <a:ext cx="7848600" cy="408623"/>
          </a:xfrm>
          <a:prstGeom prst="roundRect">
            <a:avLst>
              <a:gd name="adj" fmla="val 16667"/>
            </a:avLst>
          </a:prstGeom>
          <a:solidFill>
            <a:srgbClr val="FFCC99"/>
          </a:solid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prstClr val="black"/>
              </a:solidFill>
            </a:endParaRPr>
          </a:p>
        </p:txBody>
      </p:sp>
      <p:sp>
        <p:nvSpPr>
          <p:cNvPr id="229378" name="Rectangle 2"/>
          <p:cNvSpPr>
            <a:spLocks noChangeArrowheads="1"/>
          </p:cNvSpPr>
          <p:nvPr/>
        </p:nvSpPr>
        <p:spPr bwMode="auto">
          <a:xfrm>
            <a:off x="1295400" y="4572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0"/>
              </a:spcBef>
              <a:buClr>
                <a:prstClr val="black"/>
              </a:buClr>
            </a:pPr>
            <a:r>
              <a:rPr lang="en-US" altLang="zh-TW" sz="3600" b="1" cap="all" dirty="0">
                <a:solidFill>
                  <a:prstClr val="black"/>
                </a:solidFill>
                <a:ea typeface="新細明體" pitchFamily="18" charset="-120"/>
              </a:rPr>
              <a:t>Pharmaceutical care</a:t>
            </a:r>
          </a:p>
        </p:txBody>
      </p:sp>
      <p:sp>
        <p:nvSpPr>
          <p:cNvPr id="229379" name="Rectangle 3"/>
          <p:cNvSpPr>
            <a:spLocks noChangeArrowheads="1"/>
          </p:cNvSpPr>
          <p:nvPr/>
        </p:nvSpPr>
        <p:spPr bwMode="auto">
          <a:xfrm>
            <a:off x="457200" y="1371602"/>
            <a:ext cx="5181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Clr>
                <a:prstClr val="black"/>
              </a:buClr>
            </a:pPr>
            <a:r>
              <a:rPr lang="en-US" altLang="zh-TW" sz="2400" dirty="0" smtClean="0">
                <a:solidFill>
                  <a:prstClr val="black"/>
                </a:solidFill>
                <a:ea typeface="新細明體" pitchFamily="18" charset="-120"/>
              </a:rPr>
              <a:t>“</a:t>
            </a:r>
            <a:r>
              <a:rPr lang="en-US" altLang="zh-TW" sz="2000" b="1" dirty="0" smtClean="0">
                <a:solidFill>
                  <a:prstClr val="black"/>
                </a:solidFill>
                <a:ea typeface="新細明體" pitchFamily="18" charset="-120"/>
              </a:rPr>
              <a:t>Pharmaceutical </a:t>
            </a:r>
            <a:r>
              <a:rPr lang="en-US" altLang="zh-TW" sz="2000" b="1" dirty="0">
                <a:solidFill>
                  <a:prstClr val="black"/>
                </a:solidFill>
                <a:ea typeface="新細明體" pitchFamily="18" charset="-120"/>
              </a:rPr>
              <a:t>care is the direct, responsible </a:t>
            </a:r>
            <a:r>
              <a:rPr lang="en-US" altLang="zh-TW" sz="2000" b="1" dirty="0" smtClean="0">
                <a:solidFill>
                  <a:prstClr val="black"/>
                </a:solidFill>
                <a:ea typeface="新細明體" pitchFamily="18" charset="-120"/>
              </a:rPr>
              <a:t>provision </a:t>
            </a:r>
            <a:r>
              <a:rPr lang="en-US" altLang="zh-TW" sz="2000" b="1" dirty="0">
                <a:solidFill>
                  <a:prstClr val="black"/>
                </a:solidFill>
                <a:ea typeface="新細明體" pitchFamily="18" charset="-120"/>
              </a:rPr>
              <a:t>of medication-related care for </a:t>
            </a:r>
            <a:r>
              <a:rPr lang="en-US" altLang="zh-TW" sz="2000" b="1" dirty="0" smtClean="0">
                <a:solidFill>
                  <a:prstClr val="black"/>
                </a:solidFill>
                <a:ea typeface="新細明體" pitchFamily="18" charset="-120"/>
              </a:rPr>
              <a:t>the purpose </a:t>
            </a:r>
            <a:r>
              <a:rPr lang="en-US" altLang="zh-TW" sz="2000" b="1" dirty="0">
                <a:solidFill>
                  <a:prstClr val="black"/>
                </a:solidFill>
                <a:ea typeface="新細明體" pitchFamily="18" charset="-120"/>
              </a:rPr>
              <a:t>of achieving </a:t>
            </a:r>
            <a:endParaRPr lang="en-US" altLang="zh-TW" sz="2000" b="1" dirty="0" smtClean="0">
              <a:solidFill>
                <a:prstClr val="black"/>
              </a:solidFill>
              <a:ea typeface="新細明體" pitchFamily="18" charset="-120"/>
            </a:endParaRPr>
          </a:p>
          <a:p>
            <a:pPr marL="342900" indent="-342900" eaLnBrk="0" hangingPunct="0">
              <a:spcBef>
                <a:spcPct val="20000"/>
              </a:spcBef>
              <a:buClr>
                <a:prstClr val="black"/>
              </a:buClr>
            </a:pPr>
            <a:r>
              <a:rPr lang="en-US" altLang="zh-TW" sz="2000" b="1" dirty="0" smtClean="0">
                <a:solidFill>
                  <a:srgbClr val="CC0066"/>
                </a:solidFill>
                <a:ea typeface="新細明體" pitchFamily="18" charset="-120"/>
              </a:rPr>
              <a:t>definite </a:t>
            </a:r>
            <a:r>
              <a:rPr lang="en-US" altLang="zh-TW" sz="2000" b="1" dirty="0">
                <a:solidFill>
                  <a:srgbClr val="CC0066"/>
                </a:solidFill>
                <a:ea typeface="新細明體" pitchFamily="18" charset="-120"/>
              </a:rPr>
              <a:t>outcomes</a:t>
            </a:r>
            <a:r>
              <a:rPr lang="en-US" altLang="zh-TW" sz="2000" b="1" dirty="0">
                <a:solidFill>
                  <a:prstClr val="black"/>
                </a:solidFill>
                <a:ea typeface="新細明體" pitchFamily="18" charset="-120"/>
              </a:rPr>
              <a:t> </a:t>
            </a:r>
            <a:endParaRPr lang="en-US" altLang="zh-TW" sz="2000" b="1" dirty="0" smtClean="0">
              <a:solidFill>
                <a:prstClr val="black"/>
              </a:solidFill>
              <a:ea typeface="新細明體" pitchFamily="18" charset="-120"/>
            </a:endParaRPr>
          </a:p>
          <a:p>
            <a:pPr marL="342900" indent="-342900" eaLnBrk="0" hangingPunct="0">
              <a:spcBef>
                <a:spcPct val="20000"/>
              </a:spcBef>
              <a:buClr>
                <a:prstClr val="black"/>
              </a:buClr>
            </a:pPr>
            <a:r>
              <a:rPr lang="en-US" altLang="zh-TW" sz="2000" b="1" dirty="0" smtClean="0">
                <a:solidFill>
                  <a:prstClr val="black"/>
                </a:solidFill>
                <a:ea typeface="新細明體" pitchFamily="18" charset="-120"/>
              </a:rPr>
              <a:t>that improve </a:t>
            </a:r>
          </a:p>
          <a:p>
            <a:pPr marL="342900" indent="-342900" eaLnBrk="0" hangingPunct="0">
              <a:spcBef>
                <a:spcPct val="20000"/>
              </a:spcBef>
              <a:buClr>
                <a:prstClr val="black"/>
              </a:buClr>
            </a:pPr>
            <a:r>
              <a:rPr lang="en-US" altLang="zh-TW" sz="2000" b="1" dirty="0" smtClean="0">
                <a:solidFill>
                  <a:prstClr val="black"/>
                </a:solidFill>
                <a:ea typeface="新細明體" pitchFamily="18" charset="-120"/>
              </a:rPr>
              <a:t>a </a:t>
            </a:r>
            <a:r>
              <a:rPr lang="en-US" altLang="zh-TW" sz="2000" b="1" dirty="0">
                <a:solidFill>
                  <a:prstClr val="black"/>
                </a:solidFill>
                <a:ea typeface="新細明體" pitchFamily="18" charset="-120"/>
              </a:rPr>
              <a:t>patient’s quality of</a:t>
            </a:r>
            <a:r>
              <a:rPr lang="en-US" altLang="zh-TW" sz="2400" b="1" dirty="0">
                <a:solidFill>
                  <a:prstClr val="black"/>
                </a:solidFill>
                <a:ea typeface="新細明體" pitchFamily="18" charset="-120"/>
              </a:rPr>
              <a:t> life.’’</a:t>
            </a:r>
          </a:p>
          <a:p>
            <a:pPr marL="342900" indent="-342900" eaLnBrk="0" hangingPunct="0">
              <a:spcBef>
                <a:spcPct val="20000"/>
              </a:spcBef>
              <a:buClr>
                <a:prstClr val="black"/>
              </a:buClr>
              <a:buFontTx/>
              <a:buChar char="•"/>
            </a:pPr>
            <a:endParaRPr lang="zh-TW" altLang="en-US" sz="2400" dirty="0">
              <a:solidFill>
                <a:prstClr val="black"/>
              </a:solidFill>
              <a:ea typeface="新細明體" pitchFamily="18" charset="-120"/>
            </a:endParaRPr>
          </a:p>
        </p:txBody>
      </p:sp>
      <p:sp>
        <p:nvSpPr>
          <p:cNvPr id="229391" name="Rectangle 15"/>
          <p:cNvSpPr>
            <a:spLocks noChangeArrowheads="1"/>
          </p:cNvSpPr>
          <p:nvPr/>
        </p:nvSpPr>
        <p:spPr bwMode="auto">
          <a:xfrm>
            <a:off x="0" y="3465513"/>
            <a:ext cx="9144000" cy="12239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20000"/>
              </a:lnSpc>
              <a:spcBef>
                <a:spcPct val="0"/>
              </a:spcBef>
              <a:spcAft>
                <a:spcPct val="50000"/>
              </a:spcAft>
            </a:pPr>
            <a:endParaRPr lang="zh-TW" altLang="en-US" sz="1400">
              <a:solidFill>
                <a:srgbClr val="800080"/>
              </a:solidFill>
              <a:ea typeface="新細明體" pitchFamily="18" charset="-120"/>
            </a:endParaRPr>
          </a:p>
        </p:txBody>
      </p:sp>
      <p:sp>
        <p:nvSpPr>
          <p:cNvPr id="229392" name="AutoShape 16"/>
          <p:cNvSpPr>
            <a:spLocks noChangeArrowheads="1"/>
          </p:cNvSpPr>
          <p:nvPr/>
        </p:nvSpPr>
        <p:spPr bwMode="auto">
          <a:xfrm>
            <a:off x="3997960" y="1524000"/>
            <a:ext cx="4841240" cy="2895600"/>
          </a:xfrm>
          <a:prstGeom prst="leftArrowCallout">
            <a:avLst>
              <a:gd name="adj1" fmla="val 25000"/>
              <a:gd name="adj2" fmla="val 25000"/>
              <a:gd name="adj3" fmla="val 25877"/>
              <a:gd name="adj4" fmla="val 66667"/>
            </a:avLst>
          </a:prstGeom>
          <a:solidFill>
            <a:srgbClr val="CC0066">
              <a:alpha val="89999"/>
            </a:srgbClr>
          </a:solidFill>
          <a:ln w="9525">
            <a:solidFill>
              <a:srgbClr val="CC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spcBef>
                <a:spcPct val="0"/>
              </a:spcBef>
              <a:buFontTx/>
              <a:buChar char="•"/>
            </a:pPr>
            <a:r>
              <a:rPr lang="en-US" altLang="zh-TW" dirty="0">
                <a:solidFill>
                  <a:prstClr val="white"/>
                </a:solidFill>
                <a:effectLst>
                  <a:outerShdw blurRad="38100" dist="38100" dir="2700000" algn="tl">
                    <a:srgbClr val="000000"/>
                  </a:outerShdw>
                </a:effectLst>
                <a:ea typeface="新細明體" pitchFamily="18" charset="-120"/>
              </a:rPr>
              <a:t>Cure of the disease</a:t>
            </a:r>
          </a:p>
          <a:p>
            <a:pPr marL="342900" indent="-342900">
              <a:spcBef>
                <a:spcPct val="0"/>
              </a:spcBef>
              <a:buFontTx/>
              <a:buChar char="•"/>
            </a:pPr>
            <a:r>
              <a:rPr lang="en-US" altLang="zh-TW" dirty="0">
                <a:solidFill>
                  <a:prstClr val="white"/>
                </a:solidFill>
                <a:effectLst>
                  <a:outerShdw blurRad="38100" dist="38100" dir="2700000" algn="tl">
                    <a:srgbClr val="000000"/>
                  </a:outerShdw>
                </a:effectLst>
                <a:ea typeface="新細明體" pitchFamily="18" charset="-120"/>
              </a:rPr>
              <a:t>Elimination or reduction</a:t>
            </a:r>
          </a:p>
          <a:p>
            <a:pPr marL="342900" indent="-342900">
              <a:spcBef>
                <a:spcPct val="0"/>
              </a:spcBef>
            </a:pPr>
            <a:r>
              <a:rPr lang="en-US" altLang="zh-TW" dirty="0">
                <a:solidFill>
                  <a:prstClr val="white"/>
                </a:solidFill>
                <a:effectLst>
                  <a:outerShdw blurRad="38100" dist="38100" dir="2700000" algn="tl">
                    <a:srgbClr val="000000"/>
                  </a:outerShdw>
                </a:effectLst>
                <a:ea typeface="新細明體" pitchFamily="18" charset="-120"/>
              </a:rPr>
              <a:t>     of symptoms</a:t>
            </a:r>
          </a:p>
          <a:p>
            <a:pPr marL="342900" indent="-342900">
              <a:spcBef>
                <a:spcPct val="0"/>
              </a:spcBef>
              <a:buFontTx/>
              <a:buChar char="•"/>
            </a:pPr>
            <a:r>
              <a:rPr lang="en-US" altLang="zh-TW" dirty="0">
                <a:solidFill>
                  <a:prstClr val="white"/>
                </a:solidFill>
                <a:effectLst>
                  <a:outerShdw blurRad="38100" dist="38100" dir="2700000" algn="tl">
                    <a:srgbClr val="000000"/>
                  </a:outerShdw>
                </a:effectLst>
                <a:ea typeface="新細明體" pitchFamily="18" charset="-120"/>
              </a:rPr>
              <a:t>Arrest or slowing of a</a:t>
            </a:r>
          </a:p>
          <a:p>
            <a:pPr marL="342900" indent="-342900">
              <a:spcBef>
                <a:spcPct val="0"/>
              </a:spcBef>
            </a:pPr>
            <a:r>
              <a:rPr lang="en-US" altLang="zh-TW" dirty="0">
                <a:solidFill>
                  <a:prstClr val="white"/>
                </a:solidFill>
                <a:effectLst>
                  <a:outerShdw blurRad="38100" dist="38100" dir="2700000" algn="tl">
                    <a:srgbClr val="000000"/>
                  </a:outerShdw>
                </a:effectLst>
                <a:ea typeface="新細明體" pitchFamily="18" charset="-120"/>
              </a:rPr>
              <a:t>      disease process</a:t>
            </a:r>
          </a:p>
          <a:p>
            <a:pPr marL="342900" indent="-342900">
              <a:spcBef>
                <a:spcPct val="0"/>
              </a:spcBef>
              <a:buFontTx/>
              <a:buChar char="•"/>
            </a:pPr>
            <a:r>
              <a:rPr lang="en-US" altLang="zh-TW" dirty="0">
                <a:solidFill>
                  <a:prstClr val="white"/>
                </a:solidFill>
                <a:effectLst>
                  <a:outerShdw blurRad="38100" dist="38100" dir="2700000" algn="tl">
                    <a:srgbClr val="000000"/>
                  </a:outerShdw>
                </a:effectLst>
                <a:ea typeface="新細明體" pitchFamily="18" charset="-120"/>
              </a:rPr>
              <a:t>Prevention of disease </a:t>
            </a:r>
          </a:p>
          <a:p>
            <a:pPr marL="342900" indent="-342900">
              <a:spcBef>
                <a:spcPct val="0"/>
              </a:spcBef>
            </a:pPr>
            <a:r>
              <a:rPr lang="en-US" altLang="zh-TW" dirty="0">
                <a:solidFill>
                  <a:prstClr val="white"/>
                </a:solidFill>
                <a:effectLst>
                  <a:outerShdw blurRad="38100" dist="38100" dir="2700000" algn="tl">
                    <a:srgbClr val="000000"/>
                  </a:outerShdw>
                </a:effectLst>
                <a:ea typeface="新細明體" pitchFamily="18" charset="-120"/>
              </a:rPr>
              <a:t>     or symptoms</a:t>
            </a:r>
          </a:p>
        </p:txBody>
      </p:sp>
      <p:sp>
        <p:nvSpPr>
          <p:cNvPr id="229394" name="Rectangle 18"/>
          <p:cNvSpPr>
            <a:spLocks noChangeArrowheads="1"/>
          </p:cNvSpPr>
          <p:nvPr/>
        </p:nvSpPr>
        <p:spPr bwMode="auto">
          <a:xfrm>
            <a:off x="5257800" y="4876801"/>
            <a:ext cx="28103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eaLnBrk="0" hangingPunct="0">
              <a:spcBef>
                <a:spcPct val="20000"/>
              </a:spcBef>
              <a:buClr>
                <a:prstClr val="black"/>
              </a:buClr>
            </a:pPr>
            <a:r>
              <a:rPr lang="en-US" altLang="zh-TW" sz="1200" b="1" i="1" dirty="0" err="1">
                <a:solidFill>
                  <a:srgbClr val="FCFEB9"/>
                </a:solidFill>
                <a:effectLst>
                  <a:outerShdw blurRad="38100" dist="38100" dir="2700000" algn="tl">
                    <a:srgbClr val="000000"/>
                  </a:outerShdw>
                </a:effectLst>
                <a:latin typeface="Garamond" pitchFamily="18" charset="0"/>
                <a:ea typeface="新細明體" pitchFamily="18" charset="-120"/>
              </a:rPr>
              <a:t>Hepler</a:t>
            </a:r>
            <a:r>
              <a:rPr lang="en-US" altLang="zh-TW" sz="1200" b="1" i="1" dirty="0">
                <a:solidFill>
                  <a:srgbClr val="FCFEB9"/>
                </a:solidFill>
                <a:effectLst>
                  <a:outerShdw blurRad="38100" dist="38100" dir="2700000" algn="tl">
                    <a:srgbClr val="000000"/>
                  </a:outerShdw>
                </a:effectLst>
                <a:latin typeface="Garamond" pitchFamily="18" charset="0"/>
                <a:ea typeface="新細明體" pitchFamily="18" charset="-120"/>
              </a:rPr>
              <a:t> CD and Strand LM (1990)</a:t>
            </a:r>
          </a:p>
        </p:txBody>
      </p:sp>
    </p:spTree>
    <p:extLst>
      <p:ext uri="{BB962C8B-B14F-4D97-AF65-F5344CB8AC3E}">
        <p14:creationId xmlns:p14="http://schemas.microsoft.com/office/powerpoint/2010/main" val="381580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392"/>
                                        </p:tgtEl>
                                        <p:attrNameLst>
                                          <p:attrName>style.visibility</p:attrName>
                                        </p:attrNameLst>
                                      </p:cBhvr>
                                      <p:to>
                                        <p:strVal val="visible"/>
                                      </p:to>
                                    </p:set>
                                    <p:anim calcmode="lin" valueType="num">
                                      <p:cBhvr additive="base">
                                        <p:cTn id="7" dur="500" fill="hold"/>
                                        <p:tgtEl>
                                          <p:spTgt spid="229392"/>
                                        </p:tgtEl>
                                        <p:attrNameLst>
                                          <p:attrName>ppt_x</p:attrName>
                                        </p:attrNameLst>
                                      </p:cBhvr>
                                      <p:tavLst>
                                        <p:tav tm="0">
                                          <p:val>
                                            <p:strVal val="#ppt_x"/>
                                          </p:val>
                                        </p:tav>
                                        <p:tav tm="100000">
                                          <p:val>
                                            <p:strVal val="#ppt_x"/>
                                          </p:val>
                                        </p:tav>
                                      </p:tavLst>
                                    </p:anim>
                                    <p:anim calcmode="lin" valueType="num">
                                      <p:cBhvr additive="base">
                                        <p:cTn id="8" dur="500" fill="hold"/>
                                        <p:tgtEl>
                                          <p:spTgt spid="229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90600"/>
          </a:xfrm>
        </p:spPr>
        <p:txBody>
          <a:bodyPr>
            <a:normAutofit fontScale="90000"/>
          </a:bodyPr>
          <a:lstStyle/>
          <a:p>
            <a:r>
              <a:rPr lang="en-GB" sz="1800" dirty="0">
                <a:solidFill>
                  <a:srgbClr val="FFFF00"/>
                </a:solidFill>
                <a:effectLst/>
                <a:latin typeface="Verdana" pitchFamily="34" charset="0"/>
                <a:ea typeface="Verdana" pitchFamily="34" charset="0"/>
                <a:cs typeface="Verdana" pitchFamily="34" charset="0"/>
              </a:rPr>
              <a:t>Since </a:t>
            </a:r>
            <a:r>
              <a:rPr lang="en-GB" sz="1800" dirty="0" err="1">
                <a:solidFill>
                  <a:srgbClr val="FFFF00"/>
                </a:solidFill>
                <a:effectLst/>
                <a:latin typeface="Verdana" pitchFamily="34" charset="0"/>
                <a:ea typeface="Verdana" pitchFamily="34" charset="0"/>
                <a:cs typeface="Verdana" pitchFamily="34" charset="0"/>
              </a:rPr>
              <a:t>Hepler</a:t>
            </a:r>
            <a:r>
              <a:rPr lang="en-GB" sz="1800" dirty="0">
                <a:solidFill>
                  <a:srgbClr val="FFFF00"/>
                </a:solidFill>
                <a:effectLst/>
                <a:latin typeface="Verdana" pitchFamily="34" charset="0"/>
                <a:ea typeface="Verdana" pitchFamily="34" charset="0"/>
                <a:cs typeface="Verdana" pitchFamily="34" charset="0"/>
              </a:rPr>
              <a:t> and Strand first introduced the concept of </a:t>
            </a:r>
            <a:r>
              <a:rPr lang="en-GB" sz="1800" dirty="0" smtClean="0">
                <a:solidFill>
                  <a:srgbClr val="FFFF00"/>
                </a:solidFill>
                <a:effectLst/>
                <a:latin typeface="Verdana" pitchFamily="34" charset="0"/>
                <a:ea typeface="Verdana" pitchFamily="34" charset="0"/>
                <a:cs typeface="Verdana" pitchFamily="34" charset="0"/>
              </a:rPr>
              <a:t>Pharmaceutical care (PC), </a:t>
            </a:r>
            <a:r>
              <a:rPr lang="en-GB" sz="1800" dirty="0">
                <a:solidFill>
                  <a:srgbClr val="FFFF00"/>
                </a:solidFill>
                <a:effectLst/>
                <a:latin typeface="Verdana" pitchFamily="34" charset="0"/>
                <a:ea typeface="Verdana" pitchFamily="34" charset="0"/>
                <a:cs typeface="Verdana" pitchFamily="34" charset="0"/>
              </a:rPr>
              <a:t>the American Society of Health-System Pharmacists (ASHP) and the American Pharmacists Association (</a:t>
            </a:r>
            <a:r>
              <a:rPr lang="en-GB" sz="1800" dirty="0" err="1">
                <a:solidFill>
                  <a:srgbClr val="FFFF00"/>
                </a:solidFill>
                <a:effectLst/>
                <a:latin typeface="Verdana" pitchFamily="34" charset="0"/>
                <a:ea typeface="Verdana" pitchFamily="34" charset="0"/>
                <a:cs typeface="Verdana" pitchFamily="34" charset="0"/>
              </a:rPr>
              <a:t>APhA</a:t>
            </a:r>
            <a:r>
              <a:rPr lang="en-GB" sz="1800" dirty="0">
                <a:solidFill>
                  <a:srgbClr val="FFFF00"/>
                </a:solidFill>
                <a:effectLst/>
                <a:latin typeface="Verdana" pitchFamily="34" charset="0"/>
                <a:ea typeface="Verdana" pitchFamily="34" charset="0"/>
                <a:cs typeface="Verdana" pitchFamily="34" charset="0"/>
              </a:rPr>
              <a:t>) have expanded the initial description. </a:t>
            </a:r>
            <a:endParaRPr lang="en-US" sz="1800" dirty="0">
              <a:solidFill>
                <a:srgbClr val="FFFF00"/>
              </a:solidFill>
              <a:latin typeface="Verdana" pitchFamily="34" charset="0"/>
              <a:ea typeface="Verdana" pitchFamily="34" charset="0"/>
              <a:cs typeface="Verdana" pitchFamily="34" charset="0"/>
            </a:endParaRPr>
          </a:p>
        </p:txBody>
      </p:sp>
      <p:sp>
        <p:nvSpPr>
          <p:cNvPr id="3" name="Content Placeholder 2"/>
          <p:cNvSpPr>
            <a:spLocks noGrp="1"/>
          </p:cNvSpPr>
          <p:nvPr>
            <p:ph sz="half" idx="1"/>
          </p:nvPr>
        </p:nvSpPr>
        <p:spPr>
          <a:xfrm>
            <a:off x="609600" y="1905000"/>
            <a:ext cx="3276600" cy="3733800"/>
          </a:xfrm>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en-US" sz="1400" b="1" dirty="0">
                <a:solidFill>
                  <a:srgbClr val="002060"/>
                </a:solidFill>
              </a:rPr>
              <a:t>ASHP’s statement described </a:t>
            </a:r>
            <a:r>
              <a:rPr lang="en-US" sz="1400" b="1" dirty="0">
                <a:solidFill>
                  <a:srgbClr val="C00000"/>
                </a:solidFill>
              </a:rPr>
              <a:t>five primary elements </a:t>
            </a:r>
            <a:r>
              <a:rPr lang="en-US" sz="1400" b="1" dirty="0"/>
              <a:t>of PC: </a:t>
            </a:r>
            <a:endParaRPr lang="en-US" sz="1400" b="1" dirty="0" smtClean="0"/>
          </a:p>
          <a:p>
            <a:pPr marL="0" indent="0">
              <a:buNone/>
            </a:pPr>
            <a:endParaRPr lang="en-US" sz="1400" b="1" dirty="0" smtClean="0"/>
          </a:p>
          <a:p>
            <a:pPr marL="342900" indent="-342900">
              <a:buFont typeface="+mj-lt"/>
              <a:buAutoNum type="arabicPeriod"/>
            </a:pPr>
            <a:r>
              <a:rPr lang="en-US" sz="1400" b="1" dirty="0" smtClean="0">
                <a:solidFill>
                  <a:srgbClr val="002060"/>
                </a:solidFill>
              </a:rPr>
              <a:t>It </a:t>
            </a:r>
            <a:r>
              <a:rPr lang="en-US" sz="1400" b="1" dirty="0">
                <a:solidFill>
                  <a:srgbClr val="002060"/>
                </a:solidFill>
              </a:rPr>
              <a:t>is medication-related; </a:t>
            </a:r>
            <a:endParaRPr lang="en-US" sz="1400" b="1" dirty="0" smtClean="0">
              <a:solidFill>
                <a:srgbClr val="002060"/>
              </a:solidFill>
            </a:endParaRPr>
          </a:p>
          <a:p>
            <a:pPr marL="342900" indent="-342900">
              <a:buFont typeface="+mj-lt"/>
              <a:buAutoNum type="arabicPeriod"/>
            </a:pPr>
            <a:r>
              <a:rPr lang="en-US" sz="1400" b="1" dirty="0">
                <a:solidFill>
                  <a:srgbClr val="002060"/>
                </a:solidFill>
              </a:rPr>
              <a:t>I</a:t>
            </a:r>
            <a:r>
              <a:rPr lang="en-US" sz="1400" b="1" dirty="0" smtClean="0">
                <a:solidFill>
                  <a:srgbClr val="002060"/>
                </a:solidFill>
              </a:rPr>
              <a:t>t </a:t>
            </a:r>
            <a:r>
              <a:rPr lang="en-US" sz="1400" b="1" dirty="0">
                <a:solidFill>
                  <a:srgbClr val="002060"/>
                </a:solidFill>
              </a:rPr>
              <a:t>is care that is directly provided to the patient; </a:t>
            </a:r>
            <a:endParaRPr lang="en-US" sz="1400" b="1" dirty="0" smtClean="0">
              <a:solidFill>
                <a:srgbClr val="002060"/>
              </a:solidFill>
            </a:endParaRPr>
          </a:p>
          <a:p>
            <a:pPr marL="342900" indent="-342900">
              <a:buFont typeface="+mj-lt"/>
              <a:buAutoNum type="arabicPeriod"/>
            </a:pPr>
            <a:r>
              <a:rPr lang="en-US" sz="1400" b="1" dirty="0">
                <a:solidFill>
                  <a:srgbClr val="002060"/>
                </a:solidFill>
              </a:rPr>
              <a:t>I</a:t>
            </a:r>
            <a:r>
              <a:rPr lang="en-US" sz="1400" b="1" dirty="0" smtClean="0">
                <a:solidFill>
                  <a:srgbClr val="002060"/>
                </a:solidFill>
              </a:rPr>
              <a:t>t </a:t>
            </a:r>
            <a:r>
              <a:rPr lang="en-US" sz="1400" b="1" dirty="0">
                <a:solidFill>
                  <a:srgbClr val="002060"/>
                </a:solidFill>
              </a:rPr>
              <a:t>is provided to produce definite outcomes; these outcomes are intended to improve the patient’s quality of life; and </a:t>
            </a:r>
            <a:endParaRPr lang="en-US" sz="1400" b="1" dirty="0" smtClean="0">
              <a:solidFill>
                <a:srgbClr val="002060"/>
              </a:solidFill>
            </a:endParaRPr>
          </a:p>
          <a:p>
            <a:pPr marL="342900" indent="-342900">
              <a:buFont typeface="+mj-lt"/>
              <a:buAutoNum type="arabicPeriod"/>
            </a:pPr>
            <a:r>
              <a:rPr lang="en-US" sz="1400" b="1" dirty="0">
                <a:solidFill>
                  <a:srgbClr val="C00000"/>
                </a:solidFill>
              </a:rPr>
              <a:t>T</a:t>
            </a:r>
            <a:r>
              <a:rPr lang="en-US" sz="1400" b="1" dirty="0" smtClean="0">
                <a:solidFill>
                  <a:srgbClr val="C00000"/>
                </a:solidFill>
              </a:rPr>
              <a:t>he </a:t>
            </a:r>
            <a:r>
              <a:rPr lang="en-US" sz="1400" b="1" dirty="0">
                <a:solidFill>
                  <a:srgbClr val="C00000"/>
                </a:solidFill>
              </a:rPr>
              <a:t>provider (pharmacist) </a:t>
            </a:r>
            <a:r>
              <a:rPr lang="en-US" sz="1400" b="1" dirty="0">
                <a:solidFill>
                  <a:srgbClr val="002060"/>
                </a:solidFill>
              </a:rPr>
              <a:t>accepts personal responsibility for the outcomes</a:t>
            </a:r>
            <a:r>
              <a:rPr lang="en-US" sz="1400" b="1" dirty="0" smtClean="0">
                <a:solidFill>
                  <a:srgbClr val="002060"/>
                </a:solidFill>
              </a:rPr>
              <a:t>.</a:t>
            </a:r>
            <a:endParaRPr lang="en-US" sz="1400" b="1" dirty="0">
              <a:solidFill>
                <a:srgbClr val="002060"/>
              </a:solidFill>
            </a:endParaRPr>
          </a:p>
        </p:txBody>
      </p:sp>
      <p:sp>
        <p:nvSpPr>
          <p:cNvPr id="4" name="Content Placeholder 3"/>
          <p:cNvSpPr>
            <a:spLocks noGrp="1"/>
          </p:cNvSpPr>
          <p:nvPr>
            <p:ph sz="half" idx="2"/>
          </p:nvPr>
        </p:nvSpPr>
        <p:spPr>
          <a:xfrm>
            <a:off x="4038600" y="1524000"/>
            <a:ext cx="4876800" cy="4389120"/>
          </a:xfr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p:spPr>
        <p:txBody>
          <a:bodyPr>
            <a:normAutofit fontScale="32500" lnSpcReduction="20000"/>
          </a:bodyPr>
          <a:lstStyle/>
          <a:p>
            <a:r>
              <a:rPr lang="en-US" sz="4000" b="1" dirty="0" err="1" smtClean="0"/>
              <a:t>APhA</a:t>
            </a:r>
            <a:r>
              <a:rPr lang="en-US" sz="4000" b="1" dirty="0" smtClean="0"/>
              <a:t>  </a:t>
            </a:r>
            <a:r>
              <a:rPr lang="en-US" sz="4000" b="1" dirty="0"/>
              <a:t>principles delineate </a:t>
            </a:r>
            <a:r>
              <a:rPr lang="en-US" sz="4000" b="1" dirty="0">
                <a:solidFill>
                  <a:srgbClr val="C00000"/>
                </a:solidFill>
              </a:rPr>
              <a:t>five key characteristics </a:t>
            </a:r>
            <a:r>
              <a:rPr lang="en-US" sz="4000" b="1" dirty="0"/>
              <a:t>of PC:</a:t>
            </a:r>
          </a:p>
          <a:p>
            <a:pPr marL="0" indent="0">
              <a:buNone/>
            </a:pPr>
            <a:endParaRPr lang="en-US" sz="4000" b="1" dirty="0"/>
          </a:p>
          <a:p>
            <a:pPr marL="0" indent="0">
              <a:buFont typeface="+mj-lt"/>
              <a:buAutoNum type="arabicPeriod"/>
            </a:pPr>
            <a:r>
              <a:rPr lang="en-US" sz="4000" b="1" dirty="0" smtClean="0"/>
              <a:t>A </a:t>
            </a:r>
            <a:r>
              <a:rPr lang="en-US" sz="4000" b="1" dirty="0"/>
              <a:t>professional relationship between the  </a:t>
            </a:r>
            <a:r>
              <a:rPr lang="en-US" sz="4000" b="1" dirty="0" smtClean="0"/>
              <a:t> </a:t>
            </a:r>
            <a:r>
              <a:rPr lang="en-US" sz="4000" b="1" dirty="0" smtClean="0">
                <a:solidFill>
                  <a:srgbClr val="C00000"/>
                </a:solidFill>
              </a:rPr>
              <a:t>patient </a:t>
            </a:r>
            <a:r>
              <a:rPr lang="en-US" sz="4000" b="1" dirty="0">
                <a:solidFill>
                  <a:srgbClr val="C00000"/>
                </a:solidFill>
              </a:rPr>
              <a:t>and the pharmacist </a:t>
            </a:r>
            <a:r>
              <a:rPr lang="en-US" sz="4000" b="1" dirty="0"/>
              <a:t>must be established and maintained. </a:t>
            </a:r>
          </a:p>
          <a:p>
            <a:pPr marL="0" indent="0">
              <a:buFont typeface="+mj-lt"/>
              <a:buAutoNum type="arabicPeriod"/>
            </a:pPr>
            <a:endParaRPr lang="en-US" sz="4000" b="1" dirty="0"/>
          </a:p>
          <a:p>
            <a:pPr marL="0" indent="0">
              <a:buFont typeface="+mj-lt"/>
              <a:buAutoNum type="arabicPeriod"/>
            </a:pPr>
            <a:r>
              <a:rPr lang="en-US" sz="4000" b="1" dirty="0" smtClean="0"/>
              <a:t>Patient-specific </a:t>
            </a:r>
            <a:r>
              <a:rPr lang="en-US" sz="4000" b="1" dirty="0"/>
              <a:t>medical information must be collected, organized, recorded and maintained.</a:t>
            </a:r>
          </a:p>
          <a:p>
            <a:pPr marL="0" indent="0">
              <a:buFont typeface="+mj-lt"/>
              <a:buAutoNum type="arabicPeriod"/>
            </a:pPr>
            <a:endParaRPr lang="en-US" sz="4000" b="1" dirty="0"/>
          </a:p>
          <a:p>
            <a:pPr marL="0" indent="0">
              <a:buFont typeface="+mj-lt"/>
              <a:buAutoNum type="arabicPeriod"/>
            </a:pPr>
            <a:r>
              <a:rPr lang="en-US" sz="4000" b="1" dirty="0" smtClean="0"/>
              <a:t>Patient-specific </a:t>
            </a:r>
            <a:r>
              <a:rPr lang="en-US" sz="4000" b="1" dirty="0"/>
              <a:t>medical information must be evaluated and </a:t>
            </a:r>
            <a:r>
              <a:rPr lang="en-US" sz="4000" b="1" dirty="0">
                <a:solidFill>
                  <a:srgbClr val="C00000"/>
                </a:solidFill>
              </a:rPr>
              <a:t>a drug therapy plan developed mutually with the patient.</a:t>
            </a:r>
          </a:p>
          <a:p>
            <a:pPr marL="0" indent="0">
              <a:buFont typeface="+mj-lt"/>
              <a:buAutoNum type="arabicPeriod"/>
            </a:pPr>
            <a:endParaRPr lang="en-US" sz="4000" b="1" dirty="0"/>
          </a:p>
          <a:p>
            <a:pPr marL="0" indent="0">
              <a:buFont typeface="+mj-lt"/>
              <a:buAutoNum type="arabicPeriod"/>
            </a:pPr>
            <a:r>
              <a:rPr lang="en-US" sz="4000" b="1" dirty="0" smtClean="0">
                <a:solidFill>
                  <a:srgbClr val="C00000"/>
                </a:solidFill>
              </a:rPr>
              <a:t>The </a:t>
            </a:r>
            <a:r>
              <a:rPr lang="en-US" sz="4000" b="1" dirty="0">
                <a:solidFill>
                  <a:srgbClr val="C00000"/>
                </a:solidFill>
              </a:rPr>
              <a:t>pharmacist </a:t>
            </a:r>
            <a:r>
              <a:rPr lang="en-US" sz="4000" b="1" dirty="0"/>
              <a:t>assures that the patient has all supplies, information and knowledge necessary to carry out the drug therapy plan.</a:t>
            </a:r>
          </a:p>
          <a:p>
            <a:pPr marL="0" indent="0">
              <a:buFont typeface="+mj-lt"/>
              <a:buAutoNum type="arabicPeriod"/>
            </a:pPr>
            <a:endParaRPr lang="en-US" sz="4000" b="1" dirty="0"/>
          </a:p>
          <a:p>
            <a:pPr marL="0" indent="0">
              <a:buFont typeface="+mj-lt"/>
              <a:buAutoNum type="arabicPeriod"/>
            </a:pPr>
            <a:r>
              <a:rPr lang="en-US" sz="4000" b="1" dirty="0" smtClean="0">
                <a:solidFill>
                  <a:srgbClr val="C00000"/>
                </a:solidFill>
              </a:rPr>
              <a:t>The </a:t>
            </a:r>
            <a:r>
              <a:rPr lang="en-US" sz="4000" b="1" dirty="0">
                <a:solidFill>
                  <a:srgbClr val="C00000"/>
                </a:solidFill>
              </a:rPr>
              <a:t>pharmacist </a:t>
            </a:r>
            <a:r>
              <a:rPr lang="en-US" sz="4000" b="1" dirty="0"/>
              <a:t>reviews, monitors, and modifies the therapeutic plan as necessary and appropriate, in concert with the patient and healthcare team. </a:t>
            </a:r>
          </a:p>
          <a:p>
            <a:endParaRPr lang="en-US" dirty="0"/>
          </a:p>
        </p:txBody>
      </p:sp>
    </p:spTree>
    <p:extLst>
      <p:ext uri="{BB962C8B-B14F-4D97-AF65-F5344CB8AC3E}">
        <p14:creationId xmlns:p14="http://schemas.microsoft.com/office/powerpoint/2010/main" val="1221402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6" name="Picture 1036" descr="communitypharmacist"/>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10410" t="28265" r="5740" b="24733"/>
          <a:stretch>
            <a:fillRect/>
          </a:stretch>
        </p:blipFill>
        <p:spPr bwMode="auto">
          <a:xfrm>
            <a:off x="7010400" y="152402"/>
            <a:ext cx="1981200" cy="1482725"/>
          </a:xfrm>
          <a:prstGeom prst="rect">
            <a:avLst/>
          </a:prstGeom>
          <a:noFill/>
          <a:extLst>
            <a:ext uri="{909E8E84-426E-40DD-AFC4-6F175D3DCCD1}">
              <a14:hiddenFill xmlns:a14="http://schemas.microsoft.com/office/drawing/2010/main">
                <a:solidFill>
                  <a:srgbClr val="FFFFFF"/>
                </a:solidFill>
              </a14:hiddenFill>
            </a:ext>
          </a:extLst>
        </p:spPr>
      </p:pic>
      <p:pic>
        <p:nvPicPr>
          <p:cNvPr id="216075" name="Picture 1035" descr="wardpharm"/>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4959" t="25653" r="9834" b="25783"/>
          <a:stretch>
            <a:fillRect/>
          </a:stretch>
        </p:blipFill>
        <p:spPr bwMode="auto">
          <a:xfrm>
            <a:off x="152400" y="152400"/>
            <a:ext cx="1981200" cy="1554163"/>
          </a:xfrm>
          <a:prstGeom prst="rect">
            <a:avLst/>
          </a:prstGeom>
          <a:noFill/>
          <a:extLst>
            <a:ext uri="{909E8E84-426E-40DD-AFC4-6F175D3DCCD1}">
              <a14:hiddenFill xmlns:a14="http://schemas.microsoft.com/office/drawing/2010/main">
                <a:solidFill>
                  <a:srgbClr val="FFFFFF"/>
                </a:solidFill>
              </a14:hiddenFill>
            </a:ext>
          </a:extLst>
        </p:spPr>
      </p:pic>
      <p:sp>
        <p:nvSpPr>
          <p:cNvPr id="216067" name="Oval 1027"/>
          <p:cNvSpPr>
            <a:spLocks noChangeArrowheads="1"/>
          </p:cNvSpPr>
          <p:nvPr/>
        </p:nvSpPr>
        <p:spPr bwMode="auto">
          <a:xfrm>
            <a:off x="1116014" y="908052"/>
            <a:ext cx="6624637" cy="1223963"/>
          </a:xfrm>
          <a:prstGeom prst="ellipse">
            <a:avLst/>
          </a:prstGeom>
          <a:solidFill>
            <a:srgbClr val="FFFF99"/>
          </a:solidFill>
          <a:ln w="2857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68" name="Rectangle 1028"/>
          <p:cNvSpPr>
            <a:spLocks noChangeArrowheads="1"/>
          </p:cNvSpPr>
          <p:nvPr/>
        </p:nvSpPr>
        <p:spPr bwMode="auto">
          <a:xfrm>
            <a:off x="1600200" y="1268413"/>
            <a:ext cx="5715000" cy="436562"/>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0" hangingPunct="0">
              <a:spcBef>
                <a:spcPct val="0"/>
              </a:spcBef>
              <a:buClr>
                <a:schemeClr val="tx1"/>
              </a:buClr>
            </a:pPr>
            <a:r>
              <a:rPr lang="en-GB" sz="2400" b="1" dirty="0">
                <a:solidFill>
                  <a:schemeClr val="accent1"/>
                </a:solidFill>
                <a:effectLst>
                  <a:outerShdw blurRad="38100" dist="38100" dir="2700000" algn="tl">
                    <a:srgbClr val="000000"/>
                  </a:outerShdw>
                </a:effectLst>
              </a:rPr>
              <a:t>PHARMACEUTICAL CARE PRACTITIONER RESPONSIBILITIES</a:t>
            </a:r>
          </a:p>
        </p:txBody>
      </p:sp>
      <p:sp>
        <p:nvSpPr>
          <p:cNvPr id="216069" name="Text Box 1029"/>
          <p:cNvSpPr txBox="1">
            <a:spLocks noChangeArrowheads="1"/>
          </p:cNvSpPr>
          <p:nvPr/>
        </p:nvSpPr>
        <p:spPr bwMode="auto">
          <a:xfrm>
            <a:off x="1331913" y="3357563"/>
            <a:ext cx="6840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v-SE"/>
          </a:p>
        </p:txBody>
      </p:sp>
      <p:sp>
        <p:nvSpPr>
          <p:cNvPr id="12" name="Round Same Side Corner Rectangle 11"/>
          <p:cNvSpPr/>
          <p:nvPr/>
        </p:nvSpPr>
        <p:spPr>
          <a:xfrm>
            <a:off x="381000" y="3540919"/>
            <a:ext cx="8382000" cy="2895600"/>
          </a:xfrm>
          <a:prstGeom prst="round2SameRect">
            <a:avLst/>
          </a:prstGeom>
          <a:blipFill>
            <a:blip r:embed="rId4"/>
            <a:tile tx="0" ty="0" sx="100000" sy="100000" flip="none" algn="tl"/>
          </a:blipFill>
          <a:ln w="25400" cap="flat" cmpd="sng" algn="ctr">
            <a:solidFill>
              <a:srgbClr val="4F81BD">
                <a:shade val="50000"/>
              </a:srgbClr>
            </a:solidFill>
            <a:prstDash val="solid"/>
          </a:ln>
          <a:effectLst/>
        </p:spPr>
        <p:txBody>
          <a:bodyPr anchor="ctr"/>
          <a:lstStyle/>
          <a:p>
            <a:pPr marL="0" marR="0" lvl="0" indent="0" defTabSz="914400" eaLnBrk="1" fontAlgn="base" latinLnBrk="0" hangingPunct="1">
              <a:lnSpc>
                <a:spcPct val="100000"/>
              </a:lnSpc>
              <a:spcBef>
                <a:spcPts val="0"/>
              </a:spcBef>
              <a:spcAft>
                <a:spcPct val="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Calibri"/>
              <a:ea typeface="Verdana" pitchFamily="34" charset="0"/>
              <a:cs typeface="Verdana" pitchFamily="34" charset="0"/>
            </a:endParaRPr>
          </a:p>
          <a:p>
            <a:pPr marL="182880" marR="0" lvl="0" indent="-365760" defTabSz="914400" eaLnBrk="1" fontAlgn="base" latinLnBrk="0" hangingPunct="1">
              <a:lnSpc>
                <a:spcPct val="100000"/>
              </a:lnSpc>
              <a:spcBef>
                <a:spcPts val="0"/>
              </a:spcBef>
              <a:spcAft>
                <a:spcPct val="0"/>
              </a:spcAft>
              <a:buClrTx/>
              <a:buSzTx/>
              <a:buFont typeface="Arial" charset="0"/>
              <a:buAutoNum type="arabicPeriod"/>
              <a:tabLst/>
              <a:defRPr/>
            </a:pPr>
            <a:r>
              <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To ensure that patient’s </a:t>
            </a:r>
            <a:r>
              <a:rPr kumimoji="0" lang="en-US" sz="1800" b="1" i="0" u="sng"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health care needs </a:t>
            </a:r>
            <a:r>
              <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are met at all times</a:t>
            </a:r>
          </a:p>
          <a:p>
            <a:pPr marL="0" marR="0" lvl="0" indent="0" defTabSz="914400" eaLnBrk="1" fontAlgn="base" latinLnBrk="0" hangingPunct="1">
              <a:lnSpc>
                <a:spcPct val="100000"/>
              </a:lnSpc>
              <a:spcBef>
                <a:spcPts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defTabSz="914400" eaLnBrk="1" fontAlgn="base" latinLnBrk="0" hangingPunct="1">
              <a:lnSpc>
                <a:spcPct val="100000"/>
              </a:lnSpc>
              <a:spcBef>
                <a:spcPts val="0"/>
              </a:spcBef>
              <a:spcAft>
                <a:spcPct val="0"/>
              </a:spcAft>
              <a:buClrTx/>
              <a:buSzTx/>
              <a:buFont typeface="Wingdings" pitchFamily="2" charset="2"/>
              <a:buChar char="Ø"/>
              <a:tabLst/>
              <a:defRPr/>
            </a:pPr>
            <a:r>
              <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Establish a therapeutic relationship with the patient to recognize his/her concerns &amp; needs </a:t>
            </a:r>
          </a:p>
          <a:p>
            <a:pPr marL="0" marR="0" lvl="0" indent="0" defTabSz="914400" eaLnBrk="1" fontAlgn="base" latinLnBrk="0" hangingPunct="1">
              <a:lnSpc>
                <a:spcPct val="100000"/>
              </a:lnSpc>
              <a:spcBef>
                <a:spcPts val="0"/>
              </a:spcBef>
              <a:spcAft>
                <a:spcPct val="0"/>
              </a:spcAft>
              <a:buClrTx/>
              <a:buSzTx/>
              <a:buFont typeface="Wingdings" pitchFamily="2" charset="2"/>
              <a:buChar char="Ø"/>
              <a:tabLst/>
              <a:defRPr/>
            </a:pPr>
            <a:endPar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defTabSz="914400" eaLnBrk="1" fontAlgn="base" latinLnBrk="0" hangingPunct="1">
              <a:lnSpc>
                <a:spcPct val="100000"/>
              </a:lnSpc>
              <a:spcBef>
                <a:spcPts val="0"/>
              </a:spcBef>
              <a:spcAft>
                <a:spcPct val="0"/>
              </a:spcAft>
              <a:buClrTx/>
              <a:buSzTx/>
              <a:buFont typeface="Wingdings" pitchFamily="2" charset="2"/>
              <a:buChar char="Ø"/>
              <a:tabLst/>
              <a:defRPr/>
            </a:pPr>
            <a:r>
              <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Incorporate patients’</a:t>
            </a:r>
            <a:r>
              <a:rPr kumimoji="0" lang="en-US" sz="18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rPr>
              <a:t> </a:t>
            </a:r>
            <a:r>
              <a:rPr kumimoji="0" lang="en-US" sz="18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ideas, feelings &amp; expectations into treatment planning &amp; care</a:t>
            </a:r>
            <a:endParaRPr kumimoji="0" lang="en-US" sz="1800" b="1" i="0" u="none" strike="noStrike" kern="0" cap="none" spc="0" normalizeH="0" baseline="0" noProof="0" dirty="0">
              <a:ln>
                <a:noFill/>
              </a:ln>
              <a:solidFill>
                <a:prstClr val="white"/>
              </a:solidFill>
              <a:effectLst/>
              <a:uLnTx/>
              <a:uFillTx/>
              <a:latin typeface="Verdana" pitchFamily="34" charset="0"/>
              <a:ea typeface="Verdana" pitchFamily="34" charset="0"/>
              <a:cs typeface="Verdana" pitchFamily="34" charset="0"/>
            </a:endParaRPr>
          </a:p>
          <a:p>
            <a:pPr marL="274320" marR="0" lvl="0" indent="-457200" defTabSz="914400" eaLnBrk="1" fontAlgn="base" latinLnBrk="0" hangingPunct="1">
              <a:lnSpc>
                <a:spcPct val="100000"/>
              </a:lnSpc>
              <a:spcBef>
                <a:spcPts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Verdana" pitchFamily="34" charset="0"/>
              <a:cs typeface="Verdana" pitchFamily="34" charset="0"/>
            </a:endParaRPr>
          </a:p>
          <a:p>
            <a:pPr marL="0" marR="0" lvl="0" indent="0" defTabSz="914400" eaLnBrk="1" fontAlgn="base" latinLnBrk="0" hangingPunct="1">
              <a:lnSpc>
                <a:spcPct val="100000"/>
              </a:lnSpc>
              <a:spcBef>
                <a:spcPts val="0"/>
              </a:spcBef>
              <a:spcAft>
                <a:spcPct val="0"/>
              </a:spcAft>
              <a:buClrTx/>
              <a:buSzTx/>
              <a:buFontTx/>
              <a:buNone/>
              <a:tabLst/>
              <a:defRPr/>
            </a:pPr>
            <a:endParaRPr kumimoji="0" lang="en-US" sz="1600" b="1" i="0" u="none" strike="noStrike" kern="0" cap="none" spc="0" normalizeH="0" baseline="0" noProof="0" dirty="0">
              <a:ln>
                <a:noFill/>
              </a:ln>
              <a:solidFill>
                <a:srgbClr val="C00000"/>
              </a:solidFill>
              <a:effectLst/>
              <a:uLnTx/>
              <a:uFillTx/>
              <a:latin typeface="Calibri"/>
              <a:ea typeface="Verdana" pitchFamily="34" charset="0"/>
              <a:cs typeface="Verdana" pitchFamily="34" charset="0"/>
            </a:endParaRPr>
          </a:p>
          <a:p>
            <a:pPr marL="0" marR="0" lvl="0" indent="0" defTabSz="914400" eaLnBrk="1" fontAlgn="base" latinLnBrk="0" hangingPunct="1">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Verdana" pitchFamily="34" charset="0"/>
                <a:cs typeface="Verdana" pitchFamily="34" charset="0"/>
              </a:rPr>
              <a:t> </a:t>
            </a:r>
          </a:p>
        </p:txBody>
      </p:sp>
      <p:sp>
        <p:nvSpPr>
          <p:cNvPr id="2" name="TextBox 1"/>
          <p:cNvSpPr txBox="1"/>
          <p:nvPr/>
        </p:nvSpPr>
        <p:spPr>
          <a:xfrm>
            <a:off x="1116014" y="2430483"/>
            <a:ext cx="7342185" cy="738664"/>
          </a:xfrm>
          <a:prstGeom prst="rect">
            <a:avLst/>
          </a:prstGeom>
          <a:noFill/>
        </p:spPr>
        <p:txBody>
          <a:bodyPr wrap="square" rtlCol="0">
            <a:spAutoFit/>
          </a:bodyPr>
          <a:lstStyle/>
          <a:p>
            <a:pPr lvl="0"/>
            <a:r>
              <a:rPr lang="en-US" b="1" kern="0" cap="all" dirty="0" smtClean="0">
                <a:solidFill>
                  <a:srgbClr val="C00000"/>
                </a:solidFill>
                <a:latin typeface="Verdana" pitchFamily="34" charset="0"/>
                <a:ea typeface="Verdana" pitchFamily="34" charset="0"/>
                <a:cs typeface="Verdana" pitchFamily="34" charset="0"/>
              </a:rPr>
              <a:t>      </a:t>
            </a:r>
            <a:r>
              <a:rPr lang="en-US" sz="2400" b="1" kern="0" cap="all" dirty="0" smtClean="0">
                <a:solidFill>
                  <a:srgbClr val="C00000"/>
                </a:solidFill>
                <a:latin typeface="Verdana" pitchFamily="34" charset="0"/>
                <a:ea typeface="Verdana" pitchFamily="34" charset="0"/>
                <a:cs typeface="Verdana" pitchFamily="34" charset="0"/>
              </a:rPr>
              <a:t>Four</a:t>
            </a:r>
            <a:r>
              <a:rPr lang="en-GB" sz="2400" b="1" kern="0" cap="all" dirty="0" smtClean="0">
                <a:solidFill>
                  <a:srgbClr val="C00000"/>
                </a:solidFill>
                <a:latin typeface="Verdana" pitchFamily="34" charset="0"/>
                <a:ea typeface="Verdana" pitchFamily="34" charset="0"/>
                <a:cs typeface="Verdana" pitchFamily="34" charset="0"/>
              </a:rPr>
              <a:t> </a:t>
            </a:r>
            <a:r>
              <a:rPr lang="en-GB" sz="2400" b="1" kern="0" cap="all" dirty="0">
                <a:solidFill>
                  <a:srgbClr val="C00000"/>
                </a:solidFill>
                <a:latin typeface="Verdana" pitchFamily="34" charset="0"/>
                <a:ea typeface="Verdana" pitchFamily="34" charset="0"/>
                <a:cs typeface="Verdana" pitchFamily="34" charset="0"/>
              </a:rPr>
              <a:t>primary </a:t>
            </a:r>
            <a:r>
              <a:rPr lang="en-GB" sz="2400" b="1" kern="0" cap="all" dirty="0" smtClean="0">
                <a:solidFill>
                  <a:srgbClr val="C00000"/>
                </a:solidFill>
                <a:latin typeface="Verdana" pitchFamily="34" charset="0"/>
                <a:ea typeface="Verdana" pitchFamily="34" charset="0"/>
                <a:cs typeface="Verdana" pitchFamily="34" charset="0"/>
              </a:rPr>
              <a:t>responsibilities</a:t>
            </a:r>
            <a:endParaRPr lang="en-US" sz="2400" b="1" kern="0" cap="all" dirty="0">
              <a:solidFill>
                <a:srgbClr val="C00000"/>
              </a:solidFill>
              <a:latin typeface="Verdana" pitchFamily="34" charset="0"/>
              <a:ea typeface="Verdana" pitchFamily="34" charset="0"/>
              <a:cs typeface="Verdana" pitchFamily="34" charset="0"/>
            </a:endParaRPr>
          </a:p>
          <a:p>
            <a:endParaRPr lang="en-US" dirty="0"/>
          </a:p>
        </p:txBody>
      </p:sp>
    </p:spTree>
    <p:extLst>
      <p:ext uri="{BB962C8B-B14F-4D97-AF65-F5344CB8AC3E}">
        <p14:creationId xmlns:p14="http://schemas.microsoft.com/office/powerpoint/2010/main" val="128596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16075"/>
                                        </p:tgtEl>
                                        <p:attrNameLst>
                                          <p:attrName>style.visibility</p:attrName>
                                        </p:attrNameLst>
                                      </p:cBhvr>
                                      <p:to>
                                        <p:strVal val="visible"/>
                                      </p:to>
                                    </p:set>
                                    <p:animEffect transition="in" filter="box(out)">
                                      <p:cBhvr>
                                        <p:cTn id="7" dur="500"/>
                                        <p:tgtEl>
                                          <p:spTgt spid="216075"/>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16076"/>
                                        </p:tgtEl>
                                        <p:attrNameLst>
                                          <p:attrName>style.visibility</p:attrName>
                                        </p:attrNameLst>
                                      </p:cBhvr>
                                      <p:to>
                                        <p:strVal val="visible"/>
                                      </p:to>
                                    </p:set>
                                    <p:animEffect transition="in" filter="box(out)">
                                      <p:cBhvr>
                                        <p:cTn id="11" dur="500"/>
                                        <p:tgtEl>
                                          <p:spTgt spid="216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6" name="Picture 1036" descr="communitypharmacist"/>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10410" t="28265" r="5740" b="24733"/>
          <a:stretch>
            <a:fillRect/>
          </a:stretch>
        </p:blipFill>
        <p:spPr bwMode="auto">
          <a:xfrm>
            <a:off x="7010400" y="152402"/>
            <a:ext cx="1981200" cy="1482725"/>
          </a:xfrm>
          <a:prstGeom prst="rect">
            <a:avLst/>
          </a:prstGeom>
          <a:noFill/>
          <a:extLst>
            <a:ext uri="{909E8E84-426E-40DD-AFC4-6F175D3DCCD1}">
              <a14:hiddenFill xmlns:a14="http://schemas.microsoft.com/office/drawing/2010/main">
                <a:solidFill>
                  <a:srgbClr val="FFFFFF"/>
                </a:solidFill>
              </a14:hiddenFill>
            </a:ext>
          </a:extLst>
        </p:spPr>
      </p:pic>
      <p:pic>
        <p:nvPicPr>
          <p:cNvPr id="216075" name="Picture 1035" descr="wardpharm"/>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4959" t="25653" r="9834" b="25783"/>
          <a:stretch>
            <a:fillRect/>
          </a:stretch>
        </p:blipFill>
        <p:spPr bwMode="auto">
          <a:xfrm>
            <a:off x="152400" y="152400"/>
            <a:ext cx="1981200" cy="1554163"/>
          </a:xfrm>
          <a:prstGeom prst="rect">
            <a:avLst/>
          </a:prstGeom>
          <a:noFill/>
          <a:extLst>
            <a:ext uri="{909E8E84-426E-40DD-AFC4-6F175D3DCCD1}">
              <a14:hiddenFill xmlns:a14="http://schemas.microsoft.com/office/drawing/2010/main">
                <a:solidFill>
                  <a:srgbClr val="FFFFFF"/>
                </a:solidFill>
              </a14:hiddenFill>
            </a:ext>
          </a:extLst>
        </p:spPr>
      </p:pic>
      <p:sp>
        <p:nvSpPr>
          <p:cNvPr id="216067" name="Oval 1027"/>
          <p:cNvSpPr>
            <a:spLocks noChangeArrowheads="1"/>
          </p:cNvSpPr>
          <p:nvPr/>
        </p:nvSpPr>
        <p:spPr bwMode="auto">
          <a:xfrm>
            <a:off x="1116014" y="908052"/>
            <a:ext cx="6624637" cy="1223963"/>
          </a:xfrm>
          <a:prstGeom prst="ellipse">
            <a:avLst/>
          </a:prstGeom>
          <a:solidFill>
            <a:srgbClr val="FFFF99"/>
          </a:solidFill>
          <a:ln w="2857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6068" name="Rectangle 1028"/>
          <p:cNvSpPr>
            <a:spLocks noChangeArrowheads="1"/>
          </p:cNvSpPr>
          <p:nvPr/>
        </p:nvSpPr>
        <p:spPr bwMode="auto">
          <a:xfrm>
            <a:off x="1600200" y="1268413"/>
            <a:ext cx="5715000" cy="436562"/>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0" hangingPunct="0">
              <a:spcBef>
                <a:spcPct val="0"/>
              </a:spcBef>
              <a:buClr>
                <a:prstClr val="black"/>
              </a:buClr>
            </a:pPr>
            <a:r>
              <a:rPr lang="en-GB" sz="2400" b="1" dirty="0">
                <a:solidFill>
                  <a:srgbClr val="F07F09"/>
                </a:solidFill>
                <a:effectLst>
                  <a:outerShdw blurRad="38100" dist="38100" dir="2700000" algn="tl">
                    <a:srgbClr val="000000"/>
                  </a:outerShdw>
                </a:effectLst>
              </a:rPr>
              <a:t>PHARMACEUTICAL CARE PRACTITIONER RESPONSIBILITIES</a:t>
            </a:r>
          </a:p>
        </p:txBody>
      </p:sp>
      <p:sp>
        <p:nvSpPr>
          <p:cNvPr id="216069" name="Text Box 1029"/>
          <p:cNvSpPr txBox="1">
            <a:spLocks noChangeArrowheads="1"/>
          </p:cNvSpPr>
          <p:nvPr/>
        </p:nvSpPr>
        <p:spPr bwMode="auto">
          <a:xfrm>
            <a:off x="1331913" y="3357563"/>
            <a:ext cx="6840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v-SE">
              <a:solidFill>
                <a:prstClr val="black"/>
              </a:solidFill>
            </a:endParaRPr>
          </a:p>
        </p:txBody>
      </p:sp>
      <p:sp>
        <p:nvSpPr>
          <p:cNvPr id="7" name="Round Same Side Corner Rectangle 6"/>
          <p:cNvSpPr/>
          <p:nvPr/>
        </p:nvSpPr>
        <p:spPr>
          <a:xfrm>
            <a:off x="381001" y="2132015"/>
            <a:ext cx="8382000" cy="4344985"/>
          </a:xfrm>
          <a:prstGeom prst="round2SameRect">
            <a:avLst/>
          </a:prstGeom>
          <a:blipFill>
            <a:blip r:embed="rId4"/>
            <a:tile tx="0" ty="0" sx="100000" sy="100000" flip="none" algn="tl"/>
          </a:blipFill>
          <a:ln w="25400" cap="flat" cmpd="sng" algn="ctr">
            <a:solidFill>
              <a:srgbClr val="4F81BD">
                <a:shade val="50000"/>
              </a:srgbClr>
            </a:solidFill>
            <a:prstDash val="solid"/>
          </a:ln>
          <a:effectLst/>
        </p:spPr>
        <p:txBody>
          <a:bodyPr anchor="ctr"/>
          <a:lstStyle/>
          <a:p>
            <a:pPr marL="0" marR="0" lvl="0" indent="0" defTabSz="914400" eaLnBrk="1" fontAlgn="base" latinLnBrk="0" hangingPunct="1">
              <a:lnSpc>
                <a:spcPct val="100000"/>
              </a:lnSpc>
              <a:spcBef>
                <a:spcPts val="0"/>
              </a:spcBef>
              <a:spcAft>
                <a:spcPct val="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Calibri"/>
              <a:ea typeface="Verdana" pitchFamily="34" charset="0"/>
              <a:cs typeface="Verdana" pitchFamily="34" charset="0"/>
            </a:endParaRPr>
          </a:p>
          <a:p>
            <a:pPr marL="274320" marR="0" lvl="0" indent="-457200" defTabSz="914400" eaLnBrk="1" fontAlgn="base" latinLnBrk="0" hangingPunct="1">
              <a:lnSpc>
                <a:spcPct val="100000"/>
              </a:lnSpc>
              <a:spcBef>
                <a:spcPts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Verdana" pitchFamily="34" charset="0"/>
              <a:cs typeface="Verdana" pitchFamily="34" charset="0"/>
            </a:endParaRPr>
          </a:p>
          <a:p>
            <a:pPr marR="0" lvl="0" defTabSz="914400" eaLnBrk="1" fontAlgn="base" latinLnBrk="0" hangingPunct="1">
              <a:lnSpc>
                <a:spcPct val="100000"/>
              </a:lnSpc>
              <a:spcBef>
                <a:spcPts val="0"/>
              </a:spcBef>
              <a:spcAft>
                <a:spcPct val="0"/>
              </a:spcAft>
              <a:buClrTx/>
              <a:buSzTx/>
              <a:tabLst/>
              <a:defRPr/>
            </a:pPr>
            <a:r>
              <a:rPr kumimoji="0" lang="en-US" sz="1600" b="1" i="0" u="none" strike="noStrike" kern="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2.To </a:t>
            </a: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ensure that patient’s </a:t>
            </a:r>
            <a:r>
              <a:rPr kumimoji="0" lang="en-US" sz="1600" b="1" i="0" u="sng"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drug-related needs</a:t>
            </a:r>
            <a:r>
              <a:rPr kumimoji="0" lang="en-US" sz="16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are met at all times. This means that</a:t>
            </a:r>
          </a:p>
          <a:p>
            <a:pPr marL="0" marR="0" lvl="0" indent="0" defTabSz="914400" eaLnBrk="1" fontAlgn="base" latinLnBrk="0" hangingPunct="1">
              <a:lnSpc>
                <a:spcPct val="100000"/>
              </a:lnSpc>
              <a:spcBef>
                <a:spcPts val="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342900" marR="0" lvl="0" indent="-342900" defTabSz="914400" eaLnBrk="1" fontAlgn="base" latinLnBrk="0" hangingPunct="1">
              <a:lnSpc>
                <a:spcPct val="100000"/>
              </a:lnSpc>
              <a:spcBef>
                <a:spcPts val="0"/>
              </a:spcBef>
              <a:spcAft>
                <a:spcPct val="0"/>
              </a:spcAft>
              <a:buClrTx/>
              <a:buSzTx/>
              <a:buFont typeface="+mj-lt"/>
              <a:buAutoNum type="alphaUcPeriod"/>
              <a:tabLst/>
              <a:defRPr/>
            </a:pP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All of a patient’s drug therapy is/are </a:t>
            </a:r>
            <a:r>
              <a:rPr kumimoji="0" lang="en-US" sz="16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appropriately indicated </a:t>
            </a: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for each medical condition</a:t>
            </a:r>
          </a:p>
          <a:p>
            <a:pPr marL="342900" marR="0" lvl="0" indent="-342900" defTabSz="914400" eaLnBrk="1" fontAlgn="base" latinLnBrk="0" hangingPunct="1">
              <a:lnSpc>
                <a:spcPct val="100000"/>
              </a:lnSpc>
              <a:spcBef>
                <a:spcPts val="0"/>
              </a:spcBef>
              <a:spcAft>
                <a:spcPct val="0"/>
              </a:spcAft>
              <a:buClrTx/>
              <a:buSzTx/>
              <a:buFont typeface="+mj-lt"/>
              <a:buAutoNum type="alphaUcPeriod"/>
              <a:tabLst/>
              <a:defRPr/>
            </a:pPr>
            <a:endPar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342900" marR="0" lvl="0" indent="-342900" defTabSz="914400" eaLnBrk="1" fontAlgn="base" latinLnBrk="0" hangingPunct="1">
              <a:lnSpc>
                <a:spcPct val="100000"/>
              </a:lnSpc>
              <a:spcBef>
                <a:spcPts val="0"/>
              </a:spcBef>
              <a:spcAft>
                <a:spcPct val="0"/>
              </a:spcAft>
              <a:buClrTx/>
              <a:buSzTx/>
              <a:buFont typeface="+mj-lt"/>
              <a:buAutoNum type="alphaUcPeriod"/>
              <a:tabLst/>
              <a:defRPr/>
            </a:pP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All of a </a:t>
            </a:r>
            <a:r>
              <a:rPr kumimoji="0" lang="en-US" sz="1600" b="1" i="1"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patient’s indications </a:t>
            </a: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a:t>
            </a:r>
            <a:r>
              <a:rPr kumimoji="0" lang="en-US" sz="1600" b="1" i="1"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medical problems/complaints) being treated</a:t>
            </a: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 with drug therapy (if appropriate)?</a:t>
            </a:r>
          </a:p>
          <a:p>
            <a:pPr marL="342900" marR="0" lvl="0" indent="-342900" defTabSz="914400" eaLnBrk="1" fontAlgn="base" latinLnBrk="0" hangingPunct="1">
              <a:lnSpc>
                <a:spcPct val="100000"/>
              </a:lnSpc>
              <a:spcBef>
                <a:spcPts val="0"/>
              </a:spcBef>
              <a:spcAft>
                <a:spcPct val="0"/>
              </a:spcAft>
              <a:buClrTx/>
              <a:buSzTx/>
              <a:buFont typeface="+mj-lt"/>
              <a:buAutoNum type="alphaUcPeriod"/>
              <a:tabLst/>
              <a:defRPr/>
            </a:pPr>
            <a:endPar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342900" marR="0" lvl="0" indent="-342900" defTabSz="914400" eaLnBrk="1" fontAlgn="base" latinLnBrk="0" hangingPunct="1">
              <a:lnSpc>
                <a:spcPct val="100000"/>
              </a:lnSpc>
              <a:spcBef>
                <a:spcPts val="0"/>
              </a:spcBef>
              <a:spcAft>
                <a:spcPct val="0"/>
              </a:spcAft>
              <a:buClrTx/>
              <a:buSzTx/>
              <a:buFont typeface="+mj-lt"/>
              <a:buAutoNum type="alphaUcPeriod"/>
              <a:tabLst/>
              <a:defRPr/>
            </a:pP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Patient’s drug therapy is/are the </a:t>
            </a:r>
            <a:r>
              <a:rPr kumimoji="0" lang="en-US" sz="16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most effective available</a:t>
            </a: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a:t>
            </a:r>
          </a:p>
          <a:p>
            <a:pPr marL="342900" marR="0" lvl="0" indent="-342900" defTabSz="914400" eaLnBrk="1" fontAlgn="base" latinLnBrk="0" hangingPunct="1">
              <a:lnSpc>
                <a:spcPct val="100000"/>
              </a:lnSpc>
              <a:spcBef>
                <a:spcPts val="0"/>
              </a:spcBef>
              <a:spcAft>
                <a:spcPct val="0"/>
              </a:spcAft>
              <a:buClrTx/>
              <a:buSzTx/>
              <a:buFont typeface="+mj-lt"/>
              <a:buAutoNum type="alphaUcPeriod"/>
              <a:tabLst/>
              <a:defRPr/>
            </a:pPr>
            <a:endPar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342900" marR="0" lvl="0" indent="-342900" defTabSz="914400" eaLnBrk="1" fontAlgn="base" latinLnBrk="0" hangingPunct="1">
              <a:lnSpc>
                <a:spcPct val="100000"/>
              </a:lnSpc>
              <a:spcBef>
                <a:spcPts val="0"/>
              </a:spcBef>
              <a:spcAft>
                <a:spcPct val="0"/>
              </a:spcAft>
              <a:buClrTx/>
              <a:buSzTx/>
              <a:buFont typeface="+mj-lt"/>
              <a:buAutoNum type="alphaUcPeriod"/>
              <a:tabLst/>
              <a:defRPr/>
            </a:pP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Patient’s drug therapy is/are the </a:t>
            </a:r>
            <a:r>
              <a:rPr kumimoji="0" lang="en-US" sz="16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safest possible</a:t>
            </a: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 and</a:t>
            </a:r>
          </a:p>
          <a:p>
            <a:pPr marL="342900" marR="0" lvl="0" indent="-342900" defTabSz="914400" eaLnBrk="1" fontAlgn="base" latinLnBrk="0" hangingPunct="1">
              <a:lnSpc>
                <a:spcPct val="100000"/>
              </a:lnSpc>
              <a:spcBef>
                <a:spcPts val="0"/>
              </a:spcBef>
              <a:spcAft>
                <a:spcPct val="0"/>
              </a:spcAft>
              <a:buClrTx/>
              <a:buSzTx/>
              <a:buFont typeface="+mj-lt"/>
              <a:buAutoNum type="alphaUcPeriod"/>
              <a:tabLst/>
              <a:defRPr/>
            </a:pPr>
            <a:endPar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342900" marR="0" lvl="0" indent="-342900" defTabSz="914400" eaLnBrk="1" fontAlgn="base" latinLnBrk="0" hangingPunct="1">
              <a:lnSpc>
                <a:spcPct val="100000"/>
              </a:lnSpc>
              <a:spcBef>
                <a:spcPts val="0"/>
              </a:spcBef>
              <a:spcAft>
                <a:spcPct val="0"/>
              </a:spcAft>
              <a:buClrTx/>
              <a:buSzTx/>
              <a:buFont typeface="+mj-lt"/>
              <a:buAutoNum type="alphaUcPeriod"/>
              <a:tabLst/>
              <a:defRPr/>
            </a:pPr>
            <a:r>
              <a:rPr kumimoji="0" lang="en-US"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The patient drug therapy is </a:t>
            </a:r>
            <a:r>
              <a:rPr kumimoji="0" lang="en-GB"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the </a:t>
            </a:r>
            <a:r>
              <a:rPr kumimoji="0" lang="en-GB" sz="16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most convenient to take </a:t>
            </a:r>
            <a:r>
              <a:rPr kumimoji="0" lang="en-GB" sz="16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&amp; the </a:t>
            </a:r>
            <a:r>
              <a:rPr kumimoji="0" lang="en-GB" sz="16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most </a:t>
            </a:r>
            <a:r>
              <a:rPr kumimoji="0" lang="en-GB" sz="1800" b="1" i="0" u="none" strike="noStrike" kern="0" cap="none" spc="0" normalizeH="0" baseline="0" noProof="0" dirty="0">
                <a:ln>
                  <a:noFill/>
                </a:ln>
                <a:solidFill>
                  <a:srgbClr val="C00000"/>
                </a:solidFill>
                <a:effectLst/>
                <a:uLnTx/>
                <a:uFillTx/>
                <a:latin typeface="Calibri"/>
                <a:ea typeface="Verdana" pitchFamily="34" charset="0"/>
                <a:cs typeface="Verdana" pitchFamily="34" charset="0"/>
              </a:rPr>
              <a:t>economical  </a:t>
            </a:r>
          </a:p>
          <a:p>
            <a:pPr marL="0" marR="0" lvl="0" indent="0" defTabSz="914400" eaLnBrk="1" fontAlgn="base" latinLnBrk="0" hangingPunct="1">
              <a:lnSpc>
                <a:spcPct val="100000"/>
              </a:lnSpc>
              <a:spcBef>
                <a:spcPts val="0"/>
              </a:spcBef>
              <a:spcAft>
                <a:spcPct val="0"/>
              </a:spcAft>
              <a:buClrTx/>
              <a:buSzTx/>
              <a:buFontTx/>
              <a:buNone/>
              <a:tabLst/>
              <a:defRPr/>
            </a:pPr>
            <a:endParaRPr kumimoji="0" lang="en-US" sz="1600" b="1" i="0" u="none" strike="noStrike" kern="0" cap="none" spc="0" normalizeH="0" baseline="0" noProof="0" dirty="0">
              <a:ln>
                <a:noFill/>
              </a:ln>
              <a:solidFill>
                <a:srgbClr val="C00000"/>
              </a:solidFill>
              <a:effectLst/>
              <a:uLnTx/>
              <a:uFillTx/>
              <a:latin typeface="Calibri"/>
              <a:ea typeface="Verdana" pitchFamily="34" charset="0"/>
              <a:cs typeface="Verdana" pitchFamily="34" charset="0"/>
            </a:endParaRPr>
          </a:p>
          <a:p>
            <a:pPr marL="0" marR="0" lvl="0" indent="0" defTabSz="914400" eaLnBrk="1" fontAlgn="base" latinLnBrk="0" hangingPunct="1">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Verdana" pitchFamily="34" charset="0"/>
                <a:cs typeface="Verdana" pitchFamily="34" charset="0"/>
              </a:rPr>
              <a:t> </a:t>
            </a:r>
          </a:p>
        </p:txBody>
      </p:sp>
    </p:spTree>
    <p:extLst>
      <p:ext uri="{BB962C8B-B14F-4D97-AF65-F5344CB8AC3E}">
        <p14:creationId xmlns:p14="http://schemas.microsoft.com/office/powerpoint/2010/main" val="208167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16075"/>
                                        </p:tgtEl>
                                        <p:attrNameLst>
                                          <p:attrName>style.visibility</p:attrName>
                                        </p:attrNameLst>
                                      </p:cBhvr>
                                      <p:to>
                                        <p:strVal val="visible"/>
                                      </p:to>
                                    </p:set>
                                    <p:animEffect transition="in" filter="box(out)">
                                      <p:cBhvr>
                                        <p:cTn id="7" dur="500"/>
                                        <p:tgtEl>
                                          <p:spTgt spid="216075"/>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16076"/>
                                        </p:tgtEl>
                                        <p:attrNameLst>
                                          <p:attrName>style.visibility</p:attrName>
                                        </p:attrNameLst>
                                      </p:cBhvr>
                                      <p:to>
                                        <p:strVal val="visible"/>
                                      </p:to>
                                    </p:set>
                                    <p:animEffect transition="in" filter="box(out)">
                                      <p:cBhvr>
                                        <p:cTn id="11" dur="500"/>
                                        <p:tgtEl>
                                          <p:spTgt spid="21607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 calcmode="lin" valueType="num">
                                      <p:cBhvr additive="base">
                                        <p:cTn id="1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 calcmode="lin" valueType="num">
                                      <p:cBhvr additive="base">
                                        <p:cTn id="2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 calcmode="lin" valueType="num">
                                      <p:cBhvr additive="base">
                                        <p:cTn id="28"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 calcmode="lin" valueType="num">
                                      <p:cBhvr additive="base">
                                        <p:cTn id="32"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xEl>
                                              <p:pRg st="12" end="12"/>
                                            </p:txEl>
                                          </p:spTgt>
                                        </p:tgtEl>
                                        <p:attrNameLst>
                                          <p:attrName>style.visibility</p:attrName>
                                        </p:attrNameLst>
                                      </p:cBhvr>
                                      <p:to>
                                        <p:strVal val="visible"/>
                                      </p:to>
                                    </p:set>
                                    <p:anim calcmode="lin" valueType="num">
                                      <p:cBhvr additive="base">
                                        <p:cTn id="36"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6" name="Picture 1036" descr="communitypharmacist"/>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10410" t="28265" r="5740" b="24733"/>
          <a:stretch>
            <a:fillRect/>
          </a:stretch>
        </p:blipFill>
        <p:spPr bwMode="auto">
          <a:xfrm>
            <a:off x="7010400" y="152402"/>
            <a:ext cx="1981200" cy="1482725"/>
          </a:xfrm>
          <a:prstGeom prst="rect">
            <a:avLst/>
          </a:prstGeom>
          <a:noFill/>
          <a:extLst>
            <a:ext uri="{909E8E84-426E-40DD-AFC4-6F175D3DCCD1}">
              <a14:hiddenFill xmlns:a14="http://schemas.microsoft.com/office/drawing/2010/main">
                <a:solidFill>
                  <a:srgbClr val="FFFFFF"/>
                </a:solidFill>
              </a14:hiddenFill>
            </a:ext>
          </a:extLst>
        </p:spPr>
      </p:pic>
      <p:pic>
        <p:nvPicPr>
          <p:cNvPr id="216075" name="Picture 1035" descr="wardpharm"/>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4959" t="25653" r="9834" b="25783"/>
          <a:stretch>
            <a:fillRect/>
          </a:stretch>
        </p:blipFill>
        <p:spPr bwMode="auto">
          <a:xfrm>
            <a:off x="152400" y="152400"/>
            <a:ext cx="1981200" cy="1554163"/>
          </a:xfrm>
          <a:prstGeom prst="rect">
            <a:avLst/>
          </a:prstGeom>
          <a:noFill/>
          <a:extLst>
            <a:ext uri="{909E8E84-426E-40DD-AFC4-6F175D3DCCD1}">
              <a14:hiddenFill xmlns:a14="http://schemas.microsoft.com/office/drawing/2010/main">
                <a:solidFill>
                  <a:srgbClr val="FFFFFF"/>
                </a:solidFill>
              </a14:hiddenFill>
            </a:ext>
          </a:extLst>
        </p:spPr>
      </p:pic>
      <p:sp>
        <p:nvSpPr>
          <p:cNvPr id="216067" name="Oval 1027"/>
          <p:cNvSpPr>
            <a:spLocks noChangeArrowheads="1"/>
          </p:cNvSpPr>
          <p:nvPr/>
        </p:nvSpPr>
        <p:spPr bwMode="auto">
          <a:xfrm>
            <a:off x="1116014" y="908052"/>
            <a:ext cx="6624637" cy="1223963"/>
          </a:xfrm>
          <a:prstGeom prst="ellipse">
            <a:avLst/>
          </a:prstGeom>
          <a:solidFill>
            <a:srgbClr val="FFFF99"/>
          </a:solidFill>
          <a:ln w="2857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6068" name="Rectangle 1028"/>
          <p:cNvSpPr>
            <a:spLocks noChangeArrowheads="1"/>
          </p:cNvSpPr>
          <p:nvPr/>
        </p:nvSpPr>
        <p:spPr bwMode="auto">
          <a:xfrm>
            <a:off x="1600200" y="1268413"/>
            <a:ext cx="5715000" cy="436562"/>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0" hangingPunct="0">
              <a:spcBef>
                <a:spcPct val="0"/>
              </a:spcBef>
              <a:buClr>
                <a:prstClr val="black"/>
              </a:buClr>
            </a:pPr>
            <a:r>
              <a:rPr lang="en-GB" sz="2400" b="1" dirty="0">
                <a:solidFill>
                  <a:srgbClr val="F07F09"/>
                </a:solidFill>
                <a:effectLst>
                  <a:outerShdw blurRad="38100" dist="38100" dir="2700000" algn="tl">
                    <a:srgbClr val="000000"/>
                  </a:outerShdw>
                </a:effectLst>
              </a:rPr>
              <a:t>PHARMACEUTICAL CARE PRACTITIONER RESPONSIBILITIES</a:t>
            </a:r>
          </a:p>
        </p:txBody>
      </p:sp>
      <p:sp>
        <p:nvSpPr>
          <p:cNvPr id="216069" name="Text Box 1029"/>
          <p:cNvSpPr txBox="1">
            <a:spLocks noChangeArrowheads="1"/>
          </p:cNvSpPr>
          <p:nvPr/>
        </p:nvSpPr>
        <p:spPr bwMode="auto">
          <a:xfrm>
            <a:off x="1331913" y="3357563"/>
            <a:ext cx="6840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v-SE">
              <a:solidFill>
                <a:prstClr val="black"/>
              </a:solidFill>
            </a:endParaRPr>
          </a:p>
        </p:txBody>
      </p:sp>
      <p:sp>
        <p:nvSpPr>
          <p:cNvPr id="7" name="Round Same Side Corner Rectangle 6"/>
          <p:cNvSpPr/>
          <p:nvPr/>
        </p:nvSpPr>
        <p:spPr>
          <a:xfrm>
            <a:off x="457200" y="3528054"/>
            <a:ext cx="8229600" cy="2819400"/>
          </a:xfrm>
          <a:prstGeom prst="round2SameRect">
            <a:avLst/>
          </a:prstGeom>
          <a:blipFill>
            <a:blip r:embed="rId4"/>
            <a:tile tx="0" ty="0" sx="100000" sy="100000" flip="none" algn="tl"/>
          </a:blipFill>
          <a:ln w="25400" cap="flat" cmpd="sng" algn="ctr">
            <a:solidFill>
              <a:srgbClr val="4F81BD">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3</a:t>
            </a:r>
            <a:r>
              <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r>
              <a:rPr kumimoji="0" lang="en-GB"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To identify patient’s </a:t>
            </a:r>
            <a:r>
              <a:rPr kumimoji="0" lang="en-GB" sz="18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actual and potential DTPs</a:t>
            </a:r>
            <a:r>
              <a:rPr kumimoji="0" lang="en-GB"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r>
              <a:rPr kumimoji="0" lang="en-GB" sz="18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resolve </a:t>
            </a:r>
            <a:r>
              <a:rPr kumimoji="0" lang="en-GB"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actual DTPs or </a:t>
            </a:r>
            <a:r>
              <a:rPr kumimoji="0" lang="en-GB" sz="18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prevent </a:t>
            </a:r>
            <a:r>
              <a:rPr kumimoji="0" lang="en-GB"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potential DTPs </a:t>
            </a:r>
            <a:endPar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defTabSz="914400" eaLnBrk="1" fontAlgn="base" latinLnBrk="0" hangingPunct="1">
              <a:lnSpc>
                <a:spcPct val="100000"/>
              </a:lnSpc>
              <a:spcBef>
                <a:spcPts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p>
          <a:p>
            <a:pPr marL="0" marR="0" lvl="0" indent="0" defTabSz="914400" eaLnBrk="1" fontAlgn="base" latinLnBrk="0" hangingPunct="1">
              <a:lnSpc>
                <a:spcPct val="100000"/>
              </a:lnSpc>
              <a:spcBef>
                <a:spcPts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4. </a:t>
            </a:r>
            <a:r>
              <a:rPr kumimoji="0" lang="en-GB"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To ensure that the patient’s </a:t>
            </a:r>
            <a:r>
              <a:rPr kumimoji="0" lang="en-GB" sz="1800" b="1" i="0" u="none" strike="noStrike" kern="0" cap="none" spc="0" normalizeH="0" baseline="0" noProof="0" dirty="0">
                <a:ln>
                  <a:noFill/>
                </a:ln>
                <a:solidFill>
                  <a:srgbClr val="C00000"/>
                </a:solidFill>
                <a:effectLst/>
                <a:uLnTx/>
                <a:uFillTx/>
                <a:latin typeface="Verdana" pitchFamily="34" charset="0"/>
                <a:ea typeface="Verdana" pitchFamily="34" charset="0"/>
                <a:cs typeface="Verdana" pitchFamily="34" charset="0"/>
              </a:rPr>
              <a:t>therapeutic goals </a:t>
            </a:r>
            <a:r>
              <a:rPr kumimoji="0" lang="en-GB"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are met </a:t>
            </a:r>
            <a:r>
              <a:rPr kumimoji="0" lang="en-US" sz="1800" b="1" i="0" u="none" strike="noStrike" kern="0" cap="none" spc="0" normalizeH="0" baseline="0" noProof="0" dirty="0">
                <a:ln>
                  <a:noFill/>
                </a:ln>
                <a:solidFill>
                  <a:prstClr val="black"/>
                </a:solidFill>
                <a:effectLst/>
                <a:uLnTx/>
                <a:uFillTx/>
                <a:latin typeface="Verdana" pitchFamily="34" charset="0"/>
                <a:ea typeface="Verdana" pitchFamily="34" charset="0"/>
                <a:cs typeface="Verdana" pitchFamily="34" charset="0"/>
              </a:rPr>
              <a:t>for each of the medical conditions</a:t>
            </a:r>
          </a:p>
        </p:txBody>
      </p:sp>
    </p:spTree>
    <p:extLst>
      <p:ext uri="{BB962C8B-B14F-4D97-AF65-F5344CB8AC3E}">
        <p14:creationId xmlns:p14="http://schemas.microsoft.com/office/powerpoint/2010/main" val="208167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16075"/>
                                        </p:tgtEl>
                                        <p:attrNameLst>
                                          <p:attrName>style.visibility</p:attrName>
                                        </p:attrNameLst>
                                      </p:cBhvr>
                                      <p:to>
                                        <p:strVal val="visible"/>
                                      </p:to>
                                    </p:set>
                                    <p:animEffect transition="in" filter="box(out)">
                                      <p:cBhvr>
                                        <p:cTn id="7" dur="500"/>
                                        <p:tgtEl>
                                          <p:spTgt spid="216075"/>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16076"/>
                                        </p:tgtEl>
                                        <p:attrNameLst>
                                          <p:attrName>style.visibility</p:attrName>
                                        </p:attrNameLst>
                                      </p:cBhvr>
                                      <p:to>
                                        <p:strVal val="visible"/>
                                      </p:to>
                                    </p:set>
                                    <p:animEffect transition="in" filter="box(out)">
                                      <p:cBhvr>
                                        <p:cTn id="11" dur="500"/>
                                        <p:tgtEl>
                                          <p:spTgt spid="21607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066800"/>
            <a:ext cx="1600200" cy="1066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20000"/>
              </a:spcBef>
              <a:spcAft>
                <a:spcPct val="0"/>
              </a:spcAft>
              <a:defRPr/>
            </a:pPr>
            <a:r>
              <a:rPr lang="en-US" sz="1600" b="1" dirty="0">
                <a:solidFill>
                  <a:srgbClr val="002060"/>
                </a:solidFill>
                <a:latin typeface="Verdana" pitchFamily="34" charset="0"/>
                <a:ea typeface="Verdana" pitchFamily="34" charset="0"/>
                <a:cs typeface="Verdana" pitchFamily="34" charset="0"/>
              </a:rPr>
              <a:t>1. Philosophy of Practice</a:t>
            </a:r>
          </a:p>
        </p:txBody>
      </p:sp>
      <p:sp>
        <p:nvSpPr>
          <p:cNvPr id="7" name="Oval 6"/>
          <p:cNvSpPr/>
          <p:nvPr/>
        </p:nvSpPr>
        <p:spPr>
          <a:xfrm>
            <a:off x="22761" y="2286000"/>
            <a:ext cx="2971800" cy="15240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20000"/>
              </a:spcBef>
              <a:spcAft>
                <a:spcPct val="0"/>
              </a:spcAft>
              <a:defRPr/>
            </a:pPr>
            <a:r>
              <a:rPr lang="en-US" sz="1600" b="1" dirty="0">
                <a:solidFill>
                  <a:srgbClr val="002060"/>
                </a:solidFill>
                <a:latin typeface="Verdana" pitchFamily="34" charset="0"/>
                <a:ea typeface="Verdana" pitchFamily="34" charset="0"/>
                <a:cs typeface="Verdana" pitchFamily="34" charset="0"/>
              </a:rPr>
              <a:t>2. Personal Beliefs &amp; Professional Judgments</a:t>
            </a:r>
          </a:p>
        </p:txBody>
      </p:sp>
      <p:sp>
        <p:nvSpPr>
          <p:cNvPr id="8" name="Rounded Rectangle 7"/>
          <p:cNvSpPr/>
          <p:nvPr/>
        </p:nvSpPr>
        <p:spPr>
          <a:xfrm>
            <a:off x="76200" y="5333999"/>
            <a:ext cx="3411538" cy="13636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20000"/>
              </a:spcBef>
              <a:spcAft>
                <a:spcPct val="0"/>
              </a:spcAft>
              <a:defRPr/>
            </a:pPr>
            <a:r>
              <a:rPr lang="en-US" sz="1600" b="1" dirty="0">
                <a:solidFill>
                  <a:srgbClr val="002060"/>
                </a:solidFill>
                <a:latin typeface="Verdana" pitchFamily="34" charset="0"/>
                <a:ea typeface="Verdana" pitchFamily="34" charset="0"/>
                <a:cs typeface="Verdana" pitchFamily="34" charset="0"/>
              </a:rPr>
              <a:t>4. Learn how to establish therapeutic relationship with each patient – Use of Care as Prevention and Treatment</a:t>
            </a:r>
          </a:p>
        </p:txBody>
      </p:sp>
      <p:sp>
        <p:nvSpPr>
          <p:cNvPr id="11" name="Oval 10"/>
          <p:cNvSpPr/>
          <p:nvPr/>
        </p:nvSpPr>
        <p:spPr>
          <a:xfrm>
            <a:off x="76200" y="3868738"/>
            <a:ext cx="2895600" cy="12954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20000"/>
              </a:spcBef>
              <a:spcAft>
                <a:spcPct val="0"/>
              </a:spcAft>
              <a:defRPr/>
            </a:pPr>
            <a:r>
              <a:rPr lang="en-US" sz="1600" b="1" dirty="0">
                <a:solidFill>
                  <a:srgbClr val="002060"/>
                </a:solidFill>
                <a:latin typeface="Verdana" pitchFamily="34" charset="0"/>
                <a:ea typeface="Verdana" pitchFamily="34" charset="0"/>
                <a:cs typeface="Verdana" pitchFamily="34" charset="0"/>
              </a:rPr>
              <a:t>3. Responsibility as Patient Advocate</a:t>
            </a:r>
          </a:p>
        </p:txBody>
      </p:sp>
      <p:sp>
        <p:nvSpPr>
          <p:cNvPr id="12" name="Rectangle 11"/>
          <p:cNvSpPr/>
          <p:nvPr/>
        </p:nvSpPr>
        <p:spPr>
          <a:xfrm>
            <a:off x="3810000" y="1018309"/>
            <a:ext cx="2742849" cy="685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20000"/>
              </a:spcBef>
              <a:spcAft>
                <a:spcPct val="0"/>
              </a:spcAft>
              <a:defRPr/>
            </a:pPr>
            <a:r>
              <a:rPr lang="en-US" sz="1600" b="1" dirty="0">
                <a:solidFill>
                  <a:srgbClr val="002060"/>
                </a:solidFill>
                <a:latin typeface="Verdana" pitchFamily="34" charset="0"/>
                <a:ea typeface="Verdana" pitchFamily="34" charset="0"/>
                <a:cs typeface="Verdana" pitchFamily="34" charset="0"/>
              </a:rPr>
              <a:t>5. Identifying the patient’s health care needs</a:t>
            </a:r>
          </a:p>
        </p:txBody>
      </p:sp>
      <p:sp>
        <p:nvSpPr>
          <p:cNvPr id="13" name="Rounded Rectangle 12"/>
          <p:cNvSpPr/>
          <p:nvPr/>
        </p:nvSpPr>
        <p:spPr>
          <a:xfrm>
            <a:off x="3657600" y="1752600"/>
            <a:ext cx="3505200" cy="5105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20000"/>
              </a:spcBef>
              <a:spcAft>
                <a:spcPct val="0"/>
              </a:spcAft>
              <a:defRPr/>
            </a:pPr>
            <a:r>
              <a:rPr lang="en-US" sz="1600" b="1" dirty="0">
                <a:solidFill>
                  <a:srgbClr val="002060"/>
                </a:solidFill>
                <a:latin typeface="Verdana" pitchFamily="34" charset="0"/>
                <a:ea typeface="Verdana" pitchFamily="34" charset="0"/>
                <a:cs typeface="Verdana" pitchFamily="34" charset="0"/>
              </a:rPr>
              <a:t>6. </a:t>
            </a:r>
            <a:r>
              <a:rPr lang="en-US" sz="1600" b="1" dirty="0">
                <a:solidFill>
                  <a:srgbClr val="C00000"/>
                </a:solidFill>
                <a:latin typeface="Verdana" pitchFamily="34" charset="0"/>
                <a:ea typeface="Verdana" pitchFamily="34" charset="0"/>
                <a:cs typeface="Verdana" pitchFamily="34" charset="0"/>
              </a:rPr>
              <a:t>Clinical Practice Skills</a:t>
            </a:r>
          </a:p>
          <a:p>
            <a:pPr marL="342900" indent="-342900" eaLnBrk="0" fontAlgn="base" hangingPunct="0">
              <a:spcBef>
                <a:spcPct val="20000"/>
              </a:spcBef>
              <a:spcAft>
                <a:spcPct val="0"/>
              </a:spcAft>
              <a:buFont typeface="Wingdings" pitchFamily="2" charset="2"/>
              <a:buChar char="Ø"/>
              <a:defRPr/>
            </a:pPr>
            <a:r>
              <a:rPr lang="en-US" sz="1600" b="1" dirty="0">
                <a:solidFill>
                  <a:srgbClr val="002060"/>
                </a:solidFill>
                <a:latin typeface="Verdana" pitchFamily="34" charset="0"/>
                <a:ea typeface="Verdana" pitchFamily="34" charset="0"/>
                <a:cs typeface="Verdana" pitchFamily="34" charset="0"/>
              </a:rPr>
              <a:t>Physical Assessment Skills</a:t>
            </a:r>
          </a:p>
          <a:p>
            <a:pPr marL="342900" indent="-342900" eaLnBrk="0" fontAlgn="base" hangingPunct="0">
              <a:spcBef>
                <a:spcPct val="20000"/>
              </a:spcBef>
              <a:spcAft>
                <a:spcPct val="0"/>
              </a:spcAft>
              <a:buFont typeface="Wingdings" pitchFamily="2" charset="2"/>
              <a:buChar char="Ø"/>
              <a:defRPr/>
            </a:pPr>
            <a:r>
              <a:rPr lang="en-US" sz="1600" b="1" dirty="0">
                <a:solidFill>
                  <a:srgbClr val="002060"/>
                </a:solidFill>
                <a:latin typeface="Verdana" pitchFamily="34" charset="0"/>
                <a:ea typeface="Verdana" pitchFamily="34" charset="0"/>
                <a:cs typeface="Verdana" pitchFamily="34" charset="0"/>
              </a:rPr>
              <a:t>Clinical Assessment Skills</a:t>
            </a:r>
          </a:p>
          <a:p>
            <a:pPr marL="342900" indent="-342900" eaLnBrk="0" fontAlgn="base" hangingPunct="0">
              <a:spcBef>
                <a:spcPct val="20000"/>
              </a:spcBef>
              <a:spcAft>
                <a:spcPct val="0"/>
              </a:spcAft>
              <a:buFont typeface="Wingdings" pitchFamily="2" charset="2"/>
              <a:buChar char="Ø"/>
              <a:defRPr/>
            </a:pPr>
            <a:r>
              <a:rPr lang="en-US" sz="1600" b="1" dirty="0">
                <a:solidFill>
                  <a:srgbClr val="002060"/>
                </a:solidFill>
                <a:latin typeface="Verdana" pitchFamily="34" charset="0"/>
                <a:ea typeface="Verdana" pitchFamily="34" charset="0"/>
                <a:cs typeface="Verdana" pitchFamily="34" charset="0"/>
              </a:rPr>
              <a:t>Drug Information &amp; Evidence-Based Practice skills </a:t>
            </a:r>
          </a:p>
          <a:p>
            <a:pPr marL="342900" indent="-342900" eaLnBrk="0" fontAlgn="base" hangingPunct="0">
              <a:spcBef>
                <a:spcPct val="20000"/>
              </a:spcBef>
              <a:spcAft>
                <a:spcPct val="0"/>
              </a:spcAft>
              <a:buFont typeface="Wingdings" pitchFamily="2" charset="2"/>
              <a:buChar char="Ø"/>
              <a:defRPr/>
            </a:pPr>
            <a:r>
              <a:rPr lang="en-US" sz="1600" b="1" dirty="0">
                <a:solidFill>
                  <a:srgbClr val="002060"/>
                </a:solidFill>
                <a:latin typeface="Verdana" pitchFamily="34" charset="0"/>
                <a:ea typeface="Verdana" pitchFamily="34" charset="0"/>
                <a:cs typeface="Verdana" pitchFamily="34" charset="0"/>
              </a:rPr>
              <a:t>Communication Skills &amp; Patient Counseling Skills</a:t>
            </a:r>
          </a:p>
          <a:p>
            <a:pPr marL="342900" indent="-342900" eaLnBrk="0" fontAlgn="base" hangingPunct="0">
              <a:spcBef>
                <a:spcPct val="20000"/>
              </a:spcBef>
              <a:spcAft>
                <a:spcPct val="0"/>
              </a:spcAft>
              <a:buFont typeface="Wingdings" pitchFamily="2" charset="2"/>
              <a:buChar char="Ø"/>
              <a:defRPr/>
            </a:pPr>
            <a:r>
              <a:rPr lang="en-US" sz="1600" b="1" dirty="0">
                <a:solidFill>
                  <a:srgbClr val="002060"/>
                </a:solidFill>
                <a:latin typeface="Verdana" pitchFamily="34" charset="0"/>
                <a:ea typeface="Verdana" pitchFamily="34" charset="0"/>
                <a:cs typeface="Verdana" pitchFamily="34" charset="0"/>
              </a:rPr>
              <a:t>Caring </a:t>
            </a:r>
            <a:r>
              <a:rPr lang="en-US" sz="1600" b="1" dirty="0" err="1">
                <a:solidFill>
                  <a:srgbClr val="002060"/>
                </a:solidFill>
                <a:latin typeface="Verdana" pitchFamily="34" charset="0"/>
                <a:ea typeface="Verdana" pitchFamily="34" charset="0"/>
                <a:cs typeface="Verdana" pitchFamily="34" charset="0"/>
              </a:rPr>
              <a:t>Behaviour</a:t>
            </a:r>
            <a:r>
              <a:rPr lang="en-US" sz="1600" b="1" dirty="0">
                <a:solidFill>
                  <a:srgbClr val="002060"/>
                </a:solidFill>
                <a:latin typeface="Verdana" pitchFamily="34" charset="0"/>
                <a:ea typeface="Verdana" pitchFamily="34" charset="0"/>
                <a:cs typeface="Verdana" pitchFamily="34" charset="0"/>
              </a:rPr>
              <a:t> Skills</a:t>
            </a:r>
          </a:p>
          <a:p>
            <a:pPr marL="342900" indent="-342900" eaLnBrk="0" fontAlgn="base" hangingPunct="0">
              <a:spcBef>
                <a:spcPct val="20000"/>
              </a:spcBef>
              <a:spcAft>
                <a:spcPct val="0"/>
              </a:spcAft>
              <a:buFont typeface="Wingdings" pitchFamily="2" charset="2"/>
              <a:buChar char="Ø"/>
              <a:defRPr/>
            </a:pPr>
            <a:r>
              <a:rPr lang="en-US" sz="1600" b="1" dirty="0">
                <a:solidFill>
                  <a:srgbClr val="002060"/>
                </a:solidFill>
                <a:latin typeface="Verdana" pitchFamily="34" charset="0"/>
                <a:ea typeface="Verdana" pitchFamily="34" charset="0"/>
                <a:cs typeface="Verdana" pitchFamily="34" charset="0"/>
              </a:rPr>
              <a:t>Professional </a:t>
            </a:r>
            <a:r>
              <a:rPr lang="en-US" sz="1600" b="1" dirty="0" err="1">
                <a:solidFill>
                  <a:srgbClr val="002060"/>
                </a:solidFill>
                <a:latin typeface="Verdana" pitchFamily="34" charset="0"/>
                <a:ea typeface="Verdana" pitchFamily="34" charset="0"/>
                <a:cs typeface="Verdana" pitchFamily="34" charset="0"/>
              </a:rPr>
              <a:t>Behaviour</a:t>
            </a:r>
            <a:r>
              <a:rPr lang="en-US" sz="1600" b="1" dirty="0">
                <a:solidFill>
                  <a:srgbClr val="002060"/>
                </a:solidFill>
                <a:latin typeface="Verdana" pitchFamily="34" charset="0"/>
                <a:ea typeface="Verdana" pitchFamily="34" charset="0"/>
                <a:cs typeface="Verdana" pitchFamily="34" charset="0"/>
              </a:rPr>
              <a:t> Skills</a:t>
            </a:r>
          </a:p>
          <a:p>
            <a:pPr marL="342900" indent="-342900" eaLnBrk="0" fontAlgn="base" hangingPunct="0">
              <a:spcBef>
                <a:spcPct val="20000"/>
              </a:spcBef>
              <a:spcAft>
                <a:spcPct val="0"/>
              </a:spcAft>
              <a:buFont typeface="Wingdings" pitchFamily="2" charset="2"/>
              <a:buChar char="Ø"/>
              <a:defRPr/>
            </a:pPr>
            <a:r>
              <a:rPr lang="en-US" sz="1600" b="1" dirty="0">
                <a:solidFill>
                  <a:srgbClr val="002060"/>
                </a:solidFill>
                <a:latin typeface="Verdana" pitchFamily="34" charset="0"/>
                <a:ea typeface="Verdana" pitchFamily="34" charset="0"/>
                <a:cs typeface="Verdana" pitchFamily="34" charset="0"/>
              </a:rPr>
              <a:t>Proficient Documentation Skills</a:t>
            </a:r>
          </a:p>
          <a:p>
            <a:pPr marL="342900" indent="-342900" eaLnBrk="0" fontAlgn="base" hangingPunct="0">
              <a:spcBef>
                <a:spcPct val="20000"/>
              </a:spcBef>
              <a:spcAft>
                <a:spcPct val="0"/>
              </a:spcAft>
              <a:buFont typeface="Wingdings" pitchFamily="2" charset="2"/>
              <a:buChar char="Ø"/>
              <a:defRPr/>
            </a:pPr>
            <a:r>
              <a:rPr lang="en-US" sz="1600" b="1" dirty="0">
                <a:solidFill>
                  <a:srgbClr val="002060"/>
                </a:solidFill>
                <a:latin typeface="Verdana" pitchFamily="34" charset="0"/>
                <a:ea typeface="Verdana" pitchFamily="34" charset="0"/>
                <a:cs typeface="Verdana" pitchFamily="34" charset="0"/>
              </a:rPr>
              <a:t>Learning to be reflective in practice </a:t>
            </a:r>
          </a:p>
        </p:txBody>
      </p:sp>
      <p:sp>
        <p:nvSpPr>
          <p:cNvPr id="14" name="Oval 13"/>
          <p:cNvSpPr/>
          <p:nvPr/>
        </p:nvSpPr>
        <p:spPr>
          <a:xfrm>
            <a:off x="7179623" y="1943100"/>
            <a:ext cx="1981200" cy="2209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b="1" dirty="0">
                <a:solidFill>
                  <a:srgbClr val="002060"/>
                </a:solidFill>
                <a:latin typeface="Verdana" pitchFamily="34" charset="0"/>
                <a:ea typeface="Verdana" pitchFamily="34" charset="0"/>
                <a:cs typeface="Verdana" pitchFamily="34" charset="0"/>
              </a:rPr>
              <a:t>7. Clinical Reasoning (Clinical Problem Solving or Clinical Scientific Method)</a:t>
            </a:r>
            <a:endParaRPr lang="en-US" dirty="0">
              <a:solidFill>
                <a:prstClr val="white"/>
              </a:solidFill>
            </a:endParaRPr>
          </a:p>
        </p:txBody>
      </p:sp>
      <p:sp>
        <p:nvSpPr>
          <p:cNvPr id="15" name="Hexagon 14"/>
          <p:cNvSpPr/>
          <p:nvPr/>
        </p:nvSpPr>
        <p:spPr>
          <a:xfrm>
            <a:off x="7010400" y="4305300"/>
            <a:ext cx="2286000" cy="1558925"/>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20000"/>
              </a:spcBef>
              <a:spcAft>
                <a:spcPct val="0"/>
              </a:spcAft>
              <a:defRPr/>
            </a:pPr>
            <a:r>
              <a:rPr lang="en-US" sz="1600" b="1" dirty="0">
                <a:solidFill>
                  <a:srgbClr val="002060"/>
                </a:solidFill>
                <a:latin typeface="Verdana" pitchFamily="34" charset="0"/>
                <a:ea typeface="Verdana" pitchFamily="34" charset="0"/>
                <a:cs typeface="Verdana" pitchFamily="34" charset="0"/>
              </a:rPr>
              <a:t>8. Prioritizing Patient Care in a Busy Practice</a:t>
            </a:r>
          </a:p>
        </p:txBody>
      </p:sp>
      <p:sp>
        <p:nvSpPr>
          <p:cNvPr id="16" name="Oval 1027"/>
          <p:cNvSpPr>
            <a:spLocks noChangeArrowheads="1"/>
          </p:cNvSpPr>
          <p:nvPr/>
        </p:nvSpPr>
        <p:spPr bwMode="auto">
          <a:xfrm>
            <a:off x="381000" y="29279"/>
            <a:ext cx="8382000" cy="989030"/>
          </a:xfrm>
          <a:prstGeom prst="ellipse">
            <a:avLst/>
          </a:prstGeom>
          <a:solidFill>
            <a:srgbClr val="FFFF99"/>
          </a:solidFill>
          <a:ln w="2857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b="1" dirty="0" smtClean="0">
                <a:solidFill>
                  <a:srgbClr val="7030A0"/>
                </a:solidFill>
                <a:latin typeface="Verdana"/>
              </a:rPr>
              <a:t>Core areas </a:t>
            </a:r>
            <a:r>
              <a:rPr lang="en-US" sz="2000" b="1" dirty="0">
                <a:solidFill>
                  <a:srgbClr val="7030A0"/>
                </a:solidFill>
                <a:latin typeface="Verdana"/>
              </a:rPr>
              <a:t>of d</a:t>
            </a:r>
            <a:r>
              <a:rPr lang="en-US" sz="2000" b="1" dirty="0" smtClean="0">
                <a:solidFill>
                  <a:srgbClr val="7030A0"/>
                </a:solidFill>
                <a:latin typeface="Verdana"/>
              </a:rPr>
              <a:t>evelopment </a:t>
            </a:r>
            <a:r>
              <a:rPr lang="en-US" sz="2000" b="1" dirty="0">
                <a:solidFill>
                  <a:srgbClr val="7030A0"/>
                </a:solidFill>
                <a:latin typeface="Verdana"/>
              </a:rPr>
              <a:t>needed </a:t>
            </a:r>
            <a:endParaRPr lang="en-US" sz="2000" b="1" dirty="0" smtClean="0">
              <a:solidFill>
                <a:srgbClr val="7030A0"/>
              </a:solidFill>
              <a:latin typeface="Verdana"/>
            </a:endParaRPr>
          </a:p>
          <a:p>
            <a:r>
              <a:rPr lang="en-US" sz="2000" b="1" dirty="0" smtClean="0">
                <a:solidFill>
                  <a:srgbClr val="7030A0"/>
                </a:solidFill>
                <a:latin typeface="Verdana"/>
              </a:rPr>
              <a:t>by </a:t>
            </a:r>
            <a:r>
              <a:rPr lang="en-US" sz="2000" b="1" dirty="0">
                <a:solidFill>
                  <a:srgbClr val="7030A0"/>
                </a:solidFill>
                <a:latin typeface="Verdana"/>
              </a:rPr>
              <a:t>a </a:t>
            </a:r>
            <a:r>
              <a:rPr lang="en-US" sz="2000" b="1" dirty="0" smtClean="0">
                <a:solidFill>
                  <a:srgbClr val="7030A0"/>
                </a:solidFill>
                <a:latin typeface="Verdana"/>
              </a:rPr>
              <a:t>Pharmacist </a:t>
            </a:r>
            <a:r>
              <a:rPr lang="en-US" sz="2000" b="1" dirty="0">
                <a:solidFill>
                  <a:srgbClr val="7030A0"/>
                </a:solidFill>
                <a:latin typeface="Verdana"/>
              </a:rPr>
              <a:t>to provide patient-centered PC</a:t>
            </a:r>
          </a:p>
        </p:txBody>
      </p:sp>
    </p:spTree>
    <p:extLst>
      <p:ext uri="{BB962C8B-B14F-4D97-AF65-F5344CB8AC3E}">
        <p14:creationId xmlns:p14="http://schemas.microsoft.com/office/powerpoint/2010/main" val="3987090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114" name="Group 1026"/>
          <p:cNvGrpSpPr>
            <a:grpSpLocks/>
          </p:cNvGrpSpPr>
          <p:nvPr/>
        </p:nvGrpSpPr>
        <p:grpSpPr bwMode="auto">
          <a:xfrm>
            <a:off x="971550" y="836613"/>
            <a:ext cx="7632700" cy="4679950"/>
            <a:chOff x="612" y="527"/>
            <a:chExt cx="4808" cy="2948"/>
          </a:xfrm>
        </p:grpSpPr>
        <p:sp>
          <p:nvSpPr>
            <p:cNvPr id="218115" name="AutoShape 1027"/>
            <p:cNvSpPr>
              <a:spLocks noChangeArrowheads="1"/>
            </p:cNvSpPr>
            <p:nvPr/>
          </p:nvSpPr>
          <p:spPr bwMode="auto">
            <a:xfrm flipH="1">
              <a:off x="612" y="2840"/>
              <a:ext cx="1633" cy="635"/>
            </a:xfrm>
            <a:prstGeom prst="rtTriangle">
              <a:avLst/>
            </a:prstGeom>
            <a:solidFill>
              <a:srgbClr val="6ED8C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6" name="AutoShape 1028"/>
            <p:cNvSpPr>
              <a:spLocks noChangeArrowheads="1"/>
            </p:cNvSpPr>
            <p:nvPr/>
          </p:nvSpPr>
          <p:spPr bwMode="auto">
            <a:xfrm flipH="1">
              <a:off x="2154" y="2069"/>
              <a:ext cx="1769" cy="810"/>
            </a:xfrm>
            <a:prstGeom prst="rtTriangle">
              <a:avLst/>
            </a:prstGeom>
            <a:solidFill>
              <a:srgbClr val="6ED8C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7" name="AutoShape 1029"/>
            <p:cNvSpPr>
              <a:spLocks noChangeArrowheads="1"/>
            </p:cNvSpPr>
            <p:nvPr/>
          </p:nvSpPr>
          <p:spPr bwMode="auto">
            <a:xfrm flipH="1">
              <a:off x="3903" y="527"/>
              <a:ext cx="1517" cy="1542"/>
            </a:xfrm>
            <a:prstGeom prst="rtTriangle">
              <a:avLst/>
            </a:prstGeom>
            <a:solidFill>
              <a:srgbClr val="6ED8C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8" name="Rectangle 1030"/>
            <p:cNvSpPr>
              <a:spLocks noChangeArrowheads="1"/>
            </p:cNvSpPr>
            <p:nvPr/>
          </p:nvSpPr>
          <p:spPr bwMode="auto">
            <a:xfrm>
              <a:off x="2245" y="2840"/>
              <a:ext cx="1724" cy="635"/>
            </a:xfrm>
            <a:prstGeom prst="rect">
              <a:avLst/>
            </a:prstGeom>
            <a:solidFill>
              <a:srgbClr val="6ED8C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GB" sz="2400">
                <a:latin typeface="Times New Roman" pitchFamily="18" charset="0"/>
              </a:endParaRPr>
            </a:p>
          </p:txBody>
        </p:sp>
        <p:sp>
          <p:nvSpPr>
            <p:cNvPr id="218119" name="Rectangle 1031"/>
            <p:cNvSpPr>
              <a:spLocks noChangeArrowheads="1"/>
            </p:cNvSpPr>
            <p:nvPr/>
          </p:nvSpPr>
          <p:spPr bwMode="auto">
            <a:xfrm>
              <a:off x="3923" y="2069"/>
              <a:ext cx="1497" cy="1406"/>
            </a:xfrm>
            <a:prstGeom prst="rect">
              <a:avLst/>
            </a:prstGeom>
            <a:solidFill>
              <a:srgbClr val="6ED8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120" name="Group 1032"/>
          <p:cNvGrpSpPr>
            <a:grpSpLocks/>
          </p:cNvGrpSpPr>
          <p:nvPr/>
        </p:nvGrpSpPr>
        <p:grpSpPr bwMode="auto">
          <a:xfrm>
            <a:off x="5105403" y="260352"/>
            <a:ext cx="3657601" cy="2406650"/>
            <a:chOff x="3216" y="164"/>
            <a:chExt cx="2304" cy="1516"/>
          </a:xfrm>
        </p:grpSpPr>
        <p:sp>
          <p:nvSpPr>
            <p:cNvPr id="218121" name="AutoShape 1033"/>
            <p:cNvSpPr>
              <a:spLocks noChangeArrowheads="1"/>
            </p:cNvSpPr>
            <p:nvPr/>
          </p:nvSpPr>
          <p:spPr bwMode="auto">
            <a:xfrm>
              <a:off x="3515" y="164"/>
              <a:ext cx="1588" cy="1270"/>
            </a:xfrm>
            <a:prstGeom prst="wedgeRectCallout">
              <a:avLst>
                <a:gd name="adj1" fmla="val -7495"/>
                <a:gd name="adj2" fmla="val 75278"/>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GB" sz="2400">
                <a:latin typeface="Times New Roman" pitchFamily="18" charset="0"/>
              </a:endParaRPr>
            </a:p>
          </p:txBody>
        </p:sp>
        <p:sp>
          <p:nvSpPr>
            <p:cNvPr id="218122" name="Text Box 1034"/>
            <p:cNvSpPr txBox="1">
              <a:spLocks noChangeArrowheads="1"/>
            </p:cNvSpPr>
            <p:nvPr/>
          </p:nvSpPr>
          <p:spPr bwMode="auto">
            <a:xfrm>
              <a:off x="3216" y="164"/>
              <a:ext cx="2304"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150000"/>
                </a:lnSpc>
              </a:pPr>
              <a:r>
                <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rPr>
                <a:t>Clinical Pharmacist </a:t>
              </a:r>
            </a:p>
            <a:p>
              <a:pPr algn="ctr" eaLnBrk="0" hangingPunct="0">
                <a:lnSpc>
                  <a:spcPct val="150000"/>
                </a:lnSpc>
              </a:pPr>
              <a:r>
                <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rPr>
                <a:t>integrates into </a:t>
              </a:r>
            </a:p>
            <a:p>
              <a:pPr algn="ctr" eaLnBrk="0" hangingPunct="0">
                <a:lnSpc>
                  <a:spcPct val="150000"/>
                </a:lnSpc>
              </a:pPr>
              <a:r>
                <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rPr>
                <a:t>medical specialties</a:t>
              </a:r>
            </a:p>
          </p:txBody>
        </p:sp>
        <p:sp>
          <p:nvSpPr>
            <p:cNvPr id="218123" name="Text Box 1035"/>
            <p:cNvSpPr txBox="1">
              <a:spLocks noChangeArrowheads="1"/>
            </p:cNvSpPr>
            <p:nvPr/>
          </p:nvSpPr>
          <p:spPr bwMode="auto">
            <a:xfrm>
              <a:off x="4513" y="709"/>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1200" b="1" i="1">
                  <a:solidFill>
                    <a:srgbClr val="000099"/>
                  </a:solidFill>
                  <a:effectLst>
                    <a:outerShdw blurRad="38100" dist="38100" dir="2700000" algn="tl">
                      <a:srgbClr val="000000"/>
                    </a:outerShdw>
                  </a:effectLst>
                  <a:latin typeface="Tahoma" pitchFamily="34" charset="0"/>
                  <a:ea typeface="新細明體" pitchFamily="18" charset="-120"/>
                </a:rPr>
                <a:t>Variety of models</a:t>
              </a:r>
              <a:endParaRPr lang="en-US" altLang="zh-TW" sz="1400" b="1" i="1">
                <a:solidFill>
                  <a:srgbClr val="000099"/>
                </a:solidFill>
                <a:effectLst>
                  <a:outerShdw blurRad="38100" dist="38100" dir="2700000" algn="tl">
                    <a:srgbClr val="000000"/>
                  </a:outerShdw>
                </a:effectLst>
                <a:latin typeface="Tahoma" pitchFamily="34" charset="0"/>
                <a:ea typeface="新細明體" pitchFamily="18" charset="-120"/>
              </a:endParaRPr>
            </a:p>
          </p:txBody>
        </p:sp>
        <p:pic>
          <p:nvPicPr>
            <p:cNvPr id="218124" name="Picture 1036" descr="clinpho"/>
            <p:cNvPicPr>
              <a:picLocks noChangeAspect="1" noChangeArrowheads="1"/>
            </p:cNvPicPr>
            <p:nvPr/>
          </p:nvPicPr>
          <p:blipFill>
            <a:blip r:embed="rId2">
              <a:extLst>
                <a:ext uri="{28A0092B-C50C-407E-A947-70E740481C1C}">
                  <a14:useLocalDpi xmlns:a14="http://schemas.microsoft.com/office/drawing/2010/main" val="0"/>
                </a:ext>
              </a:extLst>
            </a:blip>
            <a:srcRect r="4521"/>
            <a:stretch>
              <a:fillRect/>
            </a:stretch>
          </p:blipFill>
          <p:spPr bwMode="auto">
            <a:xfrm>
              <a:off x="3515" y="746"/>
              <a:ext cx="1043" cy="93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71842" dir="2700000" algn="ctr" rotWithShape="0">
                      <a:schemeClr val="tx2"/>
                    </a:outerShdw>
                  </a:effectLst>
                </a14:hiddenEffects>
              </a:ext>
            </a:extLst>
          </p:spPr>
        </p:pic>
      </p:grpSp>
      <p:sp>
        <p:nvSpPr>
          <p:cNvPr id="218125" name="Line 1037"/>
          <p:cNvSpPr>
            <a:spLocks noChangeShapeType="1"/>
          </p:cNvSpPr>
          <p:nvPr/>
        </p:nvSpPr>
        <p:spPr bwMode="auto">
          <a:xfrm>
            <a:off x="990600" y="2819400"/>
            <a:ext cx="0" cy="2743200"/>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6" name="Line 1038"/>
          <p:cNvSpPr>
            <a:spLocks noChangeShapeType="1"/>
          </p:cNvSpPr>
          <p:nvPr/>
        </p:nvSpPr>
        <p:spPr bwMode="auto">
          <a:xfrm>
            <a:off x="971550" y="5516563"/>
            <a:ext cx="7632700" cy="0"/>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7" name="Text Box 1039"/>
          <p:cNvSpPr txBox="1">
            <a:spLocks noChangeArrowheads="1"/>
          </p:cNvSpPr>
          <p:nvPr/>
        </p:nvSpPr>
        <p:spPr bwMode="auto">
          <a:xfrm>
            <a:off x="2051050" y="4797425"/>
            <a:ext cx="4679950" cy="457200"/>
          </a:xfrm>
          <a:prstGeom prst="rect">
            <a:avLst/>
          </a:prstGeom>
          <a:noFill/>
          <a:ln>
            <a:noFill/>
          </a:ln>
          <a:effectLst/>
          <a:extLst>
            <a:ext uri="{909E8E84-426E-40DD-AFC4-6F175D3DCCD1}">
              <a14:hiddenFill xmlns:a14="http://schemas.microsoft.com/office/drawing/2010/main">
                <a:gradFill rotWithShape="0">
                  <a:gsLst>
                    <a:gs pos="0">
                      <a:srgbClr val="009999"/>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TW" altLang="en-US" sz="2400" dirty="0">
                <a:latin typeface="Times New Roman" pitchFamily="18" charset="0"/>
                <a:ea typeface="新細明體" pitchFamily="18" charset="-120"/>
              </a:rPr>
              <a:t> </a:t>
            </a:r>
            <a:r>
              <a:rPr lang="en-US" altLang="zh-TW" sz="2000" b="1" dirty="0">
                <a:solidFill>
                  <a:srgbClr val="009900"/>
                </a:solidFill>
                <a:effectLst>
                  <a:outerShdw blurRad="38100" dist="38100" dir="2700000" algn="tl">
                    <a:srgbClr val="000000"/>
                  </a:outerShdw>
                </a:effectLst>
                <a:latin typeface="Tahoma" pitchFamily="34" charset="0"/>
                <a:ea typeface="新細明體" pitchFamily="18" charset="-120"/>
              </a:rPr>
              <a:t>Innovations in</a:t>
            </a:r>
            <a:r>
              <a:rPr lang="en-US" altLang="zh-TW" sz="2000" dirty="0">
                <a:solidFill>
                  <a:srgbClr val="009900"/>
                </a:solidFill>
                <a:latin typeface="Times New Roman" pitchFamily="18" charset="0"/>
                <a:ea typeface="新細明體" pitchFamily="18" charset="-120"/>
              </a:rPr>
              <a:t> </a:t>
            </a:r>
            <a:r>
              <a:rPr lang="en-US" altLang="zh-TW" sz="2000" b="1" dirty="0">
                <a:solidFill>
                  <a:srgbClr val="009900"/>
                </a:solidFill>
                <a:effectLst>
                  <a:outerShdw blurRad="38100" dist="38100" dir="2700000" algn="tl">
                    <a:srgbClr val="000000"/>
                  </a:outerShdw>
                </a:effectLst>
                <a:latin typeface="Tahoma" pitchFamily="34" charset="0"/>
                <a:ea typeface="新細明體" pitchFamily="18" charset="-120"/>
              </a:rPr>
              <a:t>Pharmacy Services</a:t>
            </a:r>
          </a:p>
        </p:txBody>
      </p:sp>
      <p:grpSp>
        <p:nvGrpSpPr>
          <p:cNvPr id="218128" name="Group 1040"/>
          <p:cNvGrpSpPr>
            <a:grpSpLocks/>
          </p:cNvGrpSpPr>
          <p:nvPr/>
        </p:nvGrpSpPr>
        <p:grpSpPr bwMode="auto">
          <a:xfrm>
            <a:off x="1763714" y="115890"/>
            <a:ext cx="2447925" cy="1939925"/>
            <a:chOff x="1111" y="73"/>
            <a:chExt cx="1542" cy="1222"/>
          </a:xfrm>
        </p:grpSpPr>
        <p:sp>
          <p:nvSpPr>
            <p:cNvPr id="218129" name="AutoShape 1041"/>
            <p:cNvSpPr>
              <a:spLocks noChangeArrowheads="1"/>
            </p:cNvSpPr>
            <p:nvPr/>
          </p:nvSpPr>
          <p:spPr bwMode="auto">
            <a:xfrm>
              <a:off x="1111" y="73"/>
              <a:ext cx="1488" cy="1200"/>
            </a:xfrm>
            <a:prstGeom prst="wedgeRectCallout">
              <a:avLst>
                <a:gd name="adj1" fmla="val 36292"/>
                <a:gd name="adj2" fmla="val 175667"/>
              </a:avLst>
            </a:prstGeom>
            <a:solidFill>
              <a:srgbClr val="CCFFCC">
                <a:alpha val="5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GB" sz="2400">
                <a:solidFill>
                  <a:srgbClr val="CC0099"/>
                </a:solidFill>
                <a:latin typeface="Times New Roman" pitchFamily="18" charset="0"/>
              </a:endParaRPr>
            </a:p>
          </p:txBody>
        </p:sp>
        <p:sp>
          <p:nvSpPr>
            <p:cNvPr id="218130" name="Text Box 1042"/>
            <p:cNvSpPr txBox="1">
              <a:spLocks noChangeArrowheads="1"/>
            </p:cNvSpPr>
            <p:nvPr/>
          </p:nvSpPr>
          <p:spPr bwMode="auto">
            <a:xfrm>
              <a:off x="1292" y="164"/>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1200" b="1">
                  <a:solidFill>
                    <a:srgbClr val="000099"/>
                  </a:solidFill>
                  <a:effectLst>
                    <a:outerShdw blurRad="38100" dist="38100" dir="2700000" algn="tl">
                      <a:srgbClr val="000000"/>
                    </a:outerShdw>
                  </a:effectLst>
                  <a:latin typeface="Tahoma" pitchFamily="34" charset="0"/>
                  <a:ea typeface="新細明體" pitchFamily="18" charset="-120"/>
                </a:rPr>
                <a:t>Clinical Pharmacist serves 60 beds</a:t>
              </a:r>
            </a:p>
          </p:txBody>
        </p:sp>
        <p:sp>
          <p:nvSpPr>
            <p:cNvPr id="218131" name="Text Box 1043"/>
            <p:cNvSpPr txBox="1">
              <a:spLocks noChangeArrowheads="1"/>
            </p:cNvSpPr>
            <p:nvPr/>
          </p:nvSpPr>
          <p:spPr bwMode="auto">
            <a:xfrm>
              <a:off x="1927" y="527"/>
              <a:ext cx="72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1200" b="1" i="1">
                  <a:solidFill>
                    <a:srgbClr val="FFFFFF"/>
                  </a:solidFill>
                  <a:effectLst>
                    <a:outerShdw blurRad="38100" dist="38100" dir="2700000" algn="tl">
                      <a:srgbClr val="000000"/>
                    </a:outerShdw>
                  </a:effectLst>
                  <a:latin typeface="Tahoma" pitchFamily="34" charset="0"/>
                  <a:ea typeface="新細明體" pitchFamily="18" charset="-120"/>
                </a:rPr>
                <a:t>Emergence of the Teacher-Practitioner</a:t>
              </a:r>
              <a:endParaRPr lang="en-US" altLang="zh-TW" sz="1200" b="1">
                <a:solidFill>
                  <a:srgbClr val="FFFFFF"/>
                </a:solidFill>
                <a:effectLst>
                  <a:outerShdw blurRad="38100" dist="38100" dir="2700000" algn="tl">
                    <a:srgbClr val="000000"/>
                  </a:outerShdw>
                </a:effectLst>
                <a:latin typeface="Tahoma" pitchFamily="34" charset="0"/>
                <a:ea typeface="新細明體" pitchFamily="18" charset="-120"/>
              </a:endParaRPr>
            </a:p>
          </p:txBody>
        </p:sp>
        <p:pic>
          <p:nvPicPr>
            <p:cNvPr id="218132" name="Picture 1044" descr="Moi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 y="527"/>
              <a:ext cx="725" cy="768"/>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grpSp>
      <p:grpSp>
        <p:nvGrpSpPr>
          <p:cNvPr id="218133" name="Group 1045"/>
          <p:cNvGrpSpPr>
            <a:grpSpLocks/>
          </p:cNvGrpSpPr>
          <p:nvPr/>
        </p:nvGrpSpPr>
        <p:grpSpPr bwMode="auto">
          <a:xfrm>
            <a:off x="228601" y="609600"/>
            <a:ext cx="1535113" cy="2286000"/>
            <a:chOff x="144" y="384"/>
            <a:chExt cx="967" cy="1440"/>
          </a:xfrm>
        </p:grpSpPr>
        <p:sp>
          <p:nvSpPr>
            <p:cNvPr id="218134" name="AutoShape 1046"/>
            <p:cNvSpPr>
              <a:spLocks noChangeArrowheads="1"/>
            </p:cNvSpPr>
            <p:nvPr/>
          </p:nvSpPr>
          <p:spPr bwMode="auto">
            <a:xfrm>
              <a:off x="144" y="384"/>
              <a:ext cx="967" cy="1440"/>
            </a:xfrm>
            <a:prstGeom prst="wedgeRectCallout">
              <a:avLst>
                <a:gd name="adj1" fmla="val 8014"/>
                <a:gd name="adj2" fmla="val 155486"/>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GB" sz="2400">
                <a:solidFill>
                  <a:srgbClr val="CC0099"/>
                </a:solidFill>
                <a:latin typeface="Times New Roman" pitchFamily="18" charset="0"/>
              </a:endParaRPr>
            </a:p>
          </p:txBody>
        </p:sp>
        <p:sp>
          <p:nvSpPr>
            <p:cNvPr id="218135" name="Text Box 1047"/>
            <p:cNvSpPr txBox="1">
              <a:spLocks noChangeArrowheads="1"/>
            </p:cNvSpPr>
            <p:nvPr/>
          </p:nvSpPr>
          <p:spPr bwMode="auto">
            <a:xfrm>
              <a:off x="204" y="482"/>
              <a:ext cx="907" cy="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50000"/>
                </a:lnSpc>
              </a:pPr>
              <a:r>
                <a:rPr lang="en-US" altLang="zh-TW" sz="1200" b="1" dirty="0" smtClean="0">
                  <a:solidFill>
                    <a:srgbClr val="000099"/>
                  </a:solidFill>
                  <a:effectLst>
                    <a:outerShdw blurRad="38100" dist="38100" dir="2700000" algn="tl">
                      <a:srgbClr val="000000"/>
                    </a:outerShdw>
                  </a:effectLst>
                  <a:latin typeface="Verdana" pitchFamily="34" charset="0"/>
                  <a:ea typeface="新細明體" pitchFamily="18" charset="-120"/>
                </a:rPr>
                <a:t>Pharmacist as </a:t>
              </a:r>
              <a:endPar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endParaRPr>
            </a:p>
            <a:p>
              <a:pPr algn="ctr" eaLnBrk="0" hangingPunct="0">
                <a:lnSpc>
                  <a:spcPct val="150000"/>
                </a:lnSpc>
              </a:pPr>
              <a:r>
                <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rPr>
                <a:t>ward visitor </a:t>
              </a:r>
            </a:p>
            <a:p>
              <a:pPr algn="ctr" eaLnBrk="0" hangingPunct="0">
                <a:lnSpc>
                  <a:spcPct val="150000"/>
                </a:lnSpc>
              </a:pPr>
              <a:r>
                <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rPr>
                <a:t>serves 120</a:t>
              </a:r>
            </a:p>
            <a:p>
              <a:pPr algn="ctr" eaLnBrk="0" hangingPunct="0">
                <a:lnSpc>
                  <a:spcPct val="150000"/>
                </a:lnSpc>
              </a:pPr>
              <a:r>
                <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rPr>
                <a:t> </a:t>
              </a:r>
              <a:r>
                <a:rPr lang="en-US" altLang="zh-TW" sz="1200" b="1" dirty="0" smtClean="0">
                  <a:solidFill>
                    <a:srgbClr val="000099"/>
                  </a:solidFill>
                  <a:effectLst>
                    <a:outerShdw blurRad="38100" dist="38100" dir="2700000" algn="tl">
                      <a:srgbClr val="000000"/>
                    </a:outerShdw>
                  </a:effectLst>
                  <a:latin typeface="Verdana" pitchFamily="34" charset="0"/>
                  <a:ea typeface="新細明體" pitchFamily="18" charset="-120"/>
                </a:rPr>
                <a:t>beds</a:t>
              </a:r>
              <a:endPar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endParaRPr>
            </a:p>
          </p:txBody>
        </p:sp>
        <p:pic>
          <p:nvPicPr>
            <p:cNvPr id="218136" name="Picture 1048" descr="wardpharm"/>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l="4959" t="25653" r="9834" b="25783"/>
            <a:stretch>
              <a:fillRect/>
            </a:stretch>
          </p:blipFill>
          <p:spPr bwMode="auto">
            <a:xfrm>
              <a:off x="158" y="1071"/>
              <a:ext cx="953" cy="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8138" name="Group 1050"/>
          <p:cNvGrpSpPr>
            <a:grpSpLocks/>
          </p:cNvGrpSpPr>
          <p:nvPr/>
        </p:nvGrpSpPr>
        <p:grpSpPr bwMode="auto">
          <a:xfrm>
            <a:off x="827088" y="5445125"/>
            <a:ext cx="7485062" cy="666750"/>
            <a:chOff x="521" y="3430"/>
            <a:chExt cx="4715" cy="420"/>
          </a:xfrm>
        </p:grpSpPr>
        <p:grpSp>
          <p:nvGrpSpPr>
            <p:cNvPr id="218139" name="Group 1051"/>
            <p:cNvGrpSpPr>
              <a:grpSpLocks/>
            </p:cNvGrpSpPr>
            <p:nvPr/>
          </p:nvGrpSpPr>
          <p:grpSpPr bwMode="auto">
            <a:xfrm>
              <a:off x="521" y="3430"/>
              <a:ext cx="3535" cy="420"/>
              <a:chOff x="521" y="3430"/>
              <a:chExt cx="3535" cy="420"/>
            </a:xfrm>
          </p:grpSpPr>
          <p:grpSp>
            <p:nvGrpSpPr>
              <p:cNvPr id="218140" name="Group 1052"/>
              <p:cNvGrpSpPr>
                <a:grpSpLocks/>
              </p:cNvGrpSpPr>
              <p:nvPr/>
            </p:nvGrpSpPr>
            <p:grpSpPr bwMode="auto">
              <a:xfrm>
                <a:off x="521" y="3455"/>
                <a:ext cx="817" cy="386"/>
                <a:chOff x="1151" y="3454"/>
                <a:chExt cx="817" cy="386"/>
              </a:xfrm>
            </p:grpSpPr>
            <p:sp>
              <p:nvSpPr>
                <p:cNvPr id="218141" name="AutoShape 1053"/>
                <p:cNvSpPr>
                  <a:spLocks noChangeArrowheads="1"/>
                </p:cNvSpPr>
                <p:nvPr/>
              </p:nvSpPr>
              <p:spPr bwMode="auto">
                <a:xfrm rot="-5408585">
                  <a:off x="1367" y="3238"/>
                  <a:ext cx="385" cy="817"/>
                </a:xfrm>
                <a:prstGeom prst="homePlate">
                  <a:avLst>
                    <a:gd name="adj" fmla="val 25000"/>
                  </a:avLst>
                </a:prstGeom>
                <a:gradFill rotWithShape="0">
                  <a:gsLst>
                    <a:gs pos="0">
                      <a:srgbClr val="FFCCFF"/>
                    </a:gs>
                    <a:gs pos="100000">
                      <a:schemeClr val="hlink"/>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2" name="Text Box 1054"/>
                <p:cNvSpPr txBox="1">
                  <a:spLocks noChangeArrowheads="1"/>
                </p:cNvSpPr>
                <p:nvPr/>
              </p:nvSpPr>
              <p:spPr bwMode="auto">
                <a:xfrm>
                  <a:off x="1200" y="3552"/>
                  <a:ext cx="720" cy="288"/>
                </a:xfrm>
                <a:prstGeom prst="rect">
                  <a:avLst/>
                </a:prstGeom>
                <a:gradFill rotWithShape="0">
                  <a:gsLst>
                    <a:gs pos="0">
                      <a:srgbClr val="FFCCFF"/>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TW" altLang="en-US" sz="2400" b="1">
                      <a:latin typeface="Tahoma" pitchFamily="34" charset="0"/>
                      <a:ea typeface="新細明體" pitchFamily="18" charset="-120"/>
                    </a:rPr>
                    <a:t>1970</a:t>
                  </a:r>
                  <a:r>
                    <a:rPr lang="en-US" altLang="zh-TW" sz="2400" b="1">
                      <a:latin typeface="Tahoma" pitchFamily="34" charset="0"/>
                      <a:ea typeface="新細明體" pitchFamily="18" charset="-120"/>
                    </a:rPr>
                    <a:t>s</a:t>
                  </a:r>
                  <a:endParaRPr lang="en-US" altLang="zh-TW" sz="2400">
                    <a:latin typeface="Times New Roman" pitchFamily="18" charset="0"/>
                    <a:ea typeface="新細明體" pitchFamily="18" charset="-120"/>
                  </a:endParaRPr>
                </a:p>
              </p:txBody>
            </p:sp>
          </p:grpSp>
          <p:grpSp>
            <p:nvGrpSpPr>
              <p:cNvPr id="218143" name="Group 1055"/>
              <p:cNvGrpSpPr>
                <a:grpSpLocks/>
              </p:cNvGrpSpPr>
              <p:nvPr/>
            </p:nvGrpSpPr>
            <p:grpSpPr bwMode="auto">
              <a:xfrm>
                <a:off x="2010" y="3456"/>
                <a:ext cx="816" cy="385"/>
                <a:chOff x="2640" y="3455"/>
                <a:chExt cx="816" cy="385"/>
              </a:xfrm>
            </p:grpSpPr>
            <p:sp>
              <p:nvSpPr>
                <p:cNvPr id="218144" name="AutoShape 1056"/>
                <p:cNvSpPr>
                  <a:spLocks noChangeArrowheads="1"/>
                </p:cNvSpPr>
                <p:nvPr/>
              </p:nvSpPr>
              <p:spPr bwMode="auto">
                <a:xfrm rot="-5408585">
                  <a:off x="2856" y="3239"/>
                  <a:ext cx="384" cy="816"/>
                </a:xfrm>
                <a:prstGeom prst="homePlate">
                  <a:avLst>
                    <a:gd name="adj" fmla="val 25000"/>
                  </a:avLst>
                </a:prstGeom>
                <a:gradFill rotWithShape="0">
                  <a:gsLst>
                    <a:gs pos="0">
                      <a:srgbClr val="CCCCFF"/>
                    </a:gs>
                    <a:gs pos="100000">
                      <a:srgbClr val="FF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5" name="Text Box 1057"/>
                <p:cNvSpPr txBox="1">
                  <a:spLocks noChangeArrowheads="1"/>
                </p:cNvSpPr>
                <p:nvPr/>
              </p:nvSpPr>
              <p:spPr bwMode="auto">
                <a:xfrm>
                  <a:off x="2688" y="3552"/>
                  <a:ext cx="720" cy="288"/>
                </a:xfrm>
                <a:prstGeom prst="rect">
                  <a:avLst/>
                </a:prstGeom>
                <a:gradFill rotWithShape="0">
                  <a:gsLst>
                    <a:gs pos="0">
                      <a:srgbClr val="CCCCFF"/>
                    </a:gs>
                    <a:gs pos="100000">
                      <a:srgbClr val="FF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TW" altLang="en-US" sz="2400" b="1">
                      <a:latin typeface="Tahoma" pitchFamily="34" charset="0"/>
                      <a:ea typeface="新細明體" pitchFamily="18" charset="-120"/>
                    </a:rPr>
                    <a:t>1980</a:t>
                  </a:r>
                  <a:r>
                    <a:rPr lang="en-US" altLang="zh-TW" sz="2400" b="1">
                      <a:latin typeface="Tahoma" pitchFamily="34" charset="0"/>
                      <a:ea typeface="新細明體" pitchFamily="18" charset="-120"/>
                    </a:rPr>
                    <a:t>s</a:t>
                  </a:r>
                  <a:endParaRPr lang="en-US" altLang="zh-TW" sz="2400">
                    <a:latin typeface="Times New Roman" pitchFamily="18" charset="0"/>
                    <a:ea typeface="新細明體" pitchFamily="18" charset="-120"/>
                  </a:endParaRPr>
                </a:p>
              </p:txBody>
            </p:sp>
          </p:grpSp>
          <p:grpSp>
            <p:nvGrpSpPr>
              <p:cNvPr id="218146" name="Group 1058"/>
              <p:cNvGrpSpPr>
                <a:grpSpLocks/>
              </p:cNvGrpSpPr>
              <p:nvPr/>
            </p:nvGrpSpPr>
            <p:grpSpPr bwMode="auto">
              <a:xfrm>
                <a:off x="3288" y="3430"/>
                <a:ext cx="768" cy="420"/>
                <a:chOff x="4464" y="3384"/>
                <a:chExt cx="768" cy="420"/>
              </a:xfrm>
            </p:grpSpPr>
            <p:sp>
              <p:nvSpPr>
                <p:cNvPr id="218147" name="AutoShape 1059"/>
                <p:cNvSpPr>
                  <a:spLocks noChangeArrowheads="1"/>
                </p:cNvSpPr>
                <p:nvPr/>
              </p:nvSpPr>
              <p:spPr bwMode="auto">
                <a:xfrm rot="-5408585">
                  <a:off x="4641" y="3213"/>
                  <a:ext cx="420" cy="762"/>
                </a:xfrm>
                <a:prstGeom prst="homePlate">
                  <a:avLst>
                    <a:gd name="adj" fmla="val 25000"/>
                  </a:avLst>
                </a:prstGeom>
                <a:gradFill rotWithShape="0">
                  <a:gsLst>
                    <a:gs pos="0">
                      <a:srgbClr val="CCCCFF"/>
                    </a:gs>
                    <a:gs pos="100000">
                      <a:srgbClr val="FF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8" name="Text Box 1060"/>
                <p:cNvSpPr txBox="1">
                  <a:spLocks noChangeArrowheads="1"/>
                </p:cNvSpPr>
                <p:nvPr/>
              </p:nvSpPr>
              <p:spPr bwMode="auto">
                <a:xfrm>
                  <a:off x="4464" y="3504"/>
                  <a:ext cx="768" cy="288"/>
                </a:xfrm>
                <a:prstGeom prst="rect">
                  <a:avLst/>
                </a:prstGeom>
                <a:gradFill rotWithShape="0">
                  <a:gsLst>
                    <a:gs pos="0">
                      <a:srgbClr val="CCCCFF"/>
                    </a:gs>
                    <a:gs pos="100000">
                      <a:srgbClr val="FF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TW" altLang="en-US" sz="2400" b="1">
                      <a:latin typeface="Tahoma" pitchFamily="34" charset="0"/>
                      <a:ea typeface="新細明體" pitchFamily="18" charset="-120"/>
                    </a:rPr>
                    <a:t>1990</a:t>
                  </a:r>
                  <a:r>
                    <a:rPr lang="en-US" altLang="zh-TW" sz="2400" b="1">
                      <a:latin typeface="Tahoma" pitchFamily="34" charset="0"/>
                      <a:ea typeface="新細明體" pitchFamily="18" charset="-120"/>
                    </a:rPr>
                    <a:t>s</a:t>
                  </a:r>
                  <a:endParaRPr lang="en-US" altLang="zh-TW" sz="2400">
                    <a:latin typeface="Times New Roman" pitchFamily="18" charset="0"/>
                    <a:ea typeface="新細明體" pitchFamily="18" charset="-120"/>
                  </a:endParaRPr>
                </a:p>
              </p:txBody>
            </p:sp>
          </p:grpSp>
        </p:grpSp>
        <p:grpSp>
          <p:nvGrpSpPr>
            <p:cNvPr id="218149" name="Group 1061"/>
            <p:cNvGrpSpPr>
              <a:grpSpLocks/>
            </p:cNvGrpSpPr>
            <p:nvPr/>
          </p:nvGrpSpPr>
          <p:grpSpPr bwMode="auto">
            <a:xfrm>
              <a:off x="4468" y="3430"/>
              <a:ext cx="768" cy="420"/>
              <a:chOff x="4464" y="3384"/>
              <a:chExt cx="768" cy="420"/>
            </a:xfrm>
          </p:grpSpPr>
          <p:sp>
            <p:nvSpPr>
              <p:cNvPr id="218150" name="AutoShape 1062"/>
              <p:cNvSpPr>
                <a:spLocks noChangeArrowheads="1"/>
              </p:cNvSpPr>
              <p:nvPr/>
            </p:nvSpPr>
            <p:spPr bwMode="auto">
              <a:xfrm rot="-5408585">
                <a:off x="4641" y="3213"/>
                <a:ext cx="420" cy="762"/>
              </a:xfrm>
              <a:prstGeom prst="homePlate">
                <a:avLst>
                  <a:gd name="adj" fmla="val 25000"/>
                </a:avLst>
              </a:prstGeom>
              <a:gradFill rotWithShape="0">
                <a:gsLst>
                  <a:gs pos="0">
                    <a:srgbClr val="CCCCFF"/>
                  </a:gs>
                  <a:gs pos="100000">
                    <a:srgbClr val="FF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1" name="Text Box 1063"/>
              <p:cNvSpPr txBox="1">
                <a:spLocks noChangeArrowheads="1"/>
              </p:cNvSpPr>
              <p:nvPr/>
            </p:nvSpPr>
            <p:spPr bwMode="auto">
              <a:xfrm>
                <a:off x="4464" y="3504"/>
                <a:ext cx="768" cy="288"/>
              </a:xfrm>
              <a:prstGeom prst="rect">
                <a:avLst/>
              </a:prstGeom>
              <a:gradFill rotWithShape="0">
                <a:gsLst>
                  <a:gs pos="0">
                    <a:srgbClr val="CCCCFF"/>
                  </a:gs>
                  <a:gs pos="100000">
                    <a:srgbClr val="FF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TW" altLang="en-US" sz="2400" b="1">
                    <a:latin typeface="Tahoma" pitchFamily="34" charset="0"/>
                    <a:ea typeface="新細明體" pitchFamily="18" charset="-120"/>
                  </a:rPr>
                  <a:t>2000</a:t>
                </a:r>
                <a:r>
                  <a:rPr lang="en-US" altLang="zh-TW" sz="2400" b="1">
                    <a:latin typeface="Tahoma" pitchFamily="34" charset="0"/>
                    <a:ea typeface="新細明體" pitchFamily="18" charset="-120"/>
                  </a:rPr>
                  <a:t>s</a:t>
                </a:r>
                <a:endParaRPr lang="en-US" altLang="zh-TW" sz="2400">
                  <a:latin typeface="Times New Roman" pitchFamily="18" charset="0"/>
                  <a:ea typeface="新細明體" pitchFamily="18" charset="-120"/>
                </a:endParaRPr>
              </a:p>
            </p:txBody>
          </p:sp>
        </p:grpSp>
      </p:grpSp>
      <p:grpSp>
        <p:nvGrpSpPr>
          <p:cNvPr id="218152" name="Group 1064"/>
          <p:cNvGrpSpPr>
            <a:grpSpLocks/>
          </p:cNvGrpSpPr>
          <p:nvPr/>
        </p:nvGrpSpPr>
        <p:grpSpPr bwMode="auto">
          <a:xfrm>
            <a:off x="1619251" y="2420938"/>
            <a:ext cx="1943100" cy="1873250"/>
            <a:chOff x="1066" y="1525"/>
            <a:chExt cx="1224" cy="1180"/>
          </a:xfrm>
        </p:grpSpPr>
        <p:sp>
          <p:nvSpPr>
            <p:cNvPr id="218153" name="AutoShape 1065"/>
            <p:cNvSpPr>
              <a:spLocks noChangeArrowheads="1"/>
            </p:cNvSpPr>
            <p:nvPr/>
          </p:nvSpPr>
          <p:spPr bwMode="auto">
            <a:xfrm>
              <a:off x="1066" y="2400"/>
              <a:ext cx="1224" cy="305"/>
            </a:xfrm>
            <a:prstGeom prst="wedgeRectCallout">
              <a:avLst>
                <a:gd name="adj1" fmla="val -25898"/>
                <a:gd name="adj2" fmla="val 241444"/>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150000"/>
                </a:lnSpc>
              </a:pPr>
              <a:r>
                <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rPr>
                <a:t>Community Pharmacy </a:t>
              </a:r>
            </a:p>
            <a:p>
              <a:pPr algn="ctr" eaLnBrk="0" hangingPunct="0">
                <a:lnSpc>
                  <a:spcPct val="150000"/>
                </a:lnSpc>
              </a:pPr>
              <a:r>
                <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rPr>
                <a:t>Patient </a:t>
              </a:r>
            </a:p>
            <a:p>
              <a:pPr algn="ctr" eaLnBrk="0" hangingPunct="0">
                <a:lnSpc>
                  <a:spcPct val="150000"/>
                </a:lnSpc>
              </a:pPr>
              <a:r>
                <a:rPr lang="en-US" altLang="zh-TW" sz="1200" b="1" dirty="0">
                  <a:solidFill>
                    <a:srgbClr val="000099"/>
                  </a:solidFill>
                  <a:effectLst>
                    <a:outerShdw blurRad="38100" dist="38100" dir="2700000" algn="tl">
                      <a:srgbClr val="000000"/>
                    </a:outerShdw>
                  </a:effectLst>
                  <a:latin typeface="Verdana" pitchFamily="34" charset="0"/>
                  <a:ea typeface="新細明體" pitchFamily="18" charset="-120"/>
                </a:rPr>
                <a:t>Medication Records</a:t>
              </a:r>
              <a:endParaRPr lang="en-GB" sz="2400" b="1" dirty="0">
                <a:solidFill>
                  <a:srgbClr val="000099"/>
                </a:solidFill>
                <a:effectLst>
                  <a:outerShdw blurRad="38100" dist="38100" dir="2700000" algn="tl">
                    <a:srgbClr val="000000"/>
                  </a:outerShdw>
                </a:effectLst>
                <a:latin typeface="Tahoma" pitchFamily="34" charset="0"/>
                <a:ea typeface="新細明體" pitchFamily="18" charset="-120"/>
              </a:endParaRPr>
            </a:p>
          </p:txBody>
        </p:sp>
        <p:pic>
          <p:nvPicPr>
            <p:cNvPr id="218154" name="Picture 1066" descr="lwf1pharmacist"/>
            <p:cNvPicPr>
              <a:picLocks noChangeAspect="1" noChangeArrowheads="1"/>
            </p:cNvPicPr>
            <p:nvPr/>
          </p:nvPicPr>
          <p:blipFill>
            <a:blip r:embed="rId5">
              <a:extLst>
                <a:ext uri="{28A0092B-C50C-407E-A947-70E740481C1C}">
                  <a14:useLocalDpi xmlns:a14="http://schemas.microsoft.com/office/drawing/2010/main" val="0"/>
                </a:ext>
              </a:extLst>
            </a:blip>
            <a:srcRect l="-340" t="29831" b="15932"/>
            <a:stretch>
              <a:fillRect/>
            </a:stretch>
          </p:blipFill>
          <p:spPr bwMode="auto">
            <a:xfrm>
              <a:off x="1066" y="1525"/>
              <a:ext cx="1224" cy="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8155" name="Group 1067"/>
          <p:cNvGrpSpPr>
            <a:grpSpLocks/>
          </p:cNvGrpSpPr>
          <p:nvPr/>
        </p:nvGrpSpPr>
        <p:grpSpPr bwMode="auto">
          <a:xfrm>
            <a:off x="3851275" y="1700213"/>
            <a:ext cx="1760538" cy="2317750"/>
            <a:chOff x="2426" y="935"/>
            <a:chExt cx="1109" cy="1460"/>
          </a:xfrm>
        </p:grpSpPr>
        <p:sp>
          <p:nvSpPr>
            <p:cNvPr id="218156" name="AutoShape 1068"/>
            <p:cNvSpPr>
              <a:spLocks noChangeArrowheads="1"/>
            </p:cNvSpPr>
            <p:nvPr/>
          </p:nvSpPr>
          <p:spPr bwMode="auto">
            <a:xfrm>
              <a:off x="2426" y="1752"/>
              <a:ext cx="1109" cy="643"/>
            </a:xfrm>
            <a:prstGeom prst="wedgeRectCallout">
              <a:avLst>
                <a:gd name="adj1" fmla="val -8704"/>
                <a:gd name="adj2" fmla="val 123407"/>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Pharmacy Patient </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Computer  Records</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and Services to</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 Elderly Nursing </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 Homes</a:t>
              </a:r>
              <a:endParaRPr lang="en-GB" sz="1200" b="1">
                <a:solidFill>
                  <a:srgbClr val="000099"/>
                </a:solidFill>
                <a:effectLst>
                  <a:outerShdw blurRad="38100" dist="38100" dir="2700000" algn="tl">
                    <a:srgbClr val="000000"/>
                  </a:outerShdw>
                </a:effectLst>
                <a:latin typeface="Verdana" pitchFamily="34" charset="0"/>
                <a:ea typeface="新細明體" pitchFamily="18" charset="-120"/>
              </a:endParaRPr>
            </a:p>
          </p:txBody>
        </p:sp>
        <p:pic>
          <p:nvPicPr>
            <p:cNvPr id="218157" name="Picture 1069" descr="aanzee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6" y="935"/>
              <a:ext cx="1089" cy="83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2391" dir="1784693" algn="ctr" rotWithShape="0">
                      <a:schemeClr val="tx2"/>
                    </a:outerShdw>
                  </a:effectLst>
                </a14:hiddenEffects>
              </a:ext>
            </a:extLst>
          </p:spPr>
        </p:pic>
      </p:grpSp>
      <p:grpSp>
        <p:nvGrpSpPr>
          <p:cNvPr id="218158" name="Group 1070"/>
          <p:cNvGrpSpPr>
            <a:grpSpLocks/>
          </p:cNvGrpSpPr>
          <p:nvPr/>
        </p:nvGrpSpPr>
        <p:grpSpPr bwMode="auto">
          <a:xfrm>
            <a:off x="6588126" y="3068640"/>
            <a:ext cx="1944688" cy="2179637"/>
            <a:chOff x="4150" y="1933"/>
            <a:chExt cx="1225" cy="1373"/>
          </a:xfrm>
        </p:grpSpPr>
        <p:sp>
          <p:nvSpPr>
            <p:cNvPr id="218159" name="AutoShape 1071"/>
            <p:cNvSpPr>
              <a:spLocks noChangeArrowheads="1"/>
            </p:cNvSpPr>
            <p:nvPr/>
          </p:nvSpPr>
          <p:spPr bwMode="auto">
            <a:xfrm>
              <a:off x="4150" y="1933"/>
              <a:ext cx="1225" cy="571"/>
            </a:xfrm>
            <a:prstGeom prst="wedgeRectCallout">
              <a:avLst>
                <a:gd name="adj1" fmla="val -40449"/>
                <a:gd name="adj2" fmla="val -117074"/>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0"/>
                </a:spcBef>
              </a:pPr>
              <a:endParaRPr lang="zh-TW" altLang="en-US" sz="1400" b="1">
                <a:solidFill>
                  <a:schemeClr val="bg1"/>
                </a:solidFill>
                <a:effectLst>
                  <a:outerShdw blurRad="38100" dist="38100" dir="2700000" algn="tl">
                    <a:srgbClr val="000000"/>
                  </a:outerShdw>
                </a:effectLst>
                <a:latin typeface="Tahoma" pitchFamily="34" charset="0"/>
                <a:ea typeface="新細明體" pitchFamily="18" charset="-120"/>
              </a:endParaRP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Primary Care </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 Pharmacy</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Targeted Services </a:t>
              </a:r>
            </a:p>
            <a:p>
              <a:pPr algn="ctr" eaLnBrk="0" hangingPunct="0">
                <a:spcBef>
                  <a:spcPct val="0"/>
                </a:spcBef>
              </a:pPr>
              <a:endParaRPr lang="zh-TW" altLang="en-US" sz="1200" b="1">
                <a:solidFill>
                  <a:srgbClr val="000099"/>
                </a:solidFill>
                <a:effectLst>
                  <a:outerShdw blurRad="38100" dist="38100" dir="2700000" algn="tl">
                    <a:srgbClr val="000000"/>
                  </a:outerShdw>
                </a:effectLst>
                <a:latin typeface="Verdana" pitchFamily="34" charset="0"/>
                <a:ea typeface="新細明體" pitchFamily="18" charset="-120"/>
              </a:endParaRPr>
            </a:p>
          </p:txBody>
        </p:sp>
        <p:pic>
          <p:nvPicPr>
            <p:cNvPr id="218160" name="Picture 1072" descr="medicationr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0" y="2523"/>
              <a:ext cx="1179" cy="78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17088" dir="2436078" algn="ctr" rotWithShape="0">
                      <a:schemeClr val="tx2"/>
                    </a:outerShdw>
                  </a:effectLst>
                </a14:hiddenEffects>
              </a:ext>
            </a:extLst>
          </p:spPr>
        </p:pic>
      </p:grpSp>
      <p:sp>
        <p:nvSpPr>
          <p:cNvPr id="218161" name="Text Box 1073"/>
          <p:cNvSpPr txBox="1">
            <a:spLocks noChangeArrowheads="1"/>
          </p:cNvSpPr>
          <p:nvPr/>
        </p:nvSpPr>
        <p:spPr bwMode="auto">
          <a:xfrm>
            <a:off x="7772400" y="6400800"/>
            <a:ext cx="121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1200">
                <a:ea typeface="新細明體" pitchFamily="18" charset="-120"/>
              </a:rPr>
              <a:t>30</a:t>
            </a:r>
            <a:r>
              <a:rPr lang="en-US" altLang="zh-TW" sz="1200" baseline="30000">
                <a:ea typeface="新細明體" pitchFamily="18" charset="-120"/>
              </a:rPr>
              <a:t>th</a:t>
            </a:r>
            <a:r>
              <a:rPr lang="en-US" altLang="zh-TW" sz="1200">
                <a:ea typeface="新細明體" pitchFamily="18" charset="-120"/>
              </a:rPr>
              <a:t> Nov. 2013</a:t>
            </a:r>
          </a:p>
        </p:txBody>
      </p:sp>
    </p:spTree>
    <p:extLst>
      <p:ext uri="{BB962C8B-B14F-4D97-AF65-F5344CB8AC3E}">
        <p14:creationId xmlns:p14="http://schemas.microsoft.com/office/powerpoint/2010/main" val="36363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8133"/>
                                        </p:tgtEl>
                                        <p:attrNameLst>
                                          <p:attrName>style.visibility</p:attrName>
                                        </p:attrNameLst>
                                      </p:cBhvr>
                                      <p:to>
                                        <p:strVal val="visible"/>
                                      </p:to>
                                    </p:set>
                                    <p:animEffect transition="in" filter="box(out)">
                                      <p:cBhvr>
                                        <p:cTn id="7" dur="500"/>
                                        <p:tgtEl>
                                          <p:spTgt spid="218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18152"/>
                                        </p:tgtEl>
                                        <p:attrNameLst>
                                          <p:attrName>style.visibility</p:attrName>
                                        </p:attrNameLst>
                                      </p:cBhvr>
                                      <p:to>
                                        <p:strVal val="visible"/>
                                      </p:to>
                                    </p:set>
                                    <p:animEffect transition="in" filter="box(out)">
                                      <p:cBhvr>
                                        <p:cTn id="12" dur="500"/>
                                        <p:tgtEl>
                                          <p:spTgt spid="2181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18128"/>
                                        </p:tgtEl>
                                        <p:attrNameLst>
                                          <p:attrName>style.visibility</p:attrName>
                                        </p:attrNameLst>
                                      </p:cBhvr>
                                      <p:to>
                                        <p:strVal val="visible"/>
                                      </p:to>
                                    </p:set>
                                    <p:animEffect transition="in" filter="box(out)">
                                      <p:cBhvr>
                                        <p:cTn id="17" dur="500"/>
                                        <p:tgtEl>
                                          <p:spTgt spid="2181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18155"/>
                                        </p:tgtEl>
                                        <p:attrNameLst>
                                          <p:attrName>style.visibility</p:attrName>
                                        </p:attrNameLst>
                                      </p:cBhvr>
                                      <p:to>
                                        <p:strVal val="visible"/>
                                      </p:to>
                                    </p:set>
                                    <p:animEffect transition="in" filter="box(out)">
                                      <p:cBhvr>
                                        <p:cTn id="22" dur="500"/>
                                        <p:tgtEl>
                                          <p:spTgt spid="218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18120"/>
                                        </p:tgtEl>
                                        <p:attrNameLst>
                                          <p:attrName>style.visibility</p:attrName>
                                        </p:attrNameLst>
                                      </p:cBhvr>
                                      <p:to>
                                        <p:strVal val="visible"/>
                                      </p:to>
                                    </p:set>
                                    <p:animEffect transition="in" filter="box(out)">
                                      <p:cBhvr>
                                        <p:cTn id="27" dur="500"/>
                                        <p:tgtEl>
                                          <p:spTgt spid="2181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218158"/>
                                        </p:tgtEl>
                                        <p:attrNameLst>
                                          <p:attrName>style.visibility</p:attrName>
                                        </p:attrNameLst>
                                      </p:cBhvr>
                                      <p:to>
                                        <p:strVal val="visible"/>
                                      </p:to>
                                    </p:set>
                                    <p:animEffect transition="in" filter="box(out)">
                                      <p:cBhvr>
                                        <p:cTn id="32" dur="500"/>
                                        <p:tgtEl>
                                          <p:spTgt spid="218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60" name="Rectangle 24"/>
          <p:cNvSpPr>
            <a:spLocks noChangeArrowheads="1"/>
          </p:cNvSpPr>
          <p:nvPr/>
        </p:nvSpPr>
        <p:spPr bwMode="auto">
          <a:xfrm>
            <a:off x="4648200" y="1034534"/>
            <a:ext cx="4038600" cy="369332"/>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9159" name="Rectangle 23"/>
          <p:cNvSpPr>
            <a:spLocks noChangeArrowheads="1"/>
          </p:cNvSpPr>
          <p:nvPr/>
        </p:nvSpPr>
        <p:spPr bwMode="auto">
          <a:xfrm>
            <a:off x="533400" y="1377434"/>
            <a:ext cx="2286000" cy="369332"/>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19158" name="Picture 22" descr="wardpharm"/>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4959" t="25653" r="9834" b="25783"/>
          <a:stretch>
            <a:fillRect/>
          </a:stretch>
        </p:blipFill>
        <p:spPr bwMode="auto">
          <a:xfrm>
            <a:off x="152400" y="381002"/>
            <a:ext cx="2514600" cy="1973263"/>
          </a:xfrm>
          <a:prstGeom prst="rect">
            <a:avLst/>
          </a:prstGeom>
          <a:noFill/>
          <a:extLst>
            <a:ext uri="{909E8E84-426E-40DD-AFC4-6F175D3DCCD1}">
              <a14:hiddenFill xmlns:a14="http://schemas.microsoft.com/office/drawing/2010/main">
                <a:solidFill>
                  <a:srgbClr val="FFFFFF"/>
                </a:solidFill>
              </a14:hiddenFill>
            </a:ext>
          </a:extLst>
        </p:spPr>
      </p:pic>
      <p:sp>
        <p:nvSpPr>
          <p:cNvPr id="219139" name="Rectangle 3"/>
          <p:cNvSpPr>
            <a:spLocks noChangeArrowheads="1"/>
          </p:cNvSpPr>
          <p:nvPr/>
        </p:nvSpPr>
        <p:spPr bwMode="auto">
          <a:xfrm>
            <a:off x="1187450" y="1628777"/>
            <a:ext cx="2808288" cy="1152525"/>
          </a:xfrm>
          <a:prstGeom prst="rect">
            <a:avLst/>
          </a:prstGeom>
          <a:noFill/>
          <a:ln>
            <a:noFill/>
          </a:ln>
          <a:effectLst>
            <a:outerShdw dist="71842"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eaLnBrk="0" hangingPunct="0">
              <a:lnSpc>
                <a:spcPct val="80000"/>
              </a:lnSpc>
              <a:spcBef>
                <a:spcPct val="20000"/>
              </a:spcBef>
              <a:buClr>
                <a:schemeClr val="tx1"/>
              </a:buClr>
            </a:pPr>
            <a:endParaRPr lang="zh-TW" altLang="en-US" sz="2400">
              <a:solidFill>
                <a:srgbClr val="00FF00"/>
              </a:solidFill>
              <a:ea typeface="新細明體" pitchFamily="18" charset="-120"/>
            </a:endParaRPr>
          </a:p>
          <a:p>
            <a:pPr algn="ctr" eaLnBrk="0" hangingPunct="0">
              <a:lnSpc>
                <a:spcPct val="80000"/>
              </a:lnSpc>
              <a:spcBef>
                <a:spcPct val="20000"/>
              </a:spcBef>
              <a:buClr>
                <a:schemeClr val="tx1"/>
              </a:buClr>
            </a:pPr>
            <a:r>
              <a:rPr lang="en-US" altLang="zh-TW" b="1">
                <a:solidFill>
                  <a:srgbClr val="FFFF00"/>
                </a:solidFill>
                <a:effectLst>
                  <a:outerShdw blurRad="38100" dist="38100" dir="2700000" algn="tl">
                    <a:srgbClr val="000000"/>
                  </a:outerShdw>
                </a:effectLst>
                <a:ea typeface="新細明體" pitchFamily="18" charset="-120"/>
              </a:rPr>
              <a:t> </a:t>
            </a:r>
            <a:r>
              <a:rPr lang="en-US" altLang="zh-TW" sz="2000" b="1">
                <a:solidFill>
                  <a:srgbClr val="FFFF00"/>
                </a:solidFill>
                <a:effectLst>
                  <a:outerShdw blurRad="38100" dist="38100" dir="2700000" algn="tl">
                    <a:srgbClr val="000000"/>
                  </a:outerShdw>
                </a:effectLst>
                <a:ea typeface="新細明體" pitchFamily="18" charset="-120"/>
              </a:rPr>
              <a:t>Verifying</a:t>
            </a:r>
          </a:p>
          <a:p>
            <a:pPr algn="ctr" eaLnBrk="0" hangingPunct="0">
              <a:lnSpc>
                <a:spcPct val="80000"/>
              </a:lnSpc>
              <a:spcBef>
                <a:spcPct val="20000"/>
              </a:spcBef>
              <a:buClr>
                <a:schemeClr val="tx1"/>
              </a:buClr>
            </a:pPr>
            <a:r>
              <a:rPr lang="en-US" altLang="zh-TW" sz="2000" b="1">
                <a:solidFill>
                  <a:srgbClr val="FFFF00"/>
                </a:solidFill>
                <a:effectLst>
                  <a:outerShdw blurRad="38100" dist="38100" dir="2700000" algn="tl">
                    <a:srgbClr val="000000"/>
                  </a:outerShdw>
                </a:effectLst>
                <a:ea typeface="新細明體" pitchFamily="18" charset="-120"/>
              </a:rPr>
              <a:t>Treatment</a:t>
            </a:r>
          </a:p>
        </p:txBody>
      </p:sp>
      <p:graphicFrame>
        <p:nvGraphicFramePr>
          <p:cNvPr id="219140" name="Object 4">
            <a:hlinkClick r:id="" action="ppaction://ole?verb=0"/>
          </p:cNvPr>
          <p:cNvGraphicFramePr>
            <a:graphicFrameLocks/>
          </p:cNvGraphicFramePr>
          <p:nvPr/>
        </p:nvGraphicFramePr>
        <p:xfrm>
          <a:off x="1403351" y="5516563"/>
          <a:ext cx="2314575" cy="747712"/>
        </p:xfrm>
        <a:graphic>
          <a:graphicData uri="http://schemas.openxmlformats.org/presentationml/2006/ole">
            <mc:AlternateContent xmlns:mc="http://schemas.openxmlformats.org/markup-compatibility/2006">
              <mc:Choice xmlns:v="urn:schemas-microsoft-com:vml" Requires="v">
                <p:oleObj spid="_x0000_s1066" name="Clip" r:id="rId4" imgW="5127480" imgH="1712880" progId="MS_ClipArt_Gallery.5">
                  <p:embed/>
                </p:oleObj>
              </mc:Choice>
              <mc:Fallback>
                <p:oleObj name="Clip" r:id="rId4" imgW="5127480" imgH="171288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1" y="5516563"/>
                        <a:ext cx="2314575" cy="747712"/>
                      </a:xfrm>
                      <a:prstGeom prst="rect">
                        <a:avLst/>
                      </a:prstGeom>
                      <a:noFill/>
                      <a:ln>
                        <a:noFill/>
                      </a:ln>
                      <a:effectLst>
                        <a:outerShdw dist="81320" dir="2319588"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19141" name="Rectangle 5"/>
          <p:cNvSpPr>
            <a:spLocks noChangeArrowheads="1"/>
          </p:cNvSpPr>
          <p:nvPr/>
        </p:nvSpPr>
        <p:spPr bwMode="auto">
          <a:xfrm>
            <a:off x="3563938" y="3005140"/>
            <a:ext cx="2585964" cy="830997"/>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r>
              <a:rPr lang="en-US" altLang="zh-TW" sz="2400" b="1">
                <a:solidFill>
                  <a:srgbClr val="FFFF00"/>
                </a:solidFill>
                <a:effectLst>
                  <a:outerShdw blurRad="38100" dist="38100" dir="2700000" algn="tl">
                    <a:srgbClr val="000000"/>
                  </a:outerShdw>
                </a:effectLst>
                <a:ea typeface="新細明體" pitchFamily="18" charset="-120"/>
              </a:rPr>
              <a:t>Monitoring     </a:t>
            </a:r>
          </a:p>
          <a:p>
            <a:pPr>
              <a:spcBef>
                <a:spcPct val="0"/>
              </a:spcBef>
            </a:pPr>
            <a:r>
              <a:rPr lang="en-US" altLang="zh-TW" sz="2400" b="1">
                <a:solidFill>
                  <a:srgbClr val="FFFF00"/>
                </a:solidFill>
                <a:effectLst>
                  <a:outerShdw blurRad="38100" dist="38100" dir="2700000" algn="tl">
                    <a:srgbClr val="000000"/>
                  </a:outerShdw>
                </a:effectLst>
                <a:ea typeface="新細明體" pitchFamily="18" charset="-120"/>
              </a:rPr>
              <a:t>Treatment</a:t>
            </a:r>
            <a:endParaRPr lang="en-GB" sz="2400" b="1">
              <a:solidFill>
                <a:srgbClr val="FFFF00"/>
              </a:solidFill>
              <a:effectLst>
                <a:outerShdw blurRad="38100" dist="38100" dir="2700000" algn="tl">
                  <a:srgbClr val="000000"/>
                </a:outerShdw>
              </a:effectLst>
              <a:ea typeface="新細明體" pitchFamily="18" charset="-120"/>
            </a:endParaRPr>
          </a:p>
        </p:txBody>
      </p:sp>
      <p:sp>
        <p:nvSpPr>
          <p:cNvPr id="219142" name="Rectangle 6"/>
          <p:cNvSpPr>
            <a:spLocks noChangeArrowheads="1"/>
          </p:cNvSpPr>
          <p:nvPr/>
        </p:nvSpPr>
        <p:spPr bwMode="auto">
          <a:xfrm>
            <a:off x="4343400" y="4419602"/>
            <a:ext cx="4572000" cy="830997"/>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0"/>
              </a:spcBef>
            </a:pPr>
            <a:r>
              <a:rPr lang="en-US" altLang="zh-TW" sz="2400" b="1">
                <a:solidFill>
                  <a:srgbClr val="FFFF00"/>
                </a:solidFill>
                <a:effectLst>
                  <a:outerShdw blurRad="38100" dist="38100" dir="2700000" algn="tl">
                    <a:srgbClr val="000000"/>
                  </a:outerShdw>
                </a:effectLst>
                <a:ea typeface="新細明體" pitchFamily="18" charset="-120"/>
              </a:rPr>
              <a:t>Confirming Outcomes</a:t>
            </a:r>
          </a:p>
          <a:p>
            <a:pPr algn="ctr">
              <a:spcBef>
                <a:spcPct val="0"/>
              </a:spcBef>
            </a:pPr>
            <a:r>
              <a:rPr lang="en-US" altLang="zh-TW" sz="2400" b="1">
                <a:solidFill>
                  <a:srgbClr val="FFFF00"/>
                </a:solidFill>
                <a:effectLst>
                  <a:outerShdw blurRad="38100" dist="38100" dir="2700000" algn="tl">
                    <a:srgbClr val="000000"/>
                  </a:outerShdw>
                </a:effectLst>
                <a:ea typeface="新細明體" pitchFamily="18" charset="-120"/>
              </a:rPr>
              <a:t>of Treatment</a:t>
            </a:r>
          </a:p>
        </p:txBody>
      </p:sp>
      <p:grpSp>
        <p:nvGrpSpPr>
          <p:cNvPr id="219143" name="Group 7"/>
          <p:cNvGrpSpPr>
            <a:grpSpLocks/>
          </p:cNvGrpSpPr>
          <p:nvPr/>
        </p:nvGrpSpPr>
        <p:grpSpPr bwMode="auto">
          <a:xfrm>
            <a:off x="1403351" y="5516563"/>
            <a:ext cx="7237413" cy="747712"/>
            <a:chOff x="385" y="3475"/>
            <a:chExt cx="4559" cy="471"/>
          </a:xfrm>
        </p:grpSpPr>
        <p:graphicFrame>
          <p:nvGraphicFramePr>
            <p:cNvPr id="219144" name="Object 8">
              <a:hlinkClick r:id="" action="ppaction://ole?verb=0"/>
            </p:cNvPr>
            <p:cNvGraphicFramePr>
              <a:graphicFrameLocks/>
            </p:cNvGraphicFramePr>
            <p:nvPr/>
          </p:nvGraphicFramePr>
          <p:xfrm>
            <a:off x="385" y="3475"/>
            <a:ext cx="1458" cy="471"/>
          </p:xfrm>
          <a:graphic>
            <a:graphicData uri="http://schemas.openxmlformats.org/presentationml/2006/ole">
              <mc:AlternateContent xmlns:mc="http://schemas.openxmlformats.org/markup-compatibility/2006">
                <mc:Choice xmlns:v="urn:schemas-microsoft-com:vml" Requires="v">
                  <p:oleObj spid="_x0000_s1067" name="Clip" r:id="rId6" imgW="5127480" imgH="1712880" progId="MS_ClipArt_Gallery.5">
                    <p:embed/>
                  </p:oleObj>
                </mc:Choice>
                <mc:Fallback>
                  <p:oleObj name="Clip" r:id="rId6" imgW="5127480" imgH="171288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 y="3475"/>
                          <a:ext cx="1458" cy="471"/>
                        </a:xfrm>
                        <a:prstGeom prst="rect">
                          <a:avLst/>
                        </a:prstGeom>
                        <a:noFill/>
                        <a:ln>
                          <a:noFill/>
                        </a:ln>
                        <a:effectLst>
                          <a:outerShdw dist="81320" dir="2319588"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19145" name="Rectangle 9"/>
            <p:cNvSpPr>
              <a:spLocks noChangeArrowheads="1"/>
            </p:cNvSpPr>
            <p:nvPr/>
          </p:nvSpPr>
          <p:spPr bwMode="auto">
            <a:xfrm>
              <a:off x="2064" y="3566"/>
              <a:ext cx="2880" cy="288"/>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endParaRPr lang="en-GB" sz="2400" b="1" i="1">
                <a:solidFill>
                  <a:srgbClr val="FFFF00"/>
                </a:solidFill>
                <a:effectLst>
                  <a:outerShdw blurRad="38100" dist="38100" dir="2700000" algn="tl">
                    <a:srgbClr val="000000"/>
                  </a:outerShdw>
                </a:effectLst>
              </a:endParaRPr>
            </a:p>
          </p:txBody>
        </p:sp>
      </p:grpSp>
      <p:grpSp>
        <p:nvGrpSpPr>
          <p:cNvPr id="219146" name="Group 10"/>
          <p:cNvGrpSpPr>
            <a:grpSpLocks/>
          </p:cNvGrpSpPr>
          <p:nvPr/>
        </p:nvGrpSpPr>
        <p:grpSpPr bwMode="auto">
          <a:xfrm>
            <a:off x="1403351" y="5516563"/>
            <a:ext cx="7237413" cy="747712"/>
            <a:chOff x="2426" y="3158"/>
            <a:chExt cx="4559" cy="471"/>
          </a:xfrm>
        </p:grpSpPr>
        <p:sp>
          <p:nvSpPr>
            <p:cNvPr id="219147" name="Rectangle 11"/>
            <p:cNvSpPr>
              <a:spLocks noChangeArrowheads="1"/>
            </p:cNvSpPr>
            <p:nvPr/>
          </p:nvSpPr>
          <p:spPr bwMode="auto">
            <a:xfrm>
              <a:off x="3923" y="3249"/>
              <a:ext cx="2880" cy="288"/>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endParaRPr lang="en-GB" sz="2400" b="1" i="1">
                <a:solidFill>
                  <a:srgbClr val="FFFF00"/>
                </a:solidFill>
                <a:effectLst>
                  <a:outerShdw blurRad="38100" dist="38100" dir="2700000" algn="tl">
                    <a:srgbClr val="000000"/>
                  </a:outerShdw>
                </a:effectLst>
              </a:endParaRPr>
            </a:p>
          </p:txBody>
        </p:sp>
        <p:grpSp>
          <p:nvGrpSpPr>
            <p:cNvPr id="219148" name="Group 12"/>
            <p:cNvGrpSpPr>
              <a:grpSpLocks/>
            </p:cNvGrpSpPr>
            <p:nvPr/>
          </p:nvGrpSpPr>
          <p:grpSpPr bwMode="auto">
            <a:xfrm>
              <a:off x="2426" y="3158"/>
              <a:ext cx="4559" cy="471"/>
              <a:chOff x="385" y="3475"/>
              <a:chExt cx="4559" cy="471"/>
            </a:xfrm>
          </p:grpSpPr>
          <p:graphicFrame>
            <p:nvGraphicFramePr>
              <p:cNvPr id="219149" name="Object 13">
                <a:hlinkClick r:id="" action="ppaction://ole?verb=0"/>
              </p:cNvPr>
              <p:cNvGraphicFramePr>
                <a:graphicFrameLocks/>
              </p:cNvGraphicFramePr>
              <p:nvPr/>
            </p:nvGraphicFramePr>
            <p:xfrm>
              <a:off x="385" y="3475"/>
              <a:ext cx="1458" cy="471"/>
            </p:xfrm>
            <a:graphic>
              <a:graphicData uri="http://schemas.openxmlformats.org/presentationml/2006/ole">
                <mc:AlternateContent xmlns:mc="http://schemas.openxmlformats.org/markup-compatibility/2006">
                  <mc:Choice xmlns:v="urn:schemas-microsoft-com:vml" Requires="v">
                    <p:oleObj spid="_x0000_s1068" name="Clip" r:id="rId7" imgW="5127480" imgH="1712880" progId="MS_ClipArt_Gallery.5">
                      <p:embed/>
                    </p:oleObj>
                  </mc:Choice>
                  <mc:Fallback>
                    <p:oleObj name="Clip" r:id="rId7" imgW="5127480" imgH="171288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 y="3475"/>
                            <a:ext cx="1458" cy="471"/>
                          </a:xfrm>
                          <a:prstGeom prst="rect">
                            <a:avLst/>
                          </a:prstGeom>
                          <a:noFill/>
                          <a:ln>
                            <a:noFill/>
                          </a:ln>
                          <a:effectLst>
                            <a:outerShdw dist="81320" dir="2319588"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19150" name="Rectangle 14"/>
              <p:cNvSpPr>
                <a:spLocks noChangeArrowheads="1"/>
              </p:cNvSpPr>
              <p:nvPr/>
            </p:nvSpPr>
            <p:spPr bwMode="auto">
              <a:xfrm>
                <a:off x="2064" y="3566"/>
                <a:ext cx="2880" cy="288"/>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endParaRPr lang="en-GB" sz="2400" b="1" i="1">
                  <a:solidFill>
                    <a:srgbClr val="FFFF00"/>
                  </a:solidFill>
                  <a:effectLst>
                    <a:outerShdw blurRad="38100" dist="38100" dir="2700000" algn="tl">
                      <a:srgbClr val="000000"/>
                    </a:outerShdw>
                  </a:effectLst>
                </a:endParaRPr>
              </a:p>
            </p:txBody>
          </p:sp>
        </p:grpSp>
      </p:grpSp>
      <p:grpSp>
        <p:nvGrpSpPr>
          <p:cNvPr id="219151" name="Group 15"/>
          <p:cNvGrpSpPr>
            <a:grpSpLocks/>
          </p:cNvGrpSpPr>
          <p:nvPr/>
        </p:nvGrpSpPr>
        <p:grpSpPr bwMode="auto">
          <a:xfrm>
            <a:off x="1295401" y="5562602"/>
            <a:ext cx="7237413" cy="747713"/>
            <a:chOff x="2426" y="3158"/>
            <a:chExt cx="4559" cy="471"/>
          </a:xfrm>
        </p:grpSpPr>
        <p:sp>
          <p:nvSpPr>
            <p:cNvPr id="219152" name="Rectangle 16"/>
            <p:cNvSpPr>
              <a:spLocks noChangeArrowheads="1"/>
            </p:cNvSpPr>
            <p:nvPr/>
          </p:nvSpPr>
          <p:spPr bwMode="auto">
            <a:xfrm>
              <a:off x="3923" y="3249"/>
              <a:ext cx="2880" cy="288"/>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en-US" altLang="zh-TW" sz="2400" b="1">
                  <a:solidFill>
                    <a:srgbClr val="FFFF00"/>
                  </a:solidFill>
                  <a:effectLst>
                    <a:outerShdw blurRad="38100" dist="38100" dir="2700000" algn="tl">
                      <a:srgbClr val="000000"/>
                    </a:outerShdw>
                  </a:effectLst>
                  <a:ea typeface="新細明體" pitchFamily="18" charset="-120"/>
                </a:rPr>
                <a:t>Transferring care</a:t>
              </a:r>
              <a:endParaRPr lang="en-GB" sz="2400" b="1">
                <a:solidFill>
                  <a:srgbClr val="FFFF00"/>
                </a:solidFill>
                <a:effectLst>
                  <a:outerShdw blurRad="38100" dist="38100" dir="2700000" algn="tl">
                    <a:srgbClr val="000000"/>
                  </a:outerShdw>
                </a:effectLst>
                <a:ea typeface="新細明體" pitchFamily="18" charset="-120"/>
              </a:endParaRPr>
            </a:p>
          </p:txBody>
        </p:sp>
        <p:grpSp>
          <p:nvGrpSpPr>
            <p:cNvPr id="219153" name="Group 17"/>
            <p:cNvGrpSpPr>
              <a:grpSpLocks/>
            </p:cNvGrpSpPr>
            <p:nvPr/>
          </p:nvGrpSpPr>
          <p:grpSpPr bwMode="auto">
            <a:xfrm>
              <a:off x="2426" y="3158"/>
              <a:ext cx="4559" cy="471"/>
              <a:chOff x="385" y="3475"/>
              <a:chExt cx="4559" cy="471"/>
            </a:xfrm>
          </p:grpSpPr>
          <p:graphicFrame>
            <p:nvGraphicFramePr>
              <p:cNvPr id="219154" name="Object 18">
                <a:hlinkClick r:id="" action="ppaction://ole?verb=0"/>
              </p:cNvPr>
              <p:cNvGraphicFramePr>
                <a:graphicFrameLocks/>
              </p:cNvGraphicFramePr>
              <p:nvPr/>
            </p:nvGraphicFramePr>
            <p:xfrm>
              <a:off x="385" y="3475"/>
              <a:ext cx="1458" cy="471"/>
            </p:xfrm>
            <a:graphic>
              <a:graphicData uri="http://schemas.openxmlformats.org/presentationml/2006/ole">
                <mc:AlternateContent xmlns:mc="http://schemas.openxmlformats.org/markup-compatibility/2006">
                  <mc:Choice xmlns:v="urn:schemas-microsoft-com:vml" Requires="v">
                    <p:oleObj spid="_x0000_s1069" name="Clip" r:id="rId8" imgW="5127480" imgH="1712880" progId="MS_ClipArt_Gallery.5">
                      <p:embed/>
                    </p:oleObj>
                  </mc:Choice>
                  <mc:Fallback>
                    <p:oleObj name="Clip" r:id="rId8" imgW="5127480" imgH="171288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 y="3475"/>
                            <a:ext cx="1458" cy="471"/>
                          </a:xfrm>
                          <a:prstGeom prst="rect">
                            <a:avLst/>
                          </a:prstGeom>
                          <a:noFill/>
                          <a:ln>
                            <a:noFill/>
                          </a:ln>
                          <a:effectLst>
                            <a:outerShdw dist="81320" dir="2319588"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19155" name="Rectangle 19"/>
              <p:cNvSpPr>
                <a:spLocks noChangeArrowheads="1"/>
              </p:cNvSpPr>
              <p:nvPr/>
            </p:nvSpPr>
            <p:spPr bwMode="auto">
              <a:xfrm>
                <a:off x="2064" y="3566"/>
                <a:ext cx="2880" cy="288"/>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endParaRPr lang="en-GB" sz="2400" b="1" i="1">
                  <a:solidFill>
                    <a:srgbClr val="FFFF00"/>
                  </a:solidFill>
                  <a:effectLst>
                    <a:outerShdw blurRad="38100" dist="38100" dir="2700000" algn="tl">
                      <a:srgbClr val="000000"/>
                    </a:outerShdw>
                  </a:effectLst>
                </a:endParaRPr>
              </a:p>
            </p:txBody>
          </p:sp>
        </p:grpSp>
      </p:grpSp>
      <p:sp>
        <p:nvSpPr>
          <p:cNvPr id="219156" name="Rectangle 20"/>
          <p:cNvSpPr>
            <a:spLocks noChangeArrowheads="1"/>
          </p:cNvSpPr>
          <p:nvPr/>
        </p:nvSpPr>
        <p:spPr bwMode="auto">
          <a:xfrm>
            <a:off x="3779839" y="836613"/>
            <a:ext cx="4752975" cy="5762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sz="2400" b="1">
                <a:solidFill>
                  <a:schemeClr val="tx2"/>
                </a:solidFill>
              </a:rPr>
              <a:t>Clinical Management Plan</a:t>
            </a:r>
          </a:p>
        </p:txBody>
      </p:sp>
    </p:spTree>
    <p:extLst>
      <p:ext uri="{BB962C8B-B14F-4D97-AF65-F5344CB8AC3E}">
        <p14:creationId xmlns:p14="http://schemas.microsoft.com/office/powerpoint/2010/main" val="17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19158"/>
                                        </p:tgtEl>
                                        <p:attrNameLst>
                                          <p:attrName>style.visibility</p:attrName>
                                        </p:attrNameLst>
                                      </p:cBhvr>
                                      <p:to>
                                        <p:strVal val="visible"/>
                                      </p:to>
                                    </p:set>
                                    <p:animEffect transition="in" filter="box(out)">
                                      <p:cBhvr>
                                        <p:cTn id="7" dur="500"/>
                                        <p:tgtEl>
                                          <p:spTgt spid="2191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box(out)">
                                      <p:cBhvr>
                                        <p:cTn id="12" dur="500"/>
                                        <p:tgtEl>
                                          <p:spTgt spid="219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box(out)">
                                      <p:cBhvr>
                                        <p:cTn id="17" dur="500"/>
                                        <p:tgtEl>
                                          <p:spTgt spid="219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1914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21914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1915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19142"/>
                                        </p:tgtEl>
                                        <p:attrNameLst>
                                          <p:attrName>style.visibility</p:attrName>
                                        </p:attrNameLst>
                                      </p:cBhvr>
                                      <p:to>
                                        <p:strVal val="visible"/>
                                      </p:to>
                                    </p:set>
                                    <p:animEffect transition="in" filter="box(out)">
                                      <p:cBhvr>
                                        <p:cTn id="34" dur="500"/>
                                        <p:tgtEl>
                                          <p:spTgt spid="2191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19146"/>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499"/>
                                          </p:stCondLst>
                                        </p:cTn>
                                        <p:tgtEl>
                                          <p:spTgt spid="219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P spid="219141" grpId="0" autoUpdateAnimBg="0"/>
      <p:bldP spid="219142" grpId="0" autoUpdateAnimBg="0"/>
      <p:bldP spid="21915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605712"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a:t>
            </a:r>
            <a:r>
              <a:rPr lang="en-US" b="1">
                <a:solidFill>
                  <a:schemeClr val="accent5">
                    <a:lumMod val="10000"/>
                  </a:schemeClr>
                </a:solidFill>
                <a:latin typeface="Microsoft YaHei" panose="020B0503020204020204" pitchFamily="34" charset="-122"/>
                <a:ea typeface="Microsoft YaHei" panose="020B0503020204020204" pitchFamily="34" charset="-122"/>
                <a:hlinkClick r:id="rId3"/>
              </a:rPr>
              <a:t>omicsonline.org/Submitmanuscript.php</a:t>
            </a:r>
            <a:r>
              <a:rPr lang="en-US" b="1">
                <a:solidFill>
                  <a:schemeClr val="accent5">
                    <a:lumMod val="10000"/>
                  </a:schemeClr>
                </a:solidFill>
                <a:latin typeface="Microsoft YaHei" panose="020B0503020204020204" pitchFamily="34" charset="-122"/>
                <a:ea typeface="Microsoft YaHei" panose="020B0503020204020204" pitchFamily="34" charset="-122"/>
              </a:rPr>
              <a:t> </a:t>
            </a:r>
            <a:endParaRPr lang="en-US" b="1" dirty="0">
              <a:solidFill>
                <a:schemeClr val="accent5">
                  <a:lumMod val="10000"/>
                </a:schemeClr>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9710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87" name="Picture 27" descr="wardpharm"/>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4959" t="25653" r="9834" b="25783"/>
          <a:stretch>
            <a:fillRect/>
          </a:stretch>
        </p:blipFill>
        <p:spPr bwMode="auto">
          <a:xfrm>
            <a:off x="3657600" y="2590802"/>
            <a:ext cx="1600200" cy="1331913"/>
          </a:xfrm>
          <a:prstGeom prst="rect">
            <a:avLst/>
          </a:prstGeom>
          <a:noFill/>
          <a:extLst>
            <a:ext uri="{909E8E84-426E-40DD-AFC4-6F175D3DCCD1}">
              <a14:hiddenFill xmlns:a14="http://schemas.microsoft.com/office/drawing/2010/main">
                <a:solidFill>
                  <a:srgbClr val="FFFFFF"/>
                </a:solidFill>
              </a14:hiddenFill>
            </a:ext>
          </a:extLst>
        </p:spPr>
      </p:pic>
      <p:grpSp>
        <p:nvGrpSpPr>
          <p:cNvPr id="220163" name="Group 3"/>
          <p:cNvGrpSpPr>
            <a:grpSpLocks/>
          </p:cNvGrpSpPr>
          <p:nvPr/>
        </p:nvGrpSpPr>
        <p:grpSpPr bwMode="auto">
          <a:xfrm>
            <a:off x="2971800" y="1524000"/>
            <a:ext cx="3733800" cy="3048000"/>
            <a:chOff x="2784" y="576"/>
            <a:chExt cx="2064" cy="2208"/>
          </a:xfrm>
        </p:grpSpPr>
        <p:sp>
          <p:nvSpPr>
            <p:cNvPr id="220164" name="AutoShape 4"/>
            <p:cNvSpPr>
              <a:spLocks noChangeArrowheads="1"/>
            </p:cNvSpPr>
            <p:nvPr/>
          </p:nvSpPr>
          <p:spPr bwMode="auto">
            <a:xfrm>
              <a:off x="3744" y="1104"/>
              <a:ext cx="1104" cy="1536"/>
            </a:xfrm>
            <a:prstGeom prst="curvedLeftArrow">
              <a:avLst>
                <a:gd name="adj1" fmla="val 20979"/>
                <a:gd name="adj2" fmla="val 46564"/>
                <a:gd name="adj3" fmla="val 3070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5" name="AutoShape 5"/>
            <p:cNvSpPr>
              <a:spLocks noChangeArrowheads="1"/>
            </p:cNvSpPr>
            <p:nvPr/>
          </p:nvSpPr>
          <p:spPr bwMode="auto">
            <a:xfrm rot="-10564436">
              <a:off x="2784" y="576"/>
              <a:ext cx="1104" cy="2208"/>
            </a:xfrm>
            <a:prstGeom prst="curvedLeftArrow">
              <a:avLst>
                <a:gd name="adj1" fmla="val 30157"/>
                <a:gd name="adj2" fmla="val 66935"/>
                <a:gd name="adj3" fmla="val 3070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spcBef>
                  <a:spcPct val="0"/>
                </a:spcBef>
              </a:pPr>
              <a:endParaRPr lang="de-DE" sz="2400">
                <a:effectLst>
                  <a:outerShdw blurRad="38100" dist="38100" dir="2700000" algn="tl">
                    <a:srgbClr val="FFFFFF"/>
                  </a:outerShdw>
                </a:effectLst>
                <a:latin typeface="Times New Roman" pitchFamily="18" charset="0"/>
              </a:endParaRPr>
            </a:p>
          </p:txBody>
        </p:sp>
      </p:grpSp>
      <p:grpSp>
        <p:nvGrpSpPr>
          <p:cNvPr id="220166" name="Group 6"/>
          <p:cNvGrpSpPr>
            <a:grpSpLocks/>
          </p:cNvGrpSpPr>
          <p:nvPr/>
        </p:nvGrpSpPr>
        <p:grpSpPr bwMode="auto">
          <a:xfrm>
            <a:off x="3970338" y="838200"/>
            <a:ext cx="4945063" cy="2819400"/>
            <a:chOff x="2453" y="96"/>
            <a:chExt cx="3115" cy="1776"/>
          </a:xfrm>
        </p:grpSpPr>
        <p:sp>
          <p:nvSpPr>
            <p:cNvPr id="220167" name="AutoShape 7"/>
            <p:cNvSpPr>
              <a:spLocks noChangeArrowheads="1"/>
            </p:cNvSpPr>
            <p:nvPr/>
          </p:nvSpPr>
          <p:spPr bwMode="auto">
            <a:xfrm>
              <a:off x="2453" y="96"/>
              <a:ext cx="3019" cy="672"/>
            </a:xfrm>
            <a:prstGeom prst="wedgeRectCallout">
              <a:avLst>
                <a:gd name="adj1" fmla="val -47606"/>
                <a:gd name="adj2" fmla="val 12559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85000"/>
                </a:lnSpc>
                <a:spcBef>
                  <a:spcPct val="0"/>
                </a:spcBef>
              </a:pPr>
              <a:r>
                <a:rPr lang="en-US" altLang="zh-TW" sz="1600" b="1" dirty="0">
                  <a:solidFill>
                    <a:srgbClr val="009999"/>
                  </a:solidFill>
                  <a:effectLst>
                    <a:outerShdw blurRad="38100" dist="38100" dir="2700000" algn="tl">
                      <a:srgbClr val="000000"/>
                    </a:outerShdw>
                  </a:effectLst>
                  <a:ea typeface="新細明體" pitchFamily="18" charset="-120"/>
                </a:rPr>
                <a:t>Profile of Patient’s Characteristics</a:t>
              </a:r>
            </a:p>
            <a:p>
              <a:pPr algn="ctr" eaLnBrk="0" hangingPunct="0">
                <a:lnSpc>
                  <a:spcPct val="85000"/>
                </a:lnSpc>
                <a:spcBef>
                  <a:spcPct val="0"/>
                </a:spcBef>
              </a:pPr>
              <a:r>
                <a:rPr lang="en-US" altLang="zh-TW" sz="1600" b="1" dirty="0">
                  <a:solidFill>
                    <a:srgbClr val="009999"/>
                  </a:solidFill>
                  <a:effectLst>
                    <a:outerShdw blurRad="38100" dist="38100" dir="2700000" algn="tl">
                      <a:srgbClr val="000000"/>
                    </a:outerShdw>
                  </a:effectLst>
                  <a:ea typeface="新細明體" pitchFamily="18" charset="-120"/>
                </a:rPr>
                <a:t>Patient Comprehension/Participation</a:t>
              </a:r>
            </a:p>
            <a:p>
              <a:pPr algn="ctr" eaLnBrk="0" hangingPunct="0">
                <a:lnSpc>
                  <a:spcPct val="85000"/>
                </a:lnSpc>
                <a:spcBef>
                  <a:spcPct val="0"/>
                </a:spcBef>
              </a:pPr>
              <a:r>
                <a:rPr lang="en-US" altLang="zh-TW" sz="1600" b="1" dirty="0">
                  <a:solidFill>
                    <a:srgbClr val="009999"/>
                  </a:solidFill>
                  <a:effectLst>
                    <a:outerShdw blurRad="38100" dist="38100" dir="2700000" algn="tl">
                      <a:srgbClr val="000000"/>
                    </a:outerShdw>
                  </a:effectLst>
                  <a:ea typeface="新細明體" pitchFamily="18" charset="-120"/>
                </a:rPr>
                <a:t>Confirmation of Need</a:t>
              </a:r>
              <a:endParaRPr lang="en-US" altLang="zh-TW" sz="1600" b="1" dirty="0">
                <a:solidFill>
                  <a:srgbClr val="CCFFCC"/>
                </a:solidFill>
                <a:effectLst>
                  <a:outerShdw blurRad="38100" dist="38100" dir="2700000" algn="tl">
                    <a:srgbClr val="000000"/>
                  </a:outerShdw>
                </a:effectLst>
                <a:ea typeface="新細明體" pitchFamily="18" charset="-120"/>
              </a:endParaRPr>
            </a:p>
          </p:txBody>
        </p:sp>
        <p:sp>
          <p:nvSpPr>
            <p:cNvPr id="220168" name="AutoShape 8"/>
            <p:cNvSpPr>
              <a:spLocks noChangeArrowheads="1"/>
            </p:cNvSpPr>
            <p:nvPr/>
          </p:nvSpPr>
          <p:spPr bwMode="auto">
            <a:xfrm>
              <a:off x="3264" y="960"/>
              <a:ext cx="2304" cy="912"/>
            </a:xfrm>
            <a:prstGeom prst="wedgeRectCallout">
              <a:avLst>
                <a:gd name="adj1" fmla="val -61819"/>
                <a:gd name="adj2" fmla="val -1096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85000"/>
                </a:lnSpc>
                <a:spcBef>
                  <a:spcPct val="0"/>
                </a:spcBef>
              </a:pPr>
              <a:endParaRPr lang="zh-TW" altLang="en-US" sz="1600" i="1" dirty="0">
                <a:ea typeface="新細明體" pitchFamily="18" charset="-120"/>
              </a:endParaRPr>
            </a:p>
            <a:p>
              <a:pPr algn="ctr" eaLnBrk="0" hangingPunct="0">
                <a:lnSpc>
                  <a:spcPct val="85000"/>
                </a:lnSpc>
                <a:spcBef>
                  <a:spcPct val="0"/>
                </a:spcBef>
              </a:pPr>
              <a:r>
                <a:rPr lang="en-US" altLang="zh-TW" sz="1600" b="1" dirty="0">
                  <a:solidFill>
                    <a:srgbClr val="009999"/>
                  </a:solidFill>
                  <a:effectLst>
                    <a:outerShdw blurRad="38100" dist="38100" dir="2700000" algn="tl">
                      <a:srgbClr val="000000"/>
                    </a:outerShdw>
                  </a:effectLst>
                  <a:ea typeface="新細明體" pitchFamily="18" charset="-120"/>
                </a:rPr>
                <a:t>Drug History</a:t>
              </a:r>
            </a:p>
            <a:p>
              <a:pPr algn="ctr" eaLnBrk="0" hangingPunct="0">
                <a:lnSpc>
                  <a:spcPct val="85000"/>
                </a:lnSpc>
                <a:spcBef>
                  <a:spcPct val="0"/>
                </a:spcBef>
              </a:pPr>
              <a:r>
                <a:rPr lang="en-US" altLang="zh-TW" sz="1600" b="1" dirty="0">
                  <a:solidFill>
                    <a:srgbClr val="009999"/>
                  </a:solidFill>
                  <a:effectLst>
                    <a:outerShdw blurRad="38100" dist="38100" dir="2700000" algn="tl">
                      <a:srgbClr val="000000"/>
                    </a:outerShdw>
                  </a:effectLst>
                  <a:ea typeface="新細明體" pitchFamily="18" charset="-120"/>
                </a:rPr>
                <a:t>Contra-indications/Interactions</a:t>
              </a:r>
            </a:p>
            <a:p>
              <a:pPr algn="ctr" eaLnBrk="0" hangingPunct="0">
                <a:lnSpc>
                  <a:spcPct val="85000"/>
                </a:lnSpc>
                <a:spcBef>
                  <a:spcPct val="0"/>
                </a:spcBef>
              </a:pPr>
              <a:r>
                <a:rPr lang="en-US" altLang="zh-TW" sz="1600" b="1" dirty="0">
                  <a:solidFill>
                    <a:srgbClr val="009999"/>
                  </a:solidFill>
                  <a:effectLst>
                    <a:outerShdw blurRad="38100" dist="38100" dir="2700000" algn="tl">
                      <a:srgbClr val="000000"/>
                    </a:outerShdw>
                  </a:effectLst>
                  <a:ea typeface="新細明體" pitchFamily="18" charset="-120"/>
                </a:rPr>
                <a:t>Treatment Plan</a:t>
              </a:r>
            </a:p>
            <a:p>
              <a:pPr algn="ctr" eaLnBrk="0" hangingPunct="0">
                <a:lnSpc>
                  <a:spcPct val="85000"/>
                </a:lnSpc>
                <a:spcBef>
                  <a:spcPct val="0"/>
                </a:spcBef>
              </a:pPr>
              <a:r>
                <a:rPr lang="en-US" altLang="zh-TW" sz="1600" b="1" dirty="0">
                  <a:solidFill>
                    <a:srgbClr val="009999"/>
                  </a:solidFill>
                  <a:effectLst>
                    <a:outerShdw blurRad="38100" dist="38100" dir="2700000" algn="tl">
                      <a:srgbClr val="000000"/>
                    </a:outerShdw>
                  </a:effectLst>
                  <a:ea typeface="新細明體" pitchFamily="18" charset="-120"/>
                </a:rPr>
                <a:t>Conformity to Guideline</a:t>
              </a:r>
              <a:r>
                <a:rPr lang="en-US" altLang="zh-TW" b="1" dirty="0">
                  <a:solidFill>
                    <a:srgbClr val="009999"/>
                  </a:solidFill>
                  <a:effectLst>
                    <a:outerShdw blurRad="38100" dist="38100" dir="2700000" algn="tl">
                      <a:srgbClr val="000000"/>
                    </a:outerShdw>
                  </a:effectLst>
                  <a:ea typeface="新細明體" pitchFamily="18" charset="-120"/>
                </a:rPr>
                <a:t>s</a:t>
              </a:r>
              <a:endParaRPr lang="en-US" altLang="zh-TW" sz="1600" i="1" dirty="0">
                <a:solidFill>
                  <a:srgbClr val="009999"/>
                </a:solidFill>
                <a:effectLst>
                  <a:outerShdw blurRad="38100" dist="38100" dir="2700000" algn="tl">
                    <a:srgbClr val="000000"/>
                  </a:outerShdw>
                </a:effectLst>
                <a:ea typeface="新細明體" pitchFamily="18" charset="-120"/>
              </a:endParaRPr>
            </a:p>
            <a:p>
              <a:pPr algn="ctr" eaLnBrk="0" hangingPunct="0">
                <a:spcBef>
                  <a:spcPct val="0"/>
                </a:spcBef>
              </a:pPr>
              <a:endParaRPr lang="zh-TW" altLang="en-US" sz="2400" i="1" dirty="0">
                <a:solidFill>
                  <a:srgbClr val="009999"/>
                </a:solidFill>
                <a:effectLst>
                  <a:outerShdw blurRad="38100" dist="38100" dir="2700000" algn="tl">
                    <a:srgbClr val="000000"/>
                  </a:outerShdw>
                </a:effectLst>
                <a:latin typeface="Times New Roman" pitchFamily="18" charset="0"/>
                <a:ea typeface="新細明體" pitchFamily="18" charset="-120"/>
              </a:endParaRPr>
            </a:p>
          </p:txBody>
        </p:sp>
      </p:grpSp>
      <p:sp>
        <p:nvSpPr>
          <p:cNvPr id="220169" name="AutoShape 9"/>
          <p:cNvSpPr>
            <a:spLocks noChangeArrowheads="1"/>
          </p:cNvSpPr>
          <p:nvPr/>
        </p:nvSpPr>
        <p:spPr bwMode="auto">
          <a:xfrm>
            <a:off x="381000" y="1524000"/>
            <a:ext cx="2971800" cy="1295400"/>
          </a:xfrm>
          <a:prstGeom prst="wedgeRectCallout">
            <a:avLst>
              <a:gd name="adj1" fmla="val 85296"/>
              <a:gd name="adj2" fmla="val 14704"/>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zh-TW" altLang="en-US" b="1" i="1" dirty="0">
              <a:ea typeface="新細明體" pitchFamily="18" charset="-120"/>
            </a:endParaRPr>
          </a:p>
          <a:p>
            <a:pPr algn="ctr" eaLnBrk="0" hangingPunct="0">
              <a:spcBef>
                <a:spcPct val="0"/>
              </a:spcBef>
            </a:pPr>
            <a:r>
              <a:rPr lang="en-US" altLang="zh-TW" sz="1600" b="1" dirty="0">
                <a:solidFill>
                  <a:srgbClr val="0033CC"/>
                </a:solidFill>
                <a:effectLst>
                  <a:outerShdw blurRad="38100" dist="38100" dir="2700000" algn="tl">
                    <a:srgbClr val="000000"/>
                  </a:outerShdw>
                </a:effectLst>
                <a:ea typeface="新細明體" pitchFamily="18" charset="-120"/>
              </a:rPr>
              <a:t>Achievement of </a:t>
            </a:r>
          </a:p>
          <a:p>
            <a:pPr algn="ctr" eaLnBrk="0" hangingPunct="0">
              <a:spcBef>
                <a:spcPct val="0"/>
              </a:spcBef>
            </a:pPr>
            <a:r>
              <a:rPr lang="en-US" altLang="zh-TW" sz="1600" b="1" dirty="0">
                <a:solidFill>
                  <a:srgbClr val="0033CC"/>
                </a:solidFill>
                <a:effectLst>
                  <a:outerShdw blurRad="38100" dist="38100" dir="2700000" algn="tl">
                    <a:srgbClr val="000000"/>
                  </a:outerShdw>
                </a:effectLst>
                <a:ea typeface="新細明體" pitchFamily="18" charset="-120"/>
              </a:rPr>
              <a:t>Treatment Goals</a:t>
            </a:r>
          </a:p>
          <a:p>
            <a:pPr algn="ctr" eaLnBrk="0" hangingPunct="0">
              <a:spcBef>
                <a:spcPct val="0"/>
              </a:spcBef>
            </a:pPr>
            <a:endParaRPr lang="en-US" altLang="zh-TW" sz="1600" b="1" dirty="0">
              <a:solidFill>
                <a:srgbClr val="0033CC"/>
              </a:solidFill>
              <a:effectLst>
                <a:outerShdw blurRad="38100" dist="38100" dir="2700000" algn="tl">
                  <a:srgbClr val="000000"/>
                </a:outerShdw>
              </a:effectLst>
              <a:ea typeface="新細明體" pitchFamily="18" charset="-120"/>
            </a:endParaRPr>
          </a:p>
          <a:p>
            <a:pPr algn="ctr" eaLnBrk="0" hangingPunct="0">
              <a:spcBef>
                <a:spcPct val="0"/>
              </a:spcBef>
            </a:pPr>
            <a:r>
              <a:rPr lang="en-US" altLang="zh-TW" sz="1600" b="1" dirty="0">
                <a:solidFill>
                  <a:srgbClr val="0033CC"/>
                </a:solidFill>
                <a:effectLst>
                  <a:outerShdw blurRad="38100" dist="38100" dir="2700000" algn="tl">
                    <a:srgbClr val="000000"/>
                  </a:outerShdw>
                </a:effectLst>
                <a:ea typeface="新細明體" pitchFamily="18" charset="-120"/>
              </a:rPr>
              <a:t>Confirmation of Safety</a:t>
            </a:r>
            <a:endParaRPr lang="en-US" altLang="zh-TW" sz="1600" b="1" i="1" dirty="0">
              <a:solidFill>
                <a:srgbClr val="0033CC"/>
              </a:solidFill>
              <a:ea typeface="新細明體" pitchFamily="18" charset="-120"/>
            </a:endParaRPr>
          </a:p>
          <a:p>
            <a:pPr algn="ctr" eaLnBrk="0" hangingPunct="0">
              <a:spcBef>
                <a:spcPct val="0"/>
              </a:spcBef>
            </a:pPr>
            <a:endParaRPr lang="zh-TW" altLang="en-US" b="1" i="1" dirty="0">
              <a:solidFill>
                <a:srgbClr val="0033CC"/>
              </a:solidFill>
              <a:ea typeface="新細明體" pitchFamily="18" charset="-120"/>
            </a:endParaRPr>
          </a:p>
        </p:txBody>
      </p:sp>
      <p:grpSp>
        <p:nvGrpSpPr>
          <p:cNvPr id="220170" name="Group 10"/>
          <p:cNvGrpSpPr>
            <a:grpSpLocks/>
          </p:cNvGrpSpPr>
          <p:nvPr/>
        </p:nvGrpSpPr>
        <p:grpSpPr bwMode="auto">
          <a:xfrm>
            <a:off x="762000" y="4800600"/>
            <a:ext cx="8001000" cy="1524000"/>
            <a:chOff x="480" y="3024"/>
            <a:chExt cx="5040" cy="960"/>
          </a:xfrm>
        </p:grpSpPr>
        <p:sp>
          <p:nvSpPr>
            <p:cNvPr id="220171" name="AutoShape 11"/>
            <p:cNvSpPr>
              <a:spLocks noChangeArrowheads="1"/>
            </p:cNvSpPr>
            <p:nvPr/>
          </p:nvSpPr>
          <p:spPr bwMode="auto">
            <a:xfrm>
              <a:off x="3456" y="3024"/>
              <a:ext cx="2064" cy="624"/>
            </a:xfrm>
            <a:prstGeom prst="wedgeRectCallout">
              <a:avLst>
                <a:gd name="adj1" fmla="val -68750"/>
                <a:gd name="adj2" fmla="val -105449"/>
              </a:avLst>
            </a:prstGeom>
            <a:solidFill>
              <a:srgbClr val="CB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Individualised Dose,</a:t>
              </a:r>
            </a:p>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Dose Frequency, </a:t>
              </a:r>
            </a:p>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Means of Administration</a:t>
              </a:r>
              <a:endParaRPr lang="en-US" altLang="zh-TW" b="1" i="1">
                <a:solidFill>
                  <a:srgbClr val="6600CC"/>
                </a:solidFill>
                <a:ea typeface="新細明體" pitchFamily="18" charset="-120"/>
              </a:endParaRPr>
            </a:p>
          </p:txBody>
        </p:sp>
        <p:sp>
          <p:nvSpPr>
            <p:cNvPr id="220172" name="AutoShape 12"/>
            <p:cNvSpPr>
              <a:spLocks noChangeArrowheads="1"/>
            </p:cNvSpPr>
            <p:nvPr/>
          </p:nvSpPr>
          <p:spPr bwMode="auto">
            <a:xfrm>
              <a:off x="1872" y="3360"/>
              <a:ext cx="1632" cy="624"/>
            </a:xfrm>
            <a:prstGeom prst="wedgeRectCallout">
              <a:avLst>
                <a:gd name="adj1" fmla="val 11644"/>
                <a:gd name="adj2" fmla="val -111537"/>
              </a:avLst>
            </a:prstGeom>
            <a:solidFill>
              <a:srgbClr val="CB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Adherence </a:t>
              </a:r>
            </a:p>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to Treatment</a:t>
              </a:r>
              <a:endParaRPr lang="en-US" altLang="zh-TW" b="1" i="1">
                <a:ea typeface="新細明體" pitchFamily="18" charset="-120"/>
              </a:endParaRPr>
            </a:p>
          </p:txBody>
        </p:sp>
        <p:sp>
          <p:nvSpPr>
            <p:cNvPr id="220173" name="AutoShape 13"/>
            <p:cNvSpPr>
              <a:spLocks noChangeArrowheads="1"/>
            </p:cNvSpPr>
            <p:nvPr/>
          </p:nvSpPr>
          <p:spPr bwMode="auto">
            <a:xfrm>
              <a:off x="480" y="3216"/>
              <a:ext cx="1632" cy="720"/>
            </a:xfrm>
            <a:prstGeom prst="wedgeRectCallout">
              <a:avLst>
                <a:gd name="adj1" fmla="val 81616"/>
                <a:gd name="adj2" fmla="val -100556"/>
              </a:avLst>
            </a:prstGeom>
            <a:solidFill>
              <a:srgbClr val="CB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Clinical Monitoring</a:t>
              </a:r>
            </a:p>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Laboratory Markers</a:t>
              </a:r>
              <a:endParaRPr lang="en-US" altLang="zh-TW" b="1" i="1">
                <a:ea typeface="新細明體" pitchFamily="18" charset="-120"/>
              </a:endParaRPr>
            </a:p>
          </p:txBody>
        </p:sp>
      </p:grpSp>
      <p:grpSp>
        <p:nvGrpSpPr>
          <p:cNvPr id="220174" name="Group 14"/>
          <p:cNvGrpSpPr>
            <a:grpSpLocks/>
          </p:cNvGrpSpPr>
          <p:nvPr/>
        </p:nvGrpSpPr>
        <p:grpSpPr bwMode="auto">
          <a:xfrm>
            <a:off x="381000" y="762000"/>
            <a:ext cx="533400" cy="533400"/>
            <a:chOff x="2592" y="2112"/>
            <a:chExt cx="432" cy="432"/>
          </a:xfrm>
        </p:grpSpPr>
        <p:sp>
          <p:nvSpPr>
            <p:cNvPr id="220175" name="AutoShape 15"/>
            <p:cNvSpPr>
              <a:spLocks noChangeArrowheads="1"/>
            </p:cNvSpPr>
            <p:nvPr/>
          </p:nvSpPr>
          <p:spPr bwMode="auto">
            <a:xfrm>
              <a:off x="2592" y="2112"/>
              <a:ext cx="432" cy="432"/>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TW" altLang="en-US" sz="2400" i="1">
                <a:latin typeface="Univers" pitchFamily="34" charset="0"/>
                <a:ea typeface="新細明體" pitchFamily="18" charset="-120"/>
              </a:endParaRPr>
            </a:p>
            <a:p>
              <a:pPr algn="ctr" eaLnBrk="0" hangingPunct="0"/>
              <a:endParaRPr lang="zh-TW" altLang="en-US" sz="2400" b="1" i="1">
                <a:latin typeface="Univers" pitchFamily="34" charset="0"/>
                <a:ea typeface="新細明體" pitchFamily="18" charset="-120"/>
              </a:endParaRPr>
            </a:p>
            <a:p>
              <a:pPr algn="ctr" eaLnBrk="0" hangingPunct="0">
                <a:spcBef>
                  <a:spcPct val="0"/>
                </a:spcBef>
              </a:pPr>
              <a:endParaRPr lang="zh-TW" altLang="en-US" sz="2400">
                <a:latin typeface="Times New Roman" pitchFamily="18" charset="0"/>
                <a:ea typeface="新細明體" pitchFamily="18" charset="-120"/>
              </a:endParaRPr>
            </a:p>
          </p:txBody>
        </p:sp>
        <p:graphicFrame>
          <p:nvGraphicFramePr>
            <p:cNvPr id="220176" name="Object 16"/>
            <p:cNvGraphicFramePr>
              <a:graphicFrameLocks noChangeAspect="1"/>
            </p:cNvGraphicFramePr>
            <p:nvPr/>
          </p:nvGraphicFramePr>
          <p:xfrm>
            <a:off x="2688" y="2160"/>
            <a:ext cx="248" cy="356"/>
          </p:xfrm>
          <a:graphic>
            <a:graphicData uri="http://schemas.openxmlformats.org/presentationml/2006/ole">
              <mc:AlternateContent xmlns:mc="http://schemas.openxmlformats.org/markup-compatibility/2006">
                <mc:Choice xmlns:v="urn:schemas-microsoft-com:vml" Requires="v">
                  <p:oleObj spid="_x0000_s2080" name="Clip" r:id="rId4" imgW="393840" imgH="565920" progId="MS_ClipArt_Gallery.2">
                    <p:embed/>
                  </p:oleObj>
                </mc:Choice>
                <mc:Fallback>
                  <p:oleObj name="Clip" r:id="rId4" imgW="393840" imgH="5659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160"/>
                          <a:ext cx="248" cy="356"/>
                        </a:xfrm>
                        <a:prstGeom prst="rect">
                          <a:avLst/>
                        </a:prstGeom>
                        <a:solidFill>
                          <a:schemeClr val="bg1"/>
                        </a:solidFill>
                        <a:ln w="9525">
                          <a:solidFill>
                            <a:srgbClr val="CCE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20177" name="Text Box 17"/>
          <p:cNvSpPr txBox="1">
            <a:spLocks noChangeArrowheads="1"/>
          </p:cNvSpPr>
          <p:nvPr/>
        </p:nvSpPr>
        <p:spPr bwMode="auto">
          <a:xfrm>
            <a:off x="5715000" y="228600"/>
            <a:ext cx="24574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zh-TW" sz="2400" b="1" i="1">
                <a:solidFill>
                  <a:srgbClr val="FFFF00"/>
                </a:solidFill>
                <a:effectLst>
                  <a:outerShdw blurRad="38100" dist="38100" dir="2700000" algn="tl">
                    <a:srgbClr val="000000"/>
                  </a:outerShdw>
                </a:effectLst>
                <a:latin typeface="Verdana" pitchFamily="34" charset="0"/>
                <a:ea typeface="新細明體" pitchFamily="18" charset="-120"/>
              </a:rPr>
              <a:t>Verification</a:t>
            </a:r>
            <a:endParaRPr lang="en-US" altLang="zh-TW" sz="2400" b="1" i="1">
              <a:solidFill>
                <a:schemeClr val="bg1"/>
              </a:solidFill>
              <a:effectLst>
                <a:outerShdw blurRad="38100" dist="38100" dir="2700000" algn="tl">
                  <a:srgbClr val="000000"/>
                </a:outerShdw>
              </a:effectLst>
              <a:latin typeface="Verdana" pitchFamily="34" charset="0"/>
              <a:ea typeface="新細明體" pitchFamily="18" charset="-120"/>
            </a:endParaRPr>
          </a:p>
        </p:txBody>
      </p:sp>
      <p:sp>
        <p:nvSpPr>
          <p:cNvPr id="220178" name="Text Box 18"/>
          <p:cNvSpPr txBox="1">
            <a:spLocks noChangeArrowheads="1"/>
          </p:cNvSpPr>
          <p:nvPr/>
        </p:nvSpPr>
        <p:spPr bwMode="auto">
          <a:xfrm>
            <a:off x="685800" y="609602"/>
            <a:ext cx="31242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zh-TW" sz="2400" b="1" i="1">
                <a:solidFill>
                  <a:srgbClr val="99FF66"/>
                </a:solidFill>
                <a:effectLst>
                  <a:outerShdw blurRad="38100" dist="38100" dir="2700000" algn="tl">
                    <a:srgbClr val="000000"/>
                  </a:outerShdw>
                </a:effectLst>
                <a:latin typeface="Verdana" pitchFamily="34" charset="0"/>
                <a:ea typeface="新細明體" pitchFamily="18" charset="-120"/>
              </a:rPr>
              <a:t>Confirmation</a:t>
            </a:r>
            <a:r>
              <a:rPr lang="en-US" altLang="zh-TW" sz="2400" i="1">
                <a:solidFill>
                  <a:srgbClr val="99FF66"/>
                </a:solidFill>
                <a:effectLst>
                  <a:outerShdw blurRad="38100" dist="38100" dir="2700000" algn="tl">
                    <a:srgbClr val="000000"/>
                  </a:outerShdw>
                </a:effectLst>
                <a:latin typeface="Verdana" pitchFamily="34" charset="0"/>
                <a:ea typeface="新細明體" pitchFamily="18" charset="-120"/>
              </a:rPr>
              <a:t> </a:t>
            </a:r>
            <a:r>
              <a:rPr lang="en-US" altLang="zh-TW" sz="2400" b="1" i="1">
                <a:solidFill>
                  <a:srgbClr val="99FF66"/>
                </a:solidFill>
                <a:effectLst>
                  <a:outerShdw blurRad="38100" dist="38100" dir="2700000" algn="tl">
                    <a:srgbClr val="000000"/>
                  </a:outerShdw>
                </a:effectLst>
                <a:latin typeface="Verdana" pitchFamily="34" charset="0"/>
                <a:ea typeface="新細明體" pitchFamily="18" charset="-120"/>
              </a:rPr>
              <a:t>of outcomes</a:t>
            </a:r>
          </a:p>
        </p:txBody>
      </p:sp>
      <p:sp>
        <p:nvSpPr>
          <p:cNvPr id="220179" name="Text Box 19"/>
          <p:cNvSpPr txBox="1">
            <a:spLocks noChangeArrowheads="1"/>
          </p:cNvSpPr>
          <p:nvPr/>
        </p:nvSpPr>
        <p:spPr bwMode="auto">
          <a:xfrm>
            <a:off x="6629400" y="4191000"/>
            <a:ext cx="2057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zh-TW" sz="2400" b="1" i="1">
                <a:solidFill>
                  <a:srgbClr val="66FFFF"/>
                </a:solidFill>
                <a:effectLst>
                  <a:outerShdw blurRad="38100" dist="38100" dir="2700000" algn="tl">
                    <a:srgbClr val="000000"/>
                  </a:outerShdw>
                </a:effectLst>
                <a:latin typeface="Verdana" pitchFamily="34" charset="0"/>
                <a:ea typeface="新細明體" pitchFamily="18" charset="-120"/>
              </a:rPr>
              <a:t>Monitoring</a:t>
            </a:r>
            <a:endParaRPr lang="en-US" altLang="zh-TW" sz="2400" b="1" i="1">
              <a:solidFill>
                <a:schemeClr val="bg1"/>
              </a:solidFill>
              <a:effectLst>
                <a:outerShdw blurRad="38100" dist="38100" dir="2700000" algn="tl">
                  <a:srgbClr val="000000"/>
                </a:outerShdw>
              </a:effectLst>
              <a:latin typeface="Verdana" pitchFamily="34" charset="0"/>
              <a:ea typeface="新細明體" pitchFamily="18" charset="-120"/>
            </a:endParaRPr>
          </a:p>
        </p:txBody>
      </p:sp>
      <p:sp>
        <p:nvSpPr>
          <p:cNvPr id="220180" name="AutoShape 20"/>
          <p:cNvSpPr>
            <a:spLocks noChangeArrowheads="1"/>
          </p:cNvSpPr>
          <p:nvPr/>
        </p:nvSpPr>
        <p:spPr bwMode="auto">
          <a:xfrm>
            <a:off x="381000" y="2895600"/>
            <a:ext cx="2819400" cy="1524000"/>
          </a:xfrm>
          <a:prstGeom prst="wedgeRectCallout">
            <a:avLst>
              <a:gd name="adj1" fmla="val 80574"/>
              <a:gd name="adj2" fmla="val -40000"/>
            </a:avLst>
          </a:prstGeom>
          <a:solidFill>
            <a:srgbClr val="FF7B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US" altLang="zh-TW" sz="1600" b="1" dirty="0">
                <a:solidFill>
                  <a:schemeClr val="bg1"/>
                </a:solidFill>
                <a:effectLst>
                  <a:outerShdw blurRad="38100" dist="38100" dir="2700000" algn="tl">
                    <a:srgbClr val="000000"/>
                  </a:outerShdw>
                </a:effectLst>
                <a:ea typeface="新細明體" pitchFamily="18" charset="-120"/>
              </a:rPr>
              <a:t>Unwanted Symptoms</a:t>
            </a:r>
          </a:p>
          <a:p>
            <a:pPr algn="ctr" eaLnBrk="0" hangingPunct="0">
              <a:spcBef>
                <a:spcPct val="0"/>
              </a:spcBef>
            </a:pPr>
            <a:endParaRPr lang="en-US" altLang="zh-TW" sz="1600" b="1" dirty="0">
              <a:solidFill>
                <a:schemeClr val="bg1"/>
              </a:solidFill>
              <a:effectLst>
                <a:outerShdw blurRad="38100" dist="38100" dir="2700000" algn="tl">
                  <a:srgbClr val="000000"/>
                </a:outerShdw>
              </a:effectLst>
              <a:ea typeface="新細明體" pitchFamily="18" charset="-120"/>
            </a:endParaRPr>
          </a:p>
          <a:p>
            <a:pPr algn="ctr" eaLnBrk="0" hangingPunct="0">
              <a:spcBef>
                <a:spcPct val="0"/>
              </a:spcBef>
            </a:pPr>
            <a:r>
              <a:rPr lang="en-US" altLang="zh-TW" sz="1600" b="1" dirty="0">
                <a:solidFill>
                  <a:schemeClr val="bg1"/>
                </a:solidFill>
                <a:effectLst>
                  <a:outerShdw blurRad="38100" dist="38100" dir="2700000" algn="tl">
                    <a:srgbClr val="000000"/>
                  </a:outerShdw>
                </a:effectLst>
                <a:ea typeface="新細明體" pitchFamily="18" charset="-120"/>
              </a:rPr>
              <a:t>Recorded </a:t>
            </a:r>
          </a:p>
          <a:p>
            <a:pPr algn="ctr" eaLnBrk="0" hangingPunct="0">
              <a:spcBef>
                <a:spcPct val="0"/>
              </a:spcBef>
            </a:pPr>
            <a:r>
              <a:rPr lang="en-US" altLang="zh-TW" sz="1600" b="1" dirty="0">
                <a:solidFill>
                  <a:schemeClr val="bg1"/>
                </a:solidFill>
                <a:effectLst>
                  <a:outerShdw blurRad="38100" dist="38100" dir="2700000" algn="tl">
                    <a:srgbClr val="000000"/>
                  </a:outerShdw>
                </a:effectLst>
                <a:ea typeface="新細明體" pitchFamily="18" charset="-120"/>
              </a:rPr>
              <a:t>Adverse Reaction</a:t>
            </a:r>
            <a:endParaRPr lang="en-US" altLang="zh-TW" sz="1600" b="1" i="1" dirty="0">
              <a:solidFill>
                <a:schemeClr val="bg1"/>
              </a:solidFill>
              <a:effectLst>
                <a:outerShdw blurRad="38100" dist="38100" dir="2700000" algn="tl">
                  <a:srgbClr val="000000"/>
                </a:outerShdw>
              </a:effectLst>
              <a:ea typeface="新細明體" pitchFamily="18" charset="-120"/>
            </a:endParaRPr>
          </a:p>
        </p:txBody>
      </p:sp>
      <p:grpSp>
        <p:nvGrpSpPr>
          <p:cNvPr id="220181" name="Group 21"/>
          <p:cNvGrpSpPr>
            <a:grpSpLocks/>
          </p:cNvGrpSpPr>
          <p:nvPr/>
        </p:nvGrpSpPr>
        <p:grpSpPr bwMode="auto">
          <a:xfrm>
            <a:off x="5257800" y="228600"/>
            <a:ext cx="533400" cy="533400"/>
            <a:chOff x="2592" y="2112"/>
            <a:chExt cx="432" cy="432"/>
          </a:xfrm>
        </p:grpSpPr>
        <p:sp>
          <p:nvSpPr>
            <p:cNvPr id="220182" name="AutoShape 22"/>
            <p:cNvSpPr>
              <a:spLocks noChangeArrowheads="1"/>
            </p:cNvSpPr>
            <p:nvPr/>
          </p:nvSpPr>
          <p:spPr bwMode="auto">
            <a:xfrm>
              <a:off x="2592" y="2112"/>
              <a:ext cx="432" cy="432"/>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TW" altLang="en-US" sz="2400" i="1">
                <a:latin typeface="Univers" pitchFamily="34" charset="0"/>
                <a:ea typeface="新細明體" pitchFamily="18" charset="-120"/>
              </a:endParaRPr>
            </a:p>
            <a:p>
              <a:pPr algn="ctr" eaLnBrk="0" hangingPunct="0"/>
              <a:endParaRPr lang="zh-TW" altLang="en-US" sz="2400" b="1" i="1">
                <a:latin typeface="Univers" pitchFamily="34" charset="0"/>
                <a:ea typeface="新細明體" pitchFamily="18" charset="-120"/>
              </a:endParaRPr>
            </a:p>
            <a:p>
              <a:pPr algn="ctr" eaLnBrk="0" hangingPunct="0">
                <a:spcBef>
                  <a:spcPct val="0"/>
                </a:spcBef>
              </a:pPr>
              <a:endParaRPr lang="zh-TW" altLang="en-US" sz="2400">
                <a:latin typeface="Times New Roman" pitchFamily="18" charset="0"/>
                <a:ea typeface="新細明體" pitchFamily="18" charset="-120"/>
              </a:endParaRPr>
            </a:p>
          </p:txBody>
        </p:sp>
        <p:graphicFrame>
          <p:nvGraphicFramePr>
            <p:cNvPr id="220183" name="Object 23"/>
            <p:cNvGraphicFramePr>
              <a:graphicFrameLocks noChangeAspect="1"/>
            </p:cNvGraphicFramePr>
            <p:nvPr/>
          </p:nvGraphicFramePr>
          <p:xfrm>
            <a:off x="2688" y="2160"/>
            <a:ext cx="248" cy="356"/>
          </p:xfrm>
          <a:graphic>
            <a:graphicData uri="http://schemas.openxmlformats.org/presentationml/2006/ole">
              <mc:AlternateContent xmlns:mc="http://schemas.openxmlformats.org/markup-compatibility/2006">
                <mc:Choice xmlns:v="urn:schemas-microsoft-com:vml" Requires="v">
                  <p:oleObj spid="_x0000_s2081" name="Clip" r:id="rId6" imgW="393840" imgH="565920" progId="MS_ClipArt_Gallery.2">
                    <p:embed/>
                  </p:oleObj>
                </mc:Choice>
                <mc:Fallback>
                  <p:oleObj name="Clip" r:id="rId6" imgW="393840" imgH="5659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160"/>
                          <a:ext cx="248" cy="356"/>
                        </a:xfrm>
                        <a:prstGeom prst="rect">
                          <a:avLst/>
                        </a:prstGeom>
                        <a:solidFill>
                          <a:schemeClr val="bg1"/>
                        </a:solidFill>
                        <a:ln w="9525">
                          <a:solidFill>
                            <a:srgbClr val="CCE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20184" name="Group 24"/>
          <p:cNvGrpSpPr>
            <a:grpSpLocks/>
          </p:cNvGrpSpPr>
          <p:nvPr/>
        </p:nvGrpSpPr>
        <p:grpSpPr bwMode="auto">
          <a:xfrm>
            <a:off x="6084888" y="4221163"/>
            <a:ext cx="533400" cy="533400"/>
            <a:chOff x="2592" y="2112"/>
            <a:chExt cx="432" cy="432"/>
          </a:xfrm>
        </p:grpSpPr>
        <p:sp>
          <p:nvSpPr>
            <p:cNvPr id="220185" name="AutoShape 25"/>
            <p:cNvSpPr>
              <a:spLocks noChangeArrowheads="1"/>
            </p:cNvSpPr>
            <p:nvPr/>
          </p:nvSpPr>
          <p:spPr bwMode="auto">
            <a:xfrm>
              <a:off x="2592" y="2112"/>
              <a:ext cx="432" cy="432"/>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TW" altLang="en-US" sz="2400" i="1">
                <a:latin typeface="Univers" pitchFamily="34" charset="0"/>
                <a:ea typeface="新細明體" pitchFamily="18" charset="-120"/>
              </a:endParaRPr>
            </a:p>
            <a:p>
              <a:pPr algn="ctr" eaLnBrk="0" hangingPunct="0"/>
              <a:endParaRPr lang="zh-TW" altLang="en-US" sz="2400" b="1" i="1">
                <a:latin typeface="Univers" pitchFamily="34" charset="0"/>
                <a:ea typeface="新細明體" pitchFamily="18" charset="-120"/>
              </a:endParaRPr>
            </a:p>
            <a:p>
              <a:pPr algn="ctr" eaLnBrk="0" hangingPunct="0">
                <a:spcBef>
                  <a:spcPct val="0"/>
                </a:spcBef>
              </a:pPr>
              <a:endParaRPr lang="zh-TW" altLang="en-US" sz="2400">
                <a:latin typeface="Times New Roman" pitchFamily="18" charset="0"/>
                <a:ea typeface="新細明體" pitchFamily="18" charset="-120"/>
              </a:endParaRPr>
            </a:p>
          </p:txBody>
        </p:sp>
        <p:graphicFrame>
          <p:nvGraphicFramePr>
            <p:cNvPr id="220186" name="Object 26"/>
            <p:cNvGraphicFramePr>
              <a:graphicFrameLocks noChangeAspect="1"/>
            </p:cNvGraphicFramePr>
            <p:nvPr/>
          </p:nvGraphicFramePr>
          <p:xfrm>
            <a:off x="2688" y="2160"/>
            <a:ext cx="248" cy="356"/>
          </p:xfrm>
          <a:graphic>
            <a:graphicData uri="http://schemas.openxmlformats.org/presentationml/2006/ole">
              <mc:AlternateContent xmlns:mc="http://schemas.openxmlformats.org/markup-compatibility/2006">
                <mc:Choice xmlns:v="urn:schemas-microsoft-com:vml" Requires="v">
                  <p:oleObj spid="_x0000_s2082" name="Clip" r:id="rId7" imgW="393840" imgH="565920" progId="MS_ClipArt_Gallery.2">
                    <p:embed/>
                  </p:oleObj>
                </mc:Choice>
                <mc:Fallback>
                  <p:oleObj name="Clip" r:id="rId7" imgW="393840" imgH="5659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160"/>
                          <a:ext cx="248" cy="356"/>
                        </a:xfrm>
                        <a:prstGeom prst="rect">
                          <a:avLst/>
                        </a:prstGeom>
                        <a:solidFill>
                          <a:schemeClr val="bg1"/>
                        </a:solidFill>
                        <a:ln w="9525">
                          <a:solidFill>
                            <a:srgbClr val="CCE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40227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20163"/>
                                        </p:tgtEl>
                                        <p:attrNameLst>
                                          <p:attrName>style.visibility</p:attrName>
                                        </p:attrNameLst>
                                      </p:cBhvr>
                                      <p:to>
                                        <p:strVal val="visible"/>
                                      </p:to>
                                    </p:set>
                                    <p:anim calcmode="lin" valueType="num">
                                      <p:cBhvr>
                                        <p:cTn id="7" dur="1000" fill="hold"/>
                                        <p:tgtEl>
                                          <p:spTgt spid="220163"/>
                                        </p:tgtEl>
                                        <p:attrNameLst>
                                          <p:attrName>ppt_w</p:attrName>
                                        </p:attrNameLst>
                                      </p:cBhvr>
                                      <p:tavLst>
                                        <p:tav tm="0">
                                          <p:val>
                                            <p:fltVal val="0"/>
                                          </p:val>
                                        </p:tav>
                                        <p:tav tm="100000">
                                          <p:val>
                                            <p:strVal val="#ppt_w"/>
                                          </p:val>
                                        </p:tav>
                                      </p:tavLst>
                                    </p:anim>
                                    <p:anim calcmode="lin" valueType="num">
                                      <p:cBhvr>
                                        <p:cTn id="8" dur="1000" fill="hold"/>
                                        <p:tgtEl>
                                          <p:spTgt spid="220163"/>
                                        </p:tgtEl>
                                        <p:attrNameLst>
                                          <p:attrName>ppt_h</p:attrName>
                                        </p:attrNameLst>
                                      </p:cBhvr>
                                      <p:tavLst>
                                        <p:tav tm="0">
                                          <p:val>
                                            <p:fltVal val="0"/>
                                          </p:val>
                                        </p:tav>
                                        <p:tav tm="100000">
                                          <p:val>
                                            <p:strVal val="#ppt_h"/>
                                          </p:val>
                                        </p:tav>
                                      </p:tavLst>
                                    </p:anim>
                                    <p:anim calcmode="lin" valueType="num">
                                      <p:cBhvr>
                                        <p:cTn id="9" dur="1000" fill="hold"/>
                                        <p:tgtEl>
                                          <p:spTgt spid="2201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016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220187"/>
                                        </p:tgtEl>
                                        <p:attrNameLst>
                                          <p:attrName>style.visibility</p:attrName>
                                        </p:attrNameLst>
                                      </p:cBhvr>
                                      <p:to>
                                        <p:strVal val="visible"/>
                                      </p:to>
                                    </p:set>
                                    <p:animEffect transition="in" filter="box(out)">
                                      <p:cBhvr>
                                        <p:cTn id="14" dur="500"/>
                                        <p:tgtEl>
                                          <p:spTgt spid="2201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220166"/>
                                        </p:tgtEl>
                                        <p:attrNameLst>
                                          <p:attrName>style.visibility</p:attrName>
                                        </p:attrNameLst>
                                      </p:cBhvr>
                                      <p:to>
                                        <p:strVal val="visible"/>
                                      </p:to>
                                    </p:set>
                                    <p:animEffect transition="in" filter="box(out)">
                                      <p:cBhvr>
                                        <p:cTn id="19" dur="500"/>
                                        <p:tgtEl>
                                          <p:spTgt spid="2201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nodeType="clickEffect">
                                  <p:stCondLst>
                                    <p:cond delay="0"/>
                                  </p:stCondLst>
                                  <p:childTnLst>
                                    <p:set>
                                      <p:cBhvr>
                                        <p:cTn id="23" dur="1" fill="hold">
                                          <p:stCondLst>
                                            <p:cond delay="0"/>
                                          </p:stCondLst>
                                        </p:cTn>
                                        <p:tgtEl>
                                          <p:spTgt spid="220170"/>
                                        </p:tgtEl>
                                        <p:attrNameLst>
                                          <p:attrName>style.visibility</p:attrName>
                                        </p:attrNameLst>
                                      </p:cBhvr>
                                      <p:to>
                                        <p:strVal val="visible"/>
                                      </p:to>
                                    </p:set>
                                    <p:animEffect transition="in" filter="box(out)">
                                      <p:cBhvr>
                                        <p:cTn id="24" dur="500"/>
                                        <p:tgtEl>
                                          <p:spTgt spid="2201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220180"/>
                                        </p:tgtEl>
                                        <p:attrNameLst>
                                          <p:attrName>style.visibility</p:attrName>
                                        </p:attrNameLst>
                                      </p:cBhvr>
                                      <p:to>
                                        <p:strVal val="visible"/>
                                      </p:to>
                                    </p:set>
                                    <p:animEffect transition="in" filter="box(out)">
                                      <p:cBhvr>
                                        <p:cTn id="29" dur="500"/>
                                        <p:tgtEl>
                                          <p:spTgt spid="22018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20169"/>
                                        </p:tgtEl>
                                        <p:attrNameLst>
                                          <p:attrName>style.visibility</p:attrName>
                                        </p:attrNameLst>
                                      </p:cBhvr>
                                      <p:to>
                                        <p:strVal val="visible"/>
                                      </p:to>
                                    </p:set>
                                    <p:animEffect transition="in" filter="box(out)">
                                      <p:cBhvr>
                                        <p:cTn id="34" dur="500"/>
                                        <p:tgtEl>
                                          <p:spTgt spid="220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9" grpId="0" animBg="1" autoUpdateAnimBg="0"/>
      <p:bldP spid="22018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9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029202"/>
            <a:ext cx="259080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1186" name="Picture 2" descr="Patient Profile"/>
          <p:cNvPicPr>
            <a:picLocks noChangeAspect="1" noChangeArrowheads="1"/>
          </p:cNvPicPr>
          <p:nvPr/>
        </p:nvPicPr>
        <p:blipFill>
          <a:blip r:embed="rId3" cstate="print">
            <a:lum bright="-30000" contrast="54000"/>
            <a:extLst>
              <a:ext uri="{28A0092B-C50C-407E-A947-70E740481C1C}">
                <a14:useLocalDpi xmlns:a14="http://schemas.microsoft.com/office/drawing/2010/main" val="0"/>
              </a:ext>
            </a:extLst>
          </a:blip>
          <a:srcRect/>
          <a:stretch>
            <a:fillRect/>
          </a:stretch>
        </p:blipFill>
        <p:spPr bwMode="auto">
          <a:xfrm>
            <a:off x="685801" y="3124200"/>
            <a:ext cx="1441450" cy="2139950"/>
          </a:xfrm>
          <a:prstGeom prst="rect">
            <a:avLst/>
          </a:prstGeom>
          <a:noFill/>
          <a:ln w="9525">
            <a:solidFill>
              <a:schemeClr val="tx1"/>
            </a:solidFill>
            <a:miter lim="800000"/>
            <a:headEnd/>
            <a:tailEnd/>
          </a:ln>
          <a:effectLst>
            <a:outerShdw dist="109250" dir="3267739"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21187" name="Picture 3" descr="PatientProfilecareplan"/>
          <p:cNvPicPr>
            <a:picLocks noChangeAspect="1" noChangeArrowheads="1"/>
          </p:cNvPicPr>
          <p:nvPr/>
        </p:nvPicPr>
        <p:blipFill>
          <a:blip r:embed="rId4" cstate="print">
            <a:lum bright="-42000" contrast="66000"/>
            <a:extLst>
              <a:ext uri="{28A0092B-C50C-407E-A947-70E740481C1C}">
                <a14:useLocalDpi xmlns:a14="http://schemas.microsoft.com/office/drawing/2010/main" val="0"/>
              </a:ext>
            </a:extLst>
          </a:blip>
          <a:srcRect/>
          <a:stretch>
            <a:fillRect/>
          </a:stretch>
        </p:blipFill>
        <p:spPr bwMode="auto">
          <a:xfrm>
            <a:off x="6705601" y="3429000"/>
            <a:ext cx="1497013" cy="2139950"/>
          </a:xfrm>
          <a:prstGeom prst="rect">
            <a:avLst/>
          </a:prstGeom>
          <a:noFill/>
          <a:ln w="9525">
            <a:solidFill>
              <a:schemeClr val="tx1"/>
            </a:solidFill>
            <a:miter lim="800000"/>
            <a:headEnd/>
            <a:tailEnd/>
          </a:ln>
          <a:effectLst>
            <a:outerShdw dist="135003" dir="2928844"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21188" name="Picture 4" descr="PatientProfilelabtests"/>
          <p:cNvPicPr>
            <a:picLocks noChangeAspect="1" noChangeArrowheads="1"/>
          </p:cNvPicPr>
          <p:nvPr/>
        </p:nvPicPr>
        <p:blipFill>
          <a:blip r:embed="rId5" cstate="print">
            <a:lum bright="-30000" contrast="60000"/>
            <a:grayscl/>
            <a:biLevel thresh="50000"/>
            <a:extLst>
              <a:ext uri="{28A0092B-C50C-407E-A947-70E740481C1C}">
                <a14:useLocalDpi xmlns:a14="http://schemas.microsoft.com/office/drawing/2010/main" val="0"/>
              </a:ext>
            </a:extLst>
          </a:blip>
          <a:srcRect/>
          <a:stretch>
            <a:fillRect/>
          </a:stretch>
        </p:blipFill>
        <p:spPr bwMode="auto">
          <a:xfrm>
            <a:off x="2743200" y="2667000"/>
            <a:ext cx="1498600" cy="2139950"/>
          </a:xfrm>
          <a:prstGeom prst="rect">
            <a:avLst/>
          </a:prstGeom>
          <a:noFill/>
          <a:ln w="9525">
            <a:solidFill>
              <a:schemeClr val="tx1"/>
            </a:solidFill>
            <a:miter lim="800000"/>
            <a:headEnd/>
            <a:tailEnd/>
          </a:ln>
          <a:effectLst>
            <a:outerShdw dist="109250" dir="3267739"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21189" name="Picture 5" descr="PatientProfilemedication"/>
          <p:cNvPicPr>
            <a:picLocks noChangeAspect="1" noChangeArrowheads="1"/>
          </p:cNvPicPr>
          <p:nvPr/>
        </p:nvPicPr>
        <p:blipFill>
          <a:blip r:embed="rId6" cstate="print">
            <a:lum bright="-24000" contrast="42000"/>
            <a:extLst>
              <a:ext uri="{28A0092B-C50C-407E-A947-70E740481C1C}">
                <a14:useLocalDpi xmlns:a14="http://schemas.microsoft.com/office/drawing/2010/main" val="0"/>
              </a:ext>
            </a:extLst>
          </a:blip>
          <a:srcRect/>
          <a:stretch>
            <a:fillRect/>
          </a:stretch>
        </p:blipFill>
        <p:spPr bwMode="auto">
          <a:xfrm>
            <a:off x="4724400" y="2667000"/>
            <a:ext cx="1530350" cy="2139950"/>
          </a:xfrm>
          <a:prstGeom prst="rect">
            <a:avLst/>
          </a:prstGeom>
          <a:noFill/>
          <a:ln w="9525">
            <a:solidFill>
              <a:schemeClr val="tx1"/>
            </a:solidFill>
            <a:miter lim="800000"/>
            <a:headEnd/>
            <a:tailEnd/>
          </a:ln>
          <a:effectLst>
            <a:outerShdw dist="119812" dir="347967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21190" name="Text Box 6"/>
          <p:cNvSpPr txBox="1">
            <a:spLocks noChangeArrowheads="1"/>
          </p:cNvSpPr>
          <p:nvPr/>
        </p:nvSpPr>
        <p:spPr bwMode="auto">
          <a:xfrm rot="-637014">
            <a:off x="682625" y="5251450"/>
            <a:ext cx="1652588" cy="37623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TW" b="1">
                <a:effectLst>
                  <a:outerShdw blurRad="38100" dist="38100" dir="2700000" algn="tl">
                    <a:srgbClr val="C0C0C0"/>
                  </a:outerShdw>
                </a:effectLst>
                <a:latin typeface="Times New Roman" pitchFamily="18" charset="0"/>
                <a:ea typeface="新細明體" pitchFamily="18" charset="-120"/>
              </a:rPr>
              <a:t>Patient Profile</a:t>
            </a:r>
            <a:endParaRPr lang="en-US" altLang="zh-TW" sz="2400">
              <a:latin typeface="Times New Roman" pitchFamily="18" charset="0"/>
              <a:ea typeface="新細明體" pitchFamily="18" charset="-120"/>
            </a:endParaRPr>
          </a:p>
        </p:txBody>
      </p:sp>
      <p:sp>
        <p:nvSpPr>
          <p:cNvPr id="221191" name="Text Box 7"/>
          <p:cNvSpPr txBox="1">
            <a:spLocks noChangeArrowheads="1"/>
          </p:cNvSpPr>
          <p:nvPr/>
        </p:nvSpPr>
        <p:spPr bwMode="auto">
          <a:xfrm rot="20624956">
            <a:off x="2514600" y="2209800"/>
            <a:ext cx="1828800" cy="37623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TW" b="1">
                <a:effectLst>
                  <a:outerShdw blurRad="38100" dist="38100" dir="2700000" algn="tl">
                    <a:srgbClr val="C0C0C0"/>
                  </a:outerShdw>
                </a:effectLst>
                <a:latin typeface="Times New Roman" pitchFamily="18" charset="0"/>
                <a:ea typeface="新細明體" pitchFamily="18" charset="-120"/>
              </a:rPr>
              <a:t>Laboratory tests</a:t>
            </a:r>
            <a:endParaRPr lang="en-US" altLang="zh-TW" sz="2400">
              <a:latin typeface="Times New Roman" pitchFamily="18" charset="0"/>
              <a:ea typeface="新細明體" pitchFamily="18" charset="-120"/>
            </a:endParaRPr>
          </a:p>
        </p:txBody>
      </p:sp>
      <p:sp>
        <p:nvSpPr>
          <p:cNvPr id="221192" name="Text Box 8"/>
          <p:cNvSpPr txBox="1">
            <a:spLocks noChangeArrowheads="1"/>
          </p:cNvSpPr>
          <p:nvPr/>
        </p:nvSpPr>
        <p:spPr bwMode="auto">
          <a:xfrm rot="-464477">
            <a:off x="4724400" y="4724400"/>
            <a:ext cx="1600200" cy="37623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b="1">
                <a:effectLst>
                  <a:outerShdw blurRad="38100" dist="38100" dir="2700000" algn="tl">
                    <a:srgbClr val="C0C0C0"/>
                  </a:outerShdw>
                </a:effectLst>
                <a:latin typeface="Times New Roman" pitchFamily="18" charset="0"/>
                <a:ea typeface="新細明體" pitchFamily="18" charset="-120"/>
              </a:rPr>
              <a:t>Medication</a:t>
            </a:r>
            <a:endParaRPr lang="en-US" altLang="zh-TW" sz="2400">
              <a:latin typeface="Times New Roman" pitchFamily="18" charset="0"/>
              <a:ea typeface="新細明體" pitchFamily="18" charset="-120"/>
            </a:endParaRPr>
          </a:p>
        </p:txBody>
      </p:sp>
      <p:sp>
        <p:nvSpPr>
          <p:cNvPr id="221193" name="AutoShape 9"/>
          <p:cNvSpPr>
            <a:spLocks noChangeArrowheads="1"/>
          </p:cNvSpPr>
          <p:nvPr/>
        </p:nvSpPr>
        <p:spPr bwMode="auto">
          <a:xfrm>
            <a:off x="6172200" y="2667000"/>
            <a:ext cx="2667000" cy="838200"/>
          </a:xfrm>
          <a:prstGeom prst="downArrowCallout">
            <a:avLst>
              <a:gd name="adj1" fmla="val 79545"/>
              <a:gd name="adj2" fmla="val 79545"/>
              <a:gd name="adj3" fmla="val 16667"/>
              <a:gd name="adj4" fmla="val 6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109250" dir="2132261" algn="ctr" rotWithShape="0">
                    <a:schemeClr val="bg2"/>
                  </a:outerShdw>
                </a:effectLst>
              </a14:hiddenEffects>
            </a:ext>
          </a:extLst>
        </p:spPr>
        <p:txBody>
          <a:bodyPr wrap="none" anchor="ctr"/>
          <a:lstStyle/>
          <a:p>
            <a:pPr algn="ctr" eaLnBrk="0" hangingPunct="0">
              <a:spcBef>
                <a:spcPct val="0"/>
              </a:spcBef>
            </a:pPr>
            <a:r>
              <a:rPr lang="en-US" altLang="zh-TW" b="1">
                <a:effectLst>
                  <a:outerShdw blurRad="38100" dist="38100" dir="2700000" algn="tl">
                    <a:srgbClr val="C0C0C0"/>
                  </a:outerShdw>
                </a:effectLst>
                <a:latin typeface="Times New Roman" pitchFamily="18" charset="0"/>
                <a:ea typeface="新細明體" pitchFamily="18" charset="-120"/>
              </a:rPr>
              <a:t>Pharmaceutical care plan</a:t>
            </a:r>
          </a:p>
        </p:txBody>
      </p:sp>
      <p:sp>
        <p:nvSpPr>
          <p:cNvPr id="221194" name="Rectangle 10"/>
          <p:cNvSpPr>
            <a:spLocks noChangeArrowheads="1"/>
          </p:cNvSpPr>
          <p:nvPr/>
        </p:nvSpPr>
        <p:spPr bwMode="auto">
          <a:xfrm>
            <a:off x="762000" y="838202"/>
            <a:ext cx="2743200" cy="466725"/>
          </a:xfrm>
          <a:prstGeom prst="rect">
            <a:avLst/>
          </a:prstGeom>
          <a:solidFill>
            <a:srgbClr val="003366"/>
          </a:solidFill>
          <a:ln w="9525">
            <a:solidFill>
              <a:srgbClr val="FFFF99"/>
            </a:solidFill>
            <a:miter lim="800000"/>
            <a:headEnd/>
            <a:tailEnd/>
          </a:ln>
          <a:effectLst>
            <a:outerShdw dist="35921" dir="2700000" algn="ctr" rotWithShape="0">
              <a:schemeClr val="tx2"/>
            </a:outerShdw>
          </a:effectLst>
        </p:spPr>
        <p:txBody>
          <a:bodyPr>
            <a:spAutoFit/>
          </a:bodyPr>
          <a:lstStyle/>
          <a:p>
            <a:pPr algn="ctr" eaLnBrk="0" hangingPunct="0">
              <a:spcBef>
                <a:spcPct val="0"/>
              </a:spcBef>
            </a:pPr>
            <a:r>
              <a:rPr lang="en-GB" sz="2400" b="1" i="1">
                <a:solidFill>
                  <a:srgbClr val="FFFF99"/>
                </a:solidFill>
                <a:effectLst>
                  <a:outerShdw blurRad="38100" dist="38100" dir="2700000" algn="tl">
                    <a:srgbClr val="000000"/>
                  </a:outerShdw>
                </a:effectLst>
                <a:latin typeface="Tahoma" pitchFamily="34" charset="0"/>
              </a:rPr>
              <a:t>Documentation</a:t>
            </a:r>
          </a:p>
        </p:txBody>
      </p:sp>
      <p:sp>
        <p:nvSpPr>
          <p:cNvPr id="221195" name="Rectangle 11"/>
          <p:cNvSpPr>
            <a:spLocks noChangeArrowheads="1"/>
          </p:cNvSpPr>
          <p:nvPr/>
        </p:nvSpPr>
        <p:spPr bwMode="auto">
          <a:xfrm>
            <a:off x="6324600" y="5943602"/>
            <a:ext cx="2438400" cy="466725"/>
          </a:xfrm>
          <a:prstGeom prst="rect">
            <a:avLst/>
          </a:prstGeom>
          <a:solidFill>
            <a:srgbClr val="003366"/>
          </a:solidFill>
          <a:ln w="9525">
            <a:solidFill>
              <a:srgbClr val="FFFF66"/>
            </a:solidFill>
            <a:miter lim="800000"/>
            <a:headEnd/>
            <a:tailEnd/>
          </a:ln>
          <a:effectLst>
            <a:outerShdw dist="35921" dir="2700000" algn="ctr" rotWithShape="0">
              <a:schemeClr val="tx2"/>
            </a:outerShdw>
          </a:effectLst>
        </p:spPr>
        <p:txBody>
          <a:bodyPr>
            <a:spAutoFit/>
          </a:bodyPr>
          <a:lstStyle/>
          <a:p>
            <a:pPr algn="ctr" eaLnBrk="0" hangingPunct="0">
              <a:spcBef>
                <a:spcPct val="0"/>
              </a:spcBef>
            </a:pPr>
            <a:r>
              <a:rPr lang="en-GB" sz="2400" b="1" i="1">
                <a:solidFill>
                  <a:srgbClr val="FFFF99"/>
                </a:solidFill>
                <a:effectLst>
                  <a:outerShdw blurRad="38100" dist="38100" dir="2700000" algn="tl">
                    <a:srgbClr val="000000"/>
                  </a:outerShdw>
                </a:effectLst>
                <a:latin typeface="Tahoma" pitchFamily="34" charset="0"/>
              </a:rPr>
              <a:t>Responsibility</a:t>
            </a:r>
          </a:p>
        </p:txBody>
      </p:sp>
      <p:pic>
        <p:nvPicPr>
          <p:cNvPr id="22119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4800"/>
            <a:ext cx="30480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95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a:bodyPr>
          <a:lstStyle/>
          <a:p>
            <a:r>
              <a:rPr lang="en-US" u="sng" cap="all"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p>
          <a:p>
            <a:pPr lvl="0"/>
            <a:endParaRPr lang="en-US" dirty="0" smtClean="0"/>
          </a:p>
          <a:p>
            <a:pPr lvl="0"/>
            <a:endParaRPr lang="en-US" dirty="0"/>
          </a:p>
          <a:p>
            <a:pPr lvl="0"/>
            <a:r>
              <a:rPr lang="en-US" dirty="0" smtClean="0"/>
              <a:t>Pharmaceutical </a:t>
            </a:r>
            <a:r>
              <a:rPr lang="en-US" dirty="0"/>
              <a:t>Care Practice: The Clinician’s Guide. Robert </a:t>
            </a:r>
            <a:r>
              <a:rPr lang="en-US" dirty="0" err="1"/>
              <a:t>J.Cipolle</a:t>
            </a:r>
            <a:r>
              <a:rPr lang="en-US" dirty="0"/>
              <a:t>, Linda M. Strand, Peter C. Morley. 3rd edition. </a:t>
            </a:r>
          </a:p>
          <a:p>
            <a:pPr lvl="0"/>
            <a:endParaRPr lang="en-US" dirty="0" smtClean="0"/>
          </a:p>
          <a:p>
            <a:pPr lvl="0"/>
            <a:r>
              <a:rPr lang="en-US" dirty="0" smtClean="0"/>
              <a:t>Patient </a:t>
            </a:r>
            <a:r>
              <a:rPr lang="en-US" dirty="0"/>
              <a:t>Centered Care for Pharmacists. Kimberly A. Galt &amp; Michael A. Galt. American Society of Health-System </a:t>
            </a:r>
            <a:r>
              <a:rPr lang="en-US" dirty="0" smtClean="0"/>
              <a:t>Publications.</a:t>
            </a:r>
            <a:endParaRPr lang="en-US" dirty="0"/>
          </a:p>
          <a:p>
            <a:pPr marL="0" indent="0">
              <a:buNone/>
            </a:pPr>
            <a:endParaRPr lang="en-US" dirty="0"/>
          </a:p>
        </p:txBody>
      </p:sp>
    </p:spTree>
    <p:extLst>
      <p:ext uri="{BB962C8B-B14F-4D97-AF65-F5344CB8AC3E}">
        <p14:creationId xmlns:p14="http://schemas.microsoft.com/office/powerpoint/2010/main" val="1922322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4294967295"/>
          </p:nvPr>
        </p:nvSpPr>
        <p:spPr>
          <a:xfrm>
            <a:off x="457200" y="1600200"/>
            <a:ext cx="8229600" cy="4525963"/>
          </a:xfrm>
        </p:spPr>
        <p:txBody>
          <a:bodyPr/>
          <a:lstStyle/>
          <a:p>
            <a:pPr eaLnBrk="1" hangingPunct="1"/>
            <a:endParaRPr lang="en-US" smtClean="0"/>
          </a:p>
        </p:txBody>
      </p:sp>
      <p:pic>
        <p:nvPicPr>
          <p:cNvPr id="2253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dirty="0">
                <a:solidFill>
                  <a:schemeClr val="accent5">
                    <a:lumMod val="10000"/>
                  </a:schemeClr>
                </a:solidFill>
                <a:latin typeface="Andalus" panose="02020603050405020304" pitchFamily="18" charset="-78"/>
                <a:ea typeface="Osaka" charset="-128"/>
                <a:cs typeface="Andalus" panose="02020603050405020304" pitchFamily="18" charset="-78"/>
              </a:rPr>
              <a:t>OMICS Group </a:t>
            </a:r>
            <a:r>
              <a:rPr lang="en-US" b="1" dirty="0">
                <a:solidFill>
                  <a:schemeClr val="accent5">
                    <a:lumMod val="10000"/>
                  </a:schemeClr>
                </a:solidFill>
                <a:latin typeface="Andalus" panose="02020603050405020304" pitchFamily="18" charset="-78"/>
                <a:ea typeface="Osaka" charset="-128"/>
                <a:cs typeface="Andalus" panose="02020603050405020304" pitchFamily="18" charset="-78"/>
              </a:rPr>
              <a:t>Open Access Membership</a:t>
            </a:r>
            <a:br>
              <a:rPr lang="en-US" b="1" dirty="0">
                <a:solidFill>
                  <a:schemeClr val="accent5">
                    <a:lumMod val="10000"/>
                  </a:schemeClr>
                </a:solidFill>
                <a:latin typeface="Andalus" panose="02020603050405020304" pitchFamily="18" charset="-78"/>
                <a:ea typeface="Osaka" charset="-128"/>
                <a:cs typeface="Andalus" panose="02020603050405020304" pitchFamily="18" charset="-78"/>
              </a:rPr>
            </a:br>
            <a:endParaRPr lang="en-US" dirty="0">
              <a:solidFill>
                <a:schemeClr val="accent5">
                  <a:lumMod val="10000"/>
                </a:schemeClr>
              </a:solidFill>
              <a:latin typeface="Andalus" panose="02020603050405020304" pitchFamily="18" charset="-78"/>
              <a:ea typeface="Osaka" charset="-128"/>
              <a:cs typeface="Andalus" panose="02020603050405020304" pitchFamily="18" charset="-78"/>
            </a:endParaRPr>
          </a:p>
        </p:txBody>
      </p:sp>
      <p:sp>
        <p:nvSpPr>
          <p:cNvPr id="7" name="Teardrop 6"/>
          <p:cNvSpPr/>
          <p:nvPr/>
        </p:nvSpPr>
        <p:spPr>
          <a:xfrm>
            <a:off x="609600" y="860425"/>
            <a:ext cx="7696200" cy="3330575"/>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sz="2000"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sz="2000" dirty="0">
                <a:latin typeface="Calisto MT" panose="02040603050505030304" pitchFamily="18" charset="0"/>
              </a:rPr>
              <a:t>For more details and benefits, click on the link below:</a:t>
            </a:r>
          </a:p>
          <a:p>
            <a:pPr>
              <a:defRPr/>
            </a:pPr>
            <a:r>
              <a:rPr lang="en-US" sz="2000" dirty="0">
                <a:solidFill>
                  <a:schemeClr val="accent4">
                    <a:lumMod val="10000"/>
                  </a:schemeClr>
                </a:solidFill>
                <a:latin typeface="Calisto MT" panose="02040603050505030304" pitchFamily="18" charset="0"/>
                <a:hlinkClick r:id="rId4"/>
              </a:rPr>
              <a:t>http://omicsonline.org/membership.ph</a:t>
            </a:r>
            <a:r>
              <a:rPr lang="en-US" dirty="0">
                <a:solidFill>
                  <a:schemeClr val="accent4">
                    <a:lumMod val="10000"/>
                  </a:schemeClr>
                </a:solidFill>
                <a:latin typeface="Calisto MT" panose="02040603050505030304" pitchFamily="18" charset="0"/>
                <a:hlinkClick r:id="rId4"/>
              </a:rPr>
              <a:t>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24553859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smtClean="0"/>
              <a:t>Signature</a:t>
            </a:r>
          </a:p>
          <a:p>
            <a:pPr marL="0" indent="0">
              <a:buNone/>
            </a:pPr>
            <a:endParaRPr lang="en-US" sz="3200" dirty="0"/>
          </a:p>
          <a:p>
            <a:pPr marL="0" indent="0">
              <a:buNone/>
            </a:pPr>
            <a:r>
              <a:rPr lang="en-US" sz="3200" i="1" dirty="0" err="1">
                <a:solidFill>
                  <a:srgbClr val="92D050"/>
                </a:solidFill>
              </a:rPr>
              <a:t>Abdelmoneim</a:t>
            </a:r>
            <a:r>
              <a:rPr lang="en-US" sz="3200" i="1" dirty="0">
                <a:solidFill>
                  <a:srgbClr val="92D050"/>
                </a:solidFill>
              </a:rPr>
              <a:t> Ismail </a:t>
            </a:r>
            <a:r>
              <a:rPr lang="en-US" sz="3200" i="1" dirty="0" err="1">
                <a:solidFill>
                  <a:srgbClr val="92D050"/>
                </a:solidFill>
              </a:rPr>
              <a:t>Awad</a:t>
            </a:r>
            <a:endParaRPr lang="en-US" sz="3200" i="1" dirty="0" smtClean="0">
              <a:solidFill>
                <a:srgbClr val="92D05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417224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effectLst/>
              </a:rPr>
              <a:t>Abdelmoneim</a:t>
            </a:r>
            <a:r>
              <a:rPr lang="en-US" dirty="0">
                <a:effectLst/>
              </a:rPr>
              <a:t> </a:t>
            </a:r>
            <a:r>
              <a:rPr lang="en-US" dirty="0" err="1">
                <a:effectLst/>
              </a:rPr>
              <a:t>Awad</a:t>
            </a:r>
            <a:r>
              <a:rPr lang="en-US" dirty="0" smtClean="0">
                <a:hlinkClick r:id="rId2" tooltip="Pramil Tiwari"/>
              </a:rPr>
              <a:t> </a:t>
            </a:r>
            <a:r>
              <a:rPr lang="en-US" dirty="0" smtClean="0">
                <a:hlinkClick r:id="rId3" tooltip="SHAZIA JAMSHED"/>
              </a:rPr>
              <a:t> </a:t>
            </a:r>
            <a:endParaRPr lang="en-US" dirty="0"/>
          </a:p>
        </p:txBody>
      </p:sp>
      <p:sp>
        <p:nvSpPr>
          <p:cNvPr id="3" name="Subtitle 2"/>
          <p:cNvSpPr>
            <a:spLocks noGrp="1"/>
          </p:cNvSpPr>
          <p:nvPr>
            <p:ph type="subTitle" idx="1"/>
          </p:nvPr>
        </p:nvSpPr>
        <p:spPr/>
        <p:txBody>
          <a:bodyPr/>
          <a:lstStyle/>
          <a:p>
            <a:r>
              <a:rPr lang="en-US" dirty="0" smtClean="0"/>
              <a:t>Editor PPT</a:t>
            </a:r>
            <a:endParaRPr lang="en-US" dirty="0"/>
          </a:p>
        </p:txBody>
      </p:sp>
    </p:spTree>
    <p:extLst>
      <p:ext uri="{BB962C8B-B14F-4D97-AF65-F5344CB8AC3E}">
        <p14:creationId xmlns:p14="http://schemas.microsoft.com/office/powerpoint/2010/main" val="1604187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86400"/>
            <a:ext cx="8183880" cy="548640"/>
          </a:xfrm>
        </p:spPr>
        <p:txBody>
          <a:bodyPr>
            <a:normAutofit fontScale="90000"/>
          </a:bodyPr>
          <a:lstStyle/>
          <a:p>
            <a:r>
              <a:rPr lang="en-US" dirty="0" smtClean="0"/>
              <a:t>Biography</a:t>
            </a:r>
            <a:endParaRPr lang="en-US" dirty="0"/>
          </a:p>
        </p:txBody>
      </p:sp>
      <p:sp>
        <p:nvSpPr>
          <p:cNvPr id="3" name="Content Placeholder 2"/>
          <p:cNvSpPr>
            <a:spLocks noGrp="1"/>
          </p:cNvSpPr>
          <p:nvPr>
            <p:ph idx="1"/>
          </p:nvPr>
        </p:nvSpPr>
        <p:spPr>
          <a:xfrm>
            <a:off x="502920" y="530352"/>
            <a:ext cx="8183880" cy="4803648"/>
          </a:xfrm>
        </p:spPr>
        <p:txBody>
          <a:bodyPr>
            <a:normAutofit fontScale="92500" lnSpcReduction="20000"/>
          </a:bodyPr>
          <a:lstStyle/>
          <a:p>
            <a:r>
              <a:rPr lang="en-US" sz="1800" b="1" dirty="0">
                <a:solidFill>
                  <a:srgbClr val="002060"/>
                </a:solidFill>
              </a:rPr>
              <a:t>Abdelmoneim </a:t>
            </a:r>
            <a:r>
              <a:rPr lang="en-US" sz="1800" b="1" dirty="0" err="1">
                <a:solidFill>
                  <a:srgbClr val="002060"/>
                </a:solidFill>
              </a:rPr>
              <a:t>Awad</a:t>
            </a:r>
            <a:r>
              <a:rPr lang="en-US" sz="1800" b="1" dirty="0">
                <a:solidFill>
                  <a:srgbClr val="002060"/>
                </a:solidFill>
              </a:rPr>
              <a:t> is an Associate Professor of Clinical Pharmacy and Chairman of the Department of Pharmacy Practice, Faculty of Pharmacy, Kuwait University. </a:t>
            </a:r>
            <a:endParaRPr lang="en-US" sz="1800" b="1" dirty="0" smtClean="0">
              <a:solidFill>
                <a:srgbClr val="002060"/>
              </a:solidFill>
            </a:endParaRPr>
          </a:p>
          <a:p>
            <a:endParaRPr lang="en-US" sz="1800" b="1" dirty="0" smtClean="0">
              <a:solidFill>
                <a:srgbClr val="002060"/>
              </a:solidFill>
            </a:endParaRPr>
          </a:p>
          <a:p>
            <a:r>
              <a:rPr lang="en-US" sz="1800" b="1" dirty="0" smtClean="0">
                <a:solidFill>
                  <a:srgbClr val="002060"/>
                </a:solidFill>
              </a:rPr>
              <a:t>Dr</a:t>
            </a:r>
            <a:r>
              <a:rPr lang="en-US" sz="1800" b="1" dirty="0">
                <a:solidFill>
                  <a:srgbClr val="002060"/>
                </a:solidFill>
              </a:rPr>
              <a:t>. </a:t>
            </a:r>
            <a:r>
              <a:rPr lang="en-US" sz="1800" b="1" dirty="0" err="1">
                <a:solidFill>
                  <a:srgbClr val="002060"/>
                </a:solidFill>
              </a:rPr>
              <a:t>Awad</a:t>
            </a:r>
            <a:r>
              <a:rPr lang="en-US" sz="1800" b="1" dirty="0">
                <a:solidFill>
                  <a:srgbClr val="002060"/>
                </a:solidFill>
              </a:rPr>
              <a:t> is a reviewer of </a:t>
            </a:r>
            <a:r>
              <a:rPr lang="en-US" sz="1800" b="1" dirty="0" smtClean="0">
                <a:solidFill>
                  <a:srgbClr val="002060"/>
                </a:solidFill>
              </a:rPr>
              <a:t>23 </a:t>
            </a:r>
            <a:r>
              <a:rPr lang="en-US" sz="1800" b="1" dirty="0">
                <a:solidFill>
                  <a:srgbClr val="002060"/>
                </a:solidFill>
              </a:rPr>
              <a:t>professional journals, and member of the Editorial Board of Journal of Advanced Clinical Pharmacology and Journal of Archives of Pharmacy Practice. </a:t>
            </a:r>
            <a:endParaRPr lang="en-US" sz="1800" b="1" dirty="0" smtClean="0">
              <a:solidFill>
                <a:srgbClr val="002060"/>
              </a:solidFill>
            </a:endParaRPr>
          </a:p>
          <a:p>
            <a:endParaRPr lang="en-US" sz="1800" b="1" dirty="0" smtClean="0">
              <a:solidFill>
                <a:srgbClr val="002060"/>
              </a:solidFill>
            </a:endParaRPr>
          </a:p>
          <a:p>
            <a:r>
              <a:rPr lang="en-US" sz="1800" b="1" dirty="0" smtClean="0">
                <a:solidFill>
                  <a:srgbClr val="002060"/>
                </a:solidFill>
              </a:rPr>
              <a:t>He </a:t>
            </a:r>
            <a:r>
              <a:rPr lang="en-US" sz="1800" b="1" dirty="0">
                <a:solidFill>
                  <a:srgbClr val="002060"/>
                </a:solidFill>
              </a:rPr>
              <a:t>is a member of the American College of Clinical Pharmacy, Gulf College of Clinical Pharmacy, European Society of Clinical Pharmacy and the International Association of Drug Therapeutic Monitoring and Clinical Toxicology. </a:t>
            </a:r>
            <a:endParaRPr lang="en-US" sz="1800" b="1" dirty="0" smtClean="0">
              <a:solidFill>
                <a:srgbClr val="002060"/>
              </a:solidFill>
            </a:endParaRPr>
          </a:p>
          <a:p>
            <a:endParaRPr lang="en-US" sz="1800" b="1" dirty="0">
              <a:solidFill>
                <a:srgbClr val="002060"/>
              </a:solidFill>
            </a:endParaRPr>
          </a:p>
          <a:p>
            <a:r>
              <a:rPr lang="en-US" sz="1800" b="1" dirty="0" smtClean="0">
                <a:solidFill>
                  <a:srgbClr val="002060"/>
                </a:solidFill>
              </a:rPr>
              <a:t>Dr</a:t>
            </a:r>
            <a:r>
              <a:rPr lang="en-US" sz="1800" b="1" dirty="0">
                <a:solidFill>
                  <a:srgbClr val="002060"/>
                </a:solidFill>
              </a:rPr>
              <a:t>. </a:t>
            </a:r>
            <a:r>
              <a:rPr lang="en-US" sz="1800" b="1" dirty="0" err="1">
                <a:solidFill>
                  <a:srgbClr val="002060"/>
                </a:solidFill>
              </a:rPr>
              <a:t>Awad</a:t>
            </a:r>
            <a:r>
              <a:rPr lang="en-US" sz="1800" b="1" dirty="0">
                <a:solidFill>
                  <a:srgbClr val="002060"/>
                </a:solidFill>
              </a:rPr>
              <a:t> has published </a:t>
            </a:r>
            <a:r>
              <a:rPr lang="en-US" sz="1800" b="1" dirty="0" smtClean="0">
                <a:solidFill>
                  <a:srgbClr val="002060"/>
                </a:solidFill>
              </a:rPr>
              <a:t>37 </a:t>
            </a:r>
            <a:r>
              <a:rPr lang="en-US" sz="1800" b="1" dirty="0">
                <a:solidFill>
                  <a:srgbClr val="002060"/>
                </a:solidFill>
              </a:rPr>
              <a:t>peer-review papers in journals such as European Journal of Clinical Pharmacology, Annals of Pharmacotherapy, Journal of Pharmacy and Pharmaceutical Sciences, American Journal of Tropical Medicine and Hygiene, </a:t>
            </a:r>
            <a:r>
              <a:rPr lang="en-US" sz="1800" b="1" dirty="0" err="1">
                <a:solidFill>
                  <a:srgbClr val="002060"/>
                </a:solidFill>
              </a:rPr>
              <a:t>Epilepsia</a:t>
            </a:r>
            <a:r>
              <a:rPr lang="en-US" sz="1800" b="1" dirty="0">
                <a:solidFill>
                  <a:srgbClr val="002060"/>
                </a:solidFill>
              </a:rPr>
              <a:t>, BMC Public Health, Journal of Antimicrobial Chemotherapy and International Journal of Clinical Pharmacy. These papers have been cited </a:t>
            </a:r>
            <a:r>
              <a:rPr lang="en-US" sz="1800" b="1" dirty="0" smtClean="0">
                <a:solidFill>
                  <a:srgbClr val="002060"/>
                </a:solidFill>
              </a:rPr>
              <a:t>308 </a:t>
            </a:r>
            <a:r>
              <a:rPr lang="en-US" sz="1800" b="1" dirty="0">
                <a:solidFill>
                  <a:srgbClr val="002060"/>
                </a:solidFill>
              </a:rPr>
              <a:t>times. He has an h-index of </a:t>
            </a:r>
            <a:r>
              <a:rPr lang="en-US" sz="1800" b="1" dirty="0" smtClean="0">
                <a:solidFill>
                  <a:srgbClr val="002060"/>
                </a:solidFill>
              </a:rPr>
              <a:t>10. </a:t>
            </a:r>
            <a:endParaRPr lang="en-US" sz="1800" b="1" dirty="0">
              <a:solidFill>
                <a:srgbClr val="002060"/>
              </a:solidFill>
            </a:endParaRPr>
          </a:p>
          <a:p>
            <a:endParaRPr lang="en-US" dirty="0"/>
          </a:p>
        </p:txBody>
      </p:sp>
    </p:spTree>
    <p:extLst>
      <p:ext uri="{BB962C8B-B14F-4D97-AF65-F5344CB8AC3E}">
        <p14:creationId xmlns:p14="http://schemas.microsoft.com/office/powerpoint/2010/main" val="3033743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67400"/>
            <a:ext cx="8183880" cy="472440"/>
          </a:xfrm>
        </p:spPr>
        <p:txBody>
          <a:bodyPr>
            <a:normAutofit fontScale="90000"/>
          </a:bodyPr>
          <a:lstStyle/>
          <a:p>
            <a:r>
              <a:rPr lang="en-US" dirty="0" smtClean="0"/>
              <a:t>Research Interests</a:t>
            </a:r>
            <a:endParaRPr lang="en-US" dirty="0"/>
          </a:p>
        </p:txBody>
      </p:sp>
      <p:sp>
        <p:nvSpPr>
          <p:cNvPr id="3" name="Content Placeholder 2"/>
          <p:cNvSpPr>
            <a:spLocks noGrp="1"/>
          </p:cNvSpPr>
          <p:nvPr>
            <p:ph idx="1"/>
          </p:nvPr>
        </p:nvSpPr>
        <p:spPr>
          <a:xfrm>
            <a:off x="502920" y="530352"/>
            <a:ext cx="8183880" cy="4879848"/>
          </a:xfrm>
        </p:spPr>
        <p:txBody>
          <a:bodyPr>
            <a:noAutofit/>
          </a:bodyPr>
          <a:lstStyle/>
          <a:p>
            <a:r>
              <a:rPr lang="en-US" sz="1800" b="1" dirty="0" err="1"/>
              <a:t>Pharmacoepidemiology</a:t>
            </a:r>
            <a:r>
              <a:rPr lang="en-US" sz="1800" b="1" dirty="0"/>
              <a:t>:</a:t>
            </a:r>
            <a:r>
              <a:rPr lang="en-US" sz="1800" dirty="0"/>
              <a:t> studies of drug use practices in specific diseases including diabetes, asthma and cardiovascular diseases;  assessment of different interventional methods to improve patterns of drug use; and  studies of self-medication practices among the public. </a:t>
            </a:r>
          </a:p>
          <a:p>
            <a:pPr marL="0" indent="0">
              <a:buNone/>
            </a:pPr>
            <a:r>
              <a:rPr lang="en-US" sz="1800" b="1" dirty="0"/>
              <a:t> </a:t>
            </a:r>
            <a:endParaRPr lang="en-US" sz="1800" dirty="0"/>
          </a:p>
          <a:p>
            <a:r>
              <a:rPr lang="en-US" sz="1800" b="1" dirty="0"/>
              <a:t>Pharmaceutical Care and Pharmacy Practice: </a:t>
            </a:r>
            <a:r>
              <a:rPr lang="en-US" sz="1800" dirty="0"/>
              <a:t>implementation and evaluation of pharmaceutical care services for patients with chronic diseases particularly asthma, diabetes and cardiovascular diseases; assessment of pharmacy practice in hospitals and community pharmacies; studies of public knowledge, attitudes and perceptions towards specific diseases including epilepsy, cardiovascular diseases and diabetes; and pharmacy education at undergraduate level.</a:t>
            </a:r>
          </a:p>
          <a:p>
            <a:pPr marL="0" indent="0">
              <a:buNone/>
            </a:pPr>
            <a:r>
              <a:rPr lang="en-US" sz="1800" b="1" dirty="0"/>
              <a:t> </a:t>
            </a:r>
            <a:endParaRPr lang="en-US" sz="1800" dirty="0"/>
          </a:p>
          <a:p>
            <a:r>
              <a:rPr lang="en-US" sz="1800" b="1" dirty="0"/>
              <a:t>Clinical </a:t>
            </a:r>
            <a:r>
              <a:rPr lang="en-US" sz="1800" b="1" dirty="0" smtClean="0"/>
              <a:t>pharmacokinetics studies</a:t>
            </a:r>
          </a:p>
          <a:p>
            <a:endParaRPr lang="en-US" sz="1800" b="1" dirty="0"/>
          </a:p>
          <a:p>
            <a:r>
              <a:rPr lang="en-GB" sz="1800" b="1" dirty="0"/>
              <a:t>Drug </a:t>
            </a:r>
            <a:r>
              <a:rPr lang="en-GB" sz="1800" b="1" dirty="0" smtClean="0"/>
              <a:t>Therapy </a:t>
            </a:r>
            <a:r>
              <a:rPr lang="en-GB" sz="1800" b="1" dirty="0"/>
              <a:t>Evaluation Studies</a:t>
            </a:r>
            <a:endParaRPr lang="en-US" sz="1800" dirty="0"/>
          </a:p>
        </p:txBody>
      </p:sp>
    </p:spTree>
    <p:extLst>
      <p:ext uri="{BB962C8B-B14F-4D97-AF65-F5344CB8AC3E}">
        <p14:creationId xmlns:p14="http://schemas.microsoft.com/office/powerpoint/2010/main" val="2512259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63" name="Rectangle 11"/>
          <p:cNvSpPr>
            <a:spLocks noChangeArrowheads="1"/>
          </p:cNvSpPr>
          <p:nvPr/>
        </p:nvSpPr>
        <p:spPr bwMode="auto">
          <a:xfrm>
            <a:off x="228600" y="3472934"/>
            <a:ext cx="8458200" cy="369332"/>
          </a:xfrm>
          <a:prstGeom prst="rect">
            <a:avLst/>
          </a:prstGeom>
          <a:solidFill>
            <a:srgbClr val="FFCC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8357" name="AutoShape 5"/>
          <p:cNvSpPr>
            <a:spLocks noChangeArrowheads="1"/>
          </p:cNvSpPr>
          <p:nvPr/>
        </p:nvSpPr>
        <p:spPr bwMode="auto">
          <a:xfrm>
            <a:off x="914400" y="748190"/>
            <a:ext cx="7315200" cy="408623"/>
          </a:xfrm>
          <a:prstGeom prst="roundRect">
            <a:avLst>
              <a:gd name="adj" fmla="val 16667"/>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8356" name="AutoShape 4"/>
          <p:cNvSpPr>
            <a:spLocks noChangeArrowheads="1"/>
          </p:cNvSpPr>
          <p:nvPr/>
        </p:nvSpPr>
        <p:spPr bwMode="auto">
          <a:xfrm>
            <a:off x="762000" y="671990"/>
            <a:ext cx="7315200" cy="408623"/>
          </a:xfrm>
          <a:prstGeom prst="roundRect">
            <a:avLst>
              <a:gd name="adj" fmla="val 16667"/>
            </a:avLst>
          </a:prstGeom>
          <a:solidFill>
            <a:srgbClr val="FFCC99"/>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8354" name="Rectangle 2"/>
          <p:cNvSpPr>
            <a:spLocks noGrp="1" noChangeArrowheads="1"/>
          </p:cNvSpPr>
          <p:nvPr>
            <p:ph type="ctrTitle" idx="4294967295"/>
          </p:nvPr>
        </p:nvSpPr>
        <p:spPr>
          <a:xfrm>
            <a:off x="609600" y="609600"/>
            <a:ext cx="8077200" cy="685800"/>
          </a:xfrm>
        </p:spPr>
        <p:txBody>
          <a:bodyPr>
            <a:noAutofit/>
          </a:bodyPr>
          <a:lstStyle/>
          <a:p>
            <a:pPr algn="ctr"/>
            <a:r>
              <a:rPr lang="en-US" altLang="zh-TW" sz="4000" b="1" cap="all" dirty="0" smtClean="0">
                <a:latin typeface="Verdana" pitchFamily="34" charset="0"/>
                <a:ea typeface="Verdana" pitchFamily="34" charset="0"/>
                <a:cs typeface="Verdana" pitchFamily="34" charset="0"/>
              </a:rPr>
              <a:t>Pharmaceutical Care</a:t>
            </a:r>
          </a:p>
        </p:txBody>
      </p:sp>
      <p:pic>
        <p:nvPicPr>
          <p:cNvPr id="2283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752600"/>
            <a:ext cx="2835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52600"/>
            <a:ext cx="2971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733800"/>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6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752600"/>
            <a:ext cx="205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6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1" y="3733800"/>
            <a:ext cx="13827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05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278" name="Group 1286"/>
          <p:cNvGrpSpPr>
            <a:grpSpLocks/>
          </p:cNvGrpSpPr>
          <p:nvPr/>
        </p:nvGrpSpPr>
        <p:grpSpPr bwMode="auto">
          <a:xfrm>
            <a:off x="-83210" y="165176"/>
            <a:ext cx="9144000" cy="7342188"/>
            <a:chOff x="0" y="0"/>
            <a:chExt cx="5760" cy="4625"/>
          </a:xfrm>
        </p:grpSpPr>
        <p:grpSp>
          <p:nvGrpSpPr>
            <p:cNvPr id="214021" name="Group 1029"/>
            <p:cNvGrpSpPr>
              <a:grpSpLocks/>
            </p:cNvGrpSpPr>
            <p:nvPr/>
          </p:nvGrpSpPr>
          <p:grpSpPr bwMode="auto">
            <a:xfrm>
              <a:off x="0" y="0"/>
              <a:ext cx="2686" cy="2919"/>
              <a:chOff x="0" y="0"/>
              <a:chExt cx="4659" cy="4172"/>
            </a:xfrm>
          </p:grpSpPr>
          <p:grpSp>
            <p:nvGrpSpPr>
              <p:cNvPr id="214022" name="Group 1030"/>
              <p:cNvGrpSpPr>
                <a:grpSpLocks/>
              </p:cNvGrpSpPr>
              <p:nvPr/>
            </p:nvGrpSpPr>
            <p:grpSpPr bwMode="auto">
              <a:xfrm>
                <a:off x="0" y="0"/>
                <a:ext cx="1144" cy="1241"/>
                <a:chOff x="1824" y="633"/>
                <a:chExt cx="2834" cy="2849"/>
              </a:xfrm>
            </p:grpSpPr>
            <p:sp>
              <p:nvSpPr>
                <p:cNvPr id="21402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02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33CC33">
                    <a:alpha val="12000"/>
                  </a:srgbClr>
                </a:solidFill>
                <a:ln w="9525">
                  <a:solidFill>
                    <a:srgbClr val="000000"/>
                  </a:solidFill>
                  <a:miter lim="800000"/>
                  <a:headEnd/>
                  <a:tailEnd/>
                </a:ln>
              </p:spPr>
              <p:txBody>
                <a:bodyPr/>
                <a:lstStyle/>
                <a:p>
                  <a:endParaRPr lang="en-US">
                    <a:solidFill>
                      <a:prstClr val="black"/>
                    </a:solidFill>
                  </a:endParaRPr>
                </a:p>
              </p:txBody>
            </p:sp>
            <p:sp>
              <p:nvSpPr>
                <p:cNvPr id="21402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02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27" name="Group 1035"/>
              <p:cNvGrpSpPr>
                <a:grpSpLocks/>
              </p:cNvGrpSpPr>
              <p:nvPr/>
            </p:nvGrpSpPr>
            <p:grpSpPr bwMode="auto">
              <a:xfrm rot="1326567">
                <a:off x="1156" y="119"/>
                <a:ext cx="1144" cy="1241"/>
                <a:chOff x="1824" y="633"/>
                <a:chExt cx="2834" cy="2849"/>
              </a:xfrm>
            </p:grpSpPr>
            <p:sp>
              <p:nvSpPr>
                <p:cNvPr id="21402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02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03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03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33CC33">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32" name="Group 1040"/>
              <p:cNvGrpSpPr>
                <a:grpSpLocks/>
              </p:cNvGrpSpPr>
              <p:nvPr/>
            </p:nvGrpSpPr>
            <p:grpSpPr bwMode="auto">
              <a:xfrm rot="-997720">
                <a:off x="113" y="981"/>
                <a:ext cx="1144" cy="1241"/>
                <a:chOff x="1824" y="633"/>
                <a:chExt cx="2834" cy="2849"/>
              </a:xfrm>
            </p:grpSpPr>
            <p:sp>
              <p:nvSpPr>
                <p:cNvPr id="21403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03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03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pPr algn="ctr">
                    <a:spcBef>
                      <a:spcPct val="0"/>
                    </a:spcBef>
                  </a:pPr>
                  <a:endParaRPr lang="en-GB">
                    <a:solidFill>
                      <a:srgbClr val="9F2936"/>
                    </a:solidFill>
                  </a:endParaRPr>
                </a:p>
              </p:txBody>
            </p:sp>
            <p:sp>
              <p:nvSpPr>
                <p:cNvPr id="21403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37" name="Group 1045"/>
              <p:cNvGrpSpPr>
                <a:grpSpLocks/>
              </p:cNvGrpSpPr>
              <p:nvPr/>
            </p:nvGrpSpPr>
            <p:grpSpPr bwMode="auto">
              <a:xfrm rot="-2527865">
                <a:off x="2608" y="754"/>
                <a:ext cx="1144" cy="1241"/>
                <a:chOff x="1824" y="633"/>
                <a:chExt cx="2834" cy="2849"/>
              </a:xfrm>
            </p:grpSpPr>
            <p:sp>
              <p:nvSpPr>
                <p:cNvPr id="21403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03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04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a:noFill/>
                </a:ln>
                <a:extLst>
                  <a:ext uri="{91240B29-F687-4F45-9708-019B960494DF}">
                    <a14:hiddenLine xmlns:a14="http://schemas.microsoft.com/office/drawing/2010/main" w="9525">
                      <a:solidFill>
                        <a:srgbClr val="FFFF00"/>
                      </a:solidFill>
                      <a:miter lim="800000"/>
                      <a:headEnd/>
                      <a:tailEnd/>
                    </a14:hiddenLine>
                  </a:ext>
                </a:extLst>
              </p:spPr>
              <p:txBody>
                <a:bodyPr/>
                <a:lstStyle/>
                <a:p>
                  <a:endParaRPr lang="en-US">
                    <a:solidFill>
                      <a:prstClr val="black"/>
                    </a:solidFill>
                  </a:endParaRPr>
                </a:p>
              </p:txBody>
            </p:sp>
            <p:sp>
              <p:nvSpPr>
                <p:cNvPr id="21404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42" name="Group 1050"/>
              <p:cNvGrpSpPr>
                <a:grpSpLocks/>
              </p:cNvGrpSpPr>
              <p:nvPr/>
            </p:nvGrpSpPr>
            <p:grpSpPr bwMode="auto">
              <a:xfrm rot="1809410">
                <a:off x="2200" y="210"/>
                <a:ext cx="1144" cy="1241"/>
                <a:chOff x="1824" y="633"/>
                <a:chExt cx="2834" cy="2849"/>
              </a:xfrm>
            </p:grpSpPr>
            <p:sp>
              <p:nvSpPr>
                <p:cNvPr id="21404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04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12000"/>
                  </a:srgbClr>
                </a:solidFill>
                <a:ln w="9525">
                  <a:solidFill>
                    <a:srgbClr val="000000"/>
                  </a:solidFill>
                  <a:miter lim="800000"/>
                  <a:headEnd/>
                  <a:tailEnd/>
                </a:ln>
              </p:spPr>
              <p:txBody>
                <a:bodyPr/>
                <a:lstStyle/>
                <a:p>
                  <a:endParaRPr lang="en-US">
                    <a:solidFill>
                      <a:prstClr val="black"/>
                    </a:solidFill>
                  </a:endParaRPr>
                </a:p>
              </p:txBody>
            </p:sp>
            <p:sp>
              <p:nvSpPr>
                <p:cNvPr id="21404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endParaRPr lang="en-US">
                    <a:solidFill>
                      <a:prstClr val="black"/>
                    </a:solidFill>
                  </a:endParaRPr>
                </a:p>
              </p:txBody>
            </p:sp>
            <p:sp>
              <p:nvSpPr>
                <p:cNvPr id="21404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FF33">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47" name="Group 1055"/>
              <p:cNvGrpSpPr>
                <a:grpSpLocks/>
              </p:cNvGrpSpPr>
              <p:nvPr/>
            </p:nvGrpSpPr>
            <p:grpSpPr bwMode="auto">
              <a:xfrm>
                <a:off x="3515" y="391"/>
                <a:ext cx="1144" cy="1241"/>
                <a:chOff x="1824" y="633"/>
                <a:chExt cx="2834" cy="2849"/>
              </a:xfrm>
            </p:grpSpPr>
            <p:sp>
              <p:nvSpPr>
                <p:cNvPr id="21404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solidFill>
                      <a:prstClr val="black"/>
                    </a:solidFill>
                  </a:endParaRPr>
                </a:p>
              </p:txBody>
            </p:sp>
            <p:sp>
              <p:nvSpPr>
                <p:cNvPr id="21404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05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0066">
                    <a:alpha val="12000"/>
                  </a:srgbClr>
                </a:solidFill>
                <a:ln w="9525">
                  <a:solidFill>
                    <a:srgbClr val="000000"/>
                  </a:solidFill>
                  <a:miter lim="800000"/>
                  <a:headEnd/>
                  <a:tailEnd/>
                </a:ln>
              </p:spPr>
              <p:txBody>
                <a:bodyPr/>
                <a:lstStyle/>
                <a:p>
                  <a:endParaRPr lang="en-US">
                    <a:solidFill>
                      <a:prstClr val="black"/>
                    </a:solidFill>
                  </a:endParaRPr>
                </a:p>
              </p:txBody>
            </p:sp>
            <p:sp>
              <p:nvSpPr>
                <p:cNvPr id="21405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52" name="Group 1060"/>
              <p:cNvGrpSpPr>
                <a:grpSpLocks/>
              </p:cNvGrpSpPr>
              <p:nvPr/>
            </p:nvGrpSpPr>
            <p:grpSpPr bwMode="auto">
              <a:xfrm>
                <a:off x="476" y="1842"/>
                <a:ext cx="1144" cy="1241"/>
                <a:chOff x="1824" y="633"/>
                <a:chExt cx="2834" cy="2849"/>
              </a:xfrm>
            </p:grpSpPr>
            <p:sp>
              <p:nvSpPr>
                <p:cNvPr id="21405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05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CC99">
                    <a:alpha val="12000"/>
                  </a:srgbClr>
                </a:solidFill>
                <a:ln w="9525">
                  <a:solidFill>
                    <a:srgbClr val="000000"/>
                  </a:solidFill>
                  <a:miter lim="800000"/>
                  <a:headEnd/>
                  <a:tailEnd/>
                </a:ln>
              </p:spPr>
              <p:txBody>
                <a:bodyPr/>
                <a:lstStyle/>
                <a:p>
                  <a:endParaRPr lang="en-US">
                    <a:solidFill>
                      <a:prstClr val="black"/>
                    </a:solidFill>
                  </a:endParaRPr>
                </a:p>
              </p:txBody>
            </p:sp>
            <p:sp>
              <p:nvSpPr>
                <p:cNvPr id="21405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05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57" name="Group 1065"/>
              <p:cNvGrpSpPr>
                <a:grpSpLocks/>
              </p:cNvGrpSpPr>
              <p:nvPr/>
            </p:nvGrpSpPr>
            <p:grpSpPr bwMode="auto">
              <a:xfrm>
                <a:off x="2064" y="1888"/>
                <a:ext cx="1144" cy="1241"/>
                <a:chOff x="1824" y="633"/>
                <a:chExt cx="2834" cy="2849"/>
              </a:xfrm>
            </p:grpSpPr>
            <p:sp>
              <p:nvSpPr>
                <p:cNvPr id="21405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05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06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solidFill>
                      <a:prstClr val="black"/>
                    </a:solidFill>
                  </a:endParaRPr>
                </a:p>
              </p:txBody>
            </p:sp>
            <p:sp>
              <p:nvSpPr>
                <p:cNvPr id="21406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grpSp>
          <p:grpSp>
            <p:nvGrpSpPr>
              <p:cNvPr id="214062" name="Group 1070"/>
              <p:cNvGrpSpPr>
                <a:grpSpLocks/>
              </p:cNvGrpSpPr>
              <p:nvPr/>
            </p:nvGrpSpPr>
            <p:grpSpPr bwMode="auto">
              <a:xfrm>
                <a:off x="1383" y="1979"/>
                <a:ext cx="1144" cy="1241"/>
                <a:chOff x="1824" y="633"/>
                <a:chExt cx="2834" cy="2849"/>
              </a:xfrm>
            </p:grpSpPr>
            <p:sp>
              <p:nvSpPr>
                <p:cNvPr id="21406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solidFill>
                      <a:prstClr val="black"/>
                    </a:solidFill>
                  </a:endParaRPr>
                </a:p>
              </p:txBody>
            </p:sp>
            <p:sp>
              <p:nvSpPr>
                <p:cNvPr id="21406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06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06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67" name="Group 1075"/>
              <p:cNvGrpSpPr>
                <a:grpSpLocks/>
              </p:cNvGrpSpPr>
              <p:nvPr/>
            </p:nvGrpSpPr>
            <p:grpSpPr bwMode="auto">
              <a:xfrm>
                <a:off x="3288" y="1752"/>
                <a:ext cx="1144" cy="1241"/>
                <a:chOff x="1824" y="633"/>
                <a:chExt cx="2834" cy="2849"/>
              </a:xfrm>
            </p:grpSpPr>
            <p:sp>
              <p:nvSpPr>
                <p:cNvPr id="21406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06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2">
                    <a:alpha val="12000"/>
                  </a:schemeClr>
                </a:solidFill>
                <a:ln w="9525">
                  <a:solidFill>
                    <a:srgbClr val="000000"/>
                  </a:solidFill>
                  <a:miter lim="800000"/>
                  <a:headEnd/>
                  <a:tailEnd/>
                </a:ln>
              </p:spPr>
              <p:txBody>
                <a:bodyPr/>
                <a:lstStyle/>
                <a:p>
                  <a:endParaRPr lang="en-US">
                    <a:solidFill>
                      <a:prstClr val="black"/>
                    </a:solidFill>
                  </a:endParaRPr>
                </a:p>
              </p:txBody>
            </p:sp>
            <p:sp>
              <p:nvSpPr>
                <p:cNvPr id="21407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sp>
              <p:nvSpPr>
                <p:cNvPr id="21407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grpSp>
          <p:grpSp>
            <p:nvGrpSpPr>
              <p:cNvPr id="214072" name="Group 1080"/>
              <p:cNvGrpSpPr>
                <a:grpSpLocks/>
              </p:cNvGrpSpPr>
              <p:nvPr/>
            </p:nvGrpSpPr>
            <p:grpSpPr bwMode="auto">
              <a:xfrm>
                <a:off x="3198" y="2931"/>
                <a:ext cx="1144" cy="1241"/>
                <a:chOff x="1824" y="633"/>
                <a:chExt cx="2834" cy="2849"/>
              </a:xfrm>
            </p:grpSpPr>
            <p:sp>
              <p:nvSpPr>
                <p:cNvPr id="21407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07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alpha val="12000"/>
                  </a:srgbClr>
                </a:solidFill>
                <a:ln w="9525">
                  <a:solidFill>
                    <a:srgbClr val="000000"/>
                  </a:solidFill>
                  <a:miter lim="800000"/>
                  <a:headEnd/>
                  <a:tailEnd/>
                </a:ln>
              </p:spPr>
              <p:txBody>
                <a:bodyPr/>
                <a:lstStyle/>
                <a:p>
                  <a:endParaRPr lang="en-US">
                    <a:solidFill>
                      <a:prstClr val="black"/>
                    </a:solidFill>
                  </a:endParaRPr>
                </a:p>
              </p:txBody>
            </p:sp>
            <p:sp>
              <p:nvSpPr>
                <p:cNvPr id="21407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solidFill>
                      <a:prstClr val="black"/>
                    </a:solidFill>
                  </a:endParaRPr>
                </a:p>
              </p:txBody>
            </p:sp>
            <p:sp>
              <p:nvSpPr>
                <p:cNvPr id="21407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0099">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77" name="Group 1085"/>
              <p:cNvGrpSpPr>
                <a:grpSpLocks/>
              </p:cNvGrpSpPr>
              <p:nvPr/>
            </p:nvGrpSpPr>
            <p:grpSpPr bwMode="auto">
              <a:xfrm>
                <a:off x="476" y="2886"/>
                <a:ext cx="1144" cy="1241"/>
                <a:chOff x="1824" y="633"/>
                <a:chExt cx="2834" cy="2849"/>
              </a:xfrm>
            </p:grpSpPr>
            <p:sp>
              <p:nvSpPr>
                <p:cNvPr id="21407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0000">
                    <a:alpha val="12000"/>
                  </a:srgbClr>
                </a:solidFill>
                <a:ln w="9525">
                  <a:solidFill>
                    <a:srgbClr val="000000"/>
                  </a:solidFill>
                  <a:miter lim="800000"/>
                  <a:headEnd/>
                  <a:tailEnd/>
                </a:ln>
              </p:spPr>
              <p:txBody>
                <a:bodyPr/>
                <a:lstStyle/>
                <a:p>
                  <a:endParaRPr lang="en-US">
                    <a:solidFill>
                      <a:prstClr val="black"/>
                    </a:solidFill>
                  </a:endParaRPr>
                </a:p>
              </p:txBody>
            </p:sp>
            <p:sp>
              <p:nvSpPr>
                <p:cNvPr id="21407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C0066">
                    <a:alpha val="12000"/>
                  </a:srgbClr>
                </a:solidFill>
                <a:ln w="9525">
                  <a:solidFill>
                    <a:srgbClr val="000000"/>
                  </a:solidFill>
                  <a:miter lim="800000"/>
                  <a:headEnd/>
                  <a:tailEnd/>
                </a:ln>
              </p:spPr>
              <p:txBody>
                <a:bodyPr/>
                <a:lstStyle/>
                <a:p>
                  <a:endParaRPr lang="en-US">
                    <a:solidFill>
                      <a:prstClr val="black"/>
                    </a:solidFill>
                  </a:endParaRPr>
                </a:p>
              </p:txBody>
            </p:sp>
            <p:sp>
              <p:nvSpPr>
                <p:cNvPr id="21408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CC99">
                    <a:alpha val="12000"/>
                  </a:srgbClr>
                </a:solidFill>
                <a:ln w="9525">
                  <a:solidFill>
                    <a:srgbClr val="000000"/>
                  </a:solidFill>
                  <a:miter lim="800000"/>
                  <a:headEnd/>
                  <a:tailEnd/>
                </a:ln>
              </p:spPr>
              <p:txBody>
                <a:bodyPr/>
                <a:lstStyle/>
                <a:p>
                  <a:endParaRPr lang="en-US">
                    <a:solidFill>
                      <a:prstClr val="black"/>
                    </a:solidFill>
                  </a:endParaRPr>
                </a:p>
              </p:txBody>
            </p:sp>
            <p:sp>
              <p:nvSpPr>
                <p:cNvPr id="21408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grpSp>
        </p:grpSp>
        <p:grpSp>
          <p:nvGrpSpPr>
            <p:cNvPr id="214082" name="Group 1090"/>
            <p:cNvGrpSpPr>
              <a:grpSpLocks/>
            </p:cNvGrpSpPr>
            <p:nvPr/>
          </p:nvGrpSpPr>
          <p:grpSpPr bwMode="auto">
            <a:xfrm>
              <a:off x="2562" y="164"/>
              <a:ext cx="2686" cy="2919"/>
              <a:chOff x="0" y="0"/>
              <a:chExt cx="4659" cy="4172"/>
            </a:xfrm>
          </p:grpSpPr>
          <p:grpSp>
            <p:nvGrpSpPr>
              <p:cNvPr id="214083" name="Group 1091"/>
              <p:cNvGrpSpPr>
                <a:grpSpLocks/>
              </p:cNvGrpSpPr>
              <p:nvPr/>
            </p:nvGrpSpPr>
            <p:grpSpPr bwMode="auto">
              <a:xfrm>
                <a:off x="0" y="0"/>
                <a:ext cx="1144" cy="1241"/>
                <a:chOff x="1824" y="633"/>
                <a:chExt cx="2834" cy="2849"/>
              </a:xfrm>
            </p:grpSpPr>
            <p:sp>
              <p:nvSpPr>
                <p:cNvPr id="21408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08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33CC33">
                    <a:alpha val="12000"/>
                  </a:srgbClr>
                </a:solidFill>
                <a:ln w="9525">
                  <a:solidFill>
                    <a:srgbClr val="000000"/>
                  </a:solidFill>
                  <a:miter lim="800000"/>
                  <a:headEnd/>
                  <a:tailEnd/>
                </a:ln>
              </p:spPr>
              <p:txBody>
                <a:bodyPr/>
                <a:lstStyle/>
                <a:p>
                  <a:endParaRPr lang="en-US">
                    <a:solidFill>
                      <a:prstClr val="black"/>
                    </a:solidFill>
                  </a:endParaRPr>
                </a:p>
              </p:txBody>
            </p:sp>
            <p:sp>
              <p:nvSpPr>
                <p:cNvPr id="21408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08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88" name="Group 1096"/>
              <p:cNvGrpSpPr>
                <a:grpSpLocks/>
              </p:cNvGrpSpPr>
              <p:nvPr/>
            </p:nvGrpSpPr>
            <p:grpSpPr bwMode="auto">
              <a:xfrm rot="1326567">
                <a:off x="1156" y="119"/>
                <a:ext cx="1144" cy="1241"/>
                <a:chOff x="1824" y="633"/>
                <a:chExt cx="2834" cy="2849"/>
              </a:xfrm>
            </p:grpSpPr>
            <p:sp>
              <p:nvSpPr>
                <p:cNvPr id="21408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09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09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09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33CC33">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93" name="Group 1101"/>
              <p:cNvGrpSpPr>
                <a:grpSpLocks/>
              </p:cNvGrpSpPr>
              <p:nvPr/>
            </p:nvGrpSpPr>
            <p:grpSpPr bwMode="auto">
              <a:xfrm rot="-997720">
                <a:off x="113" y="981"/>
                <a:ext cx="1144" cy="1241"/>
                <a:chOff x="1824" y="633"/>
                <a:chExt cx="2834" cy="2849"/>
              </a:xfrm>
            </p:grpSpPr>
            <p:sp>
              <p:nvSpPr>
                <p:cNvPr id="21409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09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09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pPr algn="ctr">
                    <a:spcBef>
                      <a:spcPct val="0"/>
                    </a:spcBef>
                  </a:pPr>
                  <a:endParaRPr lang="en-GB">
                    <a:solidFill>
                      <a:srgbClr val="9F2936"/>
                    </a:solidFill>
                  </a:endParaRPr>
                </a:p>
              </p:txBody>
            </p:sp>
            <p:sp>
              <p:nvSpPr>
                <p:cNvPr id="21409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098" name="Group 1106"/>
              <p:cNvGrpSpPr>
                <a:grpSpLocks/>
              </p:cNvGrpSpPr>
              <p:nvPr/>
            </p:nvGrpSpPr>
            <p:grpSpPr bwMode="auto">
              <a:xfrm rot="-2527865">
                <a:off x="2608" y="754"/>
                <a:ext cx="1144" cy="1241"/>
                <a:chOff x="1824" y="633"/>
                <a:chExt cx="2834" cy="2849"/>
              </a:xfrm>
            </p:grpSpPr>
            <p:sp>
              <p:nvSpPr>
                <p:cNvPr id="21409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10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10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a:noFill/>
                </a:ln>
                <a:extLst>
                  <a:ext uri="{91240B29-F687-4F45-9708-019B960494DF}">
                    <a14:hiddenLine xmlns:a14="http://schemas.microsoft.com/office/drawing/2010/main" w="9525">
                      <a:solidFill>
                        <a:srgbClr val="FFFF00"/>
                      </a:solidFill>
                      <a:miter lim="800000"/>
                      <a:headEnd/>
                      <a:tailEnd/>
                    </a14:hiddenLine>
                  </a:ext>
                </a:extLst>
              </p:spPr>
              <p:txBody>
                <a:bodyPr/>
                <a:lstStyle/>
                <a:p>
                  <a:endParaRPr lang="en-US">
                    <a:solidFill>
                      <a:prstClr val="black"/>
                    </a:solidFill>
                  </a:endParaRPr>
                </a:p>
              </p:txBody>
            </p:sp>
            <p:sp>
              <p:nvSpPr>
                <p:cNvPr id="21410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03" name="Group 1111"/>
              <p:cNvGrpSpPr>
                <a:grpSpLocks/>
              </p:cNvGrpSpPr>
              <p:nvPr/>
            </p:nvGrpSpPr>
            <p:grpSpPr bwMode="auto">
              <a:xfrm rot="1809410">
                <a:off x="2200" y="210"/>
                <a:ext cx="1144" cy="1241"/>
                <a:chOff x="1824" y="633"/>
                <a:chExt cx="2834" cy="2849"/>
              </a:xfrm>
            </p:grpSpPr>
            <p:sp>
              <p:nvSpPr>
                <p:cNvPr id="21410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10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12000"/>
                  </a:srgbClr>
                </a:solidFill>
                <a:ln w="9525">
                  <a:solidFill>
                    <a:srgbClr val="000000"/>
                  </a:solidFill>
                  <a:miter lim="800000"/>
                  <a:headEnd/>
                  <a:tailEnd/>
                </a:ln>
              </p:spPr>
              <p:txBody>
                <a:bodyPr/>
                <a:lstStyle/>
                <a:p>
                  <a:endParaRPr lang="en-US">
                    <a:solidFill>
                      <a:prstClr val="black"/>
                    </a:solidFill>
                  </a:endParaRPr>
                </a:p>
              </p:txBody>
            </p:sp>
            <p:sp>
              <p:nvSpPr>
                <p:cNvPr id="21410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endParaRPr lang="en-US">
                    <a:solidFill>
                      <a:prstClr val="black"/>
                    </a:solidFill>
                  </a:endParaRPr>
                </a:p>
              </p:txBody>
            </p:sp>
            <p:sp>
              <p:nvSpPr>
                <p:cNvPr id="21410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FF33">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08" name="Group 1116"/>
              <p:cNvGrpSpPr>
                <a:grpSpLocks/>
              </p:cNvGrpSpPr>
              <p:nvPr/>
            </p:nvGrpSpPr>
            <p:grpSpPr bwMode="auto">
              <a:xfrm>
                <a:off x="3515" y="391"/>
                <a:ext cx="1144" cy="1241"/>
                <a:chOff x="1824" y="633"/>
                <a:chExt cx="2834" cy="2849"/>
              </a:xfrm>
            </p:grpSpPr>
            <p:sp>
              <p:nvSpPr>
                <p:cNvPr id="21410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solidFill>
                      <a:prstClr val="black"/>
                    </a:solidFill>
                  </a:endParaRPr>
                </a:p>
              </p:txBody>
            </p:sp>
            <p:sp>
              <p:nvSpPr>
                <p:cNvPr id="21411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11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0066">
                    <a:alpha val="12000"/>
                  </a:srgbClr>
                </a:solidFill>
                <a:ln w="9525">
                  <a:solidFill>
                    <a:srgbClr val="000000"/>
                  </a:solidFill>
                  <a:miter lim="800000"/>
                  <a:headEnd/>
                  <a:tailEnd/>
                </a:ln>
              </p:spPr>
              <p:txBody>
                <a:bodyPr/>
                <a:lstStyle/>
                <a:p>
                  <a:endParaRPr lang="en-US">
                    <a:solidFill>
                      <a:prstClr val="black"/>
                    </a:solidFill>
                  </a:endParaRPr>
                </a:p>
              </p:txBody>
            </p:sp>
            <p:sp>
              <p:nvSpPr>
                <p:cNvPr id="21411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13" name="Group 1121"/>
              <p:cNvGrpSpPr>
                <a:grpSpLocks/>
              </p:cNvGrpSpPr>
              <p:nvPr/>
            </p:nvGrpSpPr>
            <p:grpSpPr bwMode="auto">
              <a:xfrm>
                <a:off x="476" y="1842"/>
                <a:ext cx="1144" cy="1241"/>
                <a:chOff x="1824" y="633"/>
                <a:chExt cx="2834" cy="2849"/>
              </a:xfrm>
            </p:grpSpPr>
            <p:sp>
              <p:nvSpPr>
                <p:cNvPr id="21411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11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CC99">
                    <a:alpha val="12000"/>
                  </a:srgbClr>
                </a:solidFill>
                <a:ln w="9525">
                  <a:solidFill>
                    <a:srgbClr val="000000"/>
                  </a:solidFill>
                  <a:miter lim="800000"/>
                  <a:headEnd/>
                  <a:tailEnd/>
                </a:ln>
              </p:spPr>
              <p:txBody>
                <a:bodyPr/>
                <a:lstStyle/>
                <a:p>
                  <a:endParaRPr lang="en-US">
                    <a:solidFill>
                      <a:prstClr val="black"/>
                    </a:solidFill>
                  </a:endParaRPr>
                </a:p>
              </p:txBody>
            </p:sp>
            <p:sp>
              <p:nvSpPr>
                <p:cNvPr id="21411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11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18" name="Group 1126"/>
              <p:cNvGrpSpPr>
                <a:grpSpLocks/>
              </p:cNvGrpSpPr>
              <p:nvPr/>
            </p:nvGrpSpPr>
            <p:grpSpPr bwMode="auto">
              <a:xfrm>
                <a:off x="2064" y="1888"/>
                <a:ext cx="1144" cy="1241"/>
                <a:chOff x="1824" y="633"/>
                <a:chExt cx="2834" cy="2849"/>
              </a:xfrm>
            </p:grpSpPr>
            <p:sp>
              <p:nvSpPr>
                <p:cNvPr id="21411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12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12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solidFill>
                      <a:prstClr val="black"/>
                    </a:solidFill>
                  </a:endParaRPr>
                </a:p>
              </p:txBody>
            </p:sp>
            <p:sp>
              <p:nvSpPr>
                <p:cNvPr id="21412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grpSp>
          <p:grpSp>
            <p:nvGrpSpPr>
              <p:cNvPr id="214123" name="Group 1131"/>
              <p:cNvGrpSpPr>
                <a:grpSpLocks/>
              </p:cNvGrpSpPr>
              <p:nvPr/>
            </p:nvGrpSpPr>
            <p:grpSpPr bwMode="auto">
              <a:xfrm>
                <a:off x="1383" y="1979"/>
                <a:ext cx="1144" cy="1241"/>
                <a:chOff x="1824" y="633"/>
                <a:chExt cx="2834" cy="2849"/>
              </a:xfrm>
            </p:grpSpPr>
            <p:sp>
              <p:nvSpPr>
                <p:cNvPr id="21412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solidFill>
                      <a:prstClr val="black"/>
                    </a:solidFill>
                  </a:endParaRPr>
                </a:p>
              </p:txBody>
            </p:sp>
            <p:sp>
              <p:nvSpPr>
                <p:cNvPr id="21412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12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12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28" name="Group 1136"/>
              <p:cNvGrpSpPr>
                <a:grpSpLocks/>
              </p:cNvGrpSpPr>
              <p:nvPr/>
            </p:nvGrpSpPr>
            <p:grpSpPr bwMode="auto">
              <a:xfrm>
                <a:off x="3288" y="1752"/>
                <a:ext cx="1144" cy="1241"/>
                <a:chOff x="1824" y="633"/>
                <a:chExt cx="2834" cy="2849"/>
              </a:xfrm>
            </p:grpSpPr>
            <p:sp>
              <p:nvSpPr>
                <p:cNvPr id="21412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13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2">
                    <a:alpha val="12000"/>
                  </a:schemeClr>
                </a:solidFill>
                <a:ln w="9525">
                  <a:solidFill>
                    <a:srgbClr val="000000"/>
                  </a:solidFill>
                  <a:miter lim="800000"/>
                  <a:headEnd/>
                  <a:tailEnd/>
                </a:ln>
              </p:spPr>
              <p:txBody>
                <a:bodyPr/>
                <a:lstStyle/>
                <a:p>
                  <a:endParaRPr lang="en-US">
                    <a:solidFill>
                      <a:prstClr val="black"/>
                    </a:solidFill>
                  </a:endParaRPr>
                </a:p>
              </p:txBody>
            </p:sp>
            <p:sp>
              <p:nvSpPr>
                <p:cNvPr id="21413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sp>
              <p:nvSpPr>
                <p:cNvPr id="21413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grpSp>
          <p:grpSp>
            <p:nvGrpSpPr>
              <p:cNvPr id="214133" name="Group 1141"/>
              <p:cNvGrpSpPr>
                <a:grpSpLocks/>
              </p:cNvGrpSpPr>
              <p:nvPr/>
            </p:nvGrpSpPr>
            <p:grpSpPr bwMode="auto">
              <a:xfrm>
                <a:off x="3198" y="2931"/>
                <a:ext cx="1144" cy="1241"/>
                <a:chOff x="1824" y="633"/>
                <a:chExt cx="2834" cy="2849"/>
              </a:xfrm>
            </p:grpSpPr>
            <p:sp>
              <p:nvSpPr>
                <p:cNvPr id="21413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13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alpha val="12000"/>
                  </a:srgbClr>
                </a:solidFill>
                <a:ln w="9525">
                  <a:solidFill>
                    <a:srgbClr val="000000"/>
                  </a:solidFill>
                  <a:miter lim="800000"/>
                  <a:headEnd/>
                  <a:tailEnd/>
                </a:ln>
              </p:spPr>
              <p:txBody>
                <a:bodyPr/>
                <a:lstStyle/>
                <a:p>
                  <a:endParaRPr lang="en-US">
                    <a:solidFill>
                      <a:prstClr val="black"/>
                    </a:solidFill>
                  </a:endParaRPr>
                </a:p>
              </p:txBody>
            </p:sp>
            <p:sp>
              <p:nvSpPr>
                <p:cNvPr id="21413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solidFill>
                      <a:prstClr val="black"/>
                    </a:solidFill>
                  </a:endParaRPr>
                </a:p>
              </p:txBody>
            </p:sp>
            <p:sp>
              <p:nvSpPr>
                <p:cNvPr id="21413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0099">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38" name="Group 1146"/>
              <p:cNvGrpSpPr>
                <a:grpSpLocks/>
              </p:cNvGrpSpPr>
              <p:nvPr/>
            </p:nvGrpSpPr>
            <p:grpSpPr bwMode="auto">
              <a:xfrm>
                <a:off x="476" y="2886"/>
                <a:ext cx="1144" cy="1241"/>
                <a:chOff x="1824" y="633"/>
                <a:chExt cx="2834" cy="2849"/>
              </a:xfrm>
            </p:grpSpPr>
            <p:sp>
              <p:nvSpPr>
                <p:cNvPr id="21413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0000">
                    <a:alpha val="12000"/>
                  </a:srgbClr>
                </a:solidFill>
                <a:ln w="9525">
                  <a:solidFill>
                    <a:srgbClr val="000000"/>
                  </a:solidFill>
                  <a:miter lim="800000"/>
                  <a:headEnd/>
                  <a:tailEnd/>
                </a:ln>
              </p:spPr>
              <p:txBody>
                <a:bodyPr/>
                <a:lstStyle/>
                <a:p>
                  <a:endParaRPr lang="en-US">
                    <a:solidFill>
                      <a:prstClr val="black"/>
                    </a:solidFill>
                  </a:endParaRPr>
                </a:p>
              </p:txBody>
            </p:sp>
            <p:sp>
              <p:nvSpPr>
                <p:cNvPr id="21414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C0066">
                    <a:alpha val="12000"/>
                  </a:srgbClr>
                </a:solidFill>
                <a:ln w="9525">
                  <a:solidFill>
                    <a:srgbClr val="000000"/>
                  </a:solidFill>
                  <a:miter lim="800000"/>
                  <a:headEnd/>
                  <a:tailEnd/>
                </a:ln>
              </p:spPr>
              <p:txBody>
                <a:bodyPr/>
                <a:lstStyle/>
                <a:p>
                  <a:endParaRPr lang="en-US">
                    <a:solidFill>
                      <a:prstClr val="black"/>
                    </a:solidFill>
                  </a:endParaRPr>
                </a:p>
              </p:txBody>
            </p:sp>
            <p:sp>
              <p:nvSpPr>
                <p:cNvPr id="21414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CC99">
                    <a:alpha val="12000"/>
                  </a:srgbClr>
                </a:solidFill>
                <a:ln w="9525">
                  <a:solidFill>
                    <a:srgbClr val="000000"/>
                  </a:solidFill>
                  <a:miter lim="800000"/>
                  <a:headEnd/>
                  <a:tailEnd/>
                </a:ln>
              </p:spPr>
              <p:txBody>
                <a:bodyPr/>
                <a:lstStyle/>
                <a:p>
                  <a:endParaRPr lang="en-US">
                    <a:solidFill>
                      <a:prstClr val="black"/>
                    </a:solidFill>
                  </a:endParaRPr>
                </a:p>
              </p:txBody>
            </p:sp>
            <p:sp>
              <p:nvSpPr>
                <p:cNvPr id="21414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grpSp>
        </p:grpSp>
        <p:grpSp>
          <p:nvGrpSpPr>
            <p:cNvPr id="214143" name="Group 1151"/>
            <p:cNvGrpSpPr>
              <a:grpSpLocks/>
            </p:cNvGrpSpPr>
            <p:nvPr/>
          </p:nvGrpSpPr>
          <p:grpSpPr bwMode="auto">
            <a:xfrm>
              <a:off x="431" y="1522"/>
              <a:ext cx="2686" cy="3103"/>
              <a:chOff x="0" y="-263"/>
              <a:chExt cx="4659" cy="4435"/>
            </a:xfrm>
          </p:grpSpPr>
          <p:grpSp>
            <p:nvGrpSpPr>
              <p:cNvPr id="214144" name="Group 1152"/>
              <p:cNvGrpSpPr>
                <a:grpSpLocks/>
              </p:cNvGrpSpPr>
              <p:nvPr/>
            </p:nvGrpSpPr>
            <p:grpSpPr bwMode="auto">
              <a:xfrm>
                <a:off x="0" y="0"/>
                <a:ext cx="1144" cy="1241"/>
                <a:chOff x="1824" y="633"/>
                <a:chExt cx="2834" cy="2849"/>
              </a:xfrm>
            </p:grpSpPr>
            <p:sp>
              <p:nvSpPr>
                <p:cNvPr id="21414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14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33CC33">
                    <a:alpha val="12000"/>
                  </a:srgbClr>
                </a:solidFill>
                <a:ln w="9525">
                  <a:solidFill>
                    <a:srgbClr val="000000"/>
                  </a:solidFill>
                  <a:miter lim="800000"/>
                  <a:headEnd/>
                  <a:tailEnd/>
                </a:ln>
              </p:spPr>
              <p:txBody>
                <a:bodyPr/>
                <a:lstStyle/>
                <a:p>
                  <a:endParaRPr lang="en-US">
                    <a:solidFill>
                      <a:prstClr val="black"/>
                    </a:solidFill>
                  </a:endParaRPr>
                </a:p>
              </p:txBody>
            </p:sp>
            <p:sp>
              <p:nvSpPr>
                <p:cNvPr id="21414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14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49" name="Group 1157"/>
              <p:cNvGrpSpPr>
                <a:grpSpLocks/>
              </p:cNvGrpSpPr>
              <p:nvPr/>
            </p:nvGrpSpPr>
            <p:grpSpPr bwMode="auto">
              <a:xfrm rot="1326567">
                <a:off x="1156" y="119"/>
                <a:ext cx="1144" cy="1241"/>
                <a:chOff x="1824" y="633"/>
                <a:chExt cx="2834" cy="2849"/>
              </a:xfrm>
            </p:grpSpPr>
            <p:sp>
              <p:nvSpPr>
                <p:cNvPr id="21415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15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15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15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33CC33">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54" name="Group 1162"/>
              <p:cNvGrpSpPr>
                <a:grpSpLocks/>
              </p:cNvGrpSpPr>
              <p:nvPr/>
            </p:nvGrpSpPr>
            <p:grpSpPr bwMode="auto">
              <a:xfrm rot="-997720">
                <a:off x="113" y="981"/>
                <a:ext cx="1144" cy="1241"/>
                <a:chOff x="1824" y="633"/>
                <a:chExt cx="2834" cy="2849"/>
              </a:xfrm>
            </p:grpSpPr>
            <p:sp>
              <p:nvSpPr>
                <p:cNvPr id="21415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15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15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pPr algn="ctr">
                    <a:spcBef>
                      <a:spcPct val="0"/>
                    </a:spcBef>
                  </a:pPr>
                  <a:endParaRPr lang="en-GB">
                    <a:solidFill>
                      <a:srgbClr val="9F2936"/>
                    </a:solidFill>
                  </a:endParaRPr>
                </a:p>
              </p:txBody>
            </p:sp>
            <p:sp>
              <p:nvSpPr>
                <p:cNvPr id="21415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59" name="Group 1167"/>
              <p:cNvGrpSpPr>
                <a:grpSpLocks/>
              </p:cNvGrpSpPr>
              <p:nvPr/>
            </p:nvGrpSpPr>
            <p:grpSpPr bwMode="auto">
              <a:xfrm rot="-2527865">
                <a:off x="2608" y="754"/>
                <a:ext cx="1144" cy="1241"/>
                <a:chOff x="1824" y="633"/>
                <a:chExt cx="2834" cy="2849"/>
              </a:xfrm>
            </p:grpSpPr>
            <p:sp>
              <p:nvSpPr>
                <p:cNvPr id="21416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16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16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a:noFill/>
                </a:ln>
                <a:extLst>
                  <a:ext uri="{91240B29-F687-4F45-9708-019B960494DF}">
                    <a14:hiddenLine xmlns:a14="http://schemas.microsoft.com/office/drawing/2010/main" w="9525">
                      <a:solidFill>
                        <a:srgbClr val="FFFF00"/>
                      </a:solidFill>
                      <a:miter lim="800000"/>
                      <a:headEnd/>
                      <a:tailEnd/>
                    </a14:hiddenLine>
                  </a:ext>
                </a:extLst>
              </p:spPr>
              <p:txBody>
                <a:bodyPr/>
                <a:lstStyle/>
                <a:p>
                  <a:endParaRPr lang="en-US">
                    <a:solidFill>
                      <a:prstClr val="black"/>
                    </a:solidFill>
                  </a:endParaRPr>
                </a:p>
              </p:txBody>
            </p:sp>
            <p:sp>
              <p:nvSpPr>
                <p:cNvPr id="21416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64" name="Group 1172"/>
              <p:cNvGrpSpPr>
                <a:grpSpLocks/>
              </p:cNvGrpSpPr>
              <p:nvPr/>
            </p:nvGrpSpPr>
            <p:grpSpPr bwMode="auto">
              <a:xfrm rot="1809410">
                <a:off x="2327" y="-263"/>
                <a:ext cx="1620" cy="1876"/>
                <a:chOff x="1824" y="-825"/>
                <a:chExt cx="4013" cy="4307"/>
              </a:xfrm>
            </p:grpSpPr>
            <p:sp>
              <p:nvSpPr>
                <p:cNvPr id="214165" name="Puzzle3"/>
                <p:cNvSpPr>
                  <a:spLocks noEditPoints="1" noChangeArrowheads="1"/>
                </p:cNvSpPr>
                <p:nvPr/>
              </p:nvSpPr>
              <p:spPr bwMode="auto">
                <a:xfrm>
                  <a:off x="4723" y="-825"/>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16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12000"/>
                  </a:srgbClr>
                </a:solidFill>
                <a:ln w="9525">
                  <a:solidFill>
                    <a:srgbClr val="000000"/>
                  </a:solidFill>
                  <a:miter lim="800000"/>
                  <a:headEnd/>
                  <a:tailEnd/>
                </a:ln>
              </p:spPr>
              <p:txBody>
                <a:bodyPr/>
                <a:lstStyle/>
                <a:p>
                  <a:endParaRPr lang="en-US">
                    <a:solidFill>
                      <a:prstClr val="black"/>
                    </a:solidFill>
                  </a:endParaRPr>
                </a:p>
              </p:txBody>
            </p:sp>
            <p:sp>
              <p:nvSpPr>
                <p:cNvPr id="21416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endParaRPr lang="en-US">
                    <a:solidFill>
                      <a:prstClr val="black"/>
                    </a:solidFill>
                  </a:endParaRPr>
                </a:p>
              </p:txBody>
            </p:sp>
            <p:sp>
              <p:nvSpPr>
                <p:cNvPr id="21416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FF33">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69" name="Group 1177"/>
              <p:cNvGrpSpPr>
                <a:grpSpLocks/>
              </p:cNvGrpSpPr>
              <p:nvPr/>
            </p:nvGrpSpPr>
            <p:grpSpPr bwMode="auto">
              <a:xfrm>
                <a:off x="3515" y="391"/>
                <a:ext cx="1144" cy="1241"/>
                <a:chOff x="1824" y="633"/>
                <a:chExt cx="2834" cy="2849"/>
              </a:xfrm>
            </p:grpSpPr>
            <p:sp>
              <p:nvSpPr>
                <p:cNvPr id="21417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solidFill>
                      <a:prstClr val="black"/>
                    </a:solidFill>
                  </a:endParaRPr>
                </a:p>
              </p:txBody>
            </p:sp>
            <p:sp>
              <p:nvSpPr>
                <p:cNvPr id="21417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17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0066">
                    <a:alpha val="12000"/>
                  </a:srgbClr>
                </a:solidFill>
                <a:ln w="9525">
                  <a:solidFill>
                    <a:srgbClr val="000000"/>
                  </a:solidFill>
                  <a:miter lim="800000"/>
                  <a:headEnd/>
                  <a:tailEnd/>
                </a:ln>
              </p:spPr>
              <p:txBody>
                <a:bodyPr/>
                <a:lstStyle/>
                <a:p>
                  <a:endParaRPr lang="en-US">
                    <a:solidFill>
                      <a:prstClr val="black"/>
                    </a:solidFill>
                  </a:endParaRPr>
                </a:p>
              </p:txBody>
            </p:sp>
            <p:sp>
              <p:nvSpPr>
                <p:cNvPr id="21417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74" name="Group 1182"/>
              <p:cNvGrpSpPr>
                <a:grpSpLocks/>
              </p:cNvGrpSpPr>
              <p:nvPr/>
            </p:nvGrpSpPr>
            <p:grpSpPr bwMode="auto">
              <a:xfrm>
                <a:off x="476" y="1842"/>
                <a:ext cx="1144" cy="1241"/>
                <a:chOff x="1824" y="633"/>
                <a:chExt cx="2834" cy="2849"/>
              </a:xfrm>
            </p:grpSpPr>
            <p:sp>
              <p:nvSpPr>
                <p:cNvPr id="21417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17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CC99">
                    <a:alpha val="12000"/>
                  </a:srgbClr>
                </a:solidFill>
                <a:ln w="9525">
                  <a:solidFill>
                    <a:srgbClr val="000000"/>
                  </a:solidFill>
                  <a:miter lim="800000"/>
                  <a:headEnd/>
                  <a:tailEnd/>
                </a:ln>
              </p:spPr>
              <p:txBody>
                <a:bodyPr/>
                <a:lstStyle/>
                <a:p>
                  <a:endParaRPr lang="en-US">
                    <a:solidFill>
                      <a:prstClr val="black"/>
                    </a:solidFill>
                  </a:endParaRPr>
                </a:p>
              </p:txBody>
            </p:sp>
            <p:sp>
              <p:nvSpPr>
                <p:cNvPr id="21417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17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79" name="Group 1187"/>
              <p:cNvGrpSpPr>
                <a:grpSpLocks/>
              </p:cNvGrpSpPr>
              <p:nvPr/>
            </p:nvGrpSpPr>
            <p:grpSpPr bwMode="auto">
              <a:xfrm>
                <a:off x="2064" y="1888"/>
                <a:ext cx="1144" cy="1241"/>
                <a:chOff x="1824" y="633"/>
                <a:chExt cx="2834" cy="2849"/>
              </a:xfrm>
            </p:grpSpPr>
            <p:sp>
              <p:nvSpPr>
                <p:cNvPr id="21418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18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18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solidFill>
                      <a:prstClr val="black"/>
                    </a:solidFill>
                  </a:endParaRPr>
                </a:p>
              </p:txBody>
            </p:sp>
            <p:sp>
              <p:nvSpPr>
                <p:cNvPr id="21418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grpSp>
          <p:grpSp>
            <p:nvGrpSpPr>
              <p:cNvPr id="214184" name="Group 1192"/>
              <p:cNvGrpSpPr>
                <a:grpSpLocks/>
              </p:cNvGrpSpPr>
              <p:nvPr/>
            </p:nvGrpSpPr>
            <p:grpSpPr bwMode="auto">
              <a:xfrm>
                <a:off x="1383" y="1979"/>
                <a:ext cx="1144" cy="1241"/>
                <a:chOff x="1824" y="633"/>
                <a:chExt cx="2834" cy="2849"/>
              </a:xfrm>
            </p:grpSpPr>
            <p:sp>
              <p:nvSpPr>
                <p:cNvPr id="21418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solidFill>
                      <a:prstClr val="black"/>
                    </a:solidFill>
                  </a:endParaRPr>
                </a:p>
              </p:txBody>
            </p:sp>
            <p:sp>
              <p:nvSpPr>
                <p:cNvPr id="21418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18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18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89" name="Group 1197"/>
              <p:cNvGrpSpPr>
                <a:grpSpLocks/>
              </p:cNvGrpSpPr>
              <p:nvPr/>
            </p:nvGrpSpPr>
            <p:grpSpPr bwMode="auto">
              <a:xfrm>
                <a:off x="3288" y="1752"/>
                <a:ext cx="1144" cy="1241"/>
                <a:chOff x="1824" y="633"/>
                <a:chExt cx="2834" cy="2849"/>
              </a:xfrm>
            </p:grpSpPr>
            <p:sp>
              <p:nvSpPr>
                <p:cNvPr id="21419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19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2">
                    <a:alpha val="12000"/>
                  </a:schemeClr>
                </a:solidFill>
                <a:ln w="9525">
                  <a:solidFill>
                    <a:srgbClr val="000000"/>
                  </a:solidFill>
                  <a:miter lim="800000"/>
                  <a:headEnd/>
                  <a:tailEnd/>
                </a:ln>
              </p:spPr>
              <p:txBody>
                <a:bodyPr/>
                <a:lstStyle/>
                <a:p>
                  <a:endParaRPr lang="en-US">
                    <a:solidFill>
                      <a:prstClr val="black"/>
                    </a:solidFill>
                  </a:endParaRPr>
                </a:p>
              </p:txBody>
            </p:sp>
            <p:sp>
              <p:nvSpPr>
                <p:cNvPr id="21419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sp>
              <p:nvSpPr>
                <p:cNvPr id="21419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grpSp>
          <p:grpSp>
            <p:nvGrpSpPr>
              <p:cNvPr id="214194" name="Group 1202"/>
              <p:cNvGrpSpPr>
                <a:grpSpLocks/>
              </p:cNvGrpSpPr>
              <p:nvPr/>
            </p:nvGrpSpPr>
            <p:grpSpPr bwMode="auto">
              <a:xfrm>
                <a:off x="3198" y="2931"/>
                <a:ext cx="1144" cy="1241"/>
                <a:chOff x="1824" y="633"/>
                <a:chExt cx="2834" cy="2849"/>
              </a:xfrm>
            </p:grpSpPr>
            <p:sp>
              <p:nvSpPr>
                <p:cNvPr id="21419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19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alpha val="12000"/>
                  </a:srgbClr>
                </a:solidFill>
                <a:ln w="9525">
                  <a:solidFill>
                    <a:srgbClr val="000000"/>
                  </a:solidFill>
                  <a:miter lim="800000"/>
                  <a:headEnd/>
                  <a:tailEnd/>
                </a:ln>
              </p:spPr>
              <p:txBody>
                <a:bodyPr/>
                <a:lstStyle/>
                <a:p>
                  <a:endParaRPr lang="en-US">
                    <a:solidFill>
                      <a:prstClr val="black"/>
                    </a:solidFill>
                  </a:endParaRPr>
                </a:p>
              </p:txBody>
            </p:sp>
            <p:sp>
              <p:nvSpPr>
                <p:cNvPr id="21419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solidFill>
                      <a:prstClr val="black"/>
                    </a:solidFill>
                  </a:endParaRPr>
                </a:p>
              </p:txBody>
            </p:sp>
            <p:sp>
              <p:nvSpPr>
                <p:cNvPr id="21419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0099">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199" name="Group 1207"/>
              <p:cNvGrpSpPr>
                <a:grpSpLocks/>
              </p:cNvGrpSpPr>
              <p:nvPr/>
            </p:nvGrpSpPr>
            <p:grpSpPr bwMode="auto">
              <a:xfrm>
                <a:off x="476" y="2886"/>
                <a:ext cx="1144" cy="1241"/>
                <a:chOff x="1824" y="633"/>
                <a:chExt cx="2834" cy="2849"/>
              </a:xfrm>
            </p:grpSpPr>
            <p:sp>
              <p:nvSpPr>
                <p:cNvPr id="21420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0000">
                    <a:alpha val="12000"/>
                  </a:srgbClr>
                </a:solidFill>
                <a:ln w="9525">
                  <a:solidFill>
                    <a:srgbClr val="000000"/>
                  </a:solidFill>
                  <a:miter lim="800000"/>
                  <a:headEnd/>
                  <a:tailEnd/>
                </a:ln>
              </p:spPr>
              <p:txBody>
                <a:bodyPr/>
                <a:lstStyle/>
                <a:p>
                  <a:endParaRPr lang="en-US">
                    <a:solidFill>
                      <a:prstClr val="black"/>
                    </a:solidFill>
                  </a:endParaRPr>
                </a:p>
              </p:txBody>
            </p:sp>
            <p:sp>
              <p:nvSpPr>
                <p:cNvPr id="21420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C0066">
                    <a:alpha val="12000"/>
                  </a:srgbClr>
                </a:solidFill>
                <a:ln w="9525">
                  <a:solidFill>
                    <a:srgbClr val="000000"/>
                  </a:solidFill>
                  <a:miter lim="800000"/>
                  <a:headEnd/>
                  <a:tailEnd/>
                </a:ln>
              </p:spPr>
              <p:txBody>
                <a:bodyPr/>
                <a:lstStyle/>
                <a:p>
                  <a:endParaRPr lang="en-US">
                    <a:solidFill>
                      <a:prstClr val="black"/>
                    </a:solidFill>
                  </a:endParaRPr>
                </a:p>
              </p:txBody>
            </p:sp>
            <p:sp>
              <p:nvSpPr>
                <p:cNvPr id="21420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CC99">
                    <a:alpha val="12000"/>
                  </a:srgbClr>
                </a:solidFill>
                <a:ln w="9525">
                  <a:solidFill>
                    <a:srgbClr val="000000"/>
                  </a:solidFill>
                  <a:miter lim="800000"/>
                  <a:headEnd/>
                  <a:tailEnd/>
                </a:ln>
              </p:spPr>
              <p:txBody>
                <a:bodyPr/>
                <a:lstStyle/>
                <a:p>
                  <a:endParaRPr lang="en-US">
                    <a:solidFill>
                      <a:prstClr val="black"/>
                    </a:solidFill>
                  </a:endParaRPr>
                </a:p>
              </p:txBody>
            </p:sp>
            <p:sp>
              <p:nvSpPr>
                <p:cNvPr id="21420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grpSp>
        </p:grpSp>
        <p:grpSp>
          <p:nvGrpSpPr>
            <p:cNvPr id="214204" name="Group 1212"/>
            <p:cNvGrpSpPr>
              <a:grpSpLocks/>
            </p:cNvGrpSpPr>
            <p:nvPr/>
          </p:nvGrpSpPr>
          <p:grpSpPr bwMode="auto">
            <a:xfrm>
              <a:off x="3074" y="1401"/>
              <a:ext cx="2686" cy="2919"/>
              <a:chOff x="0" y="0"/>
              <a:chExt cx="4659" cy="4172"/>
            </a:xfrm>
          </p:grpSpPr>
          <p:grpSp>
            <p:nvGrpSpPr>
              <p:cNvPr id="214205" name="Group 1213"/>
              <p:cNvGrpSpPr>
                <a:grpSpLocks/>
              </p:cNvGrpSpPr>
              <p:nvPr/>
            </p:nvGrpSpPr>
            <p:grpSpPr bwMode="auto">
              <a:xfrm>
                <a:off x="0" y="0"/>
                <a:ext cx="1144" cy="1241"/>
                <a:chOff x="1824" y="633"/>
                <a:chExt cx="2834" cy="2849"/>
              </a:xfrm>
            </p:grpSpPr>
            <p:sp>
              <p:nvSpPr>
                <p:cNvPr id="21420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20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33CC33">
                    <a:alpha val="12000"/>
                  </a:srgbClr>
                </a:solidFill>
                <a:ln w="9525">
                  <a:solidFill>
                    <a:srgbClr val="000000"/>
                  </a:solidFill>
                  <a:miter lim="800000"/>
                  <a:headEnd/>
                  <a:tailEnd/>
                </a:ln>
              </p:spPr>
              <p:txBody>
                <a:bodyPr/>
                <a:lstStyle/>
                <a:p>
                  <a:endParaRPr lang="en-US">
                    <a:solidFill>
                      <a:prstClr val="black"/>
                    </a:solidFill>
                  </a:endParaRPr>
                </a:p>
              </p:txBody>
            </p:sp>
            <p:sp>
              <p:nvSpPr>
                <p:cNvPr id="21420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20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210" name="Group 1218"/>
              <p:cNvGrpSpPr>
                <a:grpSpLocks/>
              </p:cNvGrpSpPr>
              <p:nvPr/>
            </p:nvGrpSpPr>
            <p:grpSpPr bwMode="auto">
              <a:xfrm rot="1326567">
                <a:off x="1156" y="119"/>
                <a:ext cx="1144" cy="1241"/>
                <a:chOff x="1824" y="633"/>
                <a:chExt cx="2834" cy="2849"/>
              </a:xfrm>
            </p:grpSpPr>
            <p:sp>
              <p:nvSpPr>
                <p:cNvPr id="21421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21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21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21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33CC33">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215" name="Group 1223"/>
              <p:cNvGrpSpPr>
                <a:grpSpLocks/>
              </p:cNvGrpSpPr>
              <p:nvPr/>
            </p:nvGrpSpPr>
            <p:grpSpPr bwMode="auto">
              <a:xfrm rot="-997720">
                <a:off x="113" y="981"/>
                <a:ext cx="1144" cy="1241"/>
                <a:chOff x="1824" y="633"/>
                <a:chExt cx="2834" cy="2849"/>
              </a:xfrm>
            </p:grpSpPr>
            <p:sp>
              <p:nvSpPr>
                <p:cNvPr id="21421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21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21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pPr algn="ctr">
                    <a:spcBef>
                      <a:spcPct val="0"/>
                    </a:spcBef>
                  </a:pPr>
                  <a:endParaRPr lang="en-GB">
                    <a:solidFill>
                      <a:srgbClr val="9F2936"/>
                    </a:solidFill>
                  </a:endParaRPr>
                </a:p>
              </p:txBody>
            </p:sp>
            <p:sp>
              <p:nvSpPr>
                <p:cNvPr id="21421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220" name="Group 1228"/>
              <p:cNvGrpSpPr>
                <a:grpSpLocks/>
              </p:cNvGrpSpPr>
              <p:nvPr/>
            </p:nvGrpSpPr>
            <p:grpSpPr bwMode="auto">
              <a:xfrm rot="-2527865">
                <a:off x="2608" y="754"/>
                <a:ext cx="1144" cy="1241"/>
                <a:chOff x="1824" y="633"/>
                <a:chExt cx="2834" cy="2849"/>
              </a:xfrm>
            </p:grpSpPr>
            <p:sp>
              <p:nvSpPr>
                <p:cNvPr id="21422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22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22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a:noFill/>
                </a:ln>
                <a:extLst>
                  <a:ext uri="{91240B29-F687-4F45-9708-019B960494DF}">
                    <a14:hiddenLine xmlns:a14="http://schemas.microsoft.com/office/drawing/2010/main" w="9525">
                      <a:solidFill>
                        <a:srgbClr val="FFFF00"/>
                      </a:solidFill>
                      <a:miter lim="800000"/>
                      <a:headEnd/>
                      <a:tailEnd/>
                    </a14:hiddenLine>
                  </a:ext>
                </a:extLst>
              </p:spPr>
              <p:txBody>
                <a:bodyPr/>
                <a:lstStyle/>
                <a:p>
                  <a:endParaRPr lang="en-US">
                    <a:solidFill>
                      <a:prstClr val="black"/>
                    </a:solidFill>
                  </a:endParaRPr>
                </a:p>
              </p:txBody>
            </p:sp>
            <p:sp>
              <p:nvSpPr>
                <p:cNvPr id="21422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225" name="Group 1233"/>
              <p:cNvGrpSpPr>
                <a:grpSpLocks/>
              </p:cNvGrpSpPr>
              <p:nvPr/>
            </p:nvGrpSpPr>
            <p:grpSpPr bwMode="auto">
              <a:xfrm rot="1809410">
                <a:off x="2200" y="210"/>
                <a:ext cx="1144" cy="1241"/>
                <a:chOff x="1824" y="633"/>
                <a:chExt cx="2834" cy="2849"/>
              </a:xfrm>
            </p:grpSpPr>
            <p:sp>
              <p:nvSpPr>
                <p:cNvPr id="21422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22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12000"/>
                  </a:srgbClr>
                </a:solidFill>
                <a:ln w="9525">
                  <a:solidFill>
                    <a:srgbClr val="000000"/>
                  </a:solidFill>
                  <a:miter lim="800000"/>
                  <a:headEnd/>
                  <a:tailEnd/>
                </a:ln>
              </p:spPr>
              <p:txBody>
                <a:bodyPr/>
                <a:lstStyle/>
                <a:p>
                  <a:endParaRPr lang="en-US">
                    <a:solidFill>
                      <a:prstClr val="black"/>
                    </a:solidFill>
                  </a:endParaRPr>
                </a:p>
              </p:txBody>
            </p:sp>
            <p:sp>
              <p:nvSpPr>
                <p:cNvPr id="21422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endParaRPr lang="en-US">
                    <a:solidFill>
                      <a:prstClr val="black"/>
                    </a:solidFill>
                  </a:endParaRPr>
                </a:p>
              </p:txBody>
            </p:sp>
            <p:sp>
              <p:nvSpPr>
                <p:cNvPr id="21422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FF33">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230" name="Group 1238"/>
              <p:cNvGrpSpPr>
                <a:grpSpLocks/>
              </p:cNvGrpSpPr>
              <p:nvPr/>
            </p:nvGrpSpPr>
            <p:grpSpPr bwMode="auto">
              <a:xfrm>
                <a:off x="3515" y="391"/>
                <a:ext cx="1144" cy="1241"/>
                <a:chOff x="1824" y="633"/>
                <a:chExt cx="2834" cy="2849"/>
              </a:xfrm>
            </p:grpSpPr>
            <p:sp>
              <p:nvSpPr>
                <p:cNvPr id="21423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solidFill>
                      <a:prstClr val="black"/>
                    </a:solidFill>
                  </a:endParaRPr>
                </a:p>
              </p:txBody>
            </p:sp>
            <p:sp>
              <p:nvSpPr>
                <p:cNvPr id="21423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23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0066">
                    <a:alpha val="12000"/>
                  </a:srgbClr>
                </a:solidFill>
                <a:ln w="9525">
                  <a:solidFill>
                    <a:srgbClr val="000000"/>
                  </a:solidFill>
                  <a:miter lim="800000"/>
                  <a:headEnd/>
                  <a:tailEnd/>
                </a:ln>
              </p:spPr>
              <p:txBody>
                <a:bodyPr/>
                <a:lstStyle/>
                <a:p>
                  <a:endParaRPr lang="en-US">
                    <a:solidFill>
                      <a:prstClr val="black"/>
                    </a:solidFill>
                  </a:endParaRPr>
                </a:p>
              </p:txBody>
            </p:sp>
            <p:sp>
              <p:nvSpPr>
                <p:cNvPr id="21423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235" name="Group 1243"/>
              <p:cNvGrpSpPr>
                <a:grpSpLocks/>
              </p:cNvGrpSpPr>
              <p:nvPr/>
            </p:nvGrpSpPr>
            <p:grpSpPr bwMode="auto">
              <a:xfrm>
                <a:off x="476" y="1842"/>
                <a:ext cx="1144" cy="1241"/>
                <a:chOff x="1824" y="633"/>
                <a:chExt cx="2834" cy="2849"/>
              </a:xfrm>
            </p:grpSpPr>
            <p:sp>
              <p:nvSpPr>
                <p:cNvPr id="21423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23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CC99">
                    <a:alpha val="12000"/>
                  </a:srgbClr>
                </a:solidFill>
                <a:ln w="9525">
                  <a:solidFill>
                    <a:srgbClr val="000000"/>
                  </a:solidFill>
                  <a:miter lim="800000"/>
                  <a:headEnd/>
                  <a:tailEnd/>
                </a:ln>
              </p:spPr>
              <p:txBody>
                <a:bodyPr/>
                <a:lstStyle/>
                <a:p>
                  <a:endParaRPr lang="en-US">
                    <a:solidFill>
                      <a:prstClr val="black"/>
                    </a:solidFill>
                  </a:endParaRPr>
                </a:p>
              </p:txBody>
            </p:sp>
            <p:sp>
              <p:nvSpPr>
                <p:cNvPr id="21423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23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240" name="Group 1248"/>
              <p:cNvGrpSpPr>
                <a:grpSpLocks/>
              </p:cNvGrpSpPr>
              <p:nvPr/>
            </p:nvGrpSpPr>
            <p:grpSpPr bwMode="auto">
              <a:xfrm>
                <a:off x="2064" y="1888"/>
                <a:ext cx="1144" cy="1241"/>
                <a:chOff x="1824" y="633"/>
                <a:chExt cx="2834" cy="2849"/>
              </a:xfrm>
            </p:grpSpPr>
            <p:sp>
              <p:nvSpPr>
                <p:cNvPr id="21424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24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24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solidFill>
                      <a:prstClr val="black"/>
                    </a:solidFill>
                  </a:endParaRPr>
                </a:p>
              </p:txBody>
            </p:sp>
            <p:sp>
              <p:nvSpPr>
                <p:cNvPr id="21424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grpSp>
          <p:grpSp>
            <p:nvGrpSpPr>
              <p:cNvPr id="214245" name="Group 1253"/>
              <p:cNvGrpSpPr>
                <a:grpSpLocks/>
              </p:cNvGrpSpPr>
              <p:nvPr/>
            </p:nvGrpSpPr>
            <p:grpSpPr bwMode="auto">
              <a:xfrm>
                <a:off x="1383" y="1979"/>
                <a:ext cx="1144" cy="1241"/>
                <a:chOff x="1824" y="633"/>
                <a:chExt cx="2834" cy="2849"/>
              </a:xfrm>
            </p:grpSpPr>
            <p:sp>
              <p:nvSpPr>
                <p:cNvPr id="21424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solidFill>
                      <a:prstClr val="black"/>
                    </a:solidFill>
                  </a:endParaRPr>
                </a:p>
              </p:txBody>
            </p:sp>
            <p:sp>
              <p:nvSpPr>
                <p:cNvPr id="21424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solidFill>
                      <a:prstClr val="black"/>
                    </a:solidFill>
                  </a:endParaRPr>
                </a:p>
              </p:txBody>
            </p:sp>
            <p:sp>
              <p:nvSpPr>
                <p:cNvPr id="21424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solidFill>
                      <a:prstClr val="black"/>
                    </a:solidFill>
                  </a:endParaRPr>
                </a:p>
              </p:txBody>
            </p:sp>
            <p:sp>
              <p:nvSpPr>
                <p:cNvPr id="21424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250" name="Group 1258"/>
              <p:cNvGrpSpPr>
                <a:grpSpLocks/>
              </p:cNvGrpSpPr>
              <p:nvPr/>
            </p:nvGrpSpPr>
            <p:grpSpPr bwMode="auto">
              <a:xfrm>
                <a:off x="3288" y="1752"/>
                <a:ext cx="1144" cy="1241"/>
                <a:chOff x="1824" y="633"/>
                <a:chExt cx="2834" cy="2849"/>
              </a:xfrm>
            </p:grpSpPr>
            <p:sp>
              <p:nvSpPr>
                <p:cNvPr id="21425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solidFill>
                      <a:prstClr val="black"/>
                    </a:solidFill>
                  </a:endParaRPr>
                </a:p>
              </p:txBody>
            </p:sp>
            <p:sp>
              <p:nvSpPr>
                <p:cNvPr id="21425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2">
                    <a:alpha val="12000"/>
                  </a:schemeClr>
                </a:solidFill>
                <a:ln w="9525">
                  <a:solidFill>
                    <a:srgbClr val="000000"/>
                  </a:solidFill>
                  <a:miter lim="800000"/>
                  <a:headEnd/>
                  <a:tailEnd/>
                </a:ln>
              </p:spPr>
              <p:txBody>
                <a:bodyPr/>
                <a:lstStyle/>
                <a:p>
                  <a:endParaRPr lang="en-US">
                    <a:solidFill>
                      <a:prstClr val="black"/>
                    </a:solidFill>
                  </a:endParaRPr>
                </a:p>
              </p:txBody>
            </p:sp>
            <p:sp>
              <p:nvSpPr>
                <p:cNvPr id="21425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sp>
              <p:nvSpPr>
                <p:cNvPr id="21425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solidFill>
                      <a:prstClr val="black"/>
                    </a:solidFill>
                  </a:endParaRPr>
                </a:p>
              </p:txBody>
            </p:sp>
          </p:grpSp>
          <p:grpSp>
            <p:nvGrpSpPr>
              <p:cNvPr id="214255" name="Group 1263"/>
              <p:cNvGrpSpPr>
                <a:grpSpLocks/>
              </p:cNvGrpSpPr>
              <p:nvPr/>
            </p:nvGrpSpPr>
            <p:grpSpPr bwMode="auto">
              <a:xfrm>
                <a:off x="3198" y="2931"/>
                <a:ext cx="1144" cy="1241"/>
                <a:chOff x="1824" y="633"/>
                <a:chExt cx="2834" cy="2849"/>
              </a:xfrm>
            </p:grpSpPr>
            <p:sp>
              <p:nvSpPr>
                <p:cNvPr id="21425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solidFill>
                      <a:prstClr val="black"/>
                    </a:solidFill>
                  </a:endParaRPr>
                </a:p>
              </p:txBody>
            </p:sp>
            <p:sp>
              <p:nvSpPr>
                <p:cNvPr id="21425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alpha val="12000"/>
                  </a:srgbClr>
                </a:solidFill>
                <a:ln w="9525">
                  <a:solidFill>
                    <a:srgbClr val="000000"/>
                  </a:solidFill>
                  <a:miter lim="800000"/>
                  <a:headEnd/>
                  <a:tailEnd/>
                </a:ln>
              </p:spPr>
              <p:txBody>
                <a:bodyPr/>
                <a:lstStyle/>
                <a:p>
                  <a:endParaRPr lang="en-US">
                    <a:solidFill>
                      <a:prstClr val="black"/>
                    </a:solidFill>
                  </a:endParaRPr>
                </a:p>
              </p:txBody>
            </p:sp>
            <p:sp>
              <p:nvSpPr>
                <p:cNvPr id="21425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solidFill>
                      <a:prstClr val="black"/>
                    </a:solidFill>
                  </a:endParaRPr>
                </a:p>
              </p:txBody>
            </p:sp>
            <p:sp>
              <p:nvSpPr>
                <p:cNvPr id="21425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0099">
                    <a:alpha val="12000"/>
                  </a:srgbClr>
                </a:solidFill>
                <a:ln w="9525">
                  <a:solidFill>
                    <a:srgbClr val="000000"/>
                  </a:solidFill>
                  <a:miter lim="800000"/>
                  <a:headEnd/>
                  <a:tailEnd/>
                </a:ln>
              </p:spPr>
              <p:txBody>
                <a:bodyPr/>
                <a:lstStyle/>
                <a:p>
                  <a:endParaRPr lang="en-US">
                    <a:solidFill>
                      <a:prstClr val="black"/>
                    </a:solidFill>
                  </a:endParaRPr>
                </a:p>
              </p:txBody>
            </p:sp>
          </p:grpSp>
          <p:grpSp>
            <p:nvGrpSpPr>
              <p:cNvPr id="214260" name="Group 1268"/>
              <p:cNvGrpSpPr>
                <a:grpSpLocks/>
              </p:cNvGrpSpPr>
              <p:nvPr/>
            </p:nvGrpSpPr>
            <p:grpSpPr bwMode="auto">
              <a:xfrm>
                <a:off x="476" y="2886"/>
                <a:ext cx="1144" cy="1241"/>
                <a:chOff x="1824" y="633"/>
                <a:chExt cx="2834" cy="2849"/>
              </a:xfrm>
            </p:grpSpPr>
            <p:sp>
              <p:nvSpPr>
                <p:cNvPr id="21426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0000">
                    <a:alpha val="12000"/>
                  </a:srgbClr>
                </a:solidFill>
                <a:ln w="9525">
                  <a:solidFill>
                    <a:srgbClr val="000000"/>
                  </a:solidFill>
                  <a:miter lim="800000"/>
                  <a:headEnd/>
                  <a:tailEnd/>
                </a:ln>
              </p:spPr>
              <p:txBody>
                <a:bodyPr/>
                <a:lstStyle/>
                <a:p>
                  <a:endParaRPr lang="en-US">
                    <a:solidFill>
                      <a:prstClr val="black"/>
                    </a:solidFill>
                  </a:endParaRPr>
                </a:p>
              </p:txBody>
            </p:sp>
            <p:sp>
              <p:nvSpPr>
                <p:cNvPr id="21426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C0066">
                    <a:alpha val="12000"/>
                  </a:srgbClr>
                </a:solidFill>
                <a:ln w="9525">
                  <a:solidFill>
                    <a:srgbClr val="000000"/>
                  </a:solidFill>
                  <a:miter lim="800000"/>
                  <a:headEnd/>
                  <a:tailEnd/>
                </a:ln>
              </p:spPr>
              <p:txBody>
                <a:bodyPr/>
                <a:lstStyle/>
                <a:p>
                  <a:endParaRPr lang="en-US">
                    <a:solidFill>
                      <a:prstClr val="black"/>
                    </a:solidFill>
                  </a:endParaRPr>
                </a:p>
              </p:txBody>
            </p:sp>
            <p:sp>
              <p:nvSpPr>
                <p:cNvPr id="21426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CC99">
                    <a:alpha val="12000"/>
                  </a:srgbClr>
                </a:solidFill>
                <a:ln w="9525">
                  <a:solidFill>
                    <a:srgbClr val="000000"/>
                  </a:solidFill>
                  <a:miter lim="800000"/>
                  <a:headEnd/>
                  <a:tailEnd/>
                </a:ln>
              </p:spPr>
              <p:txBody>
                <a:bodyPr/>
                <a:lstStyle/>
                <a:p>
                  <a:endParaRPr lang="en-US">
                    <a:solidFill>
                      <a:prstClr val="black"/>
                    </a:solidFill>
                  </a:endParaRPr>
                </a:p>
              </p:txBody>
            </p:sp>
            <p:sp>
              <p:nvSpPr>
                <p:cNvPr id="21426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solidFill>
                      <a:prstClr val="black"/>
                    </a:solidFill>
                  </a:endParaRPr>
                </a:p>
              </p:txBody>
            </p:sp>
          </p:grpSp>
        </p:grpSp>
        <p:sp>
          <p:nvSpPr>
            <p:cNvPr id="214266" name="Oval 1274"/>
            <p:cNvSpPr>
              <a:spLocks noChangeArrowheads="1"/>
            </p:cNvSpPr>
            <p:nvPr/>
          </p:nvSpPr>
          <p:spPr bwMode="auto">
            <a:xfrm>
              <a:off x="0" y="2990"/>
              <a:ext cx="5629" cy="1186"/>
            </a:xfrm>
            <a:prstGeom prst="ellipse">
              <a:avLst/>
            </a:prstGeom>
            <a:solidFill>
              <a:srgbClr val="003366">
                <a:alpha val="41000"/>
              </a:srgbClr>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4267" name="Text Box 1275"/>
            <p:cNvSpPr txBox="1">
              <a:spLocks noChangeArrowheads="1"/>
            </p:cNvSpPr>
            <p:nvPr/>
          </p:nvSpPr>
          <p:spPr bwMode="auto">
            <a:xfrm>
              <a:off x="360" y="3224"/>
              <a:ext cx="5131" cy="814"/>
            </a:xfrm>
            <a:prstGeom prst="rect">
              <a:avLst/>
            </a:prstGeom>
            <a:solidFill>
              <a:srgbClr val="003366"/>
            </a:solidFill>
            <a:ln>
              <a:noFill/>
            </a:ln>
            <a:effectLst>
              <a:outerShdw dist="53882" dir="2700000" algn="ctr" rotWithShape="0">
                <a:schemeClr val="tx1"/>
              </a:outerShdw>
            </a:effectLst>
            <a:extLs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p>
              <a:pPr algn="ctr">
                <a:lnSpc>
                  <a:spcPct val="150000"/>
                </a:lnSpc>
              </a:pPr>
              <a:r>
                <a:rPr lang="en-GB" sz="2800" b="1" dirty="0">
                  <a:solidFill>
                    <a:srgbClr val="FFFF00"/>
                  </a:solidFill>
                  <a:effectLst>
                    <a:outerShdw blurRad="38100" dist="38100" dir="2700000" algn="tl">
                      <a:srgbClr val="000000"/>
                    </a:outerShdw>
                  </a:effectLst>
                </a:rPr>
                <a:t> </a:t>
              </a:r>
              <a:r>
                <a:rPr lang="en-GB" sz="2400" b="1" dirty="0">
                  <a:solidFill>
                    <a:srgbClr val="FFFF00"/>
                  </a:solidFill>
                  <a:effectLst>
                    <a:outerShdw blurRad="38100" dist="38100" dir="2700000" algn="tl">
                      <a:srgbClr val="000000"/>
                    </a:outerShdw>
                  </a:effectLst>
                </a:rPr>
                <a:t>The Pharmacist becomes more </a:t>
              </a:r>
            </a:p>
            <a:p>
              <a:pPr algn="ctr">
                <a:lnSpc>
                  <a:spcPct val="150000"/>
                </a:lnSpc>
              </a:pPr>
              <a:r>
                <a:rPr lang="en-GB" sz="2400" b="1" dirty="0">
                  <a:solidFill>
                    <a:srgbClr val="FFFF00"/>
                  </a:solidFill>
                  <a:effectLst>
                    <a:outerShdw blurRad="38100" dist="38100" dir="2700000" algn="tl">
                      <a:srgbClr val="000000"/>
                    </a:outerShdw>
                  </a:effectLst>
                </a:rPr>
                <a:t>specialised as a therapeutic advisor</a:t>
              </a:r>
            </a:p>
          </p:txBody>
        </p:sp>
        <p:sp>
          <p:nvSpPr>
            <p:cNvPr id="214269" name="Oval 1277"/>
            <p:cNvSpPr>
              <a:spLocks noChangeArrowheads="1"/>
            </p:cNvSpPr>
            <p:nvPr/>
          </p:nvSpPr>
          <p:spPr bwMode="auto">
            <a:xfrm>
              <a:off x="476" y="192"/>
              <a:ext cx="4536" cy="681"/>
            </a:xfrm>
            <a:prstGeom prst="ellipse">
              <a:avLst/>
            </a:prstGeom>
            <a:solidFill>
              <a:srgbClr val="003366">
                <a:alpha val="41000"/>
              </a:srgbClr>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4272" name="Oval 1280"/>
            <p:cNvSpPr>
              <a:spLocks noChangeArrowheads="1"/>
            </p:cNvSpPr>
            <p:nvPr/>
          </p:nvSpPr>
          <p:spPr bwMode="auto">
            <a:xfrm>
              <a:off x="730" y="1966"/>
              <a:ext cx="4536" cy="760"/>
            </a:xfrm>
            <a:prstGeom prst="ellipse">
              <a:avLst/>
            </a:prstGeom>
            <a:solidFill>
              <a:srgbClr val="003366">
                <a:alpha val="41000"/>
              </a:srgbClr>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4273" name="Text Box 1281"/>
            <p:cNvSpPr txBox="1">
              <a:spLocks noChangeArrowheads="1"/>
            </p:cNvSpPr>
            <p:nvPr/>
          </p:nvSpPr>
          <p:spPr bwMode="auto">
            <a:xfrm>
              <a:off x="451" y="1100"/>
              <a:ext cx="5068" cy="601"/>
            </a:xfrm>
            <a:prstGeom prst="rect">
              <a:avLst/>
            </a:prstGeom>
            <a:solidFill>
              <a:srgbClr val="003366"/>
            </a:solidFill>
            <a:ln>
              <a:noFill/>
            </a:ln>
            <a:effectLst>
              <a:outerShdw dist="53882" dir="2700000" algn="ctr" rotWithShape="0">
                <a:schemeClr val="tx1"/>
              </a:outerShdw>
            </a:effectLst>
            <a:extLs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p>
              <a:pPr lvl="0" indent="-182880" fontAlgn="base">
                <a:spcBef>
                  <a:spcPct val="0"/>
                </a:spcBef>
                <a:spcAft>
                  <a:spcPct val="0"/>
                </a:spcAft>
                <a:defRPr/>
              </a:pPr>
              <a:r>
                <a:rPr lang="en-US" sz="2800" b="1" dirty="0" smtClean="0">
                  <a:solidFill>
                    <a:srgbClr val="FFFF00"/>
                  </a:solidFill>
                  <a:latin typeface="Verdana" pitchFamily="34" charset="0"/>
                  <a:ea typeface="Verdana" pitchFamily="34" charset="0"/>
                  <a:cs typeface="Verdana" pitchFamily="34" charset="0"/>
                </a:rPr>
                <a:t>The </a:t>
              </a:r>
              <a:r>
                <a:rPr lang="en-US" sz="2800" b="1" dirty="0">
                  <a:solidFill>
                    <a:srgbClr val="FFFF00"/>
                  </a:solidFill>
                  <a:latin typeface="Verdana" pitchFamily="34" charset="0"/>
                  <a:ea typeface="Verdana" pitchFamily="34" charset="0"/>
                  <a:cs typeface="Verdana" pitchFamily="34" charset="0"/>
                </a:rPr>
                <a:t>need for pharmacists to provide patient care practice</a:t>
              </a:r>
            </a:p>
          </p:txBody>
        </p:sp>
        <p:sp>
          <p:nvSpPr>
            <p:cNvPr id="214277" name="Text Box 1285"/>
            <p:cNvSpPr txBox="1">
              <a:spLocks noChangeArrowheads="1"/>
            </p:cNvSpPr>
            <p:nvPr/>
          </p:nvSpPr>
          <p:spPr bwMode="auto">
            <a:xfrm>
              <a:off x="662" y="408"/>
              <a:ext cx="4350" cy="327"/>
            </a:xfrm>
            <a:prstGeom prst="rect">
              <a:avLst/>
            </a:prstGeom>
            <a:solidFill>
              <a:srgbClr val="003366"/>
            </a:solidFill>
            <a:ln>
              <a:noFill/>
            </a:ln>
            <a:effectLst>
              <a:outerShdw dist="53882" dir="2700000" algn="ctr" rotWithShape="0">
                <a:schemeClr val="tx1"/>
              </a:outerShdw>
            </a:effectLst>
            <a:extLs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p>
              <a:pPr algn="ctr">
                <a:spcBef>
                  <a:spcPct val="0"/>
                </a:spcBef>
              </a:pPr>
              <a:r>
                <a:rPr lang="en-GB" sz="2800" b="1" dirty="0">
                  <a:solidFill>
                    <a:srgbClr val="FFFF00"/>
                  </a:solidFill>
                  <a:effectLst>
                    <a:outerShdw blurRad="38100" dist="38100" dir="2700000" algn="tl">
                      <a:srgbClr val="000000"/>
                    </a:outerShdw>
                  </a:effectLst>
                </a:rPr>
                <a:t>Changes in Pharmacy Practice</a:t>
              </a:r>
              <a:endParaRPr lang="en-GB" sz="2800" dirty="0">
                <a:solidFill>
                  <a:prstClr val="black"/>
                </a:solidFill>
                <a:effectLst>
                  <a:outerShdw blurRad="38100" dist="38100" dir="2700000" algn="tl">
                    <a:srgbClr val="FFFFFF"/>
                  </a:outerShdw>
                </a:effectLst>
              </a:endParaRPr>
            </a:p>
          </p:txBody>
        </p:sp>
      </p:grpSp>
      <p:sp>
        <p:nvSpPr>
          <p:cNvPr id="255" name="Text Box 1281"/>
          <p:cNvSpPr txBox="1">
            <a:spLocks noChangeArrowheads="1"/>
          </p:cNvSpPr>
          <p:nvPr/>
        </p:nvSpPr>
        <p:spPr bwMode="auto">
          <a:xfrm>
            <a:off x="1304902" y="3535190"/>
            <a:ext cx="6688138" cy="519113"/>
          </a:xfrm>
          <a:prstGeom prst="rect">
            <a:avLst/>
          </a:prstGeom>
          <a:solidFill>
            <a:srgbClr val="003366"/>
          </a:solidFill>
          <a:ln>
            <a:noFill/>
          </a:ln>
          <a:effectLst>
            <a:outerShdw dist="53882" dir="2700000" algn="ctr" rotWithShape="0">
              <a:schemeClr val="tx1"/>
            </a:outerShdw>
          </a:effectLst>
          <a:extLs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p>
            <a:pPr algn="ctr">
              <a:spcBef>
                <a:spcPct val="0"/>
              </a:spcBef>
            </a:pPr>
            <a:r>
              <a:rPr lang="en-GB" sz="2800" b="1">
                <a:solidFill>
                  <a:srgbClr val="FFFF00"/>
                </a:solidFill>
                <a:effectLst>
                  <a:outerShdw blurRad="38100" dist="38100" dir="2700000" algn="tl">
                    <a:srgbClr val="000000"/>
                  </a:outerShdw>
                </a:effectLst>
              </a:rPr>
              <a:t>What is Pharmaceutical Care?</a:t>
            </a:r>
            <a:endParaRPr lang="en-GB" sz="2800">
              <a:solidFill>
                <a:prstClr val="black"/>
              </a:solidFill>
              <a:effectLst>
                <a:outerShdw blurRad="38100" dist="38100" dir="2700000" algn="tl">
                  <a:srgbClr val="FFFFFF"/>
                </a:outerShdw>
              </a:effectLst>
            </a:endParaRPr>
          </a:p>
        </p:txBody>
      </p:sp>
    </p:spTree>
    <p:extLst>
      <p:ext uri="{BB962C8B-B14F-4D97-AF65-F5344CB8AC3E}">
        <p14:creationId xmlns:p14="http://schemas.microsoft.com/office/powerpoint/2010/main" val="239961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4"/>
          <p:cNvSpPr>
            <a:spLocks noGrp="1"/>
          </p:cNvSpPr>
          <p:nvPr>
            <p:ph type="sldNum" sz="quarter" idx="12"/>
          </p:nvPr>
        </p:nvSpPr>
        <p:spPr>
          <a:xfrm>
            <a:off x="7924800" y="6324600"/>
            <a:ext cx="1219200" cy="533400"/>
          </a:xfrm>
        </p:spPr>
        <p:txBody>
          <a:bodyPr/>
          <a:lstStyle/>
          <a:p>
            <a:pPr algn="ctr">
              <a:defRPr/>
            </a:pPr>
            <a:fld id="{6DADB4C1-0C4E-4DDA-A765-16FE3B1898D9}" type="slidenum">
              <a:rPr lang="en-US" smtClean="0">
                <a:solidFill>
                  <a:prstClr val="black">
                    <a:tint val="75000"/>
                  </a:prstClr>
                </a:solidFill>
              </a:rPr>
              <a:pPr algn="ctr">
                <a:defRPr/>
              </a:pPr>
              <a:t>8</a:t>
            </a:fld>
            <a:endParaRPr lang="en-US" smtClean="0">
              <a:solidFill>
                <a:prstClr val="black">
                  <a:tint val="75000"/>
                </a:prstClr>
              </a:solidFill>
            </a:endParaRPr>
          </a:p>
        </p:txBody>
      </p:sp>
      <p:sp>
        <p:nvSpPr>
          <p:cNvPr id="2" name="TextBox 1"/>
          <p:cNvSpPr txBox="1"/>
          <p:nvPr/>
        </p:nvSpPr>
        <p:spPr>
          <a:xfrm>
            <a:off x="0" y="76200"/>
            <a:ext cx="9144000" cy="1107996"/>
          </a:xfrm>
          <a:prstGeom prst="rect">
            <a:avLst/>
          </a:prstGeom>
          <a:solidFill>
            <a:schemeClr val="accent6">
              <a:lumMod val="20000"/>
              <a:lumOff val="80000"/>
            </a:schemeClr>
          </a:solidFill>
        </p:spPr>
        <p:txBody>
          <a:bodyPr>
            <a:spAutoFit/>
          </a:bodyPr>
          <a:lstStyle/>
          <a:p>
            <a:pPr fontAlgn="base">
              <a:spcBef>
                <a:spcPct val="0"/>
              </a:spcBef>
              <a:spcAft>
                <a:spcPct val="0"/>
              </a:spcAft>
              <a:defRPr/>
            </a:pPr>
            <a:r>
              <a:rPr lang="en-US" sz="2400" b="1" i="1" dirty="0">
                <a:solidFill>
                  <a:srgbClr val="C00000"/>
                </a:solidFill>
                <a:latin typeface="Verdana" pitchFamily="34" charset="0"/>
                <a:ea typeface="Verdana" pitchFamily="34" charset="0"/>
                <a:cs typeface="Verdana" pitchFamily="34" charset="0"/>
              </a:rPr>
              <a:t>P</a:t>
            </a:r>
            <a:r>
              <a:rPr lang="en-US" sz="2400" b="1" i="1" dirty="0" smtClean="0">
                <a:solidFill>
                  <a:srgbClr val="C00000"/>
                </a:solidFill>
                <a:latin typeface="Verdana" pitchFamily="34" charset="0"/>
                <a:ea typeface="Verdana" pitchFamily="34" charset="0"/>
                <a:cs typeface="Verdana" pitchFamily="34" charset="0"/>
              </a:rPr>
              <a:t>harmacy </a:t>
            </a:r>
            <a:r>
              <a:rPr lang="en-US" sz="2400" b="1" i="1" dirty="0">
                <a:solidFill>
                  <a:srgbClr val="C00000"/>
                </a:solidFill>
                <a:latin typeface="Verdana" pitchFamily="34" charset="0"/>
                <a:ea typeface="Verdana" pitchFamily="34" charset="0"/>
                <a:cs typeface="Verdana" pitchFamily="34" charset="0"/>
              </a:rPr>
              <a:t>practice has evolved through the last 50 years to type of pharmacy practice today</a:t>
            </a:r>
          </a:p>
          <a:p>
            <a:pPr fontAlgn="base">
              <a:spcBef>
                <a:spcPct val="0"/>
              </a:spcBef>
              <a:spcAft>
                <a:spcPct val="0"/>
              </a:spcAft>
              <a:defRPr/>
            </a:pPr>
            <a:endParaRPr lang="en-US" dirty="0">
              <a:solidFill>
                <a:prstClr val="black"/>
              </a:solidFill>
              <a:latin typeface="Arial" charset="0"/>
              <a:cs typeface="Arial" charset="0"/>
            </a:endParaRPr>
          </a:p>
        </p:txBody>
      </p:sp>
      <p:sp>
        <p:nvSpPr>
          <p:cNvPr id="6" name="Rectangle 5"/>
          <p:cNvSpPr/>
          <p:nvPr/>
        </p:nvSpPr>
        <p:spPr>
          <a:xfrm>
            <a:off x="228600" y="1447800"/>
            <a:ext cx="8686800" cy="9906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C00000"/>
                </a:solidFill>
                <a:latin typeface="Verdana" pitchFamily="34" charset="0"/>
                <a:ea typeface="Verdana" pitchFamily="34" charset="0"/>
                <a:cs typeface="Verdana" pitchFamily="34" charset="0"/>
              </a:rPr>
              <a:t>Pharmaceutical-Centered Practice</a:t>
            </a:r>
          </a:p>
          <a:p>
            <a:pPr fontAlgn="base">
              <a:spcBef>
                <a:spcPct val="0"/>
              </a:spcBef>
              <a:spcAft>
                <a:spcPct val="0"/>
              </a:spcAft>
              <a:defRPr/>
            </a:pPr>
            <a:r>
              <a:rPr lang="en-US" b="1" dirty="0">
                <a:solidFill>
                  <a:srgbClr val="002060"/>
                </a:solidFill>
                <a:latin typeface="Verdana" pitchFamily="34" charset="0"/>
                <a:ea typeface="Verdana" pitchFamily="34" charset="0"/>
                <a:cs typeface="Verdana" pitchFamily="34" charset="0"/>
              </a:rPr>
              <a:t>Emphasizes product identification, preparation,  dispensing, availability, and selection</a:t>
            </a:r>
          </a:p>
        </p:txBody>
      </p:sp>
      <p:sp>
        <p:nvSpPr>
          <p:cNvPr id="7" name="Rectangle 6"/>
          <p:cNvSpPr/>
          <p:nvPr/>
        </p:nvSpPr>
        <p:spPr>
          <a:xfrm>
            <a:off x="190500" y="3019425"/>
            <a:ext cx="8763000" cy="1371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C00000"/>
                </a:solidFill>
                <a:latin typeface="Verdana" pitchFamily="34" charset="0"/>
                <a:ea typeface="Verdana" pitchFamily="34" charset="0"/>
                <a:cs typeface="Verdana" pitchFamily="34" charset="0"/>
              </a:rPr>
              <a:t>Disease and Condition-Centered Practice</a:t>
            </a:r>
          </a:p>
          <a:p>
            <a:pPr marL="285750" indent="-285750" fontAlgn="base">
              <a:spcBef>
                <a:spcPct val="0"/>
              </a:spcBef>
              <a:spcAft>
                <a:spcPct val="0"/>
              </a:spcAft>
              <a:buFont typeface="Wingdings" pitchFamily="2" charset="2"/>
              <a:buChar char="Ø"/>
              <a:defRPr/>
            </a:pPr>
            <a:r>
              <a:rPr lang="en-US" b="1" dirty="0">
                <a:solidFill>
                  <a:srgbClr val="002060"/>
                </a:solidFill>
                <a:latin typeface="Verdana" pitchFamily="34" charset="0"/>
                <a:ea typeface="Verdana" pitchFamily="34" charset="0"/>
                <a:cs typeface="Verdana" pitchFamily="34" charset="0"/>
              </a:rPr>
              <a:t>Emphasizes signs, symptoms, pharmacotherapy and outcomes of a particular disease</a:t>
            </a:r>
          </a:p>
          <a:p>
            <a:pPr marL="285750" indent="-285750" fontAlgn="base">
              <a:spcBef>
                <a:spcPct val="0"/>
              </a:spcBef>
              <a:spcAft>
                <a:spcPct val="0"/>
              </a:spcAft>
              <a:buFont typeface="Wingdings" pitchFamily="2" charset="2"/>
              <a:buChar char="Ø"/>
              <a:defRPr/>
            </a:pPr>
            <a:r>
              <a:rPr lang="en-US" b="1" dirty="0">
                <a:solidFill>
                  <a:srgbClr val="002060"/>
                </a:solidFill>
                <a:latin typeface="Verdana" pitchFamily="34" charset="0"/>
                <a:ea typeface="Verdana" pitchFamily="34" charset="0"/>
                <a:cs typeface="Verdana" pitchFamily="34" charset="0"/>
              </a:rPr>
              <a:t>Clinical Pharmacy </a:t>
            </a:r>
            <a:r>
              <a:rPr lang="en-US" sz="1400" b="1" i="1" dirty="0" smtClean="0">
                <a:solidFill>
                  <a:srgbClr val="002060"/>
                </a:solidFill>
                <a:latin typeface="Verdana" pitchFamily="34" charset="0"/>
                <a:ea typeface="Verdana" pitchFamily="34" charset="0"/>
                <a:cs typeface="Verdana" pitchFamily="34" charset="0"/>
              </a:rPr>
              <a:t>(</a:t>
            </a:r>
            <a:r>
              <a:rPr lang="en-US" sz="1400" b="1" i="1" dirty="0">
                <a:solidFill>
                  <a:srgbClr val="002060"/>
                </a:solidFill>
                <a:latin typeface="Verdana" pitchFamily="34" charset="0"/>
                <a:ea typeface="Verdana" pitchFamily="34" charset="0"/>
                <a:cs typeface="Verdana" pitchFamily="34" charset="0"/>
              </a:rPr>
              <a:t>ACCP </a:t>
            </a:r>
            <a:r>
              <a:rPr lang="en-US" sz="1400" b="1" i="1" dirty="0" smtClean="0">
                <a:solidFill>
                  <a:srgbClr val="002060"/>
                </a:solidFill>
                <a:latin typeface="Verdana" pitchFamily="34" charset="0"/>
                <a:ea typeface="Verdana" pitchFamily="34" charset="0"/>
                <a:cs typeface="Verdana" pitchFamily="34" charset="0"/>
              </a:rPr>
              <a:t>definition 1990’s)</a:t>
            </a:r>
            <a:endParaRPr lang="en-US" sz="1400" b="1" i="1" dirty="0">
              <a:solidFill>
                <a:srgbClr val="002060"/>
              </a:solidFill>
              <a:latin typeface="Verdana" pitchFamily="34" charset="0"/>
              <a:ea typeface="Verdana" pitchFamily="34" charset="0"/>
              <a:cs typeface="Verdana" pitchFamily="34" charset="0"/>
            </a:endParaRPr>
          </a:p>
          <a:p>
            <a:pPr algn="ctr" fontAlgn="base">
              <a:spcBef>
                <a:spcPct val="0"/>
              </a:spcBef>
              <a:spcAft>
                <a:spcPct val="0"/>
              </a:spcAft>
              <a:defRPr/>
            </a:pPr>
            <a:endParaRPr lang="en-US" dirty="0">
              <a:solidFill>
                <a:prstClr val="white"/>
              </a:solidFill>
            </a:endParaRPr>
          </a:p>
        </p:txBody>
      </p:sp>
      <p:sp>
        <p:nvSpPr>
          <p:cNvPr id="8" name="Rectangle 7"/>
          <p:cNvSpPr/>
          <p:nvPr/>
        </p:nvSpPr>
        <p:spPr>
          <a:xfrm>
            <a:off x="228600" y="4724400"/>
            <a:ext cx="8686800" cy="1828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indent="-182880" algn="ctr" fontAlgn="base">
              <a:spcAft>
                <a:spcPct val="0"/>
              </a:spcAft>
              <a:buFont typeface="Arial" charset="0"/>
              <a:buNone/>
              <a:defRPr/>
            </a:pPr>
            <a:r>
              <a:rPr lang="en-US" sz="2000" b="1" dirty="0">
                <a:solidFill>
                  <a:srgbClr val="C00000"/>
                </a:solidFill>
                <a:latin typeface="Verdana" pitchFamily="34" charset="0"/>
                <a:ea typeface="Verdana" pitchFamily="34" charset="0"/>
                <a:cs typeface="Verdana" pitchFamily="34" charset="0"/>
              </a:rPr>
              <a:t>Patient care Practice</a:t>
            </a:r>
          </a:p>
          <a:p>
            <a:pPr marL="342900" indent="-342900" fontAlgn="base">
              <a:spcAft>
                <a:spcPct val="0"/>
              </a:spcAft>
              <a:buFont typeface="Wingdings" pitchFamily="2" charset="2"/>
              <a:buChar char="Ø"/>
              <a:defRPr/>
            </a:pPr>
            <a:r>
              <a:rPr lang="en-US" sz="2000" b="1" dirty="0">
                <a:solidFill>
                  <a:srgbClr val="002060"/>
                </a:solidFill>
                <a:latin typeface="Verdana" pitchFamily="34" charset="0"/>
                <a:ea typeface="Verdana" pitchFamily="34" charset="0"/>
                <a:cs typeface="Verdana" pitchFamily="34" charset="0"/>
              </a:rPr>
              <a:t>Clinical Pharmacy </a:t>
            </a:r>
            <a:r>
              <a:rPr lang="en-US" sz="1600" b="1" i="1" dirty="0" smtClean="0">
                <a:solidFill>
                  <a:srgbClr val="002060"/>
                </a:solidFill>
                <a:latin typeface="Verdana" pitchFamily="34" charset="0"/>
                <a:ea typeface="Verdana" pitchFamily="34" charset="0"/>
                <a:cs typeface="Verdana" pitchFamily="34" charset="0"/>
              </a:rPr>
              <a:t>(</a:t>
            </a:r>
            <a:r>
              <a:rPr lang="en-US" sz="1400" b="1" i="1" dirty="0">
                <a:solidFill>
                  <a:srgbClr val="002060"/>
                </a:solidFill>
                <a:latin typeface="Verdana" pitchFamily="34" charset="0"/>
                <a:ea typeface="Verdana" pitchFamily="34" charset="0"/>
                <a:cs typeface="Verdana" pitchFamily="34" charset="0"/>
              </a:rPr>
              <a:t>ACCP </a:t>
            </a:r>
            <a:r>
              <a:rPr lang="en-US" sz="1400" b="1" i="1" dirty="0" smtClean="0">
                <a:solidFill>
                  <a:srgbClr val="002060"/>
                </a:solidFill>
                <a:latin typeface="Verdana" pitchFamily="34" charset="0"/>
                <a:ea typeface="Verdana" pitchFamily="34" charset="0"/>
                <a:cs typeface="Verdana" pitchFamily="34" charset="0"/>
              </a:rPr>
              <a:t>definition 2005</a:t>
            </a:r>
            <a:r>
              <a:rPr lang="en-US" sz="1600" b="1" i="1" dirty="0" smtClean="0">
                <a:solidFill>
                  <a:srgbClr val="002060"/>
                </a:solidFill>
                <a:latin typeface="Verdana" pitchFamily="34" charset="0"/>
                <a:ea typeface="Verdana" pitchFamily="34" charset="0"/>
                <a:cs typeface="Verdana" pitchFamily="34" charset="0"/>
              </a:rPr>
              <a:t>)</a:t>
            </a:r>
            <a:endParaRPr lang="en-US" sz="1600" b="1" i="1" dirty="0">
              <a:solidFill>
                <a:srgbClr val="002060"/>
              </a:solidFill>
              <a:latin typeface="Verdana" pitchFamily="34" charset="0"/>
              <a:ea typeface="Verdana" pitchFamily="34" charset="0"/>
              <a:cs typeface="Verdana" pitchFamily="34" charset="0"/>
            </a:endParaRPr>
          </a:p>
          <a:p>
            <a:pPr marL="342900" indent="-342900" fontAlgn="base">
              <a:spcAft>
                <a:spcPct val="0"/>
              </a:spcAft>
              <a:buFont typeface="Wingdings" pitchFamily="2" charset="2"/>
              <a:buChar char="Ø"/>
              <a:defRPr/>
            </a:pPr>
            <a:r>
              <a:rPr lang="en-US" sz="2000" b="1" dirty="0">
                <a:solidFill>
                  <a:srgbClr val="002060"/>
                </a:solidFill>
                <a:latin typeface="Verdana" pitchFamily="34" charset="0"/>
                <a:ea typeface="Verdana" pitchFamily="34" charset="0"/>
                <a:cs typeface="Verdana" pitchFamily="34" charset="0"/>
              </a:rPr>
              <a:t>Pharmaceutical care </a:t>
            </a:r>
          </a:p>
          <a:p>
            <a:pPr marL="342900" indent="-342900" fontAlgn="base">
              <a:spcAft>
                <a:spcPct val="0"/>
              </a:spcAft>
              <a:buFont typeface="Wingdings" pitchFamily="2" charset="2"/>
              <a:buChar char="Ø"/>
              <a:defRPr/>
            </a:pPr>
            <a:r>
              <a:rPr lang="en-US" sz="2000" b="1" dirty="0">
                <a:solidFill>
                  <a:srgbClr val="002060"/>
                </a:solidFill>
                <a:latin typeface="Verdana" pitchFamily="34" charset="0"/>
                <a:ea typeface="Verdana" pitchFamily="34" charset="0"/>
                <a:cs typeface="Verdana" pitchFamily="34" charset="0"/>
              </a:rPr>
              <a:t>Medication therapy management </a:t>
            </a:r>
          </a:p>
          <a:p>
            <a:pPr marL="342900" indent="-342900" fontAlgn="base">
              <a:spcAft>
                <a:spcPct val="0"/>
              </a:spcAft>
              <a:buFont typeface="Wingdings" pitchFamily="2" charset="2"/>
              <a:buChar char="Ø"/>
              <a:defRPr/>
            </a:pPr>
            <a:r>
              <a:rPr lang="en-US" sz="2000" b="1" dirty="0">
                <a:solidFill>
                  <a:srgbClr val="002060"/>
                </a:solidFill>
                <a:latin typeface="Verdana" pitchFamily="34" charset="0"/>
                <a:ea typeface="Verdana" pitchFamily="34" charset="0"/>
                <a:cs typeface="Verdana" pitchFamily="34" charset="0"/>
              </a:rPr>
              <a:t>Patient-Centered Pharmaceutical care</a:t>
            </a:r>
          </a:p>
          <a:p>
            <a:pPr marL="182880" indent="-182880" fontAlgn="base">
              <a:spcAft>
                <a:spcPct val="0"/>
              </a:spcAft>
              <a:buFont typeface="Arial" charset="0"/>
              <a:buNone/>
              <a:defRPr/>
            </a:pPr>
            <a:endParaRPr lang="en-US" b="1" dirty="0">
              <a:solidFill>
                <a:prstClr val="white"/>
              </a:solidFill>
              <a:latin typeface="Verdana" pitchFamily="34" charset="0"/>
              <a:ea typeface="Verdana" pitchFamily="34" charset="0"/>
              <a:cs typeface="Verdana" pitchFamily="34" charset="0"/>
            </a:endParaRPr>
          </a:p>
        </p:txBody>
      </p:sp>
      <p:sp>
        <p:nvSpPr>
          <p:cNvPr id="19464" name="Rectangle 8"/>
          <p:cNvSpPr>
            <a:spLocks noChangeArrowheads="1"/>
          </p:cNvSpPr>
          <p:nvPr/>
        </p:nvSpPr>
        <p:spPr bwMode="auto">
          <a:xfrm>
            <a:off x="4108450" y="4343401"/>
            <a:ext cx="401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smtClean="0">
                <a:solidFill>
                  <a:srgbClr val="C00000"/>
                </a:solidFill>
                <a:latin typeface="Verdana" pitchFamily="34" charset="0"/>
                <a:cs typeface="Arial" charset="0"/>
                <a:sym typeface="Symbol" pitchFamily="18" charset="2"/>
              </a:rPr>
              <a:t></a:t>
            </a:r>
            <a:endParaRPr lang="en-US" sz="2800" smtClean="0">
              <a:solidFill>
                <a:srgbClr val="C00000"/>
              </a:solidFill>
              <a:latin typeface="Arial" charset="0"/>
              <a:cs typeface="Arial" charset="0"/>
            </a:endParaRPr>
          </a:p>
        </p:txBody>
      </p:sp>
      <p:sp>
        <p:nvSpPr>
          <p:cNvPr id="19465" name="Rectangle 10"/>
          <p:cNvSpPr>
            <a:spLocks noChangeArrowheads="1"/>
          </p:cNvSpPr>
          <p:nvPr/>
        </p:nvSpPr>
        <p:spPr bwMode="auto">
          <a:xfrm>
            <a:off x="4131470" y="2497139"/>
            <a:ext cx="401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dirty="0" smtClean="0">
                <a:solidFill>
                  <a:srgbClr val="C00000"/>
                </a:solidFill>
                <a:latin typeface="Verdana" pitchFamily="34" charset="0"/>
                <a:cs typeface="Arial" charset="0"/>
                <a:sym typeface="Symbol" pitchFamily="18" charset="2"/>
              </a:rPr>
              <a:t></a:t>
            </a:r>
            <a:endParaRPr lang="en-US" sz="2800" dirty="0" smtClean="0">
              <a:solidFill>
                <a:srgbClr val="C00000"/>
              </a:solidFill>
              <a:latin typeface="Arial" charset="0"/>
              <a:cs typeface="Arial" charset="0"/>
            </a:endParaRPr>
          </a:p>
        </p:txBody>
      </p:sp>
    </p:spTree>
    <p:extLst>
      <p:ext uri="{BB962C8B-B14F-4D97-AF65-F5344CB8AC3E}">
        <p14:creationId xmlns:p14="http://schemas.microsoft.com/office/powerpoint/2010/main" val="2795325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04800"/>
            <a:ext cx="9144000" cy="533400"/>
          </a:xfrm>
        </p:spPr>
        <p:txBody>
          <a:bodyPr/>
          <a:lstStyle/>
          <a:p>
            <a:pPr algn="l" eaLnBrk="1" hangingPunct="1"/>
            <a:r>
              <a:rPr lang="en-US" sz="2400" b="1" dirty="0" smtClean="0">
                <a:solidFill>
                  <a:srgbClr val="C00000"/>
                </a:solidFill>
                <a:latin typeface="Arial Black" pitchFamily="34" charset="0"/>
                <a:cs typeface="Arial" charset="0"/>
              </a:rPr>
              <a:t> SHIFTING FOCUS OF PHARMACY PRACTICE</a:t>
            </a:r>
          </a:p>
        </p:txBody>
      </p:sp>
      <p:pic>
        <p:nvPicPr>
          <p:cNvPr id="56323" name="Picture 17" descr="onek4lfk[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81354" y="5181600"/>
            <a:ext cx="1667608" cy="1447800"/>
          </a:xfrm>
          <a:noFill/>
        </p:spPr>
      </p:pic>
      <p:pic>
        <p:nvPicPr>
          <p:cNvPr id="56324" name="Picture 21" descr="key4u2em[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908431" y="5105400"/>
            <a:ext cx="1828800" cy="1449388"/>
          </a:xfrm>
          <a:noFill/>
        </p:spPr>
      </p:pic>
      <p:sp>
        <p:nvSpPr>
          <p:cNvPr id="18" name="Slide Number Placeholder 17"/>
          <p:cNvSpPr>
            <a:spLocks noGrp="1"/>
          </p:cNvSpPr>
          <p:nvPr>
            <p:ph type="sldNum" sz="quarter" idx="12"/>
          </p:nvPr>
        </p:nvSpPr>
        <p:spPr/>
        <p:txBody>
          <a:bodyPr/>
          <a:lstStyle/>
          <a:p>
            <a:pPr>
              <a:defRPr/>
            </a:pPr>
            <a:fld id="{C8EA729C-5AD7-4D6D-A7A8-7F9633651BAC}" type="slidenum">
              <a:rPr lang="en-US">
                <a:solidFill>
                  <a:prstClr val="black">
                    <a:tint val="75000"/>
                  </a:prstClr>
                </a:solidFill>
              </a:rPr>
              <a:pPr>
                <a:defRPr/>
              </a:pPr>
              <a:t>9</a:t>
            </a:fld>
            <a:endParaRPr lang="en-US">
              <a:solidFill>
                <a:prstClr val="black">
                  <a:tint val="75000"/>
                </a:prstClr>
              </a:solidFill>
            </a:endParaRPr>
          </a:p>
        </p:txBody>
      </p:sp>
      <p:sp>
        <p:nvSpPr>
          <p:cNvPr id="8195" name="Rectangle 3"/>
          <p:cNvSpPr>
            <a:spLocks noGrp="1" noChangeArrowheads="1"/>
          </p:cNvSpPr>
          <p:nvPr>
            <p:ph type="body" idx="4294967295"/>
          </p:nvPr>
        </p:nvSpPr>
        <p:spPr>
          <a:xfrm>
            <a:off x="0" y="1143003"/>
            <a:ext cx="9144000" cy="4841875"/>
          </a:xfrm>
          <a:noFill/>
        </p:spPr>
        <p:txBody>
          <a:bodyPr/>
          <a:lstStyle/>
          <a:p>
            <a:pPr marL="442913" lvl="1" indent="-263525" eaLnBrk="1" hangingPunct="1">
              <a:buFontTx/>
              <a:buNone/>
              <a:tabLst>
                <a:tab pos="4476750" algn="l"/>
              </a:tabLst>
            </a:pPr>
            <a:r>
              <a:rPr lang="en-US" sz="2000" b="1" dirty="0" smtClean="0">
                <a:latin typeface="Arial Narrow" pitchFamily="34" charset="0"/>
                <a:cs typeface="Arial" charset="0"/>
              </a:rPr>
              <a:t>MOVING FROM:	TO:</a:t>
            </a:r>
          </a:p>
          <a:p>
            <a:pPr marL="442913" lvl="1" indent="-263525" eaLnBrk="1" hangingPunct="1">
              <a:buFontTx/>
              <a:buNone/>
              <a:tabLst>
                <a:tab pos="4476750" algn="l"/>
              </a:tabLst>
            </a:pPr>
            <a:r>
              <a:rPr lang="en-US" sz="2000" b="1" dirty="0" smtClean="0">
                <a:latin typeface="Arial Narrow" pitchFamily="34" charset="0"/>
                <a:cs typeface="Arial" charset="0"/>
              </a:rPr>
              <a:t>Product oriented service	</a:t>
            </a:r>
            <a:r>
              <a:rPr lang="en-US" sz="2000" b="1" dirty="0" smtClean="0">
                <a:solidFill>
                  <a:srgbClr val="C00000"/>
                </a:solidFill>
                <a:latin typeface="Arial Narrow" pitchFamily="34" charset="0"/>
                <a:cs typeface="Arial" charset="0"/>
              </a:rPr>
              <a:t>Focusing on therapeutic outcomes </a:t>
            </a:r>
          </a:p>
          <a:p>
            <a:pPr marL="442913" lvl="1" indent="-263525" eaLnBrk="1" hangingPunct="1">
              <a:buFontTx/>
              <a:buNone/>
              <a:tabLst>
                <a:tab pos="4476750" algn="l"/>
              </a:tabLst>
            </a:pPr>
            <a:r>
              <a:rPr lang="en-US" sz="2000" b="1" dirty="0" smtClean="0">
                <a:latin typeface="Arial Narrow" pitchFamily="34" charset="0"/>
                <a:cs typeface="Arial" charset="0"/>
              </a:rPr>
              <a:t>Serving Customers 	</a:t>
            </a:r>
            <a:r>
              <a:rPr lang="en-US" sz="2000" b="1" dirty="0" smtClean="0">
                <a:solidFill>
                  <a:srgbClr val="C00000"/>
                </a:solidFill>
                <a:latin typeface="Arial Narrow" pitchFamily="34" charset="0"/>
                <a:cs typeface="Arial" charset="0"/>
              </a:rPr>
              <a:t>Caring for Patients</a:t>
            </a:r>
            <a:r>
              <a:rPr lang="en-US" sz="2000" b="1" dirty="0" smtClean="0">
                <a:latin typeface="Arial Narrow" pitchFamily="34" charset="0"/>
                <a:cs typeface="Arial" charset="0"/>
              </a:rPr>
              <a:t>	</a:t>
            </a:r>
          </a:p>
          <a:p>
            <a:pPr marL="442913" lvl="1" indent="-263525" eaLnBrk="1" hangingPunct="1">
              <a:buFontTx/>
              <a:buNone/>
              <a:tabLst>
                <a:tab pos="4476750" algn="l"/>
              </a:tabLst>
            </a:pPr>
            <a:r>
              <a:rPr lang="en-US" sz="2000" b="1" dirty="0" smtClean="0">
                <a:latin typeface="Arial Narrow" pitchFamily="34" charset="0"/>
                <a:cs typeface="Arial" charset="0"/>
              </a:rPr>
              <a:t>Knowledge based education	</a:t>
            </a:r>
            <a:r>
              <a:rPr lang="en-US" sz="2000" b="1" dirty="0" smtClean="0">
                <a:solidFill>
                  <a:srgbClr val="C00000"/>
                </a:solidFill>
                <a:latin typeface="Arial Narrow" pitchFamily="34" charset="0"/>
                <a:cs typeface="Arial" charset="0"/>
              </a:rPr>
              <a:t>Building problem solving skills</a:t>
            </a:r>
          </a:p>
          <a:p>
            <a:pPr marL="442913" lvl="1" indent="-263525" eaLnBrk="1" hangingPunct="1">
              <a:buFontTx/>
              <a:buNone/>
              <a:tabLst>
                <a:tab pos="4476750" algn="l"/>
              </a:tabLst>
            </a:pPr>
            <a:r>
              <a:rPr lang="en-US" sz="2000" b="1" dirty="0" smtClean="0">
                <a:latin typeface="Arial Narrow" pitchFamily="34" charset="0"/>
                <a:cs typeface="Arial" charset="0"/>
              </a:rPr>
              <a:t>Little communication	</a:t>
            </a:r>
            <a:r>
              <a:rPr lang="en-US" sz="2000" b="1" dirty="0" smtClean="0">
                <a:solidFill>
                  <a:srgbClr val="C00000"/>
                </a:solidFill>
                <a:latin typeface="Arial Narrow" pitchFamily="34" charset="0"/>
                <a:cs typeface="Arial" charset="0"/>
              </a:rPr>
              <a:t>Increased communication</a:t>
            </a:r>
          </a:p>
          <a:p>
            <a:pPr marL="442913" lvl="1" indent="-263525" eaLnBrk="1" hangingPunct="1">
              <a:buFontTx/>
              <a:buNone/>
              <a:tabLst>
                <a:tab pos="4476750" algn="l"/>
              </a:tabLst>
            </a:pPr>
            <a:r>
              <a:rPr lang="en-US" sz="2000" b="1" dirty="0" smtClean="0">
                <a:latin typeface="Arial Narrow" pitchFamily="34" charset="0"/>
                <a:cs typeface="Arial" charset="0"/>
              </a:rPr>
              <a:t>Fragmented services	</a:t>
            </a:r>
            <a:r>
              <a:rPr lang="en-US" sz="2000" b="1" dirty="0" smtClean="0">
                <a:solidFill>
                  <a:srgbClr val="C00000"/>
                </a:solidFill>
                <a:latin typeface="Arial Narrow" pitchFamily="34" charset="0"/>
                <a:cs typeface="Arial" charset="0"/>
              </a:rPr>
              <a:t>Continuity of care</a:t>
            </a:r>
          </a:p>
          <a:p>
            <a:pPr marL="442913" lvl="1" indent="-263525" eaLnBrk="1" hangingPunct="1">
              <a:buFontTx/>
              <a:buNone/>
              <a:tabLst>
                <a:tab pos="4476750" algn="l"/>
              </a:tabLst>
            </a:pPr>
            <a:r>
              <a:rPr lang="en-US" sz="2000" b="1" dirty="0" smtClean="0">
                <a:latin typeface="Arial Narrow" pitchFamily="34" charset="0"/>
                <a:cs typeface="Arial" charset="0"/>
              </a:rPr>
              <a:t>Independent professional	</a:t>
            </a:r>
            <a:r>
              <a:rPr lang="en-US" sz="2000" b="1" dirty="0" smtClean="0">
                <a:solidFill>
                  <a:srgbClr val="C00000"/>
                </a:solidFill>
                <a:latin typeface="Arial Narrow" pitchFamily="34" charset="0"/>
                <a:cs typeface="Arial" charset="0"/>
              </a:rPr>
              <a:t>Being member of healthcare team</a:t>
            </a:r>
          </a:p>
          <a:p>
            <a:pPr marL="442913" lvl="1" indent="-263525" eaLnBrk="1" hangingPunct="1">
              <a:buFontTx/>
              <a:buNone/>
              <a:tabLst>
                <a:tab pos="4476750" algn="l"/>
              </a:tabLst>
            </a:pPr>
            <a:r>
              <a:rPr lang="en-US" sz="2000" b="1" dirty="0" smtClean="0">
                <a:latin typeface="Arial Narrow" pitchFamily="34" charset="0"/>
                <a:cs typeface="Arial" charset="0"/>
              </a:rPr>
              <a:t>Answering questions	</a:t>
            </a:r>
            <a:r>
              <a:rPr lang="en-US" sz="2000" b="1" dirty="0" smtClean="0">
                <a:solidFill>
                  <a:srgbClr val="C00000"/>
                </a:solidFill>
                <a:latin typeface="Arial Narrow" pitchFamily="34" charset="0"/>
                <a:cs typeface="Arial" charset="0"/>
              </a:rPr>
              <a:t>Teaching  appropriate</a:t>
            </a:r>
          </a:p>
          <a:p>
            <a:pPr marL="442913" lvl="1" indent="-263525" eaLnBrk="1" hangingPunct="1">
              <a:buFontTx/>
              <a:buNone/>
              <a:tabLst>
                <a:tab pos="4476750" algn="l"/>
              </a:tabLst>
            </a:pPr>
            <a:r>
              <a:rPr lang="en-US" sz="2000" b="1" dirty="0" smtClean="0">
                <a:solidFill>
                  <a:srgbClr val="FF0000"/>
                </a:solidFill>
                <a:latin typeface="Arial Narrow" pitchFamily="34" charset="0"/>
                <a:cs typeface="Arial" charset="0"/>
              </a:rPr>
              <a:t>		</a:t>
            </a:r>
            <a:r>
              <a:rPr lang="en-US" sz="2000" b="1" dirty="0" smtClean="0">
                <a:solidFill>
                  <a:srgbClr val="C00000"/>
                </a:solidFill>
                <a:latin typeface="Arial Narrow" pitchFamily="34" charset="0"/>
                <a:cs typeface="Arial" charset="0"/>
              </a:rPr>
              <a:t>medicine usage</a:t>
            </a:r>
          </a:p>
          <a:p>
            <a:pPr marL="442913" lvl="1" indent="-263525" eaLnBrk="1" hangingPunct="1">
              <a:buFontTx/>
              <a:buNone/>
              <a:tabLst>
                <a:tab pos="4476750" algn="l"/>
              </a:tabLst>
            </a:pPr>
            <a:r>
              <a:rPr lang="en-US" sz="2000" b="1" dirty="0" smtClean="0">
                <a:latin typeface="Arial Narrow" pitchFamily="34" charset="0"/>
                <a:cs typeface="Arial" charset="0"/>
              </a:rPr>
              <a:t>Dispensing	</a:t>
            </a:r>
            <a:r>
              <a:rPr lang="en-US" sz="2000" b="1" dirty="0" smtClean="0">
                <a:solidFill>
                  <a:srgbClr val="C00000"/>
                </a:solidFill>
                <a:latin typeface="Arial Narrow" pitchFamily="34" charset="0"/>
                <a:cs typeface="Arial" charset="0"/>
              </a:rPr>
              <a:t>Providing pharmaceutical care</a:t>
            </a:r>
            <a:endParaRPr lang="en-US" sz="2000" b="1" dirty="0" smtClean="0">
              <a:cs typeface="Arial" charset="0"/>
            </a:endParaRPr>
          </a:p>
        </p:txBody>
      </p:sp>
      <p:grpSp>
        <p:nvGrpSpPr>
          <p:cNvPr id="2" name="Group 4"/>
          <p:cNvGrpSpPr>
            <a:grpSpLocks/>
          </p:cNvGrpSpPr>
          <p:nvPr/>
        </p:nvGrpSpPr>
        <p:grpSpPr bwMode="auto">
          <a:xfrm>
            <a:off x="2883878" y="1676400"/>
            <a:ext cx="745881" cy="3048000"/>
            <a:chOff x="2478" y="1416"/>
            <a:chExt cx="560" cy="2236"/>
          </a:xfrm>
        </p:grpSpPr>
        <p:sp>
          <p:nvSpPr>
            <p:cNvPr id="56330" name="Line 5"/>
            <p:cNvSpPr>
              <a:spLocks noChangeShapeType="1"/>
            </p:cNvSpPr>
            <p:nvPr/>
          </p:nvSpPr>
          <p:spPr bwMode="auto">
            <a:xfrm>
              <a:off x="2484" y="2256"/>
              <a:ext cx="5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6331" name="Line 6"/>
            <p:cNvSpPr>
              <a:spLocks noChangeShapeType="1"/>
            </p:cNvSpPr>
            <p:nvPr/>
          </p:nvSpPr>
          <p:spPr bwMode="auto">
            <a:xfrm>
              <a:off x="2490" y="1416"/>
              <a:ext cx="5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6332" name="Line 7"/>
            <p:cNvSpPr>
              <a:spLocks noChangeShapeType="1"/>
            </p:cNvSpPr>
            <p:nvPr/>
          </p:nvSpPr>
          <p:spPr bwMode="auto">
            <a:xfrm>
              <a:off x="2490" y="1724"/>
              <a:ext cx="5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6333" name="Line 8"/>
            <p:cNvSpPr>
              <a:spLocks noChangeShapeType="1"/>
            </p:cNvSpPr>
            <p:nvPr/>
          </p:nvSpPr>
          <p:spPr bwMode="auto">
            <a:xfrm>
              <a:off x="2478" y="1988"/>
              <a:ext cx="5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6334" name="Line 9"/>
            <p:cNvSpPr>
              <a:spLocks noChangeShapeType="1"/>
            </p:cNvSpPr>
            <p:nvPr/>
          </p:nvSpPr>
          <p:spPr bwMode="auto">
            <a:xfrm>
              <a:off x="2492" y="2540"/>
              <a:ext cx="5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6335" name="Line 10"/>
            <p:cNvSpPr>
              <a:spLocks noChangeShapeType="1"/>
            </p:cNvSpPr>
            <p:nvPr/>
          </p:nvSpPr>
          <p:spPr bwMode="auto">
            <a:xfrm>
              <a:off x="2498" y="2810"/>
              <a:ext cx="5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6336" name="Line 11"/>
            <p:cNvSpPr>
              <a:spLocks noChangeShapeType="1"/>
            </p:cNvSpPr>
            <p:nvPr/>
          </p:nvSpPr>
          <p:spPr bwMode="auto">
            <a:xfrm>
              <a:off x="2492" y="3088"/>
              <a:ext cx="5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6337" name="Line 12"/>
            <p:cNvSpPr>
              <a:spLocks noChangeShapeType="1"/>
            </p:cNvSpPr>
            <p:nvPr/>
          </p:nvSpPr>
          <p:spPr bwMode="auto">
            <a:xfrm>
              <a:off x="2492" y="3652"/>
              <a:ext cx="5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endParaRPr>
            </a:p>
          </p:txBody>
        </p:sp>
      </p:grpSp>
      <p:sp>
        <p:nvSpPr>
          <p:cNvPr id="56329" name="AutoShape 24"/>
          <p:cNvSpPr>
            <a:spLocks noChangeArrowheads="1"/>
          </p:cNvSpPr>
          <p:nvPr/>
        </p:nvSpPr>
        <p:spPr bwMode="auto">
          <a:xfrm>
            <a:off x="2813538" y="5410203"/>
            <a:ext cx="1729154" cy="576263"/>
          </a:xfrm>
          <a:prstGeom prst="notchedRightArrow">
            <a:avLst>
              <a:gd name="adj1" fmla="val 50000"/>
              <a:gd name="adj2" fmla="val 75022"/>
            </a:avLst>
          </a:prstGeom>
          <a:solidFill>
            <a:srgbClr val="FF0000"/>
          </a:solidFill>
          <a:ln w="9525">
            <a:solidFill>
              <a:srgbClr val="FF0000"/>
            </a:solidFill>
            <a:miter lim="800000"/>
            <a:headEnd/>
            <a:tailEnd/>
          </a:ln>
        </p:spPr>
        <p:txBody>
          <a:bodyPr wrap="none" anchor="ctr"/>
          <a:lstStyle/>
          <a:p>
            <a:pPr fontAlgn="base">
              <a:spcBef>
                <a:spcPct val="0"/>
              </a:spcBef>
              <a:spcAft>
                <a:spcPct val="0"/>
              </a:spcAft>
            </a:pPr>
            <a:endParaRPr lang="en-US" smtClean="0">
              <a:solidFill>
                <a:prstClr val="black"/>
              </a:solidFill>
            </a:endParaRPr>
          </a:p>
        </p:txBody>
      </p:sp>
    </p:spTree>
    <p:extLst>
      <p:ext uri="{BB962C8B-B14F-4D97-AF65-F5344CB8AC3E}">
        <p14:creationId xmlns:p14="http://schemas.microsoft.com/office/powerpoint/2010/main" val="2257598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dissolve">
                                      <p:cBhvr>
                                        <p:cTn id="11" dur="500"/>
                                        <p:tgtEl>
                                          <p:spTgt spid="8195">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dissolve">
                                      <p:cBhvr>
                                        <p:cTn id="15" dur="500"/>
                                        <p:tgtEl>
                                          <p:spTgt spid="8195">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dissolve">
                                      <p:cBhvr>
                                        <p:cTn id="19" dur="500"/>
                                        <p:tgtEl>
                                          <p:spTgt spid="8195">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Effect transition="in" filter="dissolve">
                                      <p:cBhvr>
                                        <p:cTn id="23" dur="500"/>
                                        <p:tgtEl>
                                          <p:spTgt spid="8195">
                                            <p:txEl>
                                              <p:pRg st="4" end="4"/>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dissolve">
                                      <p:cBhvr>
                                        <p:cTn id="27" dur="500"/>
                                        <p:tgtEl>
                                          <p:spTgt spid="8195">
                                            <p:txEl>
                                              <p:pRg st="5" end="5"/>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animEffect transition="in" filter="dissolve">
                                      <p:cBhvr>
                                        <p:cTn id="31" dur="500"/>
                                        <p:tgtEl>
                                          <p:spTgt spid="8195">
                                            <p:txEl>
                                              <p:pRg st="6" end="6"/>
                                            </p:txEl>
                                          </p:spTgt>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animEffect transition="in" filter="dissolve">
                                      <p:cBhvr>
                                        <p:cTn id="35" dur="500"/>
                                        <p:tgtEl>
                                          <p:spTgt spid="8195">
                                            <p:txEl>
                                              <p:pRg st="7" end="7"/>
                                            </p:txEl>
                                          </p:spTgt>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8195">
                                            <p:txEl>
                                              <p:pRg st="8" end="8"/>
                                            </p:txEl>
                                          </p:spTgt>
                                        </p:tgtEl>
                                        <p:attrNameLst>
                                          <p:attrName>style.visibility</p:attrName>
                                        </p:attrNameLst>
                                      </p:cBhvr>
                                      <p:to>
                                        <p:strVal val="visible"/>
                                      </p:to>
                                    </p:set>
                                    <p:animEffect transition="in" filter="dissolve">
                                      <p:cBhvr>
                                        <p:cTn id="39" dur="500"/>
                                        <p:tgtEl>
                                          <p:spTgt spid="8195">
                                            <p:txEl>
                                              <p:pRg st="8" end="8"/>
                                            </p:txEl>
                                          </p:spTgt>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8195">
                                            <p:txEl>
                                              <p:pRg st="9" end="9"/>
                                            </p:txEl>
                                          </p:spTgt>
                                        </p:tgtEl>
                                        <p:attrNameLst>
                                          <p:attrName>style.visibility</p:attrName>
                                        </p:attrNameLst>
                                      </p:cBhvr>
                                      <p:to>
                                        <p:strVal val="visible"/>
                                      </p:to>
                                    </p:set>
                                    <p:animEffect transition="in" filter="dissolve">
                                      <p:cBhvr>
                                        <p:cTn id="43" dur="500"/>
                                        <p:tgtEl>
                                          <p:spTgt spid="8195">
                                            <p:txEl>
                                              <p:pRg st="9" end="9"/>
                                            </p:txEl>
                                          </p:spTgt>
                                        </p:tgtEl>
                                      </p:cBhvr>
                                    </p:animEffect>
                                  </p:childTnLst>
                                </p:cTn>
                              </p:par>
                            </p:childTnLst>
                          </p:cTn>
                        </p:par>
                        <p:par>
                          <p:cTn id="44" fill="hold" nodeType="afterGroup">
                            <p:stCondLst>
                              <p:cond delay="5000"/>
                            </p:stCondLst>
                            <p:childTnLst>
                              <p:par>
                                <p:cTn id="45" presetID="9"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5" autoUpdateAnimBg="0"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189</TotalTime>
  <Words>1443</Words>
  <Application>Microsoft Office PowerPoint</Application>
  <PresentationFormat>On-screen Show (4:3)</PresentationFormat>
  <Paragraphs>262</Paragraphs>
  <Slides>24</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24</vt:i4>
      </vt:variant>
    </vt:vector>
  </HeadingPairs>
  <TitlesOfParts>
    <vt:vector size="31" baseType="lpstr">
      <vt:lpstr>Aspect</vt:lpstr>
      <vt:lpstr>Office Theme</vt:lpstr>
      <vt:lpstr>1_Aspect</vt:lpstr>
      <vt:lpstr>1_Office Theme</vt:lpstr>
      <vt:lpstr>2_Office Theme</vt:lpstr>
      <vt:lpstr>3_Office Theme</vt:lpstr>
      <vt:lpstr>Clip</vt:lpstr>
      <vt:lpstr>PowerPoint Presentation</vt:lpstr>
      <vt:lpstr>PowerPoint Presentation</vt:lpstr>
      <vt:lpstr>Abdelmoneim Awad  </vt:lpstr>
      <vt:lpstr>Biography</vt:lpstr>
      <vt:lpstr>Research Interests</vt:lpstr>
      <vt:lpstr>Pharmaceutical Care</vt:lpstr>
      <vt:lpstr>PowerPoint Presentation</vt:lpstr>
      <vt:lpstr>PowerPoint Presentation</vt:lpstr>
      <vt:lpstr> SHIFTING FOCUS OF PHARMACY PRACTICE</vt:lpstr>
      <vt:lpstr>PowerPoint Presentation</vt:lpstr>
      <vt:lpstr>PowerPoint Presentation</vt:lpstr>
      <vt:lpstr>PowerPoint Presentation</vt:lpstr>
      <vt:lpstr>Since Hepler and Strand first introduced the concept of Pharmaceutical care (PC), the American Society of Health-System Pharmacists (ASHP) and the American Pharmacists Association (APhA) have expanded the initial description.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Pramil Tiwari</dc:title>
  <dc:creator>rakesh-m</dc:creator>
  <cp:lastModifiedBy>rakesh-m</cp:lastModifiedBy>
  <cp:revision>17</cp:revision>
  <dcterms:created xsi:type="dcterms:W3CDTF">2014-10-08T09:26:03Z</dcterms:created>
  <dcterms:modified xsi:type="dcterms:W3CDTF">2014-10-14T05:00:20Z</dcterms:modified>
</cp:coreProperties>
</file>