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6" r:id="rId3"/>
    <p:sldId id="256" r:id="rId4"/>
    <p:sldId id="257" r:id="rId5"/>
    <p:sldId id="258" r:id="rId6"/>
    <p:sldId id="259" r:id="rId7"/>
    <p:sldId id="260" r:id="rId8"/>
    <p:sldId id="261" r:id="rId9"/>
    <p:sldId id="262" r:id="rId10"/>
    <p:sldId id="263" r:id="rId11"/>
    <p:sldId id="264" r:id="rId12"/>
    <p:sldId id="268"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9/21/2015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9/21/2015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9/21/2015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9/21/2015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9/21/2015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9/21/2015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9/21/2015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biotechnologycongress.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70" y="24606"/>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990600" y="762000"/>
            <a:ext cx="6556375" cy="1163638"/>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smtClean="0">
                <a:solidFill>
                  <a:srgbClr val="0070C0"/>
                </a:solidFill>
                <a:latin typeface="Nyala" panose="02000504070300020003" pitchFamily="2" charset="0"/>
              </a:rPr>
              <a:t>OMICS </a:t>
            </a:r>
            <a:r>
              <a:rPr lang="en-US" sz="2200" dirty="0">
                <a:solidFill>
                  <a:srgbClr val="0070C0"/>
                </a:solidFill>
                <a:latin typeface="Nyala" panose="02000504070300020003" pitchFamily="2" charset="0"/>
              </a:rPr>
              <a:t>International through its Open Access Initiative is committed to make genuine and reliable contributions to the scientific community. </a:t>
            </a:r>
            <a:r>
              <a:rPr lang="en-US" sz="2200" dirty="0" smtClean="0">
                <a:solidFill>
                  <a:srgbClr val="0070C0"/>
                </a:solidFill>
                <a:latin typeface="Nyala" panose="02000504070300020003" pitchFamily="2" charset="0"/>
              </a:rPr>
              <a:t>OMICS International </a:t>
            </a:r>
            <a:r>
              <a:rPr lang="en-US" sz="2200" dirty="0">
                <a:solidFill>
                  <a:srgbClr val="0070C0"/>
                </a:solidFill>
                <a:latin typeface="Nyala" panose="02000504070300020003" pitchFamily="2" charset="0"/>
              </a:rPr>
              <a:t>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486055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4952999"/>
          </a:xfrm>
        </p:spPr>
        <p:txBody>
          <a:bodyPr>
            <a:noAutofit/>
          </a:bodyPr>
          <a:lstStyle/>
          <a:p>
            <a:pPr algn="l"/>
            <a:r>
              <a:rPr lang="en-US" sz="3200" dirty="0"/>
              <a:t>C</a:t>
            </a:r>
            <a:r>
              <a:rPr lang="en-US" sz="3200" dirty="0" smtClean="0"/>
              <a:t>ontinue….. </a:t>
            </a:r>
            <a:r>
              <a:rPr lang="en-US" sz="2800" dirty="0" smtClean="0"/>
              <a:t/>
            </a:r>
            <a:br>
              <a:rPr lang="en-US" sz="2800" dirty="0" smtClean="0"/>
            </a:br>
            <a:r>
              <a:rPr lang="en-US" sz="2800" b="0" dirty="0"/>
              <a:t/>
            </a:r>
            <a:br>
              <a:rPr lang="en-US" sz="2800" b="0" dirty="0"/>
            </a:br>
            <a:r>
              <a:rPr lang="en-US" sz="2800" b="0" dirty="0" smtClean="0"/>
              <a:t>3. </a:t>
            </a:r>
            <a:r>
              <a:rPr lang="en-US" sz="2800" b="0" dirty="0" smtClean="0">
                <a:effectLst/>
              </a:rPr>
              <a:t>Environmental </a:t>
            </a:r>
            <a:r>
              <a:rPr lang="en-US" sz="2800" b="0" dirty="0">
                <a:effectLst/>
              </a:rPr>
              <a:t>Biology and Ecotoxicology Laboratory, Department of Environmental Sciences, Quaid-I-</a:t>
            </a:r>
            <a:r>
              <a:rPr lang="en-US" sz="2800" b="0" dirty="0" err="1">
                <a:effectLst/>
              </a:rPr>
              <a:t>Azam</a:t>
            </a:r>
            <a:r>
              <a:rPr lang="en-US" sz="2800" b="0" dirty="0">
                <a:effectLst/>
              </a:rPr>
              <a:t> University, Islamabad, (Pakistan</a:t>
            </a:r>
            <a:r>
              <a:rPr lang="en-US" sz="2800" b="0" dirty="0" smtClean="0">
                <a:effectLst/>
              </a:rPr>
              <a:t>)</a:t>
            </a:r>
            <a:br>
              <a:rPr lang="en-US" sz="2800" b="0" dirty="0" smtClean="0">
                <a:effectLst/>
              </a:rPr>
            </a:br>
            <a:r>
              <a:rPr lang="en-US" sz="2800" b="0" dirty="0">
                <a:effectLst/>
              </a:rPr>
              <a:t/>
            </a:r>
            <a:br>
              <a:rPr lang="en-US" sz="2800" b="0" dirty="0">
                <a:effectLst/>
              </a:rPr>
            </a:br>
            <a:r>
              <a:rPr lang="en-US" sz="2800" b="0" dirty="0" smtClean="0">
                <a:effectLst/>
              </a:rPr>
              <a:t>4. Environmental </a:t>
            </a:r>
            <a:r>
              <a:rPr lang="en-US" sz="2800" b="0" dirty="0">
                <a:effectLst/>
              </a:rPr>
              <a:t>Chemistry Laboratory, Department of Chemistry, </a:t>
            </a:r>
            <a:r>
              <a:rPr lang="en-US" sz="2800" b="0" dirty="0" err="1">
                <a:effectLst/>
              </a:rPr>
              <a:t>Mirpur</a:t>
            </a:r>
            <a:r>
              <a:rPr lang="en-US" sz="2800" b="0" dirty="0">
                <a:effectLst/>
              </a:rPr>
              <a:t> University of Science and Technology, </a:t>
            </a:r>
            <a:r>
              <a:rPr lang="en-US" sz="2800" b="0" dirty="0" err="1">
                <a:effectLst/>
              </a:rPr>
              <a:t>Mirpur</a:t>
            </a:r>
            <a:r>
              <a:rPr lang="en-US" sz="2800" b="0" dirty="0">
                <a:effectLst/>
              </a:rPr>
              <a:t>, AJK, (Pakistan)</a:t>
            </a:r>
            <a:endParaRPr lang="en-US" sz="2800" b="0" dirty="0"/>
          </a:p>
        </p:txBody>
      </p:sp>
    </p:spTree>
    <p:extLst>
      <p:ext uri="{BB962C8B-B14F-4D97-AF65-F5344CB8AC3E}">
        <p14:creationId xmlns:p14="http://schemas.microsoft.com/office/powerpoint/2010/main" val="13052797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924800" cy="5029199"/>
          </a:xfrm>
        </p:spPr>
        <p:txBody>
          <a:bodyPr>
            <a:normAutofit fontScale="90000"/>
          </a:bodyPr>
          <a:lstStyle/>
          <a:p>
            <a:pPr algn="l"/>
            <a:r>
              <a:rPr lang="en-US" sz="3200" u="sng" dirty="0">
                <a:effectLst/>
              </a:rPr>
              <a:t>Future Research </a:t>
            </a:r>
            <a:r>
              <a:rPr lang="en-US" sz="3200" u="sng" dirty="0" smtClean="0">
                <a:effectLst/>
              </a:rPr>
              <a:t>Interests</a:t>
            </a:r>
            <a:br>
              <a:rPr lang="en-US" sz="3200" u="sng" dirty="0" smtClean="0">
                <a:effectLst/>
              </a:rPr>
            </a:br>
            <a:r>
              <a:rPr lang="en-US" sz="3200" u="sng" dirty="0" smtClean="0">
                <a:effectLst/>
              </a:rPr>
              <a:t/>
            </a:r>
            <a:br>
              <a:rPr lang="en-US" sz="3200" u="sng" dirty="0" smtClean="0">
                <a:effectLst/>
              </a:rPr>
            </a:br>
            <a:r>
              <a:rPr lang="en-US" sz="2800" b="0" dirty="0">
                <a:effectLst/>
              </a:rPr>
              <a:t>1. Development of new methodological techniques for assessment of environmental contaminants</a:t>
            </a:r>
            <a:br>
              <a:rPr lang="en-US" sz="2800" b="0" dirty="0">
                <a:effectLst/>
              </a:rPr>
            </a:br>
            <a:r>
              <a:rPr lang="en-US" sz="2800" b="0" dirty="0">
                <a:effectLst/>
              </a:rPr>
              <a:t>2. Screening of medicinal plants for bio-active compounds</a:t>
            </a:r>
            <a:r>
              <a:rPr lang="en-US" sz="2800" b="0" dirty="0" smtClean="0">
                <a:effectLst/>
              </a:rPr>
              <a:t/>
            </a:r>
            <a:br>
              <a:rPr lang="en-US" sz="2800" b="0" dirty="0" smtClean="0">
                <a:effectLst/>
              </a:rPr>
            </a:br>
            <a:r>
              <a:rPr lang="en-US" sz="2800" b="0" dirty="0" smtClean="0">
                <a:effectLst/>
              </a:rPr>
              <a:t>3. Development of plants originated drugs</a:t>
            </a:r>
            <a:br>
              <a:rPr lang="en-US" sz="2800" b="0" dirty="0" smtClean="0">
                <a:effectLst/>
              </a:rPr>
            </a:br>
            <a:r>
              <a:rPr lang="en-US" sz="2800" b="0" dirty="0" err="1" smtClean="0">
                <a:effectLst/>
              </a:rPr>
              <a:t>Etnomedicinal</a:t>
            </a:r>
            <a:r>
              <a:rPr lang="en-US" sz="2800" b="0" dirty="0" smtClean="0">
                <a:effectLst/>
              </a:rPr>
              <a:t> investigations</a:t>
            </a:r>
            <a:br>
              <a:rPr lang="en-US" sz="2800" b="0" dirty="0" smtClean="0">
                <a:effectLst/>
              </a:rPr>
            </a:br>
            <a:r>
              <a:rPr lang="en-US" sz="2800" b="0" dirty="0" smtClean="0">
                <a:effectLst/>
              </a:rPr>
              <a:t>4. Environmental compartment assessments and impact on livelihoods</a:t>
            </a:r>
            <a:br>
              <a:rPr lang="en-US" sz="2800" b="0" dirty="0" smtClean="0">
                <a:effectLst/>
              </a:rPr>
            </a:br>
            <a:r>
              <a:rPr lang="en-US" sz="2800" b="0" dirty="0" smtClean="0">
                <a:effectLst/>
              </a:rPr>
              <a:t>5. Human health risk assessments</a:t>
            </a:r>
            <a:r>
              <a:rPr lang="en-US" sz="3200" u="sng" dirty="0">
                <a:effectLst/>
              </a:rPr>
              <a:t/>
            </a:r>
            <a:br>
              <a:rPr lang="en-US" sz="3200" u="sng" dirty="0">
                <a:effectLst/>
              </a:rPr>
            </a:br>
            <a:endParaRPr lang="en-US" sz="3200" u="sng" dirty="0">
              <a:effectLst/>
            </a:endParaRPr>
          </a:p>
        </p:txBody>
      </p:sp>
    </p:spTree>
    <p:extLst>
      <p:ext uri="{BB962C8B-B14F-4D97-AF65-F5344CB8AC3E}">
        <p14:creationId xmlns:p14="http://schemas.microsoft.com/office/powerpoint/2010/main" val="727751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276600"/>
            <a:ext cx="8229600" cy="2730691"/>
          </a:xfrm>
        </p:spPr>
        <p:txBody>
          <a:bodyPr>
            <a:normAutofit/>
          </a:bodyPr>
          <a:lstStyle/>
          <a:p>
            <a:r>
              <a:rPr lang="en-US" sz="1600" dirty="0">
                <a:solidFill>
                  <a:schemeClr val="accent4">
                    <a:lumMod val="75000"/>
                  </a:schemeClr>
                </a:solidFill>
              </a:rPr>
              <a:t>6</a:t>
            </a:r>
            <a:r>
              <a:rPr lang="en-US" sz="1600" baseline="30000" dirty="0">
                <a:solidFill>
                  <a:schemeClr val="accent4">
                    <a:lumMod val="75000"/>
                  </a:schemeClr>
                </a:solidFill>
              </a:rPr>
              <a:t>th</a:t>
            </a:r>
            <a:r>
              <a:rPr lang="en-US" sz="1600" dirty="0">
                <a:solidFill>
                  <a:schemeClr val="accent4">
                    <a:lumMod val="75000"/>
                  </a:schemeClr>
                </a:solidFill>
              </a:rPr>
              <a:t> World Congress on</a:t>
            </a:r>
            <a:br>
              <a:rPr lang="en-US" sz="1600" dirty="0">
                <a:solidFill>
                  <a:schemeClr val="accent4">
                    <a:lumMod val="75000"/>
                  </a:schemeClr>
                </a:solidFill>
              </a:rPr>
            </a:br>
            <a:r>
              <a:rPr lang="en-US" sz="1600" dirty="0">
                <a:solidFill>
                  <a:schemeClr val="accent4">
                    <a:lumMod val="75000"/>
                  </a:schemeClr>
                </a:solidFill>
              </a:rPr>
              <a:t>Biotechnology</a:t>
            </a:r>
            <a:br>
              <a:rPr lang="en-US" sz="1600" dirty="0">
                <a:solidFill>
                  <a:schemeClr val="accent4">
                    <a:lumMod val="75000"/>
                  </a:schemeClr>
                </a:solidFill>
              </a:rPr>
            </a:br>
            <a:r>
              <a:rPr lang="en-US" sz="1600" dirty="0">
                <a:solidFill>
                  <a:schemeClr val="accent4">
                    <a:lumMod val="75000"/>
                  </a:schemeClr>
                </a:solidFill>
              </a:rPr>
              <a:t>November 30-December 02, 2015 HICC-Hyderabad, India </a:t>
            </a:r>
            <a:br>
              <a:rPr lang="en-US" sz="1600" dirty="0">
                <a:solidFill>
                  <a:schemeClr val="accent4">
                    <a:lumMod val="75000"/>
                  </a:schemeClr>
                </a:solidFill>
              </a:rPr>
            </a:br>
            <a:endParaRPr lang="en-US" sz="1600" dirty="0">
              <a:hlinkClick r:id="rId2"/>
            </a:endParaRPr>
          </a:p>
          <a:p>
            <a:r>
              <a:rPr lang="en-US" sz="1600" dirty="0" smtClean="0">
                <a:hlinkClick r:id="rId2"/>
              </a:rPr>
              <a:t>www.biotechnologycongress.com </a:t>
            </a:r>
            <a:endParaRPr lang="en-US" sz="1600" dirty="0"/>
          </a:p>
        </p:txBody>
      </p:sp>
      <p:sp>
        <p:nvSpPr>
          <p:cNvPr id="3" name="Title 2"/>
          <p:cNvSpPr>
            <a:spLocks noGrp="1"/>
          </p:cNvSpPr>
          <p:nvPr>
            <p:ph type="title"/>
          </p:nvPr>
        </p:nvSpPr>
        <p:spPr>
          <a:xfrm>
            <a:off x="533400" y="2133600"/>
            <a:ext cx="8229600" cy="990600"/>
          </a:xfrm>
        </p:spPr>
        <p:txBody>
          <a:bodyPr>
            <a:normAutofit fontScale="90000"/>
          </a:bodyPr>
          <a:lstStyle/>
          <a:p>
            <a:pPr algn="ctr"/>
            <a:r>
              <a:rPr lang="en-US" sz="4000" dirty="0"/>
              <a:t/>
            </a:r>
            <a:br>
              <a:rPr lang="en-US" sz="4000" dirty="0"/>
            </a:br>
            <a:r>
              <a:rPr lang="en-US" sz="4000" dirty="0" smtClean="0"/>
              <a:t>Conference </a:t>
            </a:r>
            <a:r>
              <a:rPr lang="en-US" dirty="0"/>
              <a:t/>
            </a:r>
            <a:br>
              <a:rPr lang="en-US" dirty="0"/>
            </a:br>
            <a:endParaRPr lang="en-US" dirty="0">
              <a:solidFill>
                <a:schemeClr val="accent4">
                  <a:lumMod val="75000"/>
                </a:schemeClr>
              </a:solidFill>
            </a:endParaRPr>
          </a:p>
        </p:txBody>
      </p:sp>
      <p:pic>
        <p:nvPicPr>
          <p:cNvPr id="5" name="Picture 2" descr="C:\Users\rakesh-s\Desktop\spring-ppt-template-green-blue-nature-plants-backgrounds-wallpapers-960x35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6" y="21771"/>
            <a:ext cx="9137650" cy="2188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ubtitle 2"/>
          <p:cNvSpPr txBox="1">
            <a:spLocks/>
          </p:cNvSpPr>
          <p:nvPr/>
        </p:nvSpPr>
        <p:spPr>
          <a:xfrm>
            <a:off x="1217613" y="451906"/>
            <a:ext cx="6556375" cy="997482"/>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lumMod val="75000"/>
                  </a:schemeClr>
                </a:solidFill>
                <a:latin typeface="Stencil" panose="040409050D0802020404" pitchFamily="82" charset="0"/>
              </a:rPr>
              <a:t>OMICS International</a:t>
            </a:r>
            <a:endParaRPr lang="en-US" sz="5400" dirty="0">
              <a:solidFill>
                <a:schemeClr val="accent6">
                  <a:lumMod val="75000"/>
                </a:schemeClr>
              </a:solidFill>
              <a:latin typeface="Stencil" panose="040409050D0802020404" pitchFamily="82" charset="0"/>
            </a:endParaRPr>
          </a:p>
        </p:txBody>
      </p:sp>
    </p:spTree>
    <p:extLst>
      <p:ext uri="{BB962C8B-B14F-4D97-AF65-F5344CB8AC3E}">
        <p14:creationId xmlns:p14="http://schemas.microsoft.com/office/powerpoint/2010/main" val="3312711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1867213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296261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5943599"/>
          </a:xfrm>
        </p:spPr>
        <p:txBody>
          <a:bodyPr>
            <a:normAutofit/>
          </a:bodyPr>
          <a:lstStyle/>
          <a:p>
            <a:r>
              <a:rPr lang="en-US" dirty="0" err="1" smtClean="0"/>
              <a:t>Adeel</a:t>
            </a:r>
            <a:r>
              <a:rPr lang="en-US" dirty="0" smtClean="0"/>
              <a:t> </a:t>
            </a:r>
            <a:r>
              <a:rPr lang="en-US" dirty="0" err="1" smtClean="0"/>
              <a:t>Mahmood</a:t>
            </a:r>
            <a:r>
              <a:rPr lang="en-US" dirty="0" smtClean="0"/>
              <a:t/>
            </a:r>
            <a:br>
              <a:rPr lang="en-US" dirty="0" smtClean="0"/>
            </a:br>
            <a:r>
              <a:rPr lang="en-US" sz="3600" dirty="0" smtClean="0"/>
              <a:t>Visiting Research Scientist</a:t>
            </a:r>
            <a:br>
              <a:rPr lang="en-US" sz="3600" dirty="0" smtClean="0"/>
            </a:br>
            <a:r>
              <a:rPr lang="en-US" sz="2400" dirty="0" smtClean="0"/>
              <a:t>Guangzhou Institute of Geochemistry, Guangzhou</a:t>
            </a:r>
            <a:r>
              <a:rPr lang="en-US" sz="3600" dirty="0" smtClean="0"/>
              <a:t/>
            </a:r>
            <a:br>
              <a:rPr lang="en-US" sz="3600" dirty="0" smtClean="0"/>
            </a:br>
            <a:r>
              <a:rPr lang="en-US" sz="3600" dirty="0" smtClean="0"/>
              <a:t>R.P. China</a:t>
            </a:r>
            <a:br>
              <a:rPr lang="en-US" sz="3600" dirty="0" smtClean="0"/>
            </a:br>
            <a:r>
              <a:rPr lang="en-US" sz="3600" dirty="0"/>
              <a:t/>
            </a:r>
            <a:br>
              <a:rPr lang="en-US" sz="3600" dirty="0"/>
            </a:br>
            <a:r>
              <a:rPr lang="en-US" dirty="0" smtClean="0"/>
              <a:t/>
            </a:r>
            <a:br>
              <a:rPr lang="en-US" dirty="0" smtClean="0"/>
            </a:br>
            <a:endParaRPr lang="en-US" dirty="0"/>
          </a:p>
        </p:txBody>
      </p:sp>
      <p:pic>
        <p:nvPicPr>
          <p:cNvPr id="1026" name="Picture 2" descr="C:\Users\kishore-b\Pictures\jpb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
            <a:ext cx="9067800" cy="1279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6499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5257799"/>
          </a:xfrm>
        </p:spPr>
        <p:txBody>
          <a:bodyPr>
            <a:normAutofit fontScale="90000"/>
          </a:bodyPr>
          <a:lstStyle/>
          <a:p>
            <a:pPr marL="571500" indent="-571500" algn="l">
              <a:buFont typeface="Wingdings" panose="05000000000000000000" pitchFamily="2" charset="2"/>
              <a:buChar char="Ø"/>
            </a:pPr>
            <a:r>
              <a:rPr lang="en-US" sz="3600" u="sng" dirty="0">
                <a:effectLst/>
              </a:rPr>
              <a:t>FIELDS OF RESEARCH</a:t>
            </a:r>
            <a:r>
              <a:rPr lang="en-US" sz="3600" dirty="0">
                <a:effectLst/>
              </a:rPr>
              <a:t/>
            </a:r>
            <a:br>
              <a:rPr lang="en-US" sz="3600" dirty="0">
                <a:effectLst/>
              </a:rPr>
            </a:br>
            <a:r>
              <a:rPr lang="en-US" sz="3600" dirty="0">
                <a:effectLst/>
              </a:rPr>
              <a:t> </a:t>
            </a:r>
            <a:br>
              <a:rPr lang="en-US" sz="3600" dirty="0">
                <a:effectLst/>
              </a:rPr>
            </a:br>
            <a:r>
              <a:rPr lang="en-US" sz="3100" dirty="0" smtClean="0">
                <a:effectLst/>
              </a:rPr>
              <a:t>Plant Sciences</a:t>
            </a:r>
            <a:br>
              <a:rPr lang="en-US" sz="3100" dirty="0" smtClean="0">
                <a:effectLst/>
              </a:rPr>
            </a:br>
            <a:r>
              <a:rPr lang="en-US" sz="3100" dirty="0" err="1" smtClean="0">
                <a:effectLst/>
              </a:rPr>
              <a:t>Phramacognosy</a:t>
            </a:r>
            <a:r>
              <a:rPr lang="en-US" sz="3100" dirty="0" smtClean="0">
                <a:effectLst/>
              </a:rPr>
              <a:t> </a:t>
            </a:r>
            <a:r>
              <a:rPr lang="en-US" sz="3100" dirty="0">
                <a:effectLst/>
              </a:rPr>
              <a:t>(</a:t>
            </a:r>
            <a:r>
              <a:rPr lang="en-US" sz="3100" dirty="0" err="1">
                <a:effectLst/>
              </a:rPr>
              <a:t>Ethnopharmacology</a:t>
            </a:r>
            <a:r>
              <a:rPr lang="en-US" sz="3100" dirty="0">
                <a:effectLst/>
              </a:rPr>
              <a:t>), </a:t>
            </a:r>
            <a:r>
              <a:rPr lang="en-US" sz="3100" dirty="0" err="1" smtClean="0">
                <a:effectLst/>
              </a:rPr>
              <a:t>Phytochemistry</a:t>
            </a:r>
            <a:r>
              <a:rPr lang="en-US" sz="3100" dirty="0">
                <a:effectLst/>
              </a:rPr>
              <a:t/>
            </a:r>
            <a:br>
              <a:rPr lang="en-US" sz="3100" dirty="0">
                <a:effectLst/>
              </a:rPr>
            </a:br>
            <a:r>
              <a:rPr lang="en-US" sz="3100" dirty="0" smtClean="0">
                <a:effectLst/>
              </a:rPr>
              <a:t>Biodiversity </a:t>
            </a:r>
            <a:r>
              <a:rPr lang="en-US" sz="3100" dirty="0">
                <a:effectLst/>
              </a:rPr>
              <a:t>and Conservation of Medicinal </a:t>
            </a:r>
            <a:r>
              <a:rPr lang="en-US" sz="3100" dirty="0" smtClean="0">
                <a:effectLst/>
              </a:rPr>
              <a:t>Plants</a:t>
            </a:r>
            <a:br>
              <a:rPr lang="en-US" sz="3100" dirty="0" smtClean="0">
                <a:effectLst/>
              </a:rPr>
            </a:br>
            <a:r>
              <a:rPr lang="en-US" sz="3100" dirty="0" smtClean="0">
                <a:effectLst/>
              </a:rPr>
              <a:t>Environmental </a:t>
            </a:r>
            <a:r>
              <a:rPr lang="en-US" sz="3100" dirty="0">
                <a:effectLst/>
              </a:rPr>
              <a:t>Biology and Ecotoxicology</a:t>
            </a:r>
            <a:br>
              <a:rPr lang="en-US" sz="3100" dirty="0">
                <a:effectLst/>
              </a:rPr>
            </a:br>
            <a:r>
              <a:rPr lang="en-US" sz="3600" i="1" dirty="0">
                <a:effectLst/>
              </a:rPr>
              <a:t> </a:t>
            </a:r>
            <a:r>
              <a:rPr lang="en-US" dirty="0">
                <a:effectLst/>
              </a:rPr>
              <a:t/>
            </a:r>
            <a:br>
              <a:rPr lang="en-US" dirty="0">
                <a:effectLst/>
              </a:rPr>
            </a:br>
            <a:endParaRPr lang="en-US" dirty="0"/>
          </a:p>
        </p:txBody>
      </p:sp>
    </p:spTree>
    <p:extLst>
      <p:ext uri="{BB962C8B-B14F-4D97-AF65-F5344CB8AC3E}">
        <p14:creationId xmlns:p14="http://schemas.microsoft.com/office/powerpoint/2010/main" val="3693580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4648200"/>
          </a:xfrm>
        </p:spPr>
        <p:txBody>
          <a:bodyPr>
            <a:normAutofit fontScale="90000"/>
          </a:bodyPr>
          <a:lstStyle/>
          <a:p>
            <a:pPr algn="l"/>
            <a:r>
              <a:rPr lang="en-US" sz="3200" u="sng" dirty="0" smtClean="0">
                <a:effectLst/>
              </a:rPr>
              <a:t>RESEARCH INTERESTS</a:t>
            </a:r>
            <a:br>
              <a:rPr lang="en-US" sz="3200" u="sng" dirty="0" smtClean="0">
                <a:effectLst/>
              </a:rPr>
            </a:br>
            <a:r>
              <a:rPr lang="en-US" sz="3200" u="sng" dirty="0" smtClean="0">
                <a:effectLst/>
              </a:rPr>
              <a:t/>
            </a:r>
            <a:br>
              <a:rPr lang="en-US" sz="3200" u="sng" dirty="0" smtClean="0">
                <a:effectLst/>
              </a:rPr>
            </a:br>
            <a:r>
              <a:rPr lang="en-US" sz="2800" b="0" dirty="0">
                <a:effectLst/>
              </a:rPr>
              <a:t>1. </a:t>
            </a:r>
            <a:r>
              <a:rPr lang="en-US" sz="2800" b="0" dirty="0" smtClean="0">
                <a:effectLst/>
              </a:rPr>
              <a:t>Investigation of bio-active compounds from medicinal plants</a:t>
            </a:r>
            <a:r>
              <a:rPr lang="en-US" sz="1800" i="1" dirty="0" smtClean="0">
                <a:effectLst/>
              </a:rPr>
              <a:t/>
            </a:r>
            <a:br>
              <a:rPr lang="en-US" sz="1800" i="1" dirty="0" smtClean="0">
                <a:effectLst/>
              </a:rPr>
            </a:br>
            <a:r>
              <a:rPr lang="en-US" sz="2800" b="0" dirty="0">
                <a:effectLst/>
              </a:rPr>
              <a:t>2. Exploration </a:t>
            </a:r>
            <a:r>
              <a:rPr lang="en-US" sz="2800" b="0" dirty="0" smtClean="0">
                <a:effectLst/>
              </a:rPr>
              <a:t>and documentation of medicinal flora</a:t>
            </a:r>
            <a:br>
              <a:rPr lang="en-US" sz="2800" b="0" dirty="0" smtClean="0">
                <a:effectLst/>
              </a:rPr>
            </a:br>
            <a:r>
              <a:rPr lang="en-US" sz="2800" b="0" dirty="0" smtClean="0">
                <a:effectLst/>
              </a:rPr>
              <a:t>3. </a:t>
            </a:r>
            <a:r>
              <a:rPr lang="en-US" sz="2800" b="0" dirty="0" err="1" smtClean="0">
                <a:effectLst/>
              </a:rPr>
              <a:t>Ethnomedicinal</a:t>
            </a:r>
            <a:r>
              <a:rPr lang="en-US" sz="2800" b="0" dirty="0" smtClean="0">
                <a:effectLst/>
              </a:rPr>
              <a:t> pharmacological knowledge</a:t>
            </a:r>
            <a:br>
              <a:rPr lang="en-US" sz="2800" b="0" dirty="0" smtClean="0">
                <a:effectLst/>
              </a:rPr>
            </a:br>
            <a:r>
              <a:rPr lang="en-US" sz="2800" b="0" dirty="0" smtClean="0">
                <a:effectLst/>
              </a:rPr>
              <a:t>Safety and efficacy of medicinal Plants via different bioassays</a:t>
            </a:r>
            <a:r>
              <a:rPr lang="en-US" i="1" dirty="0" smtClean="0">
                <a:effectLst/>
              </a:rPr>
              <a:t/>
            </a:r>
            <a:br>
              <a:rPr lang="en-US" i="1" dirty="0" smtClean="0">
                <a:effectLst/>
              </a:rPr>
            </a:br>
            <a:endParaRPr lang="en-US" dirty="0"/>
          </a:p>
        </p:txBody>
      </p:sp>
    </p:spTree>
    <p:extLst>
      <p:ext uri="{BB962C8B-B14F-4D97-AF65-F5344CB8AC3E}">
        <p14:creationId xmlns:p14="http://schemas.microsoft.com/office/powerpoint/2010/main" val="3642715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0"/>
          </a:xfrm>
        </p:spPr>
        <p:txBody>
          <a:bodyPr>
            <a:normAutofit fontScale="90000"/>
          </a:bodyPr>
          <a:lstStyle/>
          <a:p>
            <a:pPr algn="l"/>
            <a:r>
              <a:rPr lang="en-US" sz="3600" b="0" dirty="0" smtClean="0">
                <a:effectLst/>
              </a:rPr>
              <a:t>Continue…….</a:t>
            </a:r>
            <a:r>
              <a:rPr lang="en-US" sz="3200" b="0" dirty="0" smtClean="0">
                <a:effectLst/>
              </a:rPr>
              <a:t/>
            </a:r>
            <a:br>
              <a:rPr lang="en-US" sz="3200" b="0" dirty="0" smtClean="0">
                <a:effectLst/>
              </a:rPr>
            </a:br>
            <a:r>
              <a:rPr lang="en-US" sz="3200" b="0" dirty="0">
                <a:effectLst/>
              </a:rPr>
              <a:t/>
            </a:r>
            <a:br>
              <a:rPr lang="en-US" sz="3200" b="0" dirty="0">
                <a:effectLst/>
              </a:rPr>
            </a:br>
            <a:r>
              <a:rPr lang="en-US" sz="3200" b="0" dirty="0" smtClean="0">
                <a:effectLst/>
              </a:rPr>
              <a:t>4. </a:t>
            </a:r>
            <a:r>
              <a:rPr lang="en-US" sz="3100" b="0" dirty="0" smtClean="0">
                <a:effectLst/>
              </a:rPr>
              <a:t>Occurrence</a:t>
            </a:r>
            <a:r>
              <a:rPr lang="en-US" sz="3100" b="0" dirty="0">
                <a:effectLst/>
              </a:rPr>
              <a:t>, spatial and temporal trends, atmospheric transport and source identification of inorganic and Persistent Organic Pollutants [POPs] in aquatic and terrestrial and biotic resources of Pakistan; their effects on form and functionality of biota, and ecological </a:t>
            </a:r>
            <a:r>
              <a:rPr lang="en-US" sz="3100" b="0" dirty="0" smtClean="0">
                <a:effectLst/>
              </a:rPr>
              <a:t>systems</a:t>
            </a:r>
            <a:br>
              <a:rPr lang="en-US" sz="3100" b="0" dirty="0" smtClean="0">
                <a:effectLst/>
              </a:rPr>
            </a:br>
            <a:r>
              <a:rPr lang="en-US" sz="3100" b="0" dirty="0" smtClean="0">
                <a:effectLst/>
              </a:rPr>
              <a:t>species </a:t>
            </a:r>
            <a:r>
              <a:rPr lang="en-US" sz="3100" b="0" dirty="0">
                <a:effectLst/>
              </a:rPr>
              <a:t>level to assess the ecological integrity and health conditions of an ecosystem.</a:t>
            </a:r>
            <a:endParaRPr lang="en-US" sz="3100" dirty="0"/>
          </a:p>
        </p:txBody>
      </p:sp>
    </p:spTree>
    <p:extLst>
      <p:ext uri="{BB962C8B-B14F-4D97-AF65-F5344CB8AC3E}">
        <p14:creationId xmlns:p14="http://schemas.microsoft.com/office/powerpoint/2010/main" val="3490720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4800599"/>
          </a:xfrm>
        </p:spPr>
        <p:txBody>
          <a:bodyPr>
            <a:noAutofit/>
          </a:bodyPr>
          <a:lstStyle/>
          <a:p>
            <a:pPr algn="l"/>
            <a:r>
              <a:rPr lang="en-US" sz="3200" u="sng" dirty="0">
                <a:effectLst/>
              </a:rPr>
              <a:t>RESEARCH EXPERIENCE</a:t>
            </a:r>
            <a:r>
              <a:rPr lang="en-US" sz="2800" dirty="0">
                <a:effectLst/>
              </a:rPr>
              <a:t/>
            </a:r>
            <a:br>
              <a:rPr lang="en-US" sz="2800" dirty="0">
                <a:effectLst/>
              </a:rPr>
            </a:br>
            <a:r>
              <a:rPr lang="en-US" sz="2800" dirty="0">
                <a:effectLst/>
              </a:rPr>
              <a:t> </a:t>
            </a:r>
            <a:r>
              <a:rPr lang="en-US" sz="2800" dirty="0" smtClean="0">
                <a:effectLst/>
              </a:rPr>
              <a:t/>
            </a:r>
            <a:br>
              <a:rPr lang="en-US" sz="2800" dirty="0" smtClean="0">
                <a:effectLst/>
              </a:rPr>
            </a:br>
            <a:r>
              <a:rPr lang="en-US" sz="2800" dirty="0">
                <a:effectLst/>
              </a:rPr>
              <a:t/>
            </a:r>
            <a:br>
              <a:rPr lang="en-US" sz="2800" dirty="0">
                <a:effectLst/>
              </a:rPr>
            </a:br>
            <a:r>
              <a:rPr lang="en-US" sz="2800" dirty="0">
                <a:effectLst/>
              </a:rPr>
              <a:t/>
            </a:r>
            <a:br>
              <a:rPr lang="en-US" sz="2800" dirty="0">
                <a:effectLst/>
              </a:rPr>
            </a:br>
            <a:r>
              <a:rPr lang="en-US" sz="2800" dirty="0" smtClean="0">
                <a:effectLst/>
              </a:rPr>
              <a:t>1. One </a:t>
            </a:r>
            <a:r>
              <a:rPr lang="en-US" sz="2800" dirty="0">
                <a:effectLst/>
              </a:rPr>
              <a:t>Year Research Experience as Research Associate at State Keys Laboratory of Organic Geochemistry, Guangzhou Institute of Geochemistry, Chinese Academy of Sciences, Guangzhou, (China)</a:t>
            </a:r>
            <a:br>
              <a:rPr lang="en-US" sz="2800" dirty="0">
                <a:effectLst/>
              </a:rPr>
            </a:br>
            <a:endParaRPr lang="en-US" sz="2800" dirty="0"/>
          </a:p>
        </p:txBody>
      </p:sp>
    </p:spTree>
    <p:extLst>
      <p:ext uri="{BB962C8B-B14F-4D97-AF65-F5344CB8AC3E}">
        <p14:creationId xmlns:p14="http://schemas.microsoft.com/office/powerpoint/2010/main" val="13176805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4952999"/>
          </a:xfrm>
        </p:spPr>
        <p:txBody>
          <a:bodyPr>
            <a:normAutofit/>
          </a:bodyPr>
          <a:lstStyle/>
          <a:p>
            <a:pPr algn="l"/>
            <a:r>
              <a:rPr lang="en-US" sz="3200" dirty="0" smtClean="0"/>
              <a:t>Continue…..</a:t>
            </a:r>
            <a:r>
              <a:rPr lang="en-US" dirty="0" smtClean="0"/>
              <a:t/>
            </a:r>
            <a:br>
              <a:rPr lang="en-US" dirty="0" smtClean="0"/>
            </a:br>
            <a:r>
              <a:rPr lang="en-US" dirty="0"/>
              <a:t/>
            </a:r>
            <a:br>
              <a:rPr lang="en-US" dirty="0"/>
            </a:br>
            <a:r>
              <a:rPr lang="en-US" b="0" dirty="0" smtClean="0"/>
              <a:t/>
            </a:r>
            <a:br>
              <a:rPr lang="en-US" b="0" dirty="0" smtClean="0"/>
            </a:br>
            <a:r>
              <a:rPr lang="en-US" sz="2800" b="0" dirty="0">
                <a:effectLst/>
              </a:rPr>
              <a:t>2. </a:t>
            </a:r>
            <a:r>
              <a:rPr lang="en-US" sz="2800" b="0" dirty="0" smtClean="0">
                <a:effectLst/>
              </a:rPr>
              <a:t>Two </a:t>
            </a:r>
            <a:r>
              <a:rPr lang="en-US" sz="2800" b="0" dirty="0">
                <a:effectLst/>
              </a:rPr>
              <a:t>years research experience as Junior Research Associate in </a:t>
            </a:r>
            <a:r>
              <a:rPr lang="en-US" sz="2800" b="0" dirty="0" err="1">
                <a:effectLst/>
              </a:rPr>
              <a:t>Phytochemistry</a:t>
            </a:r>
            <a:r>
              <a:rPr lang="en-US" sz="2800" b="0" dirty="0">
                <a:effectLst/>
              </a:rPr>
              <a:t> Laboratory at Quaid-I-</a:t>
            </a:r>
            <a:r>
              <a:rPr lang="en-US" sz="2800" b="0" dirty="0" err="1">
                <a:effectLst/>
              </a:rPr>
              <a:t>Azam</a:t>
            </a:r>
            <a:r>
              <a:rPr lang="en-US" sz="2800" b="0" dirty="0">
                <a:effectLst/>
              </a:rPr>
              <a:t> University, Islamabad (Pakistan)</a:t>
            </a:r>
            <a:br>
              <a:rPr lang="en-US" sz="2800" b="0" dirty="0">
                <a:effectLst/>
              </a:rPr>
            </a:br>
            <a:r>
              <a:rPr lang="en-US" sz="2800" b="0" dirty="0" smtClean="0">
                <a:effectLst/>
              </a:rPr>
              <a:t>3. As </a:t>
            </a:r>
            <a:r>
              <a:rPr lang="en-US" sz="2800" b="0" dirty="0">
                <a:effectLst/>
              </a:rPr>
              <a:t>a whole 6 year Research </a:t>
            </a:r>
            <a:r>
              <a:rPr lang="en-US" sz="2800" b="0" dirty="0" smtClean="0">
                <a:effectLst/>
              </a:rPr>
              <a:t>Expe</a:t>
            </a:r>
            <a:r>
              <a:rPr lang="en-US" sz="3100" b="0" dirty="0" smtClean="0">
                <a:effectLst/>
              </a:rPr>
              <a:t>rience</a:t>
            </a:r>
            <a:r>
              <a:rPr lang="en-US" sz="3100" dirty="0" smtClean="0">
                <a:effectLst/>
              </a:rPr>
              <a:t/>
            </a:r>
            <a:br>
              <a:rPr lang="en-US" sz="3100" dirty="0" smtClean="0">
                <a:effectLst/>
              </a:rPr>
            </a:br>
            <a:endParaRPr lang="en-US" sz="3100" dirty="0"/>
          </a:p>
        </p:txBody>
      </p:sp>
    </p:spTree>
    <p:extLst>
      <p:ext uri="{BB962C8B-B14F-4D97-AF65-F5344CB8AC3E}">
        <p14:creationId xmlns:p14="http://schemas.microsoft.com/office/powerpoint/2010/main" val="1792255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8229600" cy="5867400"/>
          </a:xfrm>
        </p:spPr>
        <p:txBody>
          <a:bodyPr>
            <a:noAutofit/>
          </a:bodyPr>
          <a:lstStyle/>
          <a:p>
            <a:pPr algn="l"/>
            <a:r>
              <a:rPr lang="en-US" sz="3200" u="sng" dirty="0">
                <a:effectLst/>
              </a:rPr>
              <a:t>INTERNATIONAL RESEARCH COLLEBORATIONS</a:t>
            </a:r>
            <a:r>
              <a:rPr lang="en-US" sz="2800" dirty="0">
                <a:effectLst/>
              </a:rPr>
              <a:t/>
            </a:r>
            <a:br>
              <a:rPr lang="en-US" sz="2800" dirty="0">
                <a:effectLst/>
              </a:rPr>
            </a:br>
            <a:r>
              <a:rPr lang="en-US" sz="2800" dirty="0">
                <a:effectLst/>
              </a:rPr>
              <a:t> </a:t>
            </a:r>
            <a:r>
              <a:rPr lang="en-US" sz="2800" dirty="0" smtClean="0">
                <a:effectLst/>
              </a:rPr>
              <a:t/>
            </a:r>
            <a:br>
              <a:rPr lang="en-US" sz="2800" dirty="0" smtClean="0">
                <a:effectLst/>
              </a:rPr>
            </a:br>
            <a:r>
              <a:rPr lang="en-US" sz="2800" b="0" dirty="0" smtClean="0">
                <a:effectLst/>
              </a:rPr>
              <a:t>1. State </a:t>
            </a:r>
            <a:r>
              <a:rPr lang="en-US" sz="2800" b="0" dirty="0">
                <a:effectLst/>
              </a:rPr>
              <a:t>Keys Laboratory of Organic Geochemistry, Guangzhou Institute of Geochemistry, Chinese Academy of Sciences, Guangzhou, (China)</a:t>
            </a:r>
            <a:br>
              <a:rPr lang="en-US" sz="2800" b="0" dirty="0">
                <a:effectLst/>
              </a:rPr>
            </a:br>
            <a:r>
              <a:rPr lang="en-US" sz="2800" b="0" dirty="0" smtClean="0">
                <a:effectLst/>
              </a:rPr>
              <a:t/>
            </a:r>
            <a:br>
              <a:rPr lang="en-US" sz="2800" b="0" dirty="0" smtClean="0">
                <a:effectLst/>
              </a:rPr>
            </a:br>
            <a:r>
              <a:rPr lang="en-US" sz="2800" b="0" dirty="0" smtClean="0">
                <a:effectLst/>
              </a:rPr>
              <a:t>2. Department </a:t>
            </a:r>
            <a:r>
              <a:rPr lang="en-US" sz="2800" b="0" dirty="0">
                <a:effectLst/>
              </a:rPr>
              <a:t>of Production and Utilization of Medicinal Plants, Faculty of Agricultural and Natural Resources, High Educational Complex of </a:t>
            </a:r>
            <a:r>
              <a:rPr lang="en-US" sz="2800" b="0" dirty="0" err="1">
                <a:effectLst/>
              </a:rPr>
              <a:t>Saravan</a:t>
            </a:r>
            <a:r>
              <a:rPr lang="en-US" sz="2800" b="0" dirty="0">
                <a:effectLst/>
              </a:rPr>
              <a:t>, </a:t>
            </a:r>
            <a:r>
              <a:rPr lang="en-US" sz="2800" b="0" dirty="0" err="1">
                <a:effectLst/>
              </a:rPr>
              <a:t>Saravan</a:t>
            </a:r>
            <a:r>
              <a:rPr lang="en-US" sz="2800" b="0" dirty="0">
                <a:effectLst/>
              </a:rPr>
              <a:t>, (Iran)</a:t>
            </a:r>
            <a:r>
              <a:rPr lang="en-US" sz="2800" dirty="0">
                <a:effectLst/>
              </a:rPr>
              <a:t/>
            </a:r>
            <a:br>
              <a:rPr lang="en-US" sz="2800" dirty="0">
                <a:effectLst/>
              </a:rPr>
            </a:br>
            <a:endParaRPr lang="en-US" sz="2800" dirty="0"/>
          </a:p>
        </p:txBody>
      </p:sp>
    </p:spTree>
    <p:extLst>
      <p:ext uri="{BB962C8B-B14F-4D97-AF65-F5344CB8AC3E}">
        <p14:creationId xmlns:p14="http://schemas.microsoft.com/office/powerpoint/2010/main" val="32731201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149</TotalTime>
  <Words>242</Words>
  <Application>Microsoft Office PowerPoint</Application>
  <PresentationFormat>On-screen Show (4:3)</PresentationFormat>
  <Paragraphs>26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PowerPoint Presentation</vt:lpstr>
      <vt:lpstr>PowerPoint Presentation</vt:lpstr>
      <vt:lpstr>Adeel Mahmood Visiting Research Scientist Guangzhou Institute of Geochemistry, Guangzhou R.P. China   </vt:lpstr>
      <vt:lpstr>FIELDS OF RESEARCH   Plant Sciences Phramacognosy (Ethnopharmacology), Phytochemistry Biodiversity and Conservation of Medicinal Plants Environmental Biology and Ecotoxicology   </vt:lpstr>
      <vt:lpstr>RESEARCH INTERESTS  1. Investigation of bio-active compounds from medicinal plants 2. Exploration and documentation of medicinal flora 3. Ethnomedicinal pharmacological knowledge Safety and efficacy of medicinal Plants via different bioassays </vt:lpstr>
      <vt:lpstr>Continue…….  4. Occurrence, spatial and temporal trends, atmospheric transport and source identification of inorganic and Persistent Organic Pollutants [POPs] in aquatic and terrestrial and biotic resources of Pakistan; their effects on form and functionality of biota, and ecological systems species level to assess the ecological integrity and health conditions of an ecosystem.</vt:lpstr>
      <vt:lpstr>RESEARCH EXPERIENCE     1. One Year Research Experience as Research Associate at State Keys Laboratory of Organic Geochemistry, Guangzhou Institute of Geochemistry, Chinese Academy of Sciences, Guangzhou, (China) </vt:lpstr>
      <vt:lpstr>Continue…..   2. Two years research experience as Junior Research Associate in Phytochemistry Laboratory at Quaid-I-Azam University, Islamabad (Pakistan) 3. As a whole 6 year Research Experience </vt:lpstr>
      <vt:lpstr>INTERNATIONAL RESEARCH COLLEBORATIONS   1. State Keys Laboratory of Organic Geochemistry, Guangzhou Institute of Geochemistry, Chinese Academy of Sciences, Guangzhou, (China)  2. Department of Production and Utilization of Medicinal Plants, Faculty of Agricultural and Natural Resources, High Educational Complex of Saravan, Saravan, (Iran) </vt:lpstr>
      <vt:lpstr>Continue…..   3. Environmental Biology and Ecotoxicology Laboratory, Department of Environmental Sciences, Quaid-I-Azam University, Islamabad, (Pakistan)  4. Environmental Chemistry Laboratory, Department of Chemistry, Mirpur University of Science and Technology, Mirpur, AJK, (Pakistan)</vt:lpstr>
      <vt:lpstr>Future Research Interests  1. Development of new methodological techniques for assessment of environmental contaminants 2. Screening of medicinal plants for bio-active compounds 3. Development of plants originated drugs Etnomedicinal investigations 4. Environmental compartment assessments and impact on livelihoods 5. Human health risk assessments </vt:lpstr>
      <vt:lpstr> Conference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Adeel Mahmood Visiting Research Scientist Guangzhou Institute of Geochemistry, Guangzhou R.P. China</dc:title>
  <dc:creator>Adeel</dc:creator>
  <cp:lastModifiedBy>Sri Avinash Kandula</cp:lastModifiedBy>
  <cp:revision>16</cp:revision>
  <dcterms:created xsi:type="dcterms:W3CDTF">2006-08-16T00:00:00Z</dcterms:created>
  <dcterms:modified xsi:type="dcterms:W3CDTF">2015-09-21T12:23:51Z</dcterms:modified>
</cp:coreProperties>
</file>