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345" r:id="rId2"/>
    <p:sldId id="346" r:id="rId3"/>
    <p:sldId id="256" r:id="rId4"/>
    <p:sldId id="257" r:id="rId5"/>
    <p:sldId id="341" r:id="rId6"/>
    <p:sldId id="260" r:id="rId7"/>
    <p:sldId id="342" r:id="rId8"/>
    <p:sldId id="347" r:id="rId9"/>
    <p:sldId id="348" r:id="rId10"/>
    <p:sldId id="34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508653"/>
          </a:xfrm>
          <a:prstGeom prst="rect">
            <a:avLst/>
          </a:prstGeom>
        </p:spPr>
        <p:txBody>
          <a:bodyPr wrap="square">
            <a:spAutoFit/>
          </a:bodyPr>
          <a:lstStyle/>
          <a:p>
            <a:pPr>
              <a:lnSpc>
                <a:spcPct val="150000"/>
              </a:lnSpc>
            </a:pPr>
            <a:r>
              <a:rPr lang="en-US" sz="2800" b="1" dirty="0"/>
              <a:t>Ahmad Adnan</a:t>
            </a:r>
            <a:r>
              <a:rPr lang="en-US" sz="2800" dirty="0"/>
              <a:t/>
            </a:r>
            <a:br>
              <a:rPr lang="en-US" sz="2800" dirty="0"/>
            </a:br>
            <a:r>
              <a:rPr lang="en-US" sz="2400" dirty="0"/>
              <a:t>Department of </a:t>
            </a:r>
            <a:r>
              <a:rPr lang="en-US" sz="2400" dirty="0" err="1" smtClean="0"/>
              <a:t>Chemistr</a:t>
            </a:r>
            <a:endParaRPr lang="en-US" sz="2400" dirty="0" smtClean="0"/>
          </a:p>
          <a:p>
            <a:pPr>
              <a:lnSpc>
                <a:spcPct val="150000"/>
              </a:lnSpc>
            </a:pPr>
            <a:r>
              <a:rPr lang="en-US" sz="2400" dirty="0" smtClean="0"/>
              <a:t>Center </a:t>
            </a:r>
            <a:r>
              <a:rPr lang="en-US" sz="2400" dirty="0"/>
              <a:t>for Microbial Pathogenesis</a:t>
            </a:r>
            <a:br>
              <a:rPr lang="en-US" sz="2400" dirty="0"/>
            </a:br>
            <a:r>
              <a:rPr lang="en-US" sz="2400" dirty="0"/>
              <a:t>GC University</a:t>
            </a:r>
            <a:br>
              <a:rPr lang="en-US" sz="2400" dirty="0"/>
            </a:br>
            <a:r>
              <a:rPr lang="en-US" sz="2400" dirty="0"/>
              <a:t>Lahore</a:t>
            </a:r>
            <a:br>
              <a:rPr lang="en-US" sz="2400" dirty="0"/>
            </a:b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7" name="Picture 3" descr="E:\Downloads\awb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5334000"/>
            <a:ext cx="31623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Downloads\awb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0007" y="2438400"/>
            <a:ext cx="18288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manjula-p\Desktop\AWBD head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Ahmad Adna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2057400"/>
            <a:ext cx="2438399"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215408"/>
            <a:ext cx="8763000" cy="4524315"/>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Adnan had passion towards teaching and Teaching had been his major source of livelihood since he had been a self-supporting student right after graduation. Before starting his professional teaching career in 1990 from A-Level teaching. He already had years long experience of tutoring at almost all levels: from </a:t>
            </a:r>
            <a:r>
              <a:rPr lang="en-IN" sz="2400" dirty="0" smtClean="0"/>
              <a:t>high school </a:t>
            </a:r>
            <a:r>
              <a:rPr lang="en-IN" sz="2400" dirty="0"/>
              <a:t>to undergrad level of education. Since 2002, he have been teaching MSc and MPhil and PhD classes in addition to undergraduate classes AT G C University, </a:t>
            </a:r>
            <a:r>
              <a:rPr lang="en-IN" sz="2400" dirty="0" smtClean="0"/>
              <a:t>Lahore. In </a:t>
            </a:r>
            <a:r>
              <a:rPr lang="en-IN" sz="2400" dirty="0"/>
              <a:t>recognition of his services as an effective teacher, in 2005, he was conferred upon the Best University Teacher Award by Higher Education Commission, Government of Pakistan.</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830997"/>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Adnan research interest include Proteomics and </a:t>
            </a:r>
            <a:r>
              <a:rPr lang="en-IN" sz="2400" dirty="0" smtClean="0"/>
              <a:t>vaccines</a:t>
            </a:r>
            <a:r>
              <a:rPr lang="en-US" sz="2400" dirty="0" smtClean="0"/>
              <a:t>.</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493538"/>
          </a:xfrm>
          <a:prstGeom prst="rect">
            <a:avLst/>
          </a:prstGeom>
        </p:spPr>
        <p:txBody>
          <a:bodyPr wrap="square">
            <a:spAutoFit/>
          </a:bodyPr>
          <a:lstStyle/>
          <a:p>
            <a:r>
              <a:rPr lang="en-IN" sz="2400" b="1" dirty="0"/>
              <a:t>Isolation of lactic acid bacteria from Malaysian foods and assessment of the isolates for industrial </a:t>
            </a:r>
            <a:r>
              <a:rPr lang="en-IN" sz="2400" b="1" dirty="0" smtClean="0"/>
              <a:t>potential</a:t>
            </a:r>
          </a:p>
          <a:p>
            <a:r>
              <a:rPr lang="en-US" sz="2400" dirty="0"/>
              <a:t>AFM Adnan, IKP Tan</a:t>
            </a:r>
            <a:endParaRPr lang="en-US" sz="2400" b="1" dirty="0" smtClean="0"/>
          </a:p>
          <a:p>
            <a:r>
              <a:rPr lang="en-IN" sz="2400" b="1" dirty="0"/>
              <a:t>Production, purification and partial characterization of lipase from </a:t>
            </a:r>
            <a:r>
              <a:rPr lang="en-IN" sz="2400" b="1" dirty="0" err="1"/>
              <a:t>Trichoderma</a:t>
            </a:r>
            <a:r>
              <a:rPr lang="en-IN" sz="2400" b="1" dirty="0"/>
              <a:t> </a:t>
            </a:r>
            <a:r>
              <a:rPr lang="en-IN" sz="2400" b="1" dirty="0" err="1" smtClean="0"/>
              <a:t>viride</a:t>
            </a:r>
            <a:endParaRPr lang="en-IN" sz="2400" b="1" dirty="0" smtClean="0"/>
          </a:p>
          <a:p>
            <a:r>
              <a:rPr lang="en-US" sz="2400" dirty="0"/>
              <a:t>MA Kashmiri, A Adnan, BW </a:t>
            </a:r>
            <a:r>
              <a:rPr lang="en-US" sz="2400" dirty="0" smtClean="0"/>
              <a:t>Butt</a:t>
            </a:r>
          </a:p>
          <a:p>
            <a:r>
              <a:rPr lang="en-IN" sz="2400" b="1" dirty="0">
                <a:cs typeface="Times New Roman" pitchFamily="18" charset="0"/>
              </a:rPr>
              <a:t>Simple high-cell density fed-batch technique for high-level recombinant protein production with </a:t>
            </a:r>
            <a:r>
              <a:rPr lang="en-IN" sz="2400" b="1" dirty="0" err="1">
                <a:cs typeface="Times New Roman" pitchFamily="18" charset="0"/>
              </a:rPr>
              <a:t>Pichia</a:t>
            </a:r>
            <a:r>
              <a:rPr lang="en-IN" sz="2400" b="1" dirty="0">
                <a:cs typeface="Times New Roman" pitchFamily="18" charset="0"/>
              </a:rPr>
              <a:t> </a:t>
            </a:r>
            <a:r>
              <a:rPr lang="en-IN" sz="2400" b="1" dirty="0" err="1">
                <a:cs typeface="Times New Roman" pitchFamily="18" charset="0"/>
              </a:rPr>
              <a:t>pastoris</a:t>
            </a:r>
            <a:r>
              <a:rPr lang="en-IN" sz="2400" b="1" dirty="0">
                <a:cs typeface="Times New Roman" pitchFamily="18" charset="0"/>
              </a:rPr>
              <a:t>: Application to intracellular production of </a:t>
            </a:r>
            <a:r>
              <a:rPr lang="en-IN" sz="2400" b="1" dirty="0" smtClean="0">
                <a:cs typeface="Times New Roman" pitchFamily="18" charset="0"/>
              </a:rPr>
              <a:t>…</a:t>
            </a:r>
          </a:p>
          <a:p>
            <a:r>
              <a:rPr lang="en-US" sz="2400" dirty="0">
                <a:cs typeface="Times New Roman" pitchFamily="18" charset="0"/>
              </a:rPr>
              <a:t>C </a:t>
            </a:r>
            <a:r>
              <a:rPr lang="en-US" sz="2400" dirty="0" err="1">
                <a:cs typeface="Times New Roman" pitchFamily="18" charset="0"/>
              </a:rPr>
              <a:t>Gurramkonda</a:t>
            </a:r>
            <a:r>
              <a:rPr lang="en-US" sz="2400" dirty="0">
                <a:cs typeface="Times New Roman" pitchFamily="18" charset="0"/>
              </a:rPr>
              <a:t>, A Adnan, T </a:t>
            </a:r>
            <a:r>
              <a:rPr lang="en-US" sz="2400" dirty="0" err="1" smtClean="0">
                <a:cs typeface="Times New Roman" pitchFamily="18" charset="0"/>
              </a:rPr>
              <a:t>Gäbel</a:t>
            </a:r>
            <a:endParaRPr lang="en-US" sz="2400" dirty="0" smtClean="0">
              <a:cs typeface="Times New Roman" pitchFamily="18" charset="0"/>
            </a:endParaRPr>
          </a:p>
          <a:p>
            <a:endParaRPr lang="en-US" sz="2400" dirty="0" smtClean="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5632311"/>
          </a:xfrm>
          <a:prstGeom prst="rect">
            <a:avLst/>
          </a:prstGeom>
        </p:spPr>
        <p:txBody>
          <a:bodyPr wrap="square">
            <a:spAutoFit/>
          </a:bodyPr>
          <a:lstStyle/>
          <a:p>
            <a:r>
              <a:rPr lang="en-IN" sz="2400" b="1" dirty="0"/>
              <a:t>Prawn landings and their relationship with the extent of mangroves and shallow waters in western peninsular </a:t>
            </a:r>
            <a:r>
              <a:rPr lang="en-IN" sz="2400" b="1" dirty="0" smtClean="0"/>
              <a:t>Malaysia</a:t>
            </a:r>
          </a:p>
          <a:p>
            <a:r>
              <a:rPr lang="en-US" sz="2400" dirty="0"/>
              <a:t>NR </a:t>
            </a:r>
            <a:r>
              <a:rPr lang="en-US" sz="2400" dirty="0" err="1"/>
              <a:t>Loneragan</a:t>
            </a:r>
            <a:r>
              <a:rPr lang="en-US" sz="2400" dirty="0"/>
              <a:t>, NA Adnan, RM </a:t>
            </a:r>
            <a:r>
              <a:rPr lang="en-US" sz="2400" dirty="0" err="1" smtClean="0"/>
              <a:t>Connoll</a:t>
            </a:r>
            <a:r>
              <a:rPr lang="en-US" sz="2400" dirty="0" smtClean="0"/>
              <a:t>, Estuarine</a:t>
            </a:r>
            <a:r>
              <a:rPr lang="en-US" sz="2400" dirty="0"/>
              <a:t>, Coastal</a:t>
            </a:r>
          </a:p>
          <a:p>
            <a:endParaRPr lang="en-IN" sz="2400" b="1" dirty="0" smtClean="0"/>
          </a:p>
          <a:p>
            <a:r>
              <a:rPr lang="en-IN" sz="2400" b="1" dirty="0" smtClean="0"/>
              <a:t>Research </a:t>
            </a:r>
            <a:r>
              <a:rPr lang="en-IN" sz="2400" b="1" dirty="0"/>
              <a:t>Application of simple fed-batch technique to high-level secretory production of insulin precursor using </a:t>
            </a:r>
            <a:r>
              <a:rPr lang="en-IN" sz="2400" b="1" dirty="0" err="1"/>
              <a:t>Pichia</a:t>
            </a:r>
            <a:r>
              <a:rPr lang="en-IN" sz="2400" b="1" dirty="0"/>
              <a:t> </a:t>
            </a:r>
            <a:r>
              <a:rPr lang="en-IN" sz="2400" b="1" dirty="0" err="1"/>
              <a:t>pastoris</a:t>
            </a:r>
            <a:r>
              <a:rPr lang="en-IN" sz="2400" b="1" dirty="0"/>
              <a:t> with subsequent purification </a:t>
            </a:r>
            <a:r>
              <a:rPr lang="en-IN" sz="2400" b="1" dirty="0" smtClean="0"/>
              <a:t>…</a:t>
            </a:r>
          </a:p>
          <a:p>
            <a:endParaRPr lang="en-IN" sz="2400" b="1" dirty="0"/>
          </a:p>
          <a:p>
            <a:r>
              <a:rPr lang="pt-BR" sz="2400" dirty="0"/>
              <a:t>C Gurramkonda, S Polez, N Skoko, A Adnan, T </a:t>
            </a:r>
            <a:r>
              <a:rPr lang="pt-BR" sz="2400" dirty="0" smtClean="0"/>
              <a:t>Gäbel</a:t>
            </a:r>
          </a:p>
          <a:p>
            <a:endParaRPr lang="en-IN" sz="2400" dirty="0" smtClean="0"/>
          </a:p>
          <a:p>
            <a:r>
              <a:rPr lang="en-IN" sz="2400" b="1" dirty="0" smtClean="0"/>
              <a:t>Perception </a:t>
            </a:r>
            <a:r>
              <a:rPr lang="en-IN" sz="2400" b="1" dirty="0"/>
              <a:t>of non-Muslims customers towards Islamic banks in </a:t>
            </a:r>
            <a:r>
              <a:rPr lang="en-IN" sz="2400" b="1" dirty="0" smtClean="0"/>
              <a:t>Malaysia</a:t>
            </a:r>
          </a:p>
          <a:p>
            <a:r>
              <a:rPr lang="pt-BR" sz="2400" dirty="0"/>
              <a:t>AA Abdullah, R Sidek, AA Adnan</a:t>
            </a:r>
            <a:endParaRPr lang="pt-BR" sz="2400" dirty="0" smtClean="0"/>
          </a:p>
          <a:p>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a:t>
            </a:r>
            <a:r>
              <a:rPr lang="en-US" sz="3600" dirty="0"/>
              <a:t>of 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926</TotalTime>
  <Words>620</Words>
  <Application>Microsoft Office PowerPoint</Application>
  <PresentationFormat>On-screen Show (4:3)</PresentationFormat>
  <Paragraphs>48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75</cp:revision>
  <dcterms:created xsi:type="dcterms:W3CDTF">2014-10-01T07:08:05Z</dcterms:created>
  <dcterms:modified xsi:type="dcterms:W3CDTF">2015-11-20T06:19:54Z</dcterms:modified>
</cp:coreProperties>
</file>