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345" r:id="rId2"/>
    <p:sldId id="346" r:id="rId3"/>
    <p:sldId id="256" r:id="rId4"/>
    <p:sldId id="257" r:id="rId5"/>
    <p:sldId id="341" r:id="rId6"/>
    <p:sldId id="260" r:id="rId7"/>
    <p:sldId id="333" r:id="rId8"/>
    <p:sldId id="347" r:id="rId9"/>
    <p:sldId id="348" r:id="rId10"/>
    <p:sldId id="34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11/20/2015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11/20/2015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11/20/2015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11/20/2015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11/20/2015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11/20/2015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396847"/>
            <a:ext cx="5210503" cy="3508653"/>
          </a:xfrm>
          <a:prstGeom prst="rect">
            <a:avLst/>
          </a:prstGeom>
        </p:spPr>
        <p:txBody>
          <a:bodyPr wrap="square">
            <a:spAutoFit/>
          </a:bodyPr>
          <a:lstStyle/>
          <a:p>
            <a:pPr>
              <a:lnSpc>
                <a:spcPct val="150000"/>
              </a:lnSpc>
            </a:pPr>
            <a:r>
              <a:rPr lang="en-US" sz="2800" b="1" dirty="0"/>
              <a:t>Ahmed </a:t>
            </a:r>
            <a:r>
              <a:rPr lang="en-US" sz="2800" b="1" dirty="0" err="1"/>
              <a:t>Moussa</a:t>
            </a:r>
            <a:r>
              <a:rPr lang="en-US" sz="2800" b="1" dirty="0"/>
              <a:t> </a:t>
            </a:r>
            <a:r>
              <a:rPr lang="en-US" sz="2800" dirty="0"/>
              <a:t/>
            </a:r>
            <a:br>
              <a:rPr lang="en-US" sz="2800" dirty="0"/>
            </a:br>
            <a:r>
              <a:rPr lang="en-US" sz="2400" dirty="0" err="1"/>
              <a:t>Pharmacognosy</a:t>
            </a:r>
            <a:r>
              <a:rPr lang="en-US" sz="2400" dirty="0"/>
              <a:t> and </a:t>
            </a:r>
            <a:r>
              <a:rPr lang="en-US" sz="2400" dirty="0" err="1"/>
              <a:t>Api-Phytotherapy</a:t>
            </a:r>
            <a:r>
              <a:rPr lang="en-US" sz="2400" dirty="0"/>
              <a:t> Research Laboratory</a:t>
            </a:r>
          </a:p>
          <a:p>
            <a:pPr>
              <a:lnSpc>
                <a:spcPct val="150000"/>
              </a:lnSpc>
            </a:pPr>
            <a:r>
              <a:rPr lang="en-US" sz="2400" dirty="0" err="1"/>
              <a:t>Mostaganem</a:t>
            </a:r>
            <a:r>
              <a:rPr lang="en-US" sz="2400" dirty="0"/>
              <a:t> University</a:t>
            </a:r>
            <a:br>
              <a:rPr lang="en-US" sz="2400" dirty="0"/>
            </a:br>
            <a:r>
              <a:rPr lang="en-US" sz="2400" dirty="0"/>
              <a:t>Algeria</a:t>
            </a:r>
            <a:br>
              <a:rPr lang="en-US" sz="2400" dirty="0"/>
            </a:br>
            <a:r>
              <a:rPr lang="en-US" sz="2400" dirty="0"/>
              <a:t>Tel: + 21365234059 </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8" name="Picture 4" descr="E:\Downloads\awb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0007" y="2438400"/>
            <a:ext cx="1828800" cy="25146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manjula-p\Desktop\AWBD heade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hmed Mouss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2600" y="2133600"/>
            <a:ext cx="3048000" cy="3771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2308324"/>
          </a:xfrm>
          <a:prstGeom prst="rect">
            <a:avLst/>
          </a:prstGeom>
        </p:spPr>
        <p:txBody>
          <a:bodyPr wrap="square">
            <a:spAutoFit/>
          </a:bodyPr>
          <a:lstStyle/>
          <a:p>
            <a:pPr marL="342900" indent="-342900" algn="just">
              <a:buFont typeface="Arial" pitchFamily="34" charset="0"/>
              <a:buChar char="•"/>
            </a:pPr>
            <a:r>
              <a:rPr lang="en-IN" sz="2400" dirty="0" err="1"/>
              <a:t>Dr.</a:t>
            </a:r>
            <a:r>
              <a:rPr lang="en-IN" sz="2400" dirty="0"/>
              <a:t> </a:t>
            </a:r>
            <a:r>
              <a:rPr lang="en-IN" sz="2400" dirty="0" err="1"/>
              <a:t>Moussa</a:t>
            </a:r>
            <a:r>
              <a:rPr lang="en-IN" sz="2400" dirty="0"/>
              <a:t> Ahmed is a medical microbiologist by specialty. He obtained his PhD degree from </a:t>
            </a:r>
            <a:r>
              <a:rPr lang="en-IN" sz="2400" dirty="0" err="1"/>
              <a:t>Mostaganem</a:t>
            </a:r>
            <a:r>
              <a:rPr lang="en-IN" sz="2400" dirty="0"/>
              <a:t> University Algeria. He is on the editorial board of many international medical and scientific journals. He is currently a Researcher in the Laboratory </a:t>
            </a:r>
            <a:r>
              <a:rPr lang="en-IN" sz="2400" dirty="0" err="1"/>
              <a:t>Pharmacognosy</a:t>
            </a:r>
            <a:r>
              <a:rPr lang="en-IN" sz="2400" dirty="0"/>
              <a:t> &amp; </a:t>
            </a:r>
            <a:r>
              <a:rPr lang="en-IN" sz="2400" dirty="0" err="1"/>
              <a:t>Api-Phytotherapy</a:t>
            </a:r>
            <a:r>
              <a:rPr lang="en-IN" sz="2400" dirty="0"/>
              <a:t> Research laboratory </a:t>
            </a:r>
            <a:r>
              <a:rPr lang="en-IN" sz="2400" dirty="0" err="1"/>
              <a:t>Mostaganem</a:t>
            </a:r>
            <a:r>
              <a:rPr lang="en-IN" sz="2400" dirty="0"/>
              <a:t> University, Algeria</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830997"/>
          </a:xfrm>
          <a:prstGeom prst="rect">
            <a:avLst/>
          </a:prstGeom>
        </p:spPr>
        <p:txBody>
          <a:bodyPr wrap="square">
            <a:spAutoFit/>
          </a:bodyPr>
          <a:lstStyle/>
          <a:p>
            <a:pPr marL="342900" indent="-342900" algn="just">
              <a:buFont typeface="Arial" pitchFamily="34" charset="0"/>
              <a:buChar char="•"/>
            </a:pPr>
            <a:r>
              <a:rPr lang="en-US" sz="2400" dirty="0"/>
              <a:t>His specific interests </a:t>
            </a:r>
            <a:r>
              <a:rPr lang="en-US" sz="2400" dirty="0" smtClean="0"/>
              <a:t>include </a:t>
            </a:r>
            <a:r>
              <a:rPr lang="en-IN" sz="2400" dirty="0" err="1" smtClean="0"/>
              <a:t>Phytotherapy</a:t>
            </a:r>
            <a:r>
              <a:rPr lang="en-IN" sz="2400" dirty="0"/>
              <a:t>, Aromatherapy</a:t>
            </a:r>
            <a:r>
              <a:rPr lang="en-IN" sz="2400" dirty="0" smtClean="0"/>
              <a:t>, </a:t>
            </a:r>
            <a:r>
              <a:rPr lang="en-IN" sz="2400" dirty="0" err="1" smtClean="0"/>
              <a:t>Pharmacognosy</a:t>
            </a:r>
            <a:r>
              <a:rPr lang="en-IN" sz="2400" dirty="0"/>
              <a:t>, </a:t>
            </a:r>
            <a:r>
              <a:rPr lang="en-IN" sz="2400" dirty="0" err="1"/>
              <a:t>Apitherapy</a:t>
            </a:r>
            <a:r>
              <a:rPr lang="en-US" sz="2400" dirty="0" smtClean="0"/>
              <a:t>.</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4159" y="2109952"/>
            <a:ext cx="8534400" cy="3754874"/>
          </a:xfrm>
          <a:prstGeom prst="rect">
            <a:avLst/>
          </a:prstGeom>
        </p:spPr>
        <p:txBody>
          <a:bodyPr wrap="square">
            <a:spAutoFit/>
          </a:bodyPr>
          <a:lstStyle/>
          <a:p>
            <a:r>
              <a:rPr lang="en-IN" sz="2400" b="1" dirty="0"/>
              <a:t>Anti-</a:t>
            </a:r>
            <a:r>
              <a:rPr lang="en-IN" sz="2400" b="1" dirty="0" err="1"/>
              <a:t>Aspergillus</a:t>
            </a:r>
            <a:r>
              <a:rPr lang="en-IN" sz="2400" b="1" dirty="0"/>
              <a:t> </a:t>
            </a:r>
            <a:r>
              <a:rPr lang="en-IN" sz="2400" b="1" dirty="0" err="1"/>
              <a:t>niger</a:t>
            </a:r>
            <a:r>
              <a:rPr lang="en-IN" sz="2400" b="1" dirty="0"/>
              <a:t> of eucalyptus honey influenced by thermal </a:t>
            </a:r>
            <a:r>
              <a:rPr lang="en-IN" sz="2400" b="1" dirty="0" smtClean="0"/>
              <a:t>treatment</a:t>
            </a:r>
          </a:p>
          <a:p>
            <a:r>
              <a:rPr lang="en-US" sz="2400" dirty="0"/>
              <a:t>M Ahmed</a:t>
            </a:r>
            <a:endParaRPr lang="en-US" sz="2400" b="1" dirty="0" smtClean="0"/>
          </a:p>
          <a:p>
            <a:r>
              <a:rPr lang="en-IN" sz="2400" b="1" dirty="0"/>
              <a:t>The influence of botanical origin and </a:t>
            </a:r>
            <a:r>
              <a:rPr lang="en-IN" sz="2400" b="1" dirty="0" err="1"/>
              <a:t>physico</a:t>
            </a:r>
            <a:r>
              <a:rPr lang="en-IN" sz="2400" b="1" dirty="0"/>
              <a:t>-chemical parameters on the antifungal activity of Algerian </a:t>
            </a:r>
            <a:r>
              <a:rPr lang="en-IN" sz="2400" b="1" dirty="0" smtClean="0"/>
              <a:t>honey</a:t>
            </a:r>
          </a:p>
          <a:p>
            <a:r>
              <a:rPr lang="en-US" sz="2400" dirty="0"/>
              <a:t>M Ahmed </a:t>
            </a:r>
            <a:endParaRPr lang="en-US" sz="2400" dirty="0" smtClean="0"/>
          </a:p>
          <a:p>
            <a:r>
              <a:rPr lang="en-IN" sz="2400" b="1" dirty="0">
                <a:cs typeface="Times New Roman" pitchFamily="18" charset="0"/>
              </a:rPr>
              <a:t>Wound care with euphorbia honey after nucleation: A case </a:t>
            </a:r>
            <a:r>
              <a:rPr lang="en-IN" sz="2400" b="1" dirty="0" smtClean="0">
                <a:cs typeface="Times New Roman" pitchFamily="18" charset="0"/>
              </a:rPr>
              <a:t>report</a:t>
            </a:r>
          </a:p>
          <a:p>
            <a:r>
              <a:rPr lang="pt-BR" sz="2400" dirty="0">
                <a:cs typeface="Times New Roman" pitchFamily="18" charset="0"/>
              </a:rPr>
              <a:t>B Khiati, S Bacha, M Ahmed, S Aissat, A </a:t>
            </a:r>
            <a:r>
              <a:rPr lang="pt-BR" sz="2400" dirty="0" smtClean="0">
                <a:cs typeface="Times New Roman" pitchFamily="18" charset="0"/>
              </a:rPr>
              <a:t>Meslem</a:t>
            </a:r>
            <a:endParaRPr lang="en-US" sz="2400" dirty="0" smtClean="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838200"/>
            <a:ext cx="7772400" cy="6001643"/>
          </a:xfrm>
          <a:prstGeom prst="rect">
            <a:avLst/>
          </a:prstGeom>
        </p:spPr>
        <p:txBody>
          <a:bodyPr wrap="square">
            <a:spAutoFit/>
          </a:bodyPr>
          <a:lstStyle/>
          <a:p>
            <a:r>
              <a:rPr lang="en-IN" sz="2400" b="1" dirty="0"/>
              <a:t>How Honey Acts as an Antioxidant</a:t>
            </a:r>
            <a:r>
              <a:rPr lang="en-IN" sz="2400" b="1" dirty="0" smtClean="0"/>
              <a:t>?</a:t>
            </a:r>
          </a:p>
          <a:p>
            <a:r>
              <a:rPr lang="en-US" sz="2400" dirty="0"/>
              <a:t>M Ahmed</a:t>
            </a:r>
          </a:p>
          <a:p>
            <a:r>
              <a:rPr lang="en-IN" sz="2400" b="1" dirty="0"/>
              <a:t>Evaluation of Physicochemical and Antioxidant Properties of Raw Honey from Algeria</a:t>
            </a:r>
            <a:r>
              <a:rPr lang="en-US" sz="2400" b="1" dirty="0" smtClean="0"/>
              <a:t>.</a:t>
            </a:r>
          </a:p>
          <a:p>
            <a:r>
              <a:rPr lang="en-IN" sz="2400" dirty="0"/>
              <a:t>M Ahmed, B </a:t>
            </a:r>
            <a:r>
              <a:rPr lang="en-IN" sz="2400" dirty="0" err="1"/>
              <a:t>Khiati</a:t>
            </a:r>
            <a:r>
              <a:rPr lang="en-IN" sz="2400" dirty="0"/>
              <a:t>, A </a:t>
            </a:r>
            <a:r>
              <a:rPr lang="en-IN" sz="2400" dirty="0" err="1"/>
              <a:t>Meslem</a:t>
            </a:r>
            <a:r>
              <a:rPr lang="en-IN" sz="2400" dirty="0"/>
              <a:t>, S </a:t>
            </a:r>
            <a:r>
              <a:rPr lang="en-IN" sz="2400" dirty="0" err="1" smtClean="0"/>
              <a:t>Aissat</a:t>
            </a:r>
            <a:endParaRPr lang="en-IN" sz="2400" dirty="0" smtClean="0"/>
          </a:p>
          <a:p>
            <a:r>
              <a:rPr lang="en-IN" sz="2400" b="1" dirty="0" smtClean="0"/>
              <a:t>Bees and Honey against Tuberculosis?</a:t>
            </a:r>
          </a:p>
          <a:p>
            <a:r>
              <a:rPr lang="pt-BR" sz="2400" dirty="0"/>
              <a:t>M Ahmed, S Aissat, N Djebli, A </a:t>
            </a:r>
            <a:r>
              <a:rPr lang="pt-BR" sz="2400" dirty="0" smtClean="0"/>
              <a:t>Meslem</a:t>
            </a:r>
          </a:p>
          <a:p>
            <a:r>
              <a:rPr lang="en-IN" sz="2400" b="1" dirty="0"/>
              <a:t>Analysis of Mass Spectrometry data: Significance Analysis of Microarrays for SELDI-MS Data in </a:t>
            </a:r>
            <a:r>
              <a:rPr lang="en-IN" sz="2400" b="1" dirty="0" smtClean="0"/>
              <a:t>Proteomics</a:t>
            </a:r>
          </a:p>
          <a:p>
            <a:r>
              <a:rPr lang="pt-BR" sz="2400" dirty="0" smtClean="0"/>
              <a:t>Tr singh, H badir, A moussa</a:t>
            </a:r>
          </a:p>
          <a:p>
            <a:r>
              <a:rPr lang="en-IN" sz="2400" b="1" dirty="0"/>
              <a:t>Prevalence and Burden of Human Immunodeficiency Virus and Hepatitis B Virus Co-infection in Nigeria: A Systematic Review and </a:t>
            </a:r>
            <a:r>
              <a:rPr lang="en-IN" sz="2400" b="1" dirty="0" smtClean="0"/>
              <a:t>Meta-Analysis</a:t>
            </a:r>
          </a:p>
          <a:p>
            <a:r>
              <a:rPr lang="en-US" sz="2400" dirty="0"/>
              <a:t>LF </a:t>
            </a:r>
            <a:r>
              <a:rPr lang="en-US" sz="2400" dirty="0" err="1"/>
              <a:t>Owolabi</a:t>
            </a:r>
            <a:r>
              <a:rPr lang="en-US" sz="2400" dirty="0"/>
              <a:t>, A Ibrahim, BM Musa</a:t>
            </a:r>
            <a:endParaRPr lang="en-US" sz="2400" dirty="0"/>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a:t>
            </a:r>
            <a:r>
              <a:rPr lang="en-US" sz="3600" dirty="0" smtClean="0"/>
              <a:t>Diseases</a:t>
            </a:r>
          </a:p>
          <a:p>
            <a:pPr algn="ctr">
              <a:defRPr/>
            </a:pPr>
            <a:r>
              <a:rPr lang="en-US" sz="3600" dirty="0" smtClean="0"/>
              <a:t>Related </a:t>
            </a:r>
            <a:r>
              <a:rPr lang="en-US" sz="3600" dirty="0" smtClean="0"/>
              <a:t>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1016</TotalTime>
  <Words>564</Words>
  <Application>Microsoft Office PowerPoint</Application>
  <PresentationFormat>On-screen Show (4:3)</PresentationFormat>
  <Paragraphs>50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76</cp:revision>
  <dcterms:created xsi:type="dcterms:W3CDTF">2014-10-01T07:08:05Z</dcterms:created>
  <dcterms:modified xsi:type="dcterms:W3CDTF">2015-11-20T08:02:08Z</dcterms:modified>
</cp:coreProperties>
</file>