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84" r:id="rId5"/>
    <p:sldId id="287" r:id="rId6"/>
    <p:sldId id="286" r:id="rId7"/>
    <p:sldId id="285" r:id="rId8"/>
    <p:sldId id="28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182"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0A04327-1C9E-4F93-8747-D7EE245DBABB}" type="datetimeFigureOut">
              <a:rPr lang="en-US" smtClean="0"/>
              <a:t>19-Oct-15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D39BF-FD37-4A4D-9E22-1E7A7B24E2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A04327-1C9E-4F93-8747-D7EE245DBABB}" type="datetimeFigureOut">
              <a:rPr lang="en-US" smtClean="0"/>
              <a:t>19-Oct-15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19-Oct-15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0A04327-1C9E-4F93-8747-D7EE245DBABB}" type="datetimeFigureOut">
              <a:rPr lang="en-US" smtClean="0"/>
              <a:t>19-Oct-15</a:t>
            </a:fld>
            <a:endParaRPr lang="en-US"/>
          </a:p>
        </p:txBody>
      </p:sp>
      <p:sp>
        <p:nvSpPr>
          <p:cNvPr id="27" name="Slide Number Placeholder 26"/>
          <p:cNvSpPr>
            <a:spLocks noGrp="1"/>
          </p:cNvSpPr>
          <p:nvPr>
            <p:ph type="sldNum" sz="quarter" idx="11"/>
          </p:nvPr>
        </p:nvSpPr>
        <p:spPr/>
        <p:txBody>
          <a:bodyPr rtlCol="0"/>
          <a:lstStyle/>
          <a:p>
            <a:fld id="{AD2D39BF-FD37-4A4D-9E22-1E7A7B24E25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0A04327-1C9E-4F93-8747-D7EE245DBABB}" type="datetimeFigureOut">
              <a:rPr lang="en-US" smtClean="0"/>
              <a:t>19-Oct-15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D39BF-FD37-4A4D-9E22-1E7A7B24E2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04327-1C9E-4F93-8747-D7EE245DBABB}" type="datetimeFigureOut">
              <a:rPr lang="en-US" smtClean="0"/>
              <a:t>19-Oct-15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19-Oct-15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A04327-1C9E-4F93-8747-D7EE245DBABB}" type="datetimeFigureOut">
              <a:rPr lang="en-US" smtClean="0"/>
              <a:t>19-Oct-15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0A04327-1C9E-4F93-8747-D7EE245DBABB}" type="datetimeFigureOut">
              <a:rPr lang="en-US" smtClean="0"/>
              <a:t>19-Oct-15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D39BF-FD37-4A4D-9E22-1E7A7B24E2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smtClean="0"/>
              <a:t>Orthopedic &amp; Muscular System: Current Research</a:t>
            </a:r>
            <a:endParaRPr lang="en-US" b="1" dirty="0"/>
          </a:p>
        </p:txBody>
      </p:sp>
      <p:sp>
        <p:nvSpPr>
          <p:cNvPr id="8" name="Rectangle 7"/>
          <p:cNvSpPr/>
          <p:nvPr/>
        </p:nvSpPr>
        <p:spPr>
          <a:xfrm>
            <a:off x="1781989" y="4267200"/>
            <a:ext cx="5537093" cy="76944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Alessandro </a:t>
            </a:r>
            <a:r>
              <a:rPr lang="en-US" sz="4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Landi</a:t>
            </a:r>
            <a:r>
              <a:rPr lang="en-U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en-US" sz="4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3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
            <a:ext cx="1874949" cy="2624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636802"/>
            <a:ext cx="3117273" cy="2493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0262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He </a:t>
            </a:r>
            <a:r>
              <a:rPr lang="en-IN" sz="2000" dirty="0">
                <a:latin typeface="Times New Roman" pitchFamily="18" charset="0"/>
                <a:cs typeface="Times New Roman" pitchFamily="18" charset="0"/>
              </a:rPr>
              <a:t>is working as Assistant Neurosurgeon in the University of Rome “</a:t>
            </a:r>
            <a:r>
              <a:rPr lang="en-IN" sz="2000" dirty="0" err="1">
                <a:latin typeface="Times New Roman" pitchFamily="18" charset="0"/>
                <a:cs typeface="Times New Roman" pitchFamily="18" charset="0"/>
              </a:rPr>
              <a:t>Sapienza</a:t>
            </a:r>
            <a:r>
              <a:rPr lang="en-IN" sz="2000" dirty="0">
                <a:latin typeface="Times New Roman" pitchFamily="18" charset="0"/>
                <a:cs typeface="Times New Roman" pitchFamily="18" charset="0"/>
              </a:rPr>
              <a:t>”, and he is the member of AANS, NASS, EANS, </a:t>
            </a:r>
            <a:r>
              <a:rPr lang="en-IN" sz="2000" dirty="0" err="1">
                <a:latin typeface="Times New Roman" pitchFamily="18" charset="0"/>
                <a:cs typeface="Times New Roman" pitchFamily="18" charset="0"/>
              </a:rPr>
              <a:t>AOSpine</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22306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Research Interest</a:t>
            </a:r>
            <a:endParaRPr lang="en-US" dirty="0"/>
          </a:p>
        </p:txBody>
      </p:sp>
      <p:sp>
        <p:nvSpPr>
          <p:cNvPr id="3" name="Content Placeholder 2"/>
          <p:cNvSpPr>
            <a:spLocks noGrp="1"/>
          </p:cNvSpPr>
          <p:nvPr>
            <p:ph idx="1"/>
          </p:nvPr>
        </p:nvSpPr>
        <p:spPr>
          <a:xfrm>
            <a:off x="381000" y="1752600"/>
            <a:ext cx="8229600" cy="4724400"/>
          </a:xfrm>
        </p:spPr>
        <p:txBody>
          <a:bodyPr>
            <a:noAutofit/>
          </a:bodyPr>
          <a:lstStyle/>
          <a:p>
            <a:pPr marL="109728" indent="0">
              <a:buNone/>
            </a:pPr>
            <a:r>
              <a:rPr lang="en-IN" sz="2500" dirty="0">
                <a:latin typeface="Arabic Typesetting" pitchFamily="66" charset="-78"/>
                <a:cs typeface="Arabic Typesetting" pitchFamily="66" charset="-78"/>
              </a:rPr>
              <a:t>Anterior and Posterior spine surgery; </a:t>
            </a:r>
            <a:r>
              <a:rPr lang="en-IN" sz="2500" dirty="0" err="1">
                <a:latin typeface="Arabic Typesetting" pitchFamily="66" charset="-78"/>
                <a:cs typeface="Arabic Typesetting" pitchFamily="66" charset="-78"/>
              </a:rPr>
              <a:t>cranio</a:t>
            </a:r>
            <a:r>
              <a:rPr lang="en-IN" sz="2500" dirty="0">
                <a:latin typeface="Arabic Typesetting" pitchFamily="66" charset="-78"/>
                <a:cs typeface="Arabic Typesetting" pitchFamily="66" charset="-78"/>
              </a:rPr>
              <a:t>-cervical junction surgery, pain therapy; minimally invasive and endoscopic spine surgery; spinal </a:t>
            </a:r>
            <a:r>
              <a:rPr lang="en-IN" sz="2500" dirty="0" err="1">
                <a:latin typeface="Arabic Typesetting" pitchFamily="66" charset="-78"/>
                <a:cs typeface="Arabic Typesetting" pitchFamily="66" charset="-78"/>
              </a:rPr>
              <a:t>neurooncology</a:t>
            </a:r>
            <a:r>
              <a:rPr lang="en-IN" sz="2500" dirty="0">
                <a:latin typeface="Arabic Typesetting" pitchFamily="66" charset="-78"/>
                <a:cs typeface="Arabic Typesetting" pitchFamily="66" charset="-78"/>
              </a:rPr>
              <a:t>, Application of </a:t>
            </a:r>
            <a:r>
              <a:rPr lang="en-IN" sz="2500" dirty="0" err="1">
                <a:latin typeface="Arabic Typesetting" pitchFamily="66" charset="-78"/>
                <a:cs typeface="Arabic Typesetting" pitchFamily="66" charset="-78"/>
              </a:rPr>
              <a:t>hemocomponents</a:t>
            </a:r>
            <a:r>
              <a:rPr lang="en-IN" sz="2500" dirty="0">
                <a:latin typeface="Arabic Typesetting" pitchFamily="66" charset="-78"/>
                <a:cs typeface="Arabic Typesetting" pitchFamily="66" charset="-78"/>
              </a:rPr>
              <a:t> in spine surgery; spine trauma, </a:t>
            </a:r>
            <a:r>
              <a:rPr lang="en-IN" sz="2500" dirty="0" err="1">
                <a:latin typeface="Arabic Typesetting" pitchFamily="66" charset="-78"/>
                <a:cs typeface="Arabic Typesetting" pitchFamily="66" charset="-78"/>
              </a:rPr>
              <a:t>neurotraumatology</a:t>
            </a:r>
            <a:r>
              <a:rPr lang="en-IN" sz="2500" dirty="0">
                <a:latin typeface="Arabic Typesetting" pitchFamily="66" charset="-78"/>
                <a:cs typeface="Arabic Typesetting" pitchFamily="66" charset="-78"/>
              </a:rPr>
              <a:t>, </a:t>
            </a:r>
            <a:r>
              <a:rPr lang="en-IN" sz="2500" dirty="0" err="1">
                <a:latin typeface="Arabic Typesetting" pitchFamily="66" charset="-78"/>
                <a:cs typeface="Arabic Typesetting" pitchFamily="66" charset="-78"/>
              </a:rPr>
              <a:t>biomolecular</a:t>
            </a:r>
            <a:r>
              <a:rPr lang="en-IN" sz="2500" dirty="0">
                <a:latin typeface="Arabic Typesetting" pitchFamily="66" charset="-78"/>
                <a:cs typeface="Arabic Typesetting" pitchFamily="66" charset="-78"/>
              </a:rPr>
              <a:t> research for bone augmentation</a:t>
            </a:r>
          </a:p>
        </p:txBody>
      </p:sp>
    </p:spTree>
    <p:extLst>
      <p:ext uri="{BB962C8B-B14F-4D97-AF65-F5344CB8AC3E}">
        <p14:creationId xmlns:p14="http://schemas.microsoft.com/office/powerpoint/2010/main" val="346965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 spine trauma</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A spinal cord injury (SCI) is an injury to the spinal cord resulting in a change, either temporary or permanent, in the cord's normal motor, sensory, or autonomic function. Common causes of damage are trauma (car accident, gunshot, falls, sports injuries, etc.) or disease (transverse myelitis, polio, </a:t>
            </a:r>
            <a:r>
              <a:rPr lang="en-IN" sz="3000" dirty="0" err="1">
                <a:latin typeface="Arabic Typesetting" pitchFamily="66" charset="-78"/>
                <a:cs typeface="Arabic Typesetting" pitchFamily="66" charset="-78"/>
              </a:rPr>
              <a:t>spina</a:t>
            </a:r>
            <a:r>
              <a:rPr lang="en-IN" sz="3000" dirty="0">
                <a:latin typeface="Arabic Typesetting" pitchFamily="66" charset="-78"/>
                <a:cs typeface="Arabic Typesetting" pitchFamily="66" charset="-78"/>
              </a:rPr>
              <a:t> bifida, </a:t>
            </a:r>
            <a:r>
              <a:rPr lang="en-IN" sz="3000" dirty="0" err="1">
                <a:latin typeface="Arabic Typesetting" pitchFamily="66" charset="-78"/>
                <a:cs typeface="Arabic Typesetting" pitchFamily="66" charset="-78"/>
              </a:rPr>
              <a:t>Friedreich's</a:t>
            </a:r>
            <a:r>
              <a:rPr lang="en-IN" sz="3000" dirty="0">
                <a:latin typeface="Arabic Typesetting" pitchFamily="66" charset="-78"/>
                <a:cs typeface="Arabic Typesetting" pitchFamily="66" charset="-78"/>
              </a:rPr>
              <a:t> ataxia, etc.).</a:t>
            </a:r>
            <a:endParaRPr lang="en-US" sz="2800" dirty="0">
              <a:latin typeface="Times New Roman" pitchFamily="18" charset="0"/>
              <a:cs typeface="Times New Roman" pitchFamily="18" charset="0"/>
            </a:endParaRPr>
          </a:p>
        </p:txBody>
      </p:sp>
      <p:pic>
        <p:nvPicPr>
          <p:cNvPr id="2056"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199" y="4264859"/>
            <a:ext cx="2590801" cy="2579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3824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 spine trauma</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 The spinal cord does not have to be severed in order for a loss of function to occur. Depending on where the spinal cord and nerve roots are damaged, the symptoms can vary widely, from pain to paralysis to incontinence.</a:t>
            </a:r>
            <a:endParaRPr lang="en-US" sz="2800" dirty="0">
              <a:latin typeface="Times New Roman" pitchFamily="18" charset="0"/>
              <a:cs typeface="Times New Roman" pitchFamily="18"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523" y="3429000"/>
            <a:ext cx="3638727" cy="334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433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 spine trauma</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Spinal cord injuries are described at various levels of "incomplete", which can vary from having no effect on the patient to a "complete" injury which means a total loss of function. Treatment of spinal cord injuries starts with restraining the spine and controlling inflammation to prevent further damage.</a:t>
            </a:r>
            <a:endParaRPr lang="en-US" sz="2800" dirty="0">
              <a:latin typeface="Times New Roman" pitchFamily="18" charset="0"/>
              <a:cs typeface="Times New Roman"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3932" y="3733800"/>
            <a:ext cx="2576693" cy="286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234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547" y="762000"/>
            <a:ext cx="8352928" cy="631595"/>
          </a:xfrm>
        </p:spPr>
        <p:txBody>
          <a:bodyPr>
            <a:noAutofit/>
          </a:bodyPr>
          <a:lstStyle/>
          <a:p>
            <a:pPr marL="109728" indent="0" algn="just">
              <a:buNone/>
            </a:pPr>
            <a:r>
              <a:rPr lang="en-IN" sz="4000" dirty="0">
                <a:solidFill>
                  <a:schemeClr val="tx2"/>
                </a:solidFill>
                <a:latin typeface="+mj-lt"/>
                <a:ea typeface="+mj-ea"/>
                <a:cs typeface="+mj-cs"/>
              </a:rPr>
              <a:t> spine trauma</a:t>
            </a:r>
            <a:endParaRPr lang="en-IN" sz="3000" dirty="0" smtClean="0">
              <a:latin typeface="Arabic Typesetting" pitchFamily="66" charset="-78"/>
              <a:cs typeface="Arabic Typesetting" pitchFamily="66" charset="-78"/>
            </a:endParaRPr>
          </a:p>
          <a:p>
            <a:pPr algn="just"/>
            <a:endParaRPr lang="en-IN" sz="3000" dirty="0" smtClean="0">
              <a:latin typeface="Arabic Typesetting" pitchFamily="66" charset="-78"/>
              <a:cs typeface="Arabic Typesetting" pitchFamily="66" charset="-78"/>
            </a:endParaRPr>
          </a:p>
          <a:p>
            <a:pPr algn="just"/>
            <a:r>
              <a:rPr lang="en-IN" sz="3000" dirty="0">
                <a:latin typeface="Arabic Typesetting" pitchFamily="66" charset="-78"/>
                <a:cs typeface="Arabic Typesetting" pitchFamily="66" charset="-78"/>
              </a:rPr>
              <a:t>The actual treatment can vary widely depending on the location and extent of the injury. In many cases, spinal cord injuries require substantial physical therapy and rehabilitation, especially if the patient's injury interferes with activities of daily life.</a:t>
            </a:r>
            <a:endParaRPr lang="en-US" sz="2800" dirty="0">
              <a:latin typeface="Times New Roman" pitchFamily="18" charset="0"/>
              <a:cs typeface="Times New Roman" pitchFamily="18"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8598" y="3886200"/>
            <a:ext cx="3086328"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761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Orthopedic &amp; Muscular System: Current Research</a:t>
            </a:r>
            <a:endParaRPr lang="en-US" dirty="0"/>
          </a:p>
        </p:txBody>
      </p:sp>
      <p:sp>
        <p:nvSpPr>
          <p:cNvPr id="7" name="Vertical Scroll 6"/>
          <p:cNvSpPr/>
          <p:nvPr/>
        </p:nvSpPr>
        <p:spPr>
          <a:xfrm>
            <a:off x="-117186"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u="sng" dirty="0" smtClean="0">
                <a:solidFill>
                  <a:schemeClr val="accent2">
                    <a:lumMod val="20000"/>
                    <a:lumOff val="80000"/>
                  </a:schemeClr>
                </a:solidFill>
              </a:rPr>
              <a:t>Physiotherapy</a:t>
            </a:r>
          </a:p>
          <a:p>
            <a:pPr marL="342900" indent="-342900">
              <a:buFont typeface="Wingdings" panose="05000000000000000000" pitchFamily="2" charset="2"/>
              <a:buChar char="Ø"/>
              <a:defRPr/>
            </a:pPr>
            <a:r>
              <a:rPr lang="en-IN" sz="2000" u="sng" dirty="0" smtClean="0">
                <a:solidFill>
                  <a:schemeClr val="accent2">
                    <a:lumMod val="20000"/>
                    <a:lumOff val="80000"/>
                  </a:schemeClr>
                </a:solidFill>
              </a:rPr>
              <a:t>Sports Medicine</a:t>
            </a:r>
          </a:p>
          <a:p>
            <a:pPr marL="342900" indent="-342900">
              <a:buFont typeface="Wingdings" panose="05000000000000000000" pitchFamily="2" charset="2"/>
              <a:buChar char="Ø"/>
              <a:defRPr/>
            </a:pPr>
            <a:r>
              <a:rPr lang="en-IN" sz="2000" u="sng" dirty="0" smtClean="0">
                <a:solidFill>
                  <a:schemeClr val="accent2">
                    <a:lumMod val="20000"/>
                    <a:lumOff val="80000"/>
                  </a:schemeClr>
                </a:solidFill>
              </a:rPr>
              <a:t>Doping Studies</a:t>
            </a:r>
          </a:p>
          <a:p>
            <a:pPr marL="342900" indent="-342900">
              <a:buFont typeface="Wingdings" panose="05000000000000000000" pitchFamily="2" charset="2"/>
              <a:buChar char="Ø"/>
              <a:defRPr/>
            </a:pPr>
            <a:r>
              <a:rPr lang="en-US" sz="2000" u="sng" dirty="0">
                <a:solidFill>
                  <a:schemeClr val="accent2">
                    <a:lumMod val="20000"/>
                    <a:lumOff val="80000"/>
                  </a:schemeClr>
                </a:solidFill>
              </a:rPr>
              <a:t>Orthopedic </a:t>
            </a:r>
            <a:r>
              <a:rPr lang="en-US" sz="2000" u="sng" dirty="0" smtClean="0">
                <a:solidFill>
                  <a:schemeClr val="accent2">
                    <a:lumMod val="20000"/>
                    <a:lumOff val="80000"/>
                  </a:schemeClr>
                </a:solidFill>
              </a:rPr>
              <a:t>surgery</a:t>
            </a:r>
          </a:p>
          <a:p>
            <a:pPr marL="342900" indent="-342900">
              <a:buFont typeface="Wingdings" panose="05000000000000000000" pitchFamily="2" charset="2"/>
              <a:buChar char="Ø"/>
              <a:defRPr/>
            </a:pPr>
            <a:r>
              <a:rPr lang="en-US" sz="2000" u="sng" dirty="0">
                <a:solidFill>
                  <a:schemeClr val="accent2">
                    <a:lumMod val="20000"/>
                    <a:lumOff val="80000"/>
                  </a:schemeClr>
                </a:solidFill>
              </a:rPr>
              <a:t>musculoskeletal </a:t>
            </a:r>
            <a:r>
              <a:rPr lang="en-US" sz="2000" u="sng" dirty="0" smtClean="0">
                <a:solidFill>
                  <a:schemeClr val="accent2">
                    <a:lumMod val="20000"/>
                    <a:lumOff val="80000"/>
                  </a:schemeClr>
                </a:solidFill>
              </a:rPr>
              <a:t>systems</a:t>
            </a:r>
          </a:p>
          <a:p>
            <a:pPr marL="342900" indent="-342900">
              <a:buFont typeface="Wingdings" panose="05000000000000000000" pitchFamily="2" charset="2"/>
              <a:buChar char="Ø"/>
              <a:defRPr/>
            </a:pPr>
            <a:r>
              <a:rPr lang="en-US" sz="2000" u="sng" dirty="0" smtClean="0">
                <a:solidFill>
                  <a:schemeClr val="accent2">
                    <a:lumMod val="20000"/>
                    <a:lumOff val="80000"/>
                  </a:schemeClr>
                </a:solidFill>
              </a:rPr>
              <a:t>Spine</a:t>
            </a:r>
          </a:p>
          <a:p>
            <a:pPr marL="342900" indent="-342900">
              <a:buFont typeface="Wingdings" panose="05000000000000000000" pitchFamily="2" charset="2"/>
              <a:buChar char="Ø"/>
              <a:defRPr/>
            </a:pPr>
            <a:r>
              <a:rPr lang="en-US" sz="2000" u="sng" dirty="0">
                <a:solidFill>
                  <a:schemeClr val="accent2">
                    <a:lumMod val="20000"/>
                    <a:lumOff val="80000"/>
                  </a:schemeClr>
                </a:solidFill>
              </a:rPr>
              <a:t>Arthritis</a:t>
            </a:r>
          </a:p>
          <a:p>
            <a:pPr>
              <a:defRPr/>
            </a:pPr>
            <a:endParaRPr lang="en-US" sz="2000" u="sng" dirty="0" smtClean="0">
              <a:solidFill>
                <a:schemeClr val="accent2">
                  <a:lumMod val="20000"/>
                  <a:lumOff val="80000"/>
                </a:schemeClr>
              </a:solidFill>
            </a:endParaRPr>
          </a:p>
          <a:p>
            <a:pPr>
              <a:defRPr/>
            </a:pPr>
            <a:endParaRPr lang="en-US" sz="2000" u="sng" dirty="0" smtClean="0">
              <a:solidFill>
                <a:schemeClr val="accent2">
                  <a:lumMod val="20000"/>
                  <a:lumOff val="80000"/>
                </a:schemeClr>
              </a:solidFill>
            </a:endParaRPr>
          </a:p>
          <a:p>
            <a:pPr>
              <a:defRPr/>
            </a:pPr>
            <a:endParaRPr lang="en-US" sz="2000" u="sng" dirty="0" smtClean="0">
              <a:solidFill>
                <a:schemeClr val="accent2">
                  <a:lumMod val="20000"/>
                  <a:lumOff val="80000"/>
                </a:schemeClr>
              </a:solidFill>
            </a:endParaRPr>
          </a:p>
          <a:p>
            <a:pPr>
              <a:defRPr/>
            </a:pPr>
            <a:endParaRPr lang="en-US" sz="2000" u="sng" dirty="0">
              <a:solidFill>
                <a:schemeClr val="accent2">
                  <a:lumMod val="20000"/>
                  <a:lumOff val="80000"/>
                </a:schemeClr>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4703062"/>
            <a:ext cx="3962400" cy="2134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292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785</TotalTime>
  <Words>323</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PowerPoint Presentation</vt:lpstr>
      <vt:lpstr>Biography</vt:lpstr>
      <vt:lpstr>Research Interest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user9</cp:lastModifiedBy>
  <cp:revision>59</cp:revision>
  <dcterms:created xsi:type="dcterms:W3CDTF">2014-10-15T12:46:57Z</dcterms:created>
  <dcterms:modified xsi:type="dcterms:W3CDTF">2015-10-19T12:00:28Z</dcterms:modified>
</cp:coreProperties>
</file>