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3" r:id="rId2"/>
    <p:sldId id="264" r:id="rId3"/>
    <p:sldId id="267" r:id="rId4"/>
    <p:sldId id="268" r:id="rId5"/>
    <p:sldId id="269" r:id="rId6"/>
    <p:sldId id="265" r:id="rId7"/>
    <p:sldId id="261" r:id="rId8"/>
    <p:sldId id="260" r:id="rId9"/>
    <p:sldId id="259" r:id="rId10"/>
    <p:sldId id="258" r:id="rId11"/>
    <p:sldId id="257" r:id="rId12"/>
    <p:sldId id="256" r:id="rId13"/>
    <p:sldId id="273"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0" autoAdjust="0"/>
    <p:restoredTop sz="94585" autoAdjust="0"/>
  </p:normalViewPr>
  <p:slideViewPr>
    <p:cSldViewPr>
      <p:cViewPr varScale="1">
        <p:scale>
          <a:sx n="71" d="100"/>
          <a:sy n="71" d="100"/>
        </p:scale>
        <p:origin x="-1356" y="-96"/>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CA3E7F-38AA-45C4-8610-55FA75E6262D}" type="datetimeFigureOut">
              <a:rPr lang="en-US" smtClean="0"/>
              <a:t>02-12-2014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5DCFEB-6CED-4EC3-AD40-8A97E9EA5C03}" type="slidenum">
              <a:rPr lang="en-US" smtClean="0"/>
              <a:t>‹#›</a:t>
            </a:fld>
            <a:endParaRPr lang="en-US"/>
          </a:p>
        </p:txBody>
      </p:sp>
    </p:spTree>
    <p:extLst>
      <p:ext uri="{BB962C8B-B14F-4D97-AF65-F5344CB8AC3E}">
        <p14:creationId xmlns:p14="http://schemas.microsoft.com/office/powerpoint/2010/main" val="2061101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miter lim="800000"/>
            <a:headEnd/>
            <a:tailEnd/>
          </a:ln>
        </p:spPr>
        <p:txBody>
          <a:bodyPr/>
          <a:lstStyle/>
          <a:p>
            <a:fld id="{3433CD49-CFF1-4C14-9708-23204E496A35}" type="slidenum">
              <a:rPr lang="en-US"/>
              <a:pPr/>
              <a:t>6</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miter lim="800000"/>
            <a:headEnd/>
            <a:tailEnd/>
          </a:ln>
        </p:spPr>
        <p:txBody>
          <a:bodyPr/>
          <a:lstStyle/>
          <a:p>
            <a:fld id="{A68E3CD4-FDB7-47E8-91F8-B5AFA7795289}" type="slidenum">
              <a:rPr lang="en-US"/>
              <a:pPr/>
              <a:t>7</a:t>
            </a:fld>
            <a:endParaRPr 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miter lim="800000"/>
            <a:headEnd/>
            <a:tailEnd/>
          </a:ln>
        </p:spPr>
        <p:txBody>
          <a:bodyPr/>
          <a:lstStyle/>
          <a:p>
            <a:fld id="{1ED9C9DF-B5D8-4EA3-8B6C-B50D7D7705E2}" type="slidenum">
              <a:rPr lang="en-US"/>
              <a:pPr/>
              <a:t>8</a:t>
            </a:fld>
            <a:endParaRPr 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miter lim="800000"/>
            <a:headEnd/>
            <a:tailEnd/>
          </a:ln>
        </p:spPr>
        <p:txBody>
          <a:bodyPr/>
          <a:lstStyle/>
          <a:p>
            <a:fld id="{36FEE142-8109-4694-B8B9-FFD95ADD9A16}" type="slidenum">
              <a:rPr lang="en-US"/>
              <a:pPr/>
              <a:t>9</a:t>
            </a:fld>
            <a:endParaRPr 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miter lim="800000"/>
            <a:headEnd/>
            <a:tailEnd/>
          </a:ln>
        </p:spPr>
        <p:txBody>
          <a:bodyPr/>
          <a:lstStyle/>
          <a:p>
            <a:fld id="{6612988E-C153-43F8-A111-A789B9BE13D6}" type="slidenum">
              <a:rPr lang="en-US"/>
              <a:pPr/>
              <a:t>10</a:t>
            </a:fld>
            <a:endParaRPr 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miter lim="800000"/>
            <a:headEnd/>
            <a:tailEnd/>
          </a:ln>
        </p:spPr>
        <p:txBody>
          <a:bodyPr/>
          <a:lstStyle/>
          <a:p>
            <a:fld id="{394557CF-3C13-4F58-8224-6C8B85D3EB6D}" type="slidenum">
              <a:rPr lang="en-US"/>
              <a:pPr/>
              <a:t>11</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miter lim="800000"/>
            <a:headEnd/>
            <a:tailEnd/>
          </a:ln>
        </p:spPr>
        <p:txBody>
          <a:bodyPr/>
          <a:lstStyle/>
          <a:p>
            <a:fld id="{7340281E-C841-4DEC-827C-E4D9E7F6FF72}" type="slidenum">
              <a:rPr lang="en-US"/>
              <a:pPr/>
              <a:t>12</a:t>
            </a:fld>
            <a:endParaRPr 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a:p>
            <a:pPr eaLnBrk="1" hangingPunct="1"/>
            <a:r>
              <a:rPr lang="en-US" smtClean="0">
                <a:latin typeface="Times New Roman" pitchFamily="18" charset="0"/>
                <a:cs typeface="Times New Roman" pitchFamily="18" charset="0"/>
              </a:rPr>
              <a:t>Motor vehicle accidents and related injury cases (single and multiple vehicles involving single and multiple vehicle occupants and/or pedestrians), </a:t>
            </a:r>
          </a:p>
          <a:p>
            <a:pPr eaLnBrk="1" hangingPunct="1"/>
            <a:r>
              <a:rPr lang="en-US" smtClean="0">
                <a:latin typeface="Times New Roman" pitchFamily="18" charset="0"/>
              </a:rPr>
              <a:t>Occupation related accidents and injury cases,</a:t>
            </a:r>
          </a:p>
          <a:p>
            <a:pPr eaLnBrk="1" hangingPunct="1">
              <a:spcBef>
                <a:spcPct val="50000"/>
              </a:spcBef>
            </a:pPr>
            <a:r>
              <a:rPr lang="en-US" smtClean="0">
                <a:latin typeface="Times New Roman" pitchFamily="18" charset="0"/>
              </a:rPr>
              <a:t>3.	Product failure and related injury cases,</a:t>
            </a:r>
          </a:p>
          <a:p>
            <a:pPr eaLnBrk="1" hangingPunct="1">
              <a:spcBef>
                <a:spcPct val="50000"/>
              </a:spcBef>
            </a:pPr>
            <a:r>
              <a:rPr lang="en-US" smtClean="0">
                <a:latin typeface="Times New Roman" pitchFamily="18" charset="0"/>
              </a:rPr>
              <a:t>4.	Sports and recreation related accident and injury cases, </a:t>
            </a:r>
          </a:p>
          <a:p>
            <a:pPr eaLnBrk="1" hangingPunct="1">
              <a:spcBef>
                <a:spcPct val="50000"/>
              </a:spcBef>
            </a:pPr>
            <a:r>
              <a:rPr lang="en-US" smtClean="0">
                <a:latin typeface="Times New Roman" pitchFamily="18" charset="0"/>
              </a:rPr>
              <a:t>5.	Slip and fall accidents and related cases.</a:t>
            </a:r>
          </a:p>
          <a:p>
            <a:pPr eaLnBrk="1" hangingPunct="1"/>
            <a:r>
              <a:rPr lang="en-US" sz="900" b="1" smtClean="0">
                <a:latin typeface="Times New Roman" pitchFamily="18" charset="0"/>
                <a:cs typeface="Times New Roman" pitchFamily="18" charset="0"/>
              </a:rPr>
              <a:t>Forensic biomechanics cases may be put into the following categories:</a:t>
            </a:r>
          </a:p>
          <a:p>
            <a:pPr eaLnBrk="1" hangingPunct="1"/>
            <a:r>
              <a:rPr lang="en-US" smtClean="0">
                <a:latin typeface="Times New Roman" pitchFamily="18" charset="0"/>
                <a:cs typeface="Times New Roman" pitchFamily="18" charset="0"/>
              </a:rPr>
              <a:t>1.	Motor vehicle accidents and related injury cases (single and multiple vehicles involving single and multiple vehicle occupants and/or pedestrians), </a:t>
            </a:r>
          </a:p>
          <a:p>
            <a:pPr eaLnBrk="1" hangingPunct="1"/>
            <a:r>
              <a:rPr lang="en-US" smtClean="0">
                <a:latin typeface="Times New Roman" pitchFamily="18" charset="0"/>
              </a:rPr>
              <a:t>2.	Occupation related accidents and injury cases,</a:t>
            </a:r>
          </a:p>
          <a:p>
            <a:pPr eaLnBrk="1" hangingPunct="1">
              <a:spcBef>
                <a:spcPct val="50000"/>
              </a:spcBef>
            </a:pPr>
            <a:r>
              <a:rPr lang="en-US" smtClean="0">
                <a:latin typeface="Times New Roman" pitchFamily="18" charset="0"/>
              </a:rPr>
              <a:t>3.	Product failure and related injury cases,</a:t>
            </a:r>
          </a:p>
          <a:p>
            <a:pPr eaLnBrk="1" hangingPunct="1">
              <a:spcBef>
                <a:spcPct val="50000"/>
              </a:spcBef>
            </a:pPr>
            <a:r>
              <a:rPr lang="en-US" smtClean="0">
                <a:latin typeface="Times New Roman" pitchFamily="18" charset="0"/>
              </a:rPr>
              <a:t>4.	Sports and recreation related accident and injury cases, </a:t>
            </a:r>
          </a:p>
          <a:p>
            <a:pPr eaLnBrk="1" hangingPunct="1">
              <a:spcBef>
                <a:spcPct val="50000"/>
              </a:spcBef>
            </a:pPr>
            <a:r>
              <a:rPr lang="en-US" smtClean="0">
                <a:latin typeface="Times New Roman" pitchFamily="18" charset="0"/>
              </a:rPr>
              <a:t>5.	Slip and fall accidents and related cases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A52E4B-4BFA-41EB-9686-A514E3843D2E}" type="datetimeFigureOut">
              <a:rPr lang="en-US" smtClean="0"/>
              <a:t>02-12-2014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52E4B-4BFA-41EB-9686-A514E3843D2E}" type="datetimeFigureOut">
              <a:rPr lang="en-US" smtClean="0"/>
              <a:t>02-12-2014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52E4B-4BFA-41EB-9686-A514E3843D2E}" type="datetimeFigureOut">
              <a:rPr lang="en-US" smtClean="0"/>
              <a:t>02-12-2014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52E4B-4BFA-41EB-9686-A514E3843D2E}" type="datetimeFigureOut">
              <a:rPr lang="en-US" smtClean="0"/>
              <a:t>02-12-2014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A52E4B-4BFA-41EB-9686-A514E3843D2E}" type="datetimeFigureOut">
              <a:rPr lang="en-US" smtClean="0"/>
              <a:t>02-12-2014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A52E4B-4BFA-41EB-9686-A514E3843D2E}" type="datetimeFigureOut">
              <a:rPr lang="en-US" smtClean="0"/>
              <a:t>02-12-2014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A52E4B-4BFA-41EB-9686-A514E3843D2E}" type="datetimeFigureOut">
              <a:rPr lang="en-US" smtClean="0"/>
              <a:t>02-12-2014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A52E4B-4BFA-41EB-9686-A514E3843D2E}" type="datetimeFigureOut">
              <a:rPr lang="en-US" smtClean="0"/>
              <a:t>02-12-2014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52E4B-4BFA-41EB-9686-A514E3843D2E}" type="datetimeFigureOut">
              <a:rPr lang="en-US" smtClean="0"/>
              <a:t>02-12-2014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2E4B-4BFA-41EB-9686-A514E3843D2E}" type="datetimeFigureOut">
              <a:rPr lang="en-US" smtClean="0"/>
              <a:t>02-12-2014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2E4B-4BFA-41EB-9686-A514E3843D2E}" type="datetimeFigureOut">
              <a:rPr lang="en-US" smtClean="0"/>
              <a:t>02-12-2014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CD7A7-473C-4FB5-A245-9BFA0B6917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52E4B-4BFA-41EB-9686-A514E3843D2E}" type="datetimeFigureOut">
              <a:rPr lang="en-US" smtClean="0"/>
              <a:t>02-12-2014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7CD7A7-473C-4FB5-A245-9BFA0B6917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742030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533400"/>
            <a:ext cx="8305800" cy="1143000"/>
          </a:xfrm>
        </p:spPr>
        <p:txBody>
          <a:bodyPr>
            <a:normAutofit fontScale="90000"/>
          </a:bodyPr>
          <a:lstStyle/>
          <a:p>
            <a:pPr eaLnBrk="1" hangingPunct="1">
              <a:defRPr/>
            </a:pPr>
            <a:r>
              <a:rPr lang="en-US" sz="4000" b="1" smtClean="0">
                <a:ea typeface="+mj-ea"/>
              </a:rPr>
              <a:t>ANALYSES OF RESPONSE TO EXTERNAL FORCES</a:t>
            </a:r>
          </a:p>
        </p:txBody>
      </p:sp>
      <p:sp>
        <p:nvSpPr>
          <p:cNvPr id="9219" name="Rectangle 3"/>
          <p:cNvSpPr>
            <a:spLocks noGrp="1" noChangeArrowheads="1"/>
          </p:cNvSpPr>
          <p:nvPr>
            <p:ph idx="1"/>
          </p:nvPr>
        </p:nvSpPr>
        <p:spPr>
          <a:xfrm>
            <a:off x="914400" y="1981200"/>
            <a:ext cx="7848600" cy="4343400"/>
          </a:xfrm>
        </p:spPr>
        <p:txBody>
          <a:bodyPr/>
          <a:lstStyle/>
          <a:p>
            <a:pPr eaLnBrk="1" hangingPunct="1">
              <a:lnSpc>
                <a:spcPct val="90000"/>
              </a:lnSpc>
              <a:defRPr/>
            </a:pPr>
            <a:r>
              <a:rPr lang="en-US" sz="3000" b="1" smtClean="0">
                <a:ea typeface="+mn-ea"/>
              </a:rPr>
              <a:t>Steady-State and Transient Pressure and Sound Applications</a:t>
            </a:r>
          </a:p>
          <a:p>
            <a:pPr eaLnBrk="1" hangingPunct="1">
              <a:lnSpc>
                <a:spcPct val="90000"/>
              </a:lnSpc>
              <a:defRPr/>
            </a:pPr>
            <a:r>
              <a:rPr lang="en-US" sz="3000" b="1" smtClean="0">
                <a:ea typeface="+mn-ea"/>
              </a:rPr>
              <a:t>Various Acceleration Environments</a:t>
            </a:r>
          </a:p>
          <a:p>
            <a:pPr eaLnBrk="1" hangingPunct="1">
              <a:lnSpc>
                <a:spcPct val="90000"/>
              </a:lnSpc>
              <a:buFontTx/>
              <a:buNone/>
              <a:defRPr/>
            </a:pPr>
            <a:r>
              <a:rPr lang="en-US" sz="3000" b="1" smtClean="0">
                <a:ea typeface="+mn-ea"/>
              </a:rPr>
              <a:t>   a) Body Vibration</a:t>
            </a:r>
          </a:p>
          <a:p>
            <a:pPr eaLnBrk="1" hangingPunct="1">
              <a:lnSpc>
                <a:spcPct val="90000"/>
              </a:lnSpc>
              <a:buFontTx/>
              <a:buNone/>
              <a:defRPr/>
            </a:pPr>
            <a:r>
              <a:rPr lang="en-US" sz="3000" b="1" smtClean="0">
                <a:ea typeface="+mn-ea"/>
              </a:rPr>
              <a:t>   b) Impact and Crash Protection (head,</a:t>
            </a:r>
            <a:br>
              <a:rPr lang="en-US" sz="3000" b="1" smtClean="0">
                <a:ea typeface="+mn-ea"/>
              </a:rPr>
            </a:br>
            <a:r>
              <a:rPr lang="en-US" sz="3000" b="1" smtClean="0">
                <a:ea typeface="+mn-ea"/>
              </a:rPr>
              <a:t>    neck, chest and abdominal injury)</a:t>
            </a:r>
          </a:p>
          <a:p>
            <a:pPr eaLnBrk="1" hangingPunct="1">
              <a:lnSpc>
                <a:spcPct val="90000"/>
              </a:lnSpc>
              <a:buFontTx/>
              <a:buNone/>
              <a:defRPr/>
            </a:pPr>
            <a:r>
              <a:rPr lang="en-US" sz="3000" b="1" smtClean="0">
                <a:ea typeface="+mn-ea"/>
              </a:rPr>
              <a:t>   c) Hypo and Hypergravity Conditions</a:t>
            </a:r>
          </a:p>
          <a:p>
            <a:pPr eaLnBrk="1" hangingPunct="1">
              <a:lnSpc>
                <a:spcPct val="90000"/>
              </a:lnSpc>
              <a:defRPr/>
            </a:pPr>
            <a:r>
              <a:rPr lang="en-US" sz="3000" b="1" smtClean="0">
                <a:ea typeface="+mn-ea"/>
              </a:rPr>
              <a:t>The Diagnostic and Therapeutic Sound and Force Applications.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609600"/>
            <a:ext cx="7772400" cy="2286000"/>
          </a:xfrm>
        </p:spPr>
        <p:txBody>
          <a:bodyPr/>
          <a:lstStyle/>
          <a:p>
            <a:pPr eaLnBrk="1" hangingPunct="1">
              <a:defRPr/>
            </a:pPr>
            <a:r>
              <a:rPr lang="en-US" sz="4000" b="1" dirty="0" smtClean="0">
                <a:ea typeface="+mj-ea"/>
              </a:rPr>
              <a:t>ANALYSES OF RESPONSE TO REPLACED PARTS AND ASSISTIVE DEVICES</a:t>
            </a:r>
          </a:p>
        </p:txBody>
      </p:sp>
      <p:sp>
        <p:nvSpPr>
          <p:cNvPr id="10243" name="Rectangle 3"/>
          <p:cNvSpPr>
            <a:spLocks noGrp="1" noChangeArrowheads="1"/>
          </p:cNvSpPr>
          <p:nvPr>
            <p:ph idx="1"/>
          </p:nvPr>
        </p:nvSpPr>
        <p:spPr>
          <a:xfrm>
            <a:off x="1143000" y="3124200"/>
            <a:ext cx="7086600" cy="2971800"/>
          </a:xfrm>
        </p:spPr>
        <p:txBody>
          <a:bodyPr/>
          <a:lstStyle/>
          <a:p>
            <a:pPr eaLnBrk="1" hangingPunct="1">
              <a:defRPr/>
            </a:pPr>
            <a:r>
              <a:rPr lang="en-US" sz="4000" b="1" smtClean="0">
                <a:ea typeface="+mn-ea"/>
              </a:rPr>
              <a:t>External Orthoses/Prostheses</a:t>
            </a:r>
          </a:p>
          <a:p>
            <a:pPr eaLnBrk="1" hangingPunct="1">
              <a:defRPr/>
            </a:pPr>
            <a:r>
              <a:rPr lang="en-US" sz="4000" b="1" smtClean="0">
                <a:ea typeface="+mn-ea"/>
              </a:rPr>
              <a:t>Internal Orthoses/Prostheses</a:t>
            </a:r>
          </a:p>
          <a:p>
            <a:pPr eaLnBrk="1" hangingPunct="1">
              <a:defRPr/>
            </a:pPr>
            <a:r>
              <a:rPr lang="en-US" sz="4000" b="1" smtClean="0">
                <a:ea typeface="+mn-ea"/>
              </a:rPr>
              <a:t>Biomechanical Compatibility of previous two items.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228600"/>
            <a:ext cx="8153400" cy="1295400"/>
          </a:xfrm>
        </p:spPr>
        <p:txBody>
          <a:bodyPr>
            <a:normAutofit fontScale="90000"/>
          </a:bodyPr>
          <a:lstStyle/>
          <a:p>
            <a:pPr algn="l" eaLnBrk="1" hangingPunct="1">
              <a:defRPr/>
            </a:pPr>
            <a:r>
              <a:rPr lang="en-US" sz="4000" b="1" dirty="0" smtClean="0">
                <a:ea typeface="+mj-ea"/>
                <a:cs typeface="Times New Roman" charset="0"/>
              </a:rPr>
              <a:t>Forensic biomechanics cases may be put into the following categories:</a:t>
            </a:r>
            <a:endParaRPr lang="en-US" sz="4000" dirty="0" smtClean="0">
              <a:ea typeface="+mj-ea"/>
              <a:cs typeface="Times New Roman" charset="0"/>
            </a:endParaRPr>
          </a:p>
        </p:txBody>
      </p:sp>
      <p:sp>
        <p:nvSpPr>
          <p:cNvPr id="18435" name="Rectangle 3"/>
          <p:cNvSpPr>
            <a:spLocks noGrp="1" noChangeArrowheads="1"/>
          </p:cNvSpPr>
          <p:nvPr>
            <p:ph idx="1"/>
          </p:nvPr>
        </p:nvSpPr>
        <p:spPr>
          <a:xfrm>
            <a:off x="685800" y="1600200"/>
            <a:ext cx="8153400" cy="4876800"/>
          </a:xfrm>
        </p:spPr>
        <p:txBody>
          <a:bodyPr/>
          <a:lstStyle/>
          <a:p>
            <a:pPr marL="609600" indent="-609600" eaLnBrk="1" hangingPunct="1">
              <a:lnSpc>
                <a:spcPct val="90000"/>
              </a:lnSpc>
              <a:buFontTx/>
              <a:buAutoNum type="arabicPeriod"/>
              <a:defRPr/>
            </a:pPr>
            <a:r>
              <a:rPr lang="en-US" sz="3000" b="1" dirty="0" smtClean="0">
                <a:ea typeface="+mn-ea"/>
                <a:cs typeface="Times New Roman" charset="0"/>
              </a:rPr>
              <a:t>Motor vehicle accidents and related injury cases (single and multiple vehicles involving single and multiple vehicle occupants and/or pedestrians), </a:t>
            </a:r>
          </a:p>
          <a:p>
            <a:pPr marL="609600" indent="-609600" eaLnBrk="1" hangingPunct="1">
              <a:lnSpc>
                <a:spcPct val="90000"/>
              </a:lnSpc>
              <a:buFontTx/>
              <a:buAutoNum type="arabicPeriod"/>
              <a:defRPr/>
            </a:pPr>
            <a:r>
              <a:rPr lang="en-US" sz="3000" b="1" dirty="0" smtClean="0">
                <a:ea typeface="+mn-ea"/>
              </a:rPr>
              <a:t>Occupation related accidents and injury cases,</a:t>
            </a:r>
          </a:p>
          <a:p>
            <a:pPr marL="609600" indent="-609600" eaLnBrk="1" hangingPunct="1">
              <a:lnSpc>
                <a:spcPct val="90000"/>
              </a:lnSpc>
              <a:spcBef>
                <a:spcPct val="50000"/>
              </a:spcBef>
              <a:buFontTx/>
              <a:buNone/>
              <a:defRPr/>
            </a:pPr>
            <a:r>
              <a:rPr lang="en-US" sz="3000" b="1" dirty="0" smtClean="0">
                <a:ea typeface="+mn-ea"/>
              </a:rPr>
              <a:t>3.	Product failure and related injury cases,</a:t>
            </a:r>
          </a:p>
          <a:p>
            <a:pPr marL="609600" indent="-609600" eaLnBrk="1" hangingPunct="1">
              <a:lnSpc>
                <a:spcPct val="90000"/>
              </a:lnSpc>
              <a:spcBef>
                <a:spcPct val="50000"/>
              </a:spcBef>
              <a:buFontTx/>
              <a:buNone/>
              <a:defRPr/>
            </a:pPr>
            <a:r>
              <a:rPr lang="en-US" sz="3000" b="1" dirty="0" smtClean="0">
                <a:ea typeface="+mn-ea"/>
              </a:rPr>
              <a:t>4.	Sports and recreation related accident and injury cases, </a:t>
            </a:r>
          </a:p>
          <a:p>
            <a:pPr marL="609600" indent="-609600" eaLnBrk="1" hangingPunct="1">
              <a:lnSpc>
                <a:spcPct val="90000"/>
              </a:lnSpc>
              <a:spcBef>
                <a:spcPct val="50000"/>
              </a:spcBef>
              <a:buFontTx/>
              <a:buNone/>
              <a:defRPr/>
            </a:pPr>
            <a:r>
              <a:rPr lang="en-US" sz="3000" b="1" dirty="0" smtClean="0">
                <a:ea typeface="+mn-ea"/>
              </a:rPr>
              <a:t>5.	Slip and fall accidents and related cases.</a:t>
            </a:r>
            <a:endParaRPr lang="en-US" sz="3000" b="1" dirty="0" smtClean="0">
              <a:ea typeface="+mn-ea"/>
              <a:cs typeface="Times New Roman"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Publications</a:t>
            </a:r>
            <a:endParaRPr lang="en-US" dirty="0"/>
          </a:p>
        </p:txBody>
      </p:sp>
      <p:sp>
        <p:nvSpPr>
          <p:cNvPr id="3" name="Content Placeholder 2"/>
          <p:cNvSpPr>
            <a:spLocks noGrp="1"/>
          </p:cNvSpPr>
          <p:nvPr>
            <p:ph idx="1"/>
          </p:nvPr>
        </p:nvSpPr>
        <p:spPr/>
        <p:txBody>
          <a:bodyPr/>
          <a:lstStyle/>
          <a:p>
            <a:r>
              <a:rPr lang="en-US" dirty="0" smtClean="0"/>
              <a:t>iospress.metapress.com/index/999f276fx7j7986h.pdf</a:t>
            </a:r>
          </a:p>
          <a:p>
            <a:r>
              <a:rPr lang="en-US" dirty="0"/>
              <a:t>http://www.ncbi.nlm.nih.gov/pubmed/?term=15503456</a:t>
            </a:r>
            <a:endParaRPr lang="en-US" dirty="0"/>
          </a:p>
        </p:txBody>
      </p:sp>
    </p:spTree>
    <p:extLst>
      <p:ext uri="{BB962C8B-B14F-4D97-AF65-F5344CB8AC3E}">
        <p14:creationId xmlns:p14="http://schemas.microsoft.com/office/powerpoint/2010/main" val="3993679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1"/>
          </p:nvPr>
        </p:nvSpPr>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10778066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08369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rakesh-s\Desktop\indexF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28600"/>
            <a:ext cx="1981200" cy="2120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411760" y="2514600"/>
            <a:ext cx="4608512"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latin typeface="Times New Roman" pitchFamily="18" charset="0"/>
                <a:cs typeface="Times New Roman" pitchFamily="18" charset="0"/>
              </a:rPr>
              <a:t>Journal of Forensic Biomechanics</a:t>
            </a:r>
          </a:p>
        </p:txBody>
      </p:sp>
      <p:sp>
        <p:nvSpPr>
          <p:cNvPr id="7" name="Title 1"/>
          <p:cNvSpPr>
            <a:spLocks noGrp="1"/>
          </p:cNvSpPr>
          <p:nvPr/>
        </p:nvSpPr>
        <p:spPr>
          <a:xfrm>
            <a:off x="609600" y="3048000"/>
            <a:ext cx="7924800" cy="762001"/>
          </a:xfrm>
          <a:prstGeom prst="rect">
            <a:avLst/>
          </a:prstGeom>
        </p:spPr>
        <p:txBody>
          <a:bodyPr vert="horz" lIns="45720" rIns="45720" bIns="45720" anchor="b">
            <a:normAutofit fontScale="90000" lnSpcReduction="20000"/>
          </a:bodyPr>
          <a:lstStyle>
            <a:lvl1pPr algn="r" rtl="0" eaLnBrk="1" latinLnBrk="0" hangingPunct="1">
              <a:spcBef>
                <a:spcPct val="0"/>
              </a:spcBef>
              <a:buNone/>
              <a:defRPr kumimoji="0" sz="45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ctr"/>
            <a:r>
              <a:rPr lang="en-US" sz="3100" i="1" dirty="0">
                <a:solidFill>
                  <a:srgbClr val="FFFF00"/>
                </a:solidFill>
                <a:latin typeface="Times New Roman" pitchFamily="18" charset="0"/>
                <a:cs typeface="Times New Roman" pitchFamily="18" charset="0"/>
              </a:rPr>
              <a:t>Dr. </a:t>
            </a:r>
            <a:r>
              <a:rPr lang="en-US" sz="2700" i="1" dirty="0">
                <a:solidFill>
                  <a:srgbClr val="FFFF00"/>
                </a:solidFill>
                <a:latin typeface="Times New Roman" pitchFamily="18" charset="0"/>
                <a:cs typeface="Times New Roman" pitchFamily="18" charset="0"/>
              </a:rPr>
              <a:t>Ali </a:t>
            </a:r>
            <a:r>
              <a:rPr lang="en-US" sz="2700" i="1" dirty="0" err="1">
                <a:solidFill>
                  <a:srgbClr val="FFFF00"/>
                </a:solidFill>
                <a:latin typeface="Times New Roman" pitchFamily="18" charset="0"/>
                <a:cs typeface="Times New Roman" pitchFamily="18" charset="0"/>
              </a:rPr>
              <a:t>Erkan</a:t>
            </a:r>
            <a:r>
              <a:rPr lang="en-US" sz="2700" i="1" dirty="0">
                <a:solidFill>
                  <a:srgbClr val="FFFF00"/>
                </a:solidFill>
                <a:latin typeface="Times New Roman" pitchFamily="18" charset="0"/>
                <a:cs typeface="Times New Roman" pitchFamily="18" charset="0"/>
              </a:rPr>
              <a:t> </a:t>
            </a:r>
            <a:r>
              <a:rPr lang="en-US" sz="2700" i="1" dirty="0" err="1">
                <a:solidFill>
                  <a:srgbClr val="FFFF00"/>
                </a:solidFill>
                <a:latin typeface="Times New Roman" pitchFamily="18" charset="0"/>
                <a:cs typeface="Times New Roman" pitchFamily="18" charset="0"/>
              </a:rPr>
              <a:t>Engin</a:t>
            </a:r>
            <a:r>
              <a:rPr lang="en-US" sz="2700" i="1" dirty="0">
                <a:solidFill>
                  <a:srgbClr val="FFFF00"/>
                </a:solidFill>
                <a:latin typeface="Times New Roman" pitchFamily="18" charset="0"/>
                <a:cs typeface="Times New Roman" pitchFamily="18" charset="0"/>
              </a:rPr>
              <a:t> </a:t>
            </a:r>
            <a:r>
              <a:rPr lang="en-US" sz="2800" dirty="0" smtClean="0">
                <a:solidFill>
                  <a:srgbClr val="FFFF00"/>
                </a:solidFill>
                <a:latin typeface="Times New Roman" pitchFamily="18" charset="0"/>
                <a:cs typeface="Times New Roman" pitchFamily="18" charset="0"/>
              </a:rPr>
              <a:t/>
            </a:r>
            <a:br>
              <a:rPr lang="en-US" sz="2800" dirty="0" smtClean="0">
                <a:solidFill>
                  <a:srgbClr val="FFFF00"/>
                </a:solidFill>
                <a:latin typeface="Times New Roman" pitchFamily="18" charset="0"/>
                <a:cs typeface="Times New Roman" pitchFamily="18" charset="0"/>
              </a:rPr>
            </a:br>
            <a:r>
              <a:rPr lang="en-US" sz="2700" i="1" dirty="0" smtClean="0">
                <a:solidFill>
                  <a:srgbClr val="FFFF00"/>
                </a:solidFill>
                <a:latin typeface="Times New Roman" pitchFamily="18" charset="0"/>
                <a:cs typeface="Times New Roman" pitchFamily="18" charset="0"/>
              </a:rPr>
              <a:t>Editor-in-Chief</a:t>
            </a:r>
            <a:endParaRPr lang="en-US" sz="2700" i="1" dirty="0">
              <a:solidFill>
                <a:srgbClr val="FFFF00"/>
              </a:solidFill>
              <a:latin typeface="Times New Roman" pitchFamily="18" charset="0"/>
              <a:cs typeface="Times New Roman" pitchFamily="18" charset="0"/>
            </a:endParaRPr>
          </a:p>
        </p:txBody>
      </p:sp>
      <p:sp>
        <p:nvSpPr>
          <p:cNvPr id="8" name="Subtitle 2"/>
          <p:cNvSpPr>
            <a:spLocks noGrp="1"/>
          </p:cNvSpPr>
          <p:nvPr/>
        </p:nvSpPr>
        <p:spPr>
          <a:xfrm>
            <a:off x="76200" y="4191000"/>
            <a:ext cx="8305800" cy="1905000"/>
          </a:xfrm>
          <a:prstGeom prst="rect">
            <a:avLst/>
          </a:prstGeom>
        </p:spPr>
        <p:txBody>
          <a:bodyPr vert="horz" lIns="182880" tIns="0">
            <a:normAutofit/>
          </a:bodyPr>
          <a:lstStyle>
            <a:lvl1pPr marL="36576" indent="0" algn="r" rtl="0" eaLnBrk="1" latinLnBrk="0" hangingPunct="1">
              <a:spcBef>
                <a:spcPts val="0"/>
              </a:spcBef>
              <a:buClr>
                <a:schemeClr val="accent1"/>
              </a:buClr>
              <a:buSzPct val="80000"/>
              <a:buFont typeface="Wingdings 2"/>
              <a:buNone/>
              <a:defRPr kumimoji="0" sz="2000" kern="1200">
                <a:solidFill>
                  <a:schemeClr val="bg2">
                    <a:shade val="25000"/>
                  </a:schemeClr>
                </a:solidFill>
                <a:effectLst/>
                <a:latin typeface="+mn-lt"/>
                <a:ea typeface="+mn-ea"/>
                <a:cs typeface="+mn-cs"/>
              </a:defRPr>
            </a:lvl1pPr>
            <a:lvl2pPr marL="457200" indent="0" algn="ctr" rtl="0" eaLnBrk="1" latinLnBrk="0" hangingPunct="1">
              <a:spcBef>
                <a:spcPts val="250"/>
              </a:spcBef>
              <a:buClr>
                <a:schemeClr val="accent1"/>
              </a:buClr>
              <a:buSzPct val="100000"/>
              <a:buFont typeface="Verdana"/>
              <a:buNone/>
              <a:defRPr kumimoji="0" sz="2400" kern="1200">
                <a:solidFill>
                  <a:schemeClr val="tx1"/>
                </a:solidFill>
                <a:latin typeface="+mn-lt"/>
                <a:ea typeface="+mn-ea"/>
                <a:cs typeface="+mn-cs"/>
              </a:defRPr>
            </a:lvl2pPr>
            <a:lvl3pPr marL="914400" indent="0" algn="ctr" rtl="0" eaLnBrk="1" latinLnBrk="0" hangingPunct="1">
              <a:spcBef>
                <a:spcPts val="250"/>
              </a:spcBef>
              <a:buClr>
                <a:schemeClr val="accent2">
                  <a:tint val="85000"/>
                  <a:satMod val="285000"/>
                </a:schemeClr>
              </a:buClr>
              <a:buSzPct val="100000"/>
              <a:buFont typeface="Wingdings 2"/>
              <a:buNone/>
              <a:defRPr kumimoji="0" sz="2200" kern="1200">
                <a:solidFill>
                  <a:schemeClr val="tx1"/>
                </a:solidFill>
                <a:latin typeface="+mn-lt"/>
                <a:ea typeface="+mn-ea"/>
                <a:cs typeface="+mn-cs"/>
              </a:defRPr>
            </a:lvl3pPr>
            <a:lvl4pPr marL="1371600" indent="0" algn="ctr" rtl="0" eaLnBrk="1" latinLnBrk="0" hangingPunct="1">
              <a:spcBef>
                <a:spcPts val="230"/>
              </a:spcBef>
              <a:buClr>
                <a:schemeClr val="accent2">
                  <a:tint val="85000"/>
                  <a:satMod val="285000"/>
                </a:schemeClr>
              </a:buClr>
              <a:buSzPct val="112000"/>
              <a:buFont typeface="Verdana"/>
              <a:buNone/>
              <a:defRPr kumimoji="0" sz="1900" kern="1200">
                <a:solidFill>
                  <a:schemeClr val="tx1"/>
                </a:solidFill>
                <a:latin typeface="+mn-lt"/>
                <a:ea typeface="+mn-ea"/>
                <a:cs typeface="+mn-cs"/>
              </a:defRPr>
            </a:lvl4pPr>
            <a:lvl5pPr marL="1828800" indent="0" algn="ctr" rtl="0" eaLnBrk="1" latinLnBrk="0" hangingPunct="1">
              <a:spcBef>
                <a:spcPts val="250"/>
              </a:spcBef>
              <a:buClr>
                <a:schemeClr val="accent3">
                  <a:tint val="85000"/>
                  <a:satMod val="275000"/>
                </a:schemeClr>
              </a:buClr>
              <a:buSzPct val="100000"/>
              <a:buFont typeface="Wingdings 2"/>
              <a:buNone/>
              <a:defRPr kumimoji="0" sz="1800" kern="1200">
                <a:solidFill>
                  <a:schemeClr val="tx1"/>
                </a:solidFill>
                <a:latin typeface="+mn-lt"/>
                <a:ea typeface="+mn-ea"/>
                <a:cs typeface="+mn-cs"/>
              </a:defRPr>
            </a:lvl5pPr>
            <a:lvl6pPr marL="2286000" indent="0" algn="ctr" rtl="0" eaLnBrk="1" latinLnBrk="0" hangingPunct="1">
              <a:spcBef>
                <a:spcPts val="250"/>
              </a:spcBef>
              <a:buClr>
                <a:schemeClr val="accent3">
                  <a:tint val="85000"/>
                  <a:satMod val="275000"/>
                </a:schemeClr>
              </a:buClr>
              <a:buSzPct val="100000"/>
              <a:buFont typeface="Verdana"/>
              <a:buNone/>
              <a:defRPr kumimoji="0" sz="1700" kern="1200" baseline="0">
                <a:solidFill>
                  <a:schemeClr val="tx1"/>
                </a:solidFill>
                <a:latin typeface="+mn-lt"/>
                <a:ea typeface="+mn-ea"/>
                <a:cs typeface="+mn-cs"/>
              </a:defRPr>
            </a:lvl6pPr>
            <a:lvl7pPr marL="27432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7pPr>
            <a:lvl8pPr marL="3200400" indent="0" algn="ctr" rtl="0" eaLnBrk="1" latinLnBrk="0" hangingPunct="1">
              <a:spcBef>
                <a:spcPts val="257"/>
              </a:spcBef>
              <a:buClr>
                <a:schemeClr val="accent3">
                  <a:tint val="85000"/>
                  <a:satMod val="275000"/>
                </a:schemeClr>
              </a:buClr>
              <a:buSzPct val="100000"/>
              <a:buFont typeface="Verdana"/>
              <a:buNone/>
              <a:defRPr kumimoji="0" sz="1500" kern="1200" baseline="0">
                <a:solidFill>
                  <a:schemeClr val="tx1"/>
                </a:solidFill>
                <a:latin typeface="+mn-lt"/>
                <a:ea typeface="+mn-ea"/>
                <a:cs typeface="+mn-cs"/>
              </a:defRPr>
            </a:lvl8pPr>
            <a:lvl9pPr marL="36576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9pPr>
            <a:extLst/>
          </a:lstStyle>
          <a:p>
            <a:pPr algn="l">
              <a:lnSpc>
                <a:spcPct val="90000"/>
              </a:lnSpc>
              <a:defRPr/>
            </a:pPr>
            <a:r>
              <a:rPr lang="en-IN" sz="2400" b="1" i="1" dirty="0">
                <a:solidFill>
                  <a:schemeClr val="tx1"/>
                </a:solidFill>
                <a:latin typeface="Times New Roman" pitchFamily="18" charset="0"/>
                <a:cs typeface="Times New Roman" pitchFamily="18" charset="0"/>
              </a:rPr>
              <a:t>Professor Emeritus, The Ohio State University (1995-)</a:t>
            </a:r>
          </a:p>
          <a:p>
            <a:pPr algn="l">
              <a:lnSpc>
                <a:spcPct val="90000"/>
              </a:lnSpc>
              <a:defRPr/>
            </a:pPr>
            <a:r>
              <a:rPr lang="en-IN" sz="2400" b="1" i="1" dirty="0">
                <a:solidFill>
                  <a:schemeClr val="tx1"/>
                </a:solidFill>
                <a:latin typeface="Times New Roman" pitchFamily="18" charset="0"/>
                <a:cs typeface="Times New Roman" pitchFamily="18" charset="0"/>
              </a:rPr>
              <a:t>&amp; University of South Alabama (2011-)</a:t>
            </a:r>
          </a:p>
          <a:p>
            <a:pPr algn="l">
              <a:lnSpc>
                <a:spcPct val="90000"/>
              </a:lnSpc>
              <a:defRPr/>
            </a:pPr>
            <a:r>
              <a:rPr lang="en-IN" sz="2400" b="1" i="1" dirty="0">
                <a:solidFill>
                  <a:schemeClr val="tx1"/>
                </a:solidFill>
                <a:latin typeface="Times New Roman" pitchFamily="18" charset="0"/>
                <a:cs typeface="Times New Roman" pitchFamily="18" charset="0"/>
              </a:rPr>
              <a:t>Department of Mechanical Engineering </a:t>
            </a:r>
          </a:p>
          <a:p>
            <a:pPr algn="l">
              <a:lnSpc>
                <a:spcPct val="90000"/>
              </a:lnSpc>
              <a:defRPr/>
            </a:pPr>
            <a:r>
              <a:rPr lang="en-IN" sz="2400" b="1" i="1" dirty="0">
                <a:solidFill>
                  <a:schemeClr val="tx1"/>
                </a:solidFill>
                <a:latin typeface="Times New Roman" pitchFamily="18" charset="0"/>
                <a:cs typeface="Times New Roman" pitchFamily="18" charset="0"/>
              </a:rPr>
              <a:t>Mobile, AL 36688 USA</a:t>
            </a:r>
          </a:p>
        </p:txBody>
      </p:sp>
      <p:sp>
        <p:nvSpPr>
          <p:cNvPr id="10" name="Rectangle 9"/>
          <p:cNvSpPr/>
          <p:nvPr/>
        </p:nvSpPr>
        <p:spPr>
          <a:xfrm>
            <a:off x="2667000" y="1979417"/>
            <a:ext cx="31242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dirty="0">
                <a:latin typeface="Times New Roman" pitchFamily="18" charset="0"/>
                <a:cs typeface="Times New Roman" pitchFamily="18" charset="0"/>
              </a:rPr>
              <a:t>ISSN: </a:t>
            </a:r>
            <a:r>
              <a:rPr lang="en-US" sz="2400" b="1" dirty="0"/>
              <a:t>2090-2689</a:t>
            </a:r>
            <a:endParaRPr lang="en-US" sz="2400" dirty="0">
              <a:latin typeface="Times New Roman" pitchFamily="18" charset="0"/>
              <a:cs typeface="Times New Roman" pitchFamily="18" charset="0"/>
            </a:endParaRPr>
          </a:p>
        </p:txBody>
      </p:sp>
      <p:pic>
        <p:nvPicPr>
          <p:cNvPr id="1026" name="Picture 2" descr="C:\Users\apoorva-k\Desktop\Training\journal-of-forensic-biomechanics-ali-erkan-engin--1214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19" y="116631"/>
            <a:ext cx="2157251" cy="2232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085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0" dirty="0">
                <a:effectLst/>
              </a:rPr>
              <a:t>Biography</a:t>
            </a:r>
            <a:endParaRPr lang="en-US" dirty="0"/>
          </a:p>
        </p:txBody>
      </p:sp>
      <p:sp>
        <p:nvSpPr>
          <p:cNvPr id="2" name="Content Placeholder 1"/>
          <p:cNvSpPr>
            <a:spLocks noGrp="1"/>
          </p:cNvSpPr>
          <p:nvPr>
            <p:ph idx="1"/>
          </p:nvPr>
        </p:nvSpPr>
        <p:spPr>
          <a:xfrm>
            <a:off x="467544" y="1196752"/>
            <a:ext cx="8229600" cy="4525963"/>
          </a:xfrm>
        </p:spPr>
        <p:txBody>
          <a:bodyPr>
            <a:noAutofit/>
          </a:bodyPr>
          <a:lstStyle/>
          <a:p>
            <a:r>
              <a:rPr lang="en-IN" sz="1500" dirty="0">
                <a:latin typeface="Times New Roman" pitchFamily="18" charset="0"/>
                <a:cs typeface="Times New Roman" pitchFamily="18" charset="0"/>
              </a:rPr>
              <a:t>B.S. (Mechanical Engineering) Michigan State University, 1965</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M.S. (Engineering Mechanics) The University of Michigan, 1966</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Ph.D. (Engineering Mechanics) The University of Michigan, 1968</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1966-1968 Teaching Fellow, Engineering Mechanics Department of the University of Michigan.</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1968-1969 Associate Research Engineer, The Highway Safety Research Institute of the University of Michigan.</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1969-1970 Assistant Professor, Engineering Sciences Department of the Middle East Technical University, Ankara, Turkey.</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1970-1971 Associate Research Engineer, The Highway Safety Research Institute of the University of Michigan.</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1971-1974 Assistant Professor, Engineering Mechanics Department of The Ohio State University.</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1974-1977 Associate Professor, Engineering Mechanics Department of The Ohio State University.</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1977-1994 Professor, Engineering Mechanics Department and Director of Biomechanics Laboratory of The Ohio State University.</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1994-1995 Professor, Department of Aeronautical Engineering, Applied Mechanics and Aviation of The Ohio State University (Professor Emeritus, 1995 -   ).</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1995-2003  Professor and Chairman of Department of Mechanical Engineering, University of South Alabama.</a:t>
            </a:r>
            <a:br>
              <a:rPr lang="en-IN" sz="1500" dirty="0">
                <a:latin typeface="Times New Roman" pitchFamily="18" charset="0"/>
                <a:cs typeface="Times New Roman" pitchFamily="18" charset="0"/>
              </a:rPr>
            </a:br>
            <a:r>
              <a:rPr lang="en-IN" sz="1500" dirty="0">
                <a:latin typeface="Times New Roman" pitchFamily="18" charset="0"/>
                <a:cs typeface="Times New Roman" pitchFamily="18" charset="0"/>
              </a:rPr>
              <a:t>  •   2003-2011 Professor, Department of Mechanical Engineering, University of South Alabama (Professor Emeritus, 2011-)</a:t>
            </a:r>
            <a:endParaRPr lang="en-US" sz="1500" b="1" dirty="0">
              <a:latin typeface="Times New Roman" pitchFamily="18" charset="0"/>
              <a:cs typeface="Times New Roman" pitchFamily="18" charset="0"/>
            </a:endParaRPr>
          </a:p>
        </p:txBody>
      </p:sp>
    </p:spTree>
    <p:extLst>
      <p:ext uri="{BB962C8B-B14F-4D97-AF65-F5344CB8AC3E}">
        <p14:creationId xmlns:p14="http://schemas.microsoft.com/office/powerpoint/2010/main" val="2978087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0" dirty="0">
                <a:effectLst/>
              </a:rPr>
              <a:t>Research Interest</a:t>
            </a:r>
            <a:endParaRPr lang="en-US" dirty="0"/>
          </a:p>
        </p:txBody>
      </p:sp>
      <p:sp>
        <p:nvSpPr>
          <p:cNvPr id="2" name="Content Placeholder 1"/>
          <p:cNvSpPr>
            <a:spLocks noGrp="1"/>
          </p:cNvSpPr>
          <p:nvPr>
            <p:ph idx="1"/>
          </p:nvPr>
        </p:nvSpPr>
        <p:spPr/>
        <p:txBody>
          <a:bodyPr>
            <a:normAutofit lnSpcReduction="10000"/>
          </a:bodyPr>
          <a:lstStyle/>
          <a:p>
            <a:pPr algn="just"/>
            <a:r>
              <a:rPr lang="en-IN" dirty="0"/>
              <a:t>Biomechanics: head injury problems, experimental and theoretical mechanics of the major articulating joints of the human body, biological material properties, biodynamic </a:t>
            </a:r>
            <a:r>
              <a:rPr lang="en-IN" dirty="0" smtClean="0"/>
              <a:t>modelling </a:t>
            </a:r>
            <a:r>
              <a:rPr lang="en-IN" dirty="0"/>
              <a:t>of various parts of the human </a:t>
            </a:r>
            <a:r>
              <a:rPr lang="en-IN" dirty="0" smtClean="0"/>
              <a:t>body.</a:t>
            </a:r>
          </a:p>
          <a:p>
            <a:pPr algn="just"/>
            <a:r>
              <a:rPr lang="en-IN" dirty="0" smtClean="0"/>
              <a:t>Mechanics</a:t>
            </a:r>
            <a:r>
              <a:rPr lang="en-IN" dirty="0"/>
              <a:t>: Continuum mechanics, emphasizing fluid-solid interaction problems, wave propagation theory, dynamic analyses of shells, optimization, and numerical methods.</a:t>
            </a:r>
            <a:endParaRPr lang="en-US" dirty="0"/>
          </a:p>
        </p:txBody>
      </p:sp>
    </p:spTree>
    <p:extLst>
      <p:ext uri="{BB962C8B-B14F-4D97-AF65-F5344CB8AC3E}">
        <p14:creationId xmlns:p14="http://schemas.microsoft.com/office/powerpoint/2010/main" val="4212383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457200" y="685800"/>
            <a:ext cx="8229600" cy="4876800"/>
          </a:xfrm>
        </p:spPr>
        <p:txBody>
          <a:bodyPr/>
          <a:lstStyle/>
          <a:p>
            <a:pPr eaLnBrk="1" hangingPunct="1">
              <a:defRPr/>
            </a:pPr>
            <a:r>
              <a:rPr lang="en-US" sz="6000" b="1" dirty="0" smtClean="0">
                <a:ea typeface="+mj-ea"/>
              </a:rPr>
              <a:t>Forensic Biomechanics can be defined as the application of biomechanics in the court of law.</a:t>
            </a:r>
          </a:p>
        </p:txBody>
      </p:sp>
    </p:spTree>
    <p:extLst>
      <p:ext uri="{BB962C8B-B14F-4D97-AF65-F5344CB8AC3E}">
        <p14:creationId xmlns:p14="http://schemas.microsoft.com/office/powerpoint/2010/main" val="24620924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304800"/>
            <a:ext cx="8382000" cy="1600200"/>
          </a:xfrm>
        </p:spPr>
        <p:txBody>
          <a:bodyPr/>
          <a:lstStyle/>
          <a:p>
            <a:pPr eaLnBrk="1" hangingPunct="1">
              <a:defRPr/>
            </a:pPr>
            <a:r>
              <a:rPr lang="en-US" sz="4000" b="1" smtClean="0">
                <a:effectLst>
                  <a:outerShdw blurRad="38100" dist="38100" dir="2700000" algn="tl">
                    <a:srgbClr val="000000"/>
                  </a:outerShdw>
                </a:effectLst>
              </a:rPr>
              <a:t>TOPICS &amp; RESEARCH AREAS </a:t>
            </a:r>
            <a:br>
              <a:rPr lang="en-US" sz="4000" b="1" smtClean="0">
                <a:effectLst>
                  <a:outerShdw blurRad="38100" dist="38100" dir="2700000" algn="tl">
                    <a:srgbClr val="000000"/>
                  </a:outerShdw>
                </a:effectLst>
              </a:rPr>
            </a:br>
            <a:r>
              <a:rPr lang="en-US" sz="4000" b="1" smtClean="0">
                <a:effectLst>
                  <a:outerShdw blurRad="38100" dist="38100" dir="2700000" algn="tl">
                    <a:srgbClr val="000000"/>
                  </a:outerShdw>
                </a:effectLst>
              </a:rPr>
              <a:t>IN BIOMECHANICS</a:t>
            </a:r>
          </a:p>
        </p:txBody>
      </p:sp>
      <p:sp>
        <p:nvSpPr>
          <p:cNvPr id="6147" name="Rectangle 3"/>
          <p:cNvSpPr>
            <a:spLocks noGrp="1" noChangeArrowheads="1"/>
          </p:cNvSpPr>
          <p:nvPr>
            <p:ph idx="1"/>
          </p:nvPr>
        </p:nvSpPr>
        <p:spPr>
          <a:xfrm>
            <a:off x="533400" y="2133600"/>
            <a:ext cx="8077200" cy="4114800"/>
          </a:xfrm>
        </p:spPr>
        <p:txBody>
          <a:bodyPr/>
          <a:lstStyle/>
          <a:p>
            <a:pPr eaLnBrk="1" hangingPunct="1">
              <a:defRPr/>
            </a:pPr>
            <a:r>
              <a:rPr lang="en-US" b="1" smtClean="0">
                <a:ea typeface="+mn-ea"/>
              </a:rPr>
              <a:t>Basic Mechanical Properties of Biological Materials</a:t>
            </a:r>
          </a:p>
          <a:p>
            <a:pPr eaLnBrk="1" hangingPunct="1">
              <a:defRPr/>
            </a:pPr>
            <a:r>
              <a:rPr lang="en-US" b="1" smtClean="0">
                <a:ea typeface="+mn-ea"/>
              </a:rPr>
              <a:t>Analyses of Response to Internal Biological Forces</a:t>
            </a:r>
          </a:p>
          <a:p>
            <a:pPr eaLnBrk="1" hangingPunct="1">
              <a:defRPr/>
            </a:pPr>
            <a:r>
              <a:rPr lang="en-US" b="1" smtClean="0">
                <a:ea typeface="+mn-ea"/>
              </a:rPr>
              <a:t>Analyses of Response to External Forces</a:t>
            </a:r>
          </a:p>
          <a:p>
            <a:pPr eaLnBrk="1" hangingPunct="1">
              <a:defRPr/>
            </a:pPr>
            <a:r>
              <a:rPr lang="en-US" b="1" smtClean="0">
                <a:ea typeface="+mn-ea"/>
              </a:rPr>
              <a:t>Analyses of Response to Replaced Parts and Assistive Devices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609600"/>
            <a:ext cx="8686800" cy="1905000"/>
          </a:xfrm>
        </p:spPr>
        <p:txBody>
          <a:bodyPr/>
          <a:lstStyle/>
          <a:p>
            <a:pPr eaLnBrk="1" hangingPunct="1">
              <a:defRPr/>
            </a:pPr>
            <a:r>
              <a:rPr lang="en-US" sz="4000" b="1" smtClean="0">
                <a:solidFill>
                  <a:schemeClr val="tx1"/>
                </a:solidFill>
                <a:ea typeface="+mj-ea"/>
              </a:rPr>
              <a:t>BASIC MECHANICAL PROPERTIES OF BIOLOGICAL MATERIALS</a:t>
            </a:r>
          </a:p>
        </p:txBody>
      </p:sp>
      <p:sp>
        <p:nvSpPr>
          <p:cNvPr id="7171" name="Rectangle 3"/>
          <p:cNvSpPr>
            <a:spLocks noGrp="1" noChangeArrowheads="1"/>
          </p:cNvSpPr>
          <p:nvPr>
            <p:ph idx="1"/>
          </p:nvPr>
        </p:nvSpPr>
        <p:spPr>
          <a:xfrm>
            <a:off x="1600200" y="3048000"/>
            <a:ext cx="7315200" cy="3124200"/>
          </a:xfrm>
        </p:spPr>
        <p:txBody>
          <a:bodyPr/>
          <a:lstStyle/>
          <a:p>
            <a:pPr eaLnBrk="1" hangingPunct="1">
              <a:defRPr/>
            </a:pPr>
            <a:r>
              <a:rPr lang="en-US" sz="4000" b="1" smtClean="0">
                <a:ea typeface="+mn-ea"/>
              </a:rPr>
              <a:t>Individual Cells</a:t>
            </a:r>
          </a:p>
          <a:p>
            <a:pPr eaLnBrk="1" hangingPunct="1">
              <a:defRPr/>
            </a:pPr>
            <a:r>
              <a:rPr lang="en-US" sz="4000" b="1" smtClean="0">
                <a:ea typeface="+mn-ea"/>
              </a:rPr>
              <a:t>Various Tissues</a:t>
            </a:r>
          </a:p>
          <a:p>
            <a:pPr eaLnBrk="1" hangingPunct="1">
              <a:defRPr/>
            </a:pPr>
            <a:r>
              <a:rPr lang="en-US" sz="4000" b="1" smtClean="0">
                <a:ea typeface="+mn-ea"/>
              </a:rPr>
              <a:t>Organs and Complex Body Systems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609600"/>
            <a:ext cx="8686800" cy="2057400"/>
          </a:xfrm>
        </p:spPr>
        <p:txBody>
          <a:bodyPr/>
          <a:lstStyle/>
          <a:p>
            <a:pPr eaLnBrk="1" hangingPunct="1">
              <a:defRPr/>
            </a:pPr>
            <a:r>
              <a:rPr lang="en-US" sz="3800" b="1" smtClean="0">
                <a:ea typeface="+mj-ea"/>
              </a:rPr>
              <a:t>ANALYSES OF RESPONSE TO INTERNAL, BIOLOGICAL FORCES</a:t>
            </a:r>
          </a:p>
        </p:txBody>
      </p:sp>
      <p:sp>
        <p:nvSpPr>
          <p:cNvPr id="8195" name="Rectangle 3"/>
          <p:cNvSpPr>
            <a:spLocks noGrp="1" noChangeArrowheads="1"/>
          </p:cNvSpPr>
          <p:nvPr>
            <p:ph idx="1"/>
          </p:nvPr>
        </p:nvSpPr>
        <p:spPr>
          <a:xfrm>
            <a:off x="914400" y="2667000"/>
            <a:ext cx="7391400" cy="3581400"/>
          </a:xfrm>
        </p:spPr>
        <p:txBody>
          <a:bodyPr/>
          <a:lstStyle/>
          <a:p>
            <a:pPr eaLnBrk="1" hangingPunct="1">
              <a:defRPr/>
            </a:pPr>
            <a:r>
              <a:rPr lang="en-US" sz="3800" b="1" smtClean="0">
                <a:ea typeface="+mn-ea"/>
              </a:rPr>
              <a:t>Circulation and Microcirculation</a:t>
            </a:r>
          </a:p>
          <a:p>
            <a:pPr eaLnBrk="1" hangingPunct="1">
              <a:defRPr/>
            </a:pPr>
            <a:r>
              <a:rPr lang="en-US" sz="3800" b="1" smtClean="0">
                <a:ea typeface="+mn-ea"/>
              </a:rPr>
              <a:t>Respiration</a:t>
            </a:r>
          </a:p>
          <a:p>
            <a:pPr eaLnBrk="1" hangingPunct="1">
              <a:defRPr/>
            </a:pPr>
            <a:r>
              <a:rPr lang="en-US" sz="3800" b="1" smtClean="0">
                <a:ea typeface="+mn-ea"/>
              </a:rPr>
              <a:t>Locomotion Kinetics in Normal, Abnormal, and Amputee Gait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TotalTime>
  <Words>616</Words>
  <Application>Microsoft Office PowerPoint</Application>
  <PresentationFormat>On-screen Show (4:3)</PresentationFormat>
  <Paragraphs>78</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Biography</vt:lpstr>
      <vt:lpstr>Research Interest</vt:lpstr>
      <vt:lpstr>Forensic Biomechanics can be defined as the application of biomechanics in the court of law.</vt:lpstr>
      <vt:lpstr>TOPICS &amp; RESEARCH AREAS  IN BIOMECHANICS</vt:lpstr>
      <vt:lpstr>BASIC MECHANICAL PROPERTIES OF BIOLOGICAL MATERIALS</vt:lpstr>
      <vt:lpstr>ANALYSES OF RESPONSE TO INTERNAL, BIOLOGICAL FORCES</vt:lpstr>
      <vt:lpstr>ANALYSES OF RESPONSE TO EXTERNAL FORCES</vt:lpstr>
      <vt:lpstr>ANALYSES OF RESPONSE TO REPLACED PARTS AND ASSISTIVE DEVICES</vt:lpstr>
      <vt:lpstr>Forensic biomechanics cases may be put into the following categories:</vt:lpstr>
      <vt:lpstr>Related Publications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biomechanics cases may be put into the following categories:</dc:title>
  <dc:creator>Prof Engin</dc:creator>
  <cp:lastModifiedBy>user6</cp:lastModifiedBy>
  <cp:revision>31</cp:revision>
  <dcterms:created xsi:type="dcterms:W3CDTF">2014-11-25T16:36:22Z</dcterms:created>
  <dcterms:modified xsi:type="dcterms:W3CDTF">2014-12-02T05:39:28Z</dcterms:modified>
</cp:coreProperties>
</file>