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38" r:id="rId2"/>
    <p:sldId id="339" r:id="rId3"/>
    <p:sldId id="256" r:id="rId4"/>
    <p:sldId id="257" r:id="rId5"/>
    <p:sldId id="258" r:id="rId6"/>
    <p:sldId id="260" r:id="rId7"/>
    <p:sldId id="333" r:id="rId8"/>
    <p:sldId id="341" r:id="rId9"/>
    <p:sldId id="334" r:id="rId10"/>
    <p:sldId id="335" r:id="rId11"/>
    <p:sldId id="336" r:id="rId12"/>
    <p:sldId id="261" r:id="rId13"/>
    <p:sldId id="34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10/21/2015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dirty="0"/>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dirty="0"/>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10/21/2015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716293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124" y="838200"/>
            <a:ext cx="8382000" cy="5170646"/>
          </a:xfrm>
          <a:prstGeom prst="rect">
            <a:avLst/>
          </a:prstGeom>
          <a:noFill/>
        </p:spPr>
        <p:txBody>
          <a:bodyPr wrap="square" rtlCol="0">
            <a:spAutoFit/>
          </a:bodyPr>
          <a:lstStyle/>
          <a:p>
            <a:r>
              <a:rPr lang="en-US" sz="2400" dirty="0"/>
              <a:t>Reconstructive plastic surgeons use the concept of a </a:t>
            </a:r>
            <a:r>
              <a:rPr lang="en-US" sz="2400" i="1" dirty="0"/>
              <a:t>reconstructive ladder</a:t>
            </a:r>
            <a:r>
              <a:rPr lang="en-US" sz="2400" dirty="0"/>
              <a:t> to manage increasingly complex wounds. This ranges from very simple techniques such as primary closure and dressings to more complex skin grafts, tissue expansion and free </a:t>
            </a:r>
            <a:r>
              <a:rPr lang="en-US" sz="2400" dirty="0" smtClean="0"/>
              <a:t>flaps.</a:t>
            </a:r>
          </a:p>
          <a:p>
            <a:endParaRPr lang="en-US" sz="2400" dirty="0"/>
          </a:p>
          <a:p>
            <a:r>
              <a:rPr lang="en-US" sz="2400" dirty="0"/>
              <a:t>Cosmetic surgery procedures include breast enhancement, reduction and lift, face lift, forehead lift, upper and lower eyelid surgery (blepharoplasty), laser skin resurfacing (laser resurfacing), chemical peel, nose reshaping (rhinoplasty), reconstruction liposuction, nasal reconstruction using the paramedian flap, as well as tummy tuck (abdominoplasty).</a:t>
            </a:r>
          </a:p>
          <a:p>
            <a:r>
              <a:rPr lang="en-US" sz="2400" dirty="0"/>
              <a:t>Many of these procedures are constantly being improved. </a:t>
            </a:r>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uzwal-p\Desktop\21065-Paper-Submission\an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447800"/>
            <a:ext cx="3550920" cy="3124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4800" y="1371600"/>
            <a:ext cx="4572000" cy="3785652"/>
          </a:xfrm>
          <a:prstGeom prst="rect">
            <a:avLst/>
          </a:prstGeom>
        </p:spPr>
        <p:txBody>
          <a:bodyPr>
            <a:spAutoFit/>
          </a:bodyPr>
          <a:lstStyle/>
          <a:p>
            <a:r>
              <a:rPr lang="en-US" sz="2400" dirty="0"/>
              <a:t>Biomaterials are, in its simplest form, plastic implants used to correct or replace damaged body parts. </a:t>
            </a:r>
            <a:r>
              <a:rPr lang="en-US" sz="2400" dirty="0" smtClean="0"/>
              <a:t>The </a:t>
            </a:r>
            <a:r>
              <a:rPr lang="en-US" sz="2400" dirty="0"/>
              <a:t>process involves scientific and medical research to ensure that the biomaterials are biocompatible and that they can assume the mechanical and functioning roles of the components they are replacing.</a:t>
            </a:r>
          </a:p>
        </p:txBody>
      </p:sp>
    </p:spTree>
    <p:extLst>
      <p:ext uri="{BB962C8B-B14F-4D97-AF65-F5344CB8AC3E}">
        <p14:creationId xmlns:p14="http://schemas.microsoft.com/office/powerpoint/2010/main" val="794619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36177"/>
            <a:ext cx="2895600" cy="609601"/>
          </a:xfrm>
          <a:prstGeom prst="rect">
            <a:avLst/>
          </a:prstGeom>
          <a:solidFill>
            <a:schemeClr val="accent3">
              <a:lumMod val="60000"/>
              <a:lumOff val="40000"/>
            </a:schemeClr>
          </a:solidFill>
        </p:spPr>
        <p:txBody>
          <a:bodyPr vert="horz" lIns="91440" tIns="45720" rIns="91440" bIns="45720" rtlCol="0" anchor="ctr">
            <a:noAutofit/>
          </a:bodyPr>
          <a:lstStyle/>
          <a:p>
            <a:r>
              <a:rPr lang="en-US" sz="2600" b="1" dirty="0">
                <a:solidFill>
                  <a:srgbClr val="FF0000"/>
                </a:solidFill>
              </a:rPr>
              <a:t>Plastic surgery</a:t>
            </a:r>
          </a:p>
        </p:txBody>
      </p:sp>
      <p:sp>
        <p:nvSpPr>
          <p:cNvPr id="3" name="Rectangle 2"/>
          <p:cNvSpPr/>
          <p:nvPr/>
        </p:nvSpPr>
        <p:spPr>
          <a:xfrm>
            <a:off x="609600" y="1447800"/>
            <a:ext cx="7696200" cy="2677656"/>
          </a:xfrm>
          <a:prstGeom prst="rect">
            <a:avLst/>
          </a:prstGeom>
        </p:spPr>
        <p:txBody>
          <a:bodyPr vert="horz" wrap="square" lIns="91440" tIns="45720" rIns="91440" bIns="45720" rtlCol="0">
            <a:spAutoFit/>
          </a:bodyPr>
          <a:lstStyle/>
          <a:p>
            <a:pPr>
              <a:spcBef>
                <a:spcPct val="10000"/>
              </a:spcBef>
            </a:pPr>
            <a:r>
              <a:rPr lang="en-US" sz="2400" b="1" dirty="0"/>
              <a:t>Plastic surgery</a:t>
            </a:r>
            <a:r>
              <a:rPr lang="en-US" sz="2400" dirty="0"/>
              <a:t> is a medical specialty concerned with the "correction" or restoration of form and function. Though cosmetic or aesthetic surgery is the best-known kind of plastic surgery, plastic surgery is not necessarily cosmetic</a:t>
            </a:r>
            <a:r>
              <a:rPr lang="en-US" sz="2400" dirty="0" smtClean="0"/>
              <a:t>;</a:t>
            </a:r>
            <a:r>
              <a:rPr lang="en-US" sz="2400" dirty="0"/>
              <a:t> and includes many types </a:t>
            </a:r>
            <a:r>
              <a:rPr lang="en-US" sz="2400" dirty="0" smtClean="0"/>
              <a:t>of reconstructive </a:t>
            </a:r>
            <a:r>
              <a:rPr lang="en-US" sz="2400" dirty="0"/>
              <a:t>surgery, Craniofacial surgery, hand surgery, microsurgery, and the treatment of burns</a:t>
            </a:r>
            <a:r>
              <a:rPr lang="en-US" sz="2400" dirty="0" smtClean="0"/>
              <a:t>.</a:t>
            </a:r>
            <a:endParaRPr lang="en-US" sz="2400" dirty="0"/>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endParaRPr lang="en-US" dirty="0" smtClean="0"/>
          </a:p>
        </p:txBody>
      </p:sp>
      <p:sp>
        <p:nvSpPr>
          <p:cNvPr id="46083" name="Content Placeholder 2"/>
          <p:cNvSpPr>
            <a:spLocks noGrp="1"/>
          </p:cNvSpPr>
          <p:nvPr>
            <p:ph idx="1"/>
          </p:nvPr>
        </p:nvSpPr>
        <p:spPr/>
        <p:txBody>
          <a:bodyPr/>
          <a:lstStyle/>
          <a:p>
            <a:endParaRPr lang="en-US" dirty="0" smtClean="0"/>
          </a:p>
        </p:txBody>
      </p:sp>
      <p:pic>
        <p:nvPicPr>
          <p:cNvPr id="4608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112107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127444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828800"/>
            <a:ext cx="4876800" cy="3541803"/>
          </a:xfrm>
          <a:prstGeom prst="rect">
            <a:avLst/>
          </a:prstGeom>
        </p:spPr>
        <p:txBody>
          <a:bodyPr wrap="square">
            <a:spAutoFit/>
          </a:bodyPr>
          <a:lstStyle/>
          <a:p>
            <a:pPr>
              <a:lnSpc>
                <a:spcPct val="150000"/>
              </a:lnSpc>
            </a:pPr>
            <a:r>
              <a:rPr lang="en-US" sz="2800" b="1" dirty="0"/>
              <a:t>Ali Izadpanah, </a:t>
            </a:r>
            <a:r>
              <a:rPr lang="en-US" sz="2800" b="1" dirty="0" smtClean="0"/>
              <a:t>MD, MSc, FRCSC</a:t>
            </a:r>
            <a:r>
              <a:rPr lang="en-US" sz="2800" b="1" dirty="0"/>
              <a:t> </a:t>
            </a:r>
            <a:r>
              <a:rPr lang="en-US" sz="2800" dirty="0"/>
              <a:t/>
            </a:r>
            <a:br>
              <a:rPr lang="en-US" sz="2800" dirty="0"/>
            </a:br>
            <a:r>
              <a:rPr lang="en-US" sz="2400" dirty="0"/>
              <a:t>Division of Plastic and Reconstructive Surgery </a:t>
            </a:r>
            <a:br>
              <a:rPr lang="en-US" sz="2400" dirty="0"/>
            </a:br>
            <a:r>
              <a:rPr lang="en-US" sz="2400" dirty="0" smtClean="0"/>
              <a:t>McGill University Health Centre</a:t>
            </a:r>
            <a:r>
              <a:rPr lang="en-US" sz="2400" dirty="0"/>
              <a:t> </a:t>
            </a:r>
            <a:br>
              <a:rPr lang="en-US" sz="2400" dirty="0"/>
            </a:br>
            <a:r>
              <a:rPr lang="en-US" sz="2400" dirty="0" smtClean="0"/>
              <a:t>Canada</a:t>
            </a:r>
            <a:endParaRPr lang="en-US" sz="20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sp>
        <p:nvSpPr>
          <p:cNvPr id="7" name="TextBox 6"/>
          <p:cNvSpPr txBox="1"/>
          <p:nvPr/>
        </p:nvSpPr>
        <p:spPr>
          <a:xfrm>
            <a:off x="6259708" y="4253536"/>
            <a:ext cx="2209800" cy="369332"/>
          </a:xfrm>
          <a:prstGeom prst="rect">
            <a:avLst/>
          </a:prstGeom>
          <a:noFill/>
        </p:spPr>
        <p:txBody>
          <a:bodyPr wrap="square" rtlCol="0">
            <a:spAutoFit/>
          </a:bodyPr>
          <a:lstStyle/>
          <a:p>
            <a:endParaRPr lang="en-US" dirty="0"/>
          </a:p>
        </p:txBody>
      </p:sp>
      <p:pic>
        <p:nvPicPr>
          <p:cNvPr id="3" name="Picture 4" descr="C:\Users\uzwal-p\Desktop\21065-Paper-Submission\an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4451" y="4438202"/>
            <a:ext cx="1828800" cy="229471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7400" y="1407736"/>
            <a:ext cx="2333576" cy="2800291"/>
          </a:xfrm>
          <a:prstGeom prst="rect">
            <a:avLst/>
          </a:prstGeom>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066800"/>
            <a:ext cx="8763000" cy="1938992"/>
          </a:xfrm>
          <a:prstGeom prst="rect">
            <a:avLst/>
          </a:prstGeom>
        </p:spPr>
        <p:txBody>
          <a:bodyPr wrap="square">
            <a:spAutoFit/>
          </a:bodyPr>
          <a:lstStyle/>
          <a:p>
            <a:pPr marL="342900" indent="-342900" algn="just">
              <a:buFont typeface="Arial" pitchFamily="34" charset="0"/>
              <a:buChar char="•"/>
            </a:pPr>
            <a:r>
              <a:rPr lang="en-US" sz="2400" dirty="0"/>
              <a:t>Dr</a:t>
            </a:r>
            <a:r>
              <a:rPr lang="en-US" sz="2400" dirty="0" smtClean="0"/>
              <a:t>. Ali </a:t>
            </a:r>
            <a:r>
              <a:rPr lang="en-US" sz="2400" dirty="0"/>
              <a:t>Izadpanah belongs to Division of Plastic and Reconstructive Surgery at McGill University Health Centre, Canada. </a:t>
            </a:r>
            <a:endParaRPr lang="en-US" sz="2400" dirty="0" smtClean="0"/>
          </a:p>
          <a:p>
            <a:pPr marL="342900" indent="-342900" algn="just">
              <a:buFont typeface="Arial" pitchFamily="34" charset="0"/>
              <a:buChar char="•"/>
            </a:pPr>
            <a:endParaRPr lang="en-US" sz="2400" dirty="0"/>
          </a:p>
          <a:p>
            <a:pPr marL="342900" indent="-342900" algn="just">
              <a:buFont typeface="Arial" pitchFamily="34" charset="0"/>
              <a:buChar char="•"/>
            </a:pPr>
            <a:r>
              <a:rPr lang="en-US" sz="2400" dirty="0" smtClean="0"/>
              <a:t>He </a:t>
            </a:r>
            <a:r>
              <a:rPr lang="en-US" sz="2400" dirty="0"/>
              <a:t>has published many scientific papers.</a:t>
            </a:r>
            <a:endParaRPr lang="en-US" sz="2400" b="1" dirty="0">
              <a:solidFill>
                <a:schemeClr val="accent1">
                  <a:lumMod val="75000"/>
                </a:schemeClr>
              </a:solidFill>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1447800"/>
            <a:ext cx="8229600" cy="3268587"/>
          </a:xfrm>
        </p:spPr>
        <p:txBody>
          <a:bodyPr wrap="square">
            <a:spAutoFit/>
          </a:bodyPr>
          <a:lstStyle/>
          <a:p>
            <a:pPr algn="just">
              <a:buNone/>
            </a:pPr>
            <a:r>
              <a:rPr lang="en-US" sz="2400" dirty="0" smtClean="0">
                <a:cs typeface="Times New Roman" pitchFamily="18" charset="0"/>
              </a:rPr>
              <a:t> </a:t>
            </a:r>
            <a:r>
              <a:rPr lang="en-US" sz="2400" dirty="0"/>
              <a:t>Dr. Ali Izadpanah</a:t>
            </a:r>
            <a:r>
              <a:rPr lang="en-US" sz="2400" dirty="0" smtClean="0">
                <a:cs typeface="Times New Roman" pitchFamily="18" charset="0"/>
              </a:rPr>
              <a:t> </a:t>
            </a:r>
            <a:r>
              <a:rPr lang="en-US" sz="2400" dirty="0">
                <a:cs typeface="Times New Roman" pitchFamily="18" charset="0"/>
              </a:rPr>
              <a:t>research interests are in </a:t>
            </a:r>
            <a:r>
              <a:rPr lang="en-US" sz="2400" dirty="0"/>
              <a:t>Plastic </a:t>
            </a:r>
            <a:r>
              <a:rPr lang="en-US" sz="2400" dirty="0" smtClean="0"/>
              <a:t>and Reconstructive </a:t>
            </a:r>
            <a:r>
              <a:rPr lang="en-US" sz="2400" dirty="0" smtClean="0"/>
              <a:t>Surgery and Hand/Microsurgery</a:t>
            </a:r>
          </a:p>
          <a:p>
            <a:pPr algn="just">
              <a:buNone/>
            </a:pPr>
            <a:endParaRPr lang="en-US" sz="2400" b="1" dirty="0">
              <a:solidFill>
                <a:schemeClr val="accent1">
                  <a:lumMod val="75000"/>
                </a:schemeClr>
              </a:solidFill>
              <a:cs typeface="Times New Roman" pitchFamily="18" charset="0"/>
            </a:endParaRPr>
          </a:p>
          <a:p>
            <a:pPr algn="just">
              <a:buNone/>
            </a:pPr>
            <a:endParaRPr lang="en-US" sz="2400" b="1" dirty="0">
              <a:solidFill>
                <a:schemeClr val="accent1">
                  <a:lumMod val="75000"/>
                </a:schemeClr>
              </a:solidFill>
              <a:cs typeface="Times New Roman" pitchFamily="18" charset="0"/>
            </a:endParaRPr>
          </a:p>
          <a:p>
            <a:pPr algn="just">
              <a:buNone/>
            </a:pPr>
            <a:r>
              <a:rPr lang="en-US" sz="2400" dirty="0"/>
              <a:t>Dr. Izadpanah has finished a Fellowship at Mayo Clinic in Hand/Upper </a:t>
            </a:r>
            <a:r>
              <a:rPr lang="en-US" sz="2400" dirty="0" err="1"/>
              <a:t>Exremity</a:t>
            </a:r>
            <a:r>
              <a:rPr lang="en-US" sz="2400" dirty="0"/>
              <a:t> and Microsurgery. </a:t>
            </a:r>
            <a:r>
              <a:rPr lang="en-US" sz="2400" dirty="0"/>
              <a:t>He has additional fellowship training in Burn Surgery at Sunnybrook Hospital, University of </a:t>
            </a:r>
            <a:r>
              <a:rPr lang="en-US" sz="2400" dirty="0" smtClean="0"/>
              <a:t>Toronto</a:t>
            </a:r>
            <a:endParaRPr lang="en-US" sz="2400" dirty="0"/>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4154984"/>
          </a:xfrm>
          <a:prstGeom prst="rect">
            <a:avLst/>
          </a:prstGeom>
        </p:spPr>
        <p:txBody>
          <a:bodyPr wrap="square">
            <a:spAutoFit/>
          </a:bodyPr>
          <a:lstStyle/>
          <a:p>
            <a:r>
              <a:rPr lang="en-US" sz="2400" b="1" dirty="0"/>
              <a:t>Analgesic Consumption Following Outpatient Carpal Tunnel Release: Are We Prescribing Too Many?</a:t>
            </a:r>
          </a:p>
          <a:p>
            <a:r>
              <a:rPr lang="en-US" sz="2400" dirty="0" err="1"/>
              <a:t>Arash</a:t>
            </a:r>
            <a:r>
              <a:rPr lang="en-US" sz="2400" dirty="0"/>
              <a:t> Izadpanah, Thomas Fudge, Blair Peters, </a:t>
            </a:r>
            <a:r>
              <a:rPr lang="en-US" sz="2400" dirty="0" err="1"/>
              <a:t>Avinash</a:t>
            </a:r>
            <a:r>
              <a:rPr lang="en-US" sz="2400" dirty="0"/>
              <a:t> </a:t>
            </a:r>
            <a:r>
              <a:rPr lang="en-US" sz="2400" dirty="0" err="1"/>
              <a:t>Islur</a:t>
            </a:r>
            <a:r>
              <a:rPr lang="en-US" sz="2400" dirty="0"/>
              <a:t>, Ali </a:t>
            </a:r>
            <a:r>
              <a:rPr lang="en-US" sz="2400" dirty="0" smtClean="0"/>
              <a:t>Izadpanah</a:t>
            </a:r>
          </a:p>
          <a:p>
            <a:endParaRPr lang="en-US" sz="2400" dirty="0"/>
          </a:p>
          <a:p>
            <a:r>
              <a:rPr lang="en-US" sz="2400" b="1" dirty="0"/>
              <a:t> Population Preferences of Undergoing </a:t>
            </a:r>
            <a:r>
              <a:rPr lang="en-US" sz="2400" b="1" dirty="0" err="1"/>
              <a:t>Brachioplasty</a:t>
            </a:r>
            <a:r>
              <a:rPr lang="en-US" sz="2400" b="1" dirty="0"/>
              <a:t> for Arm Laxity.</a:t>
            </a:r>
          </a:p>
          <a:p>
            <a:r>
              <a:rPr lang="en-US" sz="2400" dirty="0"/>
              <a:t>Ahmed M S Ibrahim, Hani H </a:t>
            </a:r>
            <a:r>
              <a:rPr lang="en-US" sz="2400" dirty="0" err="1"/>
              <a:t>Sinno</a:t>
            </a:r>
            <a:r>
              <a:rPr lang="en-US" sz="2400" dirty="0"/>
              <a:t>, Ali Izadpanah, Joshua </a:t>
            </a:r>
            <a:r>
              <a:rPr lang="en-US" sz="2400" dirty="0" err="1"/>
              <a:t>Vorstenbosch</a:t>
            </a:r>
            <a:r>
              <a:rPr lang="en-US" sz="2400" dirty="0"/>
              <a:t>, </a:t>
            </a:r>
            <a:r>
              <a:rPr lang="en-US" sz="2400" dirty="0" err="1"/>
              <a:t>Tassos</a:t>
            </a:r>
            <a:r>
              <a:rPr lang="en-US" sz="2400" dirty="0"/>
              <a:t> </a:t>
            </a:r>
            <a:r>
              <a:rPr lang="en-US" sz="2400" dirty="0" err="1"/>
              <a:t>Dionisopoulos</a:t>
            </a:r>
            <a:r>
              <a:rPr lang="en-US" sz="2400" dirty="0"/>
              <a:t>, Bernard T Lee, Samuel J Lin</a:t>
            </a:r>
          </a:p>
          <a:p>
            <a:endParaRPr lang="en-US" sz="2400" dirty="0"/>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6781800" cy="4893647"/>
          </a:xfrm>
          <a:prstGeom prst="rect">
            <a:avLst/>
          </a:prstGeom>
        </p:spPr>
        <p:txBody>
          <a:bodyPr wrap="square">
            <a:spAutoFit/>
          </a:bodyPr>
          <a:lstStyle/>
          <a:p>
            <a:r>
              <a:rPr lang="en-US" sz="2400" b="1" dirty="0"/>
              <a:t>Publication bias in plastic and reconstructive surgery: a retrospective review on 128 abstracts presented to the Annual EURAPS Meeting</a:t>
            </a:r>
          </a:p>
          <a:p>
            <a:r>
              <a:rPr lang="en-US" sz="2400" dirty="0" err="1"/>
              <a:t>Arash</a:t>
            </a:r>
            <a:r>
              <a:rPr lang="en-US" sz="2400" dirty="0"/>
              <a:t> Izadpanah, </a:t>
            </a:r>
            <a:r>
              <a:rPr lang="en-US" sz="2400" dirty="0" err="1"/>
              <a:t>ali</a:t>
            </a:r>
            <a:r>
              <a:rPr lang="en-US" sz="2400" dirty="0"/>
              <a:t> </a:t>
            </a:r>
            <a:r>
              <a:rPr lang="en-US" sz="2400" dirty="0" err="1"/>
              <a:t>izadpanah</a:t>
            </a:r>
            <a:r>
              <a:rPr lang="en-US" sz="2400" dirty="0"/>
              <a:t>, </a:t>
            </a:r>
            <a:r>
              <a:rPr lang="en-US" sz="2400" dirty="0" err="1"/>
              <a:t>Avi</a:t>
            </a:r>
            <a:r>
              <a:rPr lang="en-US" sz="2400" dirty="0"/>
              <a:t> </a:t>
            </a:r>
            <a:r>
              <a:rPr lang="en-US" sz="2400" dirty="0" err="1"/>
              <a:t>islur</a:t>
            </a:r>
            <a:r>
              <a:rPr lang="en-US" sz="2400" dirty="0"/>
              <a:t>, </a:t>
            </a:r>
            <a:r>
              <a:rPr lang="en-US" sz="2400" dirty="0" err="1"/>
              <a:t>hani</a:t>
            </a:r>
            <a:r>
              <a:rPr lang="en-US" sz="2400" dirty="0"/>
              <a:t> </a:t>
            </a:r>
            <a:r>
              <a:rPr lang="en-US" sz="2400" dirty="0" err="1" smtClean="0"/>
              <a:t>sinno</a:t>
            </a:r>
            <a:endParaRPr lang="en-US" sz="2400" dirty="0" smtClean="0"/>
          </a:p>
          <a:p>
            <a:endParaRPr lang="en-US" sz="2400" dirty="0"/>
          </a:p>
          <a:p>
            <a:r>
              <a:rPr lang="en-US" sz="2400" b="1" dirty="0"/>
              <a:t>Abdominal compartment syndrome following abdominoplasty: A case report and review.</a:t>
            </a:r>
          </a:p>
          <a:p>
            <a:r>
              <a:rPr lang="en-US" sz="2400" dirty="0" err="1"/>
              <a:t>Arash</a:t>
            </a:r>
            <a:r>
              <a:rPr lang="en-US" sz="2400" dirty="0"/>
              <a:t> Izadpanah, Ali Izadpanah, </a:t>
            </a:r>
            <a:r>
              <a:rPr lang="en-US" sz="2400" dirty="0" err="1"/>
              <a:t>Mihiran</a:t>
            </a:r>
            <a:r>
              <a:rPr lang="en-US" sz="2400" dirty="0"/>
              <a:t> </a:t>
            </a:r>
            <a:r>
              <a:rPr lang="en-US" sz="2400" dirty="0" err="1"/>
              <a:t>Karunanayake</a:t>
            </a:r>
            <a:r>
              <a:rPr lang="en-US" sz="2400" dirty="0"/>
              <a:t>, Christian Petropolis, Dan L </a:t>
            </a:r>
            <a:r>
              <a:rPr lang="en-US" sz="2400" dirty="0" err="1"/>
              <a:t>Deckelbaum</a:t>
            </a:r>
            <a:r>
              <a:rPr lang="en-US" sz="2400" dirty="0"/>
              <a:t>, Mario Luc</a:t>
            </a:r>
          </a:p>
          <a:p>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772400" cy="5816977"/>
          </a:xfrm>
          <a:prstGeom prst="rect">
            <a:avLst/>
          </a:prstGeom>
        </p:spPr>
        <p:txBody>
          <a:bodyPr wrap="square">
            <a:spAutoFit/>
          </a:bodyPr>
          <a:lstStyle/>
          <a:p>
            <a:r>
              <a:rPr lang="en-US" b="1" dirty="0"/>
              <a:t> </a:t>
            </a:r>
            <a:r>
              <a:rPr lang="en-US" sz="2400" b="1" dirty="0"/>
              <a:t>Living with a Unilateral Mastectomy Defect: A Utility Assessment and Outcomes Study.</a:t>
            </a:r>
          </a:p>
          <a:p>
            <a:r>
              <a:rPr lang="en-US" sz="2400" dirty="0"/>
              <a:t>Hani </a:t>
            </a:r>
            <a:r>
              <a:rPr lang="en-US" sz="2400" dirty="0" err="1"/>
              <a:t>Sinno</a:t>
            </a:r>
            <a:r>
              <a:rPr lang="en-US" sz="2400" dirty="0"/>
              <a:t>, Ali Izadpanah, Joshua </a:t>
            </a:r>
            <a:r>
              <a:rPr lang="en-US" sz="2400" dirty="0" err="1"/>
              <a:t>Vorstenbosch</a:t>
            </a:r>
            <a:r>
              <a:rPr lang="en-US" sz="2400" dirty="0"/>
              <a:t>, </a:t>
            </a:r>
            <a:r>
              <a:rPr lang="en-US" sz="2400" dirty="0" err="1"/>
              <a:t>Tassos</a:t>
            </a:r>
            <a:r>
              <a:rPr lang="en-US" sz="2400" dirty="0"/>
              <a:t> </a:t>
            </a:r>
            <a:r>
              <a:rPr lang="en-US" sz="2400" dirty="0" err="1"/>
              <a:t>Dionisopoulos</a:t>
            </a:r>
            <a:r>
              <a:rPr lang="en-US" sz="2400" dirty="0"/>
              <a:t>, Ahmed M S Ibrahim, Adam M Tobias, Bernard T Lee, Samuel J </a:t>
            </a:r>
            <a:r>
              <a:rPr lang="en-US" sz="2400" dirty="0" smtClean="0"/>
              <a:t>Lin</a:t>
            </a:r>
          </a:p>
          <a:p>
            <a:endParaRPr lang="en-US" sz="2400" dirty="0"/>
          </a:p>
          <a:p>
            <a:r>
              <a:rPr lang="en-US" sz="2400" b="1" dirty="0"/>
              <a:t> </a:t>
            </a:r>
            <a:r>
              <a:rPr lang="en-US" sz="2400" b="1" dirty="0" err="1"/>
              <a:t>Dupuytren</a:t>
            </a:r>
            <a:r>
              <a:rPr lang="en-US" sz="2400" b="1" dirty="0"/>
              <a:t> Contracture in the Pediatric Population: A Systematic Review.</a:t>
            </a:r>
          </a:p>
          <a:p>
            <a:r>
              <a:rPr lang="en-US" sz="2400" dirty="0"/>
              <a:t>Ali Izadpanah, Alex </a:t>
            </a:r>
            <a:r>
              <a:rPr lang="en-US" sz="2400" dirty="0" err="1"/>
              <a:t>Viezel</a:t>
            </a:r>
            <a:r>
              <a:rPr lang="en-US" sz="2400" dirty="0"/>
              <a:t>-Mathieu, </a:t>
            </a:r>
            <a:r>
              <a:rPr lang="en-US" sz="2400" dirty="0" err="1"/>
              <a:t>Arash</a:t>
            </a:r>
            <a:r>
              <a:rPr lang="en-US" sz="2400" dirty="0"/>
              <a:t> Izadpanah, Mario Luc</a:t>
            </a:r>
          </a:p>
          <a:p>
            <a:endParaRPr lang="en-US" dirty="0" smtClean="0"/>
          </a:p>
          <a:p>
            <a:r>
              <a:rPr lang="en-US" sz="2400" b="1" dirty="0"/>
              <a:t>Thigh Laxity After Massive Weight Loss: A Utilities Outcomes Assessment.</a:t>
            </a:r>
          </a:p>
          <a:p>
            <a:r>
              <a:rPr lang="en-US" sz="2400" dirty="0"/>
              <a:t>Ali Izadpanah, Hani </a:t>
            </a:r>
            <a:r>
              <a:rPr lang="en-US" sz="2400" dirty="0" err="1"/>
              <a:t>Sinno</a:t>
            </a:r>
            <a:r>
              <a:rPr lang="en-US" sz="2400" dirty="0"/>
              <a:t>, Joshua </a:t>
            </a:r>
            <a:r>
              <a:rPr lang="en-US" sz="2400" dirty="0" err="1"/>
              <a:t>Vorstenbosch</a:t>
            </a:r>
            <a:r>
              <a:rPr lang="en-US" sz="2400" dirty="0"/>
              <a:t>, Bernard T </a:t>
            </a:r>
            <a:r>
              <a:rPr lang="en-US" sz="2400" dirty="0" err="1"/>
              <a:t>Lee,Samuel</a:t>
            </a:r>
            <a:r>
              <a:rPr lang="en-US" sz="2400" dirty="0"/>
              <a:t> J Lin</a:t>
            </a:r>
          </a:p>
          <a:p>
            <a:endParaRPr lang="en-US" dirty="0"/>
          </a:p>
        </p:txBody>
      </p:sp>
    </p:spTree>
    <p:extLst>
      <p:ext uri="{BB962C8B-B14F-4D97-AF65-F5344CB8AC3E}">
        <p14:creationId xmlns:p14="http://schemas.microsoft.com/office/powerpoint/2010/main" val="4245237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507076"/>
            <a:ext cx="3886200" cy="6096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Reconstructive Surgery</a:t>
            </a:r>
            <a:endParaRPr lang="en-US" sz="2400" b="1" dirty="0">
              <a:solidFill>
                <a:srgbClr val="FF0000"/>
              </a:solidFill>
              <a:latin typeface="Times New Roman" pitchFamily="18" charset="0"/>
              <a:ea typeface="+mj-ea"/>
              <a:cs typeface="Times New Roman" pitchFamily="18" charset="0"/>
            </a:endParaRPr>
          </a:p>
        </p:txBody>
      </p:sp>
      <p:sp>
        <p:nvSpPr>
          <p:cNvPr id="5" name="TextBox 4"/>
          <p:cNvSpPr txBox="1"/>
          <p:nvPr/>
        </p:nvSpPr>
        <p:spPr>
          <a:xfrm>
            <a:off x="533400" y="1371600"/>
            <a:ext cx="8229600" cy="5232202"/>
          </a:xfrm>
          <a:prstGeom prst="rect">
            <a:avLst/>
          </a:prstGeom>
          <a:noFill/>
        </p:spPr>
        <p:txBody>
          <a:bodyPr wrap="square" rtlCol="0">
            <a:spAutoFit/>
          </a:bodyPr>
          <a:lstStyle/>
          <a:p>
            <a:r>
              <a:rPr lang="en-US" sz="2400" b="1" dirty="0"/>
              <a:t>Reconstructive surgery</a:t>
            </a:r>
            <a:r>
              <a:rPr lang="en-US" sz="2400" dirty="0"/>
              <a:t> is, in its broadest sense, the use of surgery to restore the form and function of the body, although maxillo-facial surgeons, plastic surgeons and otolaryngologists do reconstructive surgery on faces after trauma and to reconstruct the head and neck after cancer</a:t>
            </a:r>
            <a:r>
              <a:rPr lang="en-US" sz="2400" dirty="0" smtClean="0"/>
              <a:t>.</a:t>
            </a:r>
          </a:p>
          <a:p>
            <a:endParaRPr lang="en-US" sz="2400" dirty="0"/>
          </a:p>
          <a:p>
            <a:r>
              <a:rPr lang="en-US" sz="2400" dirty="0"/>
              <a:t>Other branches of surgery (</a:t>
            </a:r>
            <a:r>
              <a:rPr lang="en-US" sz="2400" i="1" dirty="0"/>
              <a:t>e.g.</a:t>
            </a:r>
            <a:r>
              <a:rPr lang="en-US" sz="2400" dirty="0"/>
              <a:t>, general surgery, gynecological surgery, pediatric surgery, cosmetic surgery, podiatric surgery) also perform some reconstructive procedures. The common feature is that the operation attempts to restore the anatomy or the function of the body part to normal.</a:t>
            </a:r>
          </a:p>
          <a:p>
            <a:endParaRPr lang="en-US" sz="2200" dirty="0">
              <a:latin typeface="Times New Roman" pitchFamily="18" charset="0"/>
              <a:cs typeface="Times New Roman" pitchFamily="18" charset="0"/>
            </a:endParaRPr>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500279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774</TotalTime>
  <Words>468</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Microsoft YaHei</vt:lpstr>
      <vt:lpstr>Andalus</vt:lpstr>
      <vt:lpstr>Arial</vt:lpstr>
      <vt:lpstr>Baskerville Old Face</vt:lpstr>
      <vt:lpstr>Calibri</vt:lpstr>
      <vt:lpstr>Calisto MT</vt:lpstr>
      <vt:lpstr>Centaur</vt:lpstr>
      <vt:lpstr>Constantia</vt:lpstr>
      <vt:lpstr>Nyala</vt:lpstr>
      <vt:lpstr>Stencil</vt:lpstr>
      <vt:lpstr>Times New Roman</vt:lpstr>
      <vt:lpstr>Wingdings 2</vt:lpstr>
      <vt:lpstr>Flow</vt:lpstr>
      <vt:lpstr>PowerPoint Presentation</vt:lpstr>
      <vt:lpstr>PowerPoint Presentation</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Ali Izadpanah</cp:lastModifiedBy>
  <cp:revision>60</cp:revision>
  <dcterms:created xsi:type="dcterms:W3CDTF">2014-10-01T07:08:05Z</dcterms:created>
  <dcterms:modified xsi:type="dcterms:W3CDTF">2015-10-22T03:38:44Z</dcterms:modified>
</cp:coreProperties>
</file>