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345" r:id="rId2"/>
    <p:sldId id="346" r:id="rId3"/>
    <p:sldId id="256" r:id="rId4"/>
    <p:sldId id="257" r:id="rId5"/>
    <p:sldId id="341" r:id="rId6"/>
    <p:sldId id="260" r:id="rId7"/>
    <p:sldId id="333" r:id="rId8"/>
    <p:sldId id="334" r:id="rId9"/>
    <p:sldId id="335" r:id="rId10"/>
    <p:sldId id="347" r:id="rId11"/>
    <p:sldId id="348" r:id="rId12"/>
    <p:sldId id="34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44" y="-2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A46A11-D320-4319-BB19-6AF34A8AC94B}" type="datetimeFigureOut">
              <a:rPr lang="en-US" smtClean="0"/>
              <a:t>11/20/2015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E54FC7-E7F6-46BE-91CA-F07215B68C83}" type="slidenum">
              <a:rPr lang="en-US" smtClean="0"/>
              <a:t>‹#›</a:t>
            </a:fld>
            <a:endParaRPr lang="en-US"/>
          </a:p>
        </p:txBody>
      </p:sp>
    </p:spTree>
    <p:extLst>
      <p:ext uri="{BB962C8B-B14F-4D97-AF65-F5344CB8AC3E}">
        <p14:creationId xmlns:p14="http://schemas.microsoft.com/office/powerpoint/2010/main" val="242147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E54FC7-E7F6-46BE-91CA-F07215B68C83}" type="slidenum">
              <a:rPr lang="en-US" smtClean="0"/>
              <a:t>3</a:t>
            </a:fld>
            <a:endParaRPr lang="en-US"/>
          </a:p>
        </p:txBody>
      </p:sp>
    </p:spTree>
    <p:extLst>
      <p:ext uri="{BB962C8B-B14F-4D97-AF65-F5344CB8AC3E}">
        <p14:creationId xmlns:p14="http://schemas.microsoft.com/office/powerpoint/2010/main" val="933886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97EF42-4468-45B4-839B-0223E8CED2DD}" type="datetimeFigureOut">
              <a:rPr lang="en-US" smtClean="0"/>
              <a:t>11/20/2015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97EF42-4468-45B4-839B-0223E8CED2DD}" type="datetimeFigureOut">
              <a:rPr lang="en-US" smtClean="0"/>
              <a:t>11/20/2015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97EF42-4468-45B4-839B-0223E8CED2DD}" type="datetimeFigureOut">
              <a:rPr lang="en-US" smtClean="0"/>
              <a:t>11/20/2015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25245-6EC2-4710-A17C-F03DBAEE8AC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97EF42-4468-45B4-839B-0223E8CED2DD}" type="datetimeFigureOut">
              <a:rPr lang="en-US" smtClean="0"/>
              <a:t>11/20/2015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97EF42-4468-45B4-839B-0223E8CED2DD}" type="datetimeFigureOut">
              <a:rPr lang="en-US" smtClean="0"/>
              <a:t>11/20/2015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7EF42-4468-45B4-839B-0223E8CED2DD}" type="datetimeFigureOut">
              <a:rPr lang="en-US" smtClean="0"/>
              <a:t>11/20/2015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97EF42-4468-45B4-839B-0223E8CED2DD}" type="datetimeFigureOut">
              <a:rPr lang="en-US" smtClean="0"/>
              <a:t>11/20/2015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25245-6EC2-4710-A17C-F03DBAEE8A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97EF42-4468-45B4-839B-0223E8CED2DD}" type="datetimeFigureOut">
              <a:rPr lang="en-US" smtClean="0"/>
              <a:t>11/20/2015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F925245-6EC2-4710-A17C-F03DBAEE8AC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97EF42-4468-45B4-839B-0223E8CED2DD}" type="datetimeFigureOut">
              <a:rPr lang="en-US" smtClean="0"/>
              <a:t>11/20/2015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925245-6EC2-4710-A17C-F03DBAEE8AC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579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7"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82500" lnSpcReduction="1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US" dirty="0" smtClean="0"/>
              <a:t>Journal of Air &amp; Water Borne Diseases</a:t>
            </a:r>
          </a:p>
          <a:p>
            <a:pPr>
              <a:defRPr/>
            </a:pPr>
            <a:r>
              <a:rPr lang="en-US" dirty="0" smtClean="0"/>
              <a:t>Related Journals</a:t>
            </a:r>
            <a:endParaRPr lang="en-US" dirty="0"/>
          </a:p>
        </p:txBody>
      </p:sp>
      <p:sp>
        <p:nvSpPr>
          <p:cNvPr id="7" name="Vertical Scroll 6"/>
          <p:cNvSpPr/>
          <p:nvPr/>
        </p:nvSpPr>
        <p:spPr>
          <a:xfrm>
            <a:off x="-108826" y="1627188"/>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Bacteriology &amp; </a:t>
            </a:r>
            <a:r>
              <a:rPr lang="en-US" sz="2800" dirty="0" smtClean="0">
                <a:solidFill>
                  <a:schemeClr val="bg1"/>
                </a:solidFill>
                <a:latin typeface="Estrangelo Edessa" panose="03080600000000000000" pitchFamily="66" charset="0"/>
                <a:cs typeface="Estrangelo Edessa" panose="03080600000000000000" pitchFamily="66" charset="0"/>
              </a:rPr>
              <a:t>Parasitology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Medical Microbiology &amp; </a:t>
            </a:r>
            <a:r>
              <a:rPr lang="en-IN" sz="2800" dirty="0" smtClean="0">
                <a:solidFill>
                  <a:schemeClr val="bg1"/>
                </a:solidFill>
                <a:latin typeface="Estrangelo Edessa" panose="03080600000000000000" pitchFamily="66" charset="0"/>
                <a:cs typeface="Estrangelo Edessa" panose="03080600000000000000" pitchFamily="66" charset="0"/>
              </a:rPr>
              <a:t>Diagnosis</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Microbial &amp; Biochemical </a:t>
            </a:r>
            <a:r>
              <a:rPr lang="en-IN" sz="2800" dirty="0" smtClean="0">
                <a:solidFill>
                  <a:schemeClr val="bg1"/>
                </a:solidFill>
                <a:latin typeface="Estrangelo Edessa" panose="03080600000000000000" pitchFamily="66" charset="0"/>
                <a:cs typeface="Estrangelo Edessa" panose="03080600000000000000" pitchFamily="66" charset="0"/>
              </a:rPr>
              <a:t>Technology</a:t>
            </a:r>
          </a:p>
          <a:p>
            <a:pPr marL="342900" indent="-342900">
              <a:buFont typeface="Wingdings" panose="05000000000000000000" pitchFamily="2" charset="2"/>
              <a:buChar char="Ø"/>
              <a:defRPr/>
            </a:pPr>
            <a:r>
              <a:rPr lang="en-IN" sz="2800" dirty="0">
                <a:solidFill>
                  <a:schemeClr val="bg1"/>
                </a:solidFill>
                <a:latin typeface="Estrangelo Edessa" panose="03080600000000000000" pitchFamily="66" charset="0"/>
                <a:cs typeface="Estrangelo Edessa" panose="03080600000000000000" pitchFamily="66" charset="0"/>
              </a:rPr>
              <a:t>Journal of Plant Pathology &amp; </a:t>
            </a:r>
            <a:r>
              <a:rPr lang="en-IN" sz="2800" dirty="0" smtClean="0">
                <a:solidFill>
                  <a:schemeClr val="bg1"/>
                </a:solidFill>
                <a:latin typeface="Estrangelo Edessa" panose="03080600000000000000" pitchFamily="66" charset="0"/>
                <a:cs typeface="Estrangelo Edessa" panose="03080600000000000000" pitchFamily="66" charset="0"/>
              </a:rPr>
              <a:t>Microbiology</a:t>
            </a:r>
          </a:p>
          <a:p>
            <a:pPr marL="342900" indent="-342900">
              <a:buFont typeface="Wingdings" panose="05000000000000000000" pitchFamily="2" charset="2"/>
              <a:buChar char="Ø"/>
              <a:defRPr/>
            </a:pPr>
            <a:r>
              <a:rPr lang="en-US" sz="2800" dirty="0">
                <a:solidFill>
                  <a:schemeClr val="bg1"/>
                </a:solidFill>
                <a:latin typeface="Estrangelo Edessa" panose="03080600000000000000" pitchFamily="66" charset="0"/>
                <a:cs typeface="Estrangelo Edessa" panose="03080600000000000000" pitchFamily="66" charset="0"/>
              </a:rPr>
              <a:t>Journal of Vaccines &amp; Vaccination</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3861048"/>
            <a:ext cx="3561407" cy="29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6791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Allergy Conference </a:t>
            </a:r>
            <a:endParaRPr lang="en-IN" dirty="0" smtClean="0"/>
          </a:p>
          <a:p>
            <a:pPr marL="285750" indent="-285750">
              <a:buFont typeface="Wingdings" panose="05000000000000000000" pitchFamily="2" charset="2"/>
              <a:buChar char="Ø"/>
              <a:defRPr/>
            </a:pPr>
            <a:r>
              <a:rPr lang="en-IN" dirty="0"/>
              <a:t>4th Bacteriology and Infectious Diseases </a:t>
            </a:r>
            <a:r>
              <a:rPr lang="en-IN" dirty="0" smtClean="0"/>
              <a:t>Conference</a:t>
            </a:r>
          </a:p>
          <a:p>
            <a:pPr marL="285750" indent="-285750">
              <a:buFont typeface="Wingdings" panose="05000000000000000000" pitchFamily="2" charset="2"/>
              <a:buChar char="Ø"/>
              <a:defRPr/>
            </a:pPr>
            <a:r>
              <a:rPr lang="en-IN" dirty="0"/>
              <a:t>2nd Infectious Diseases Congress</a:t>
            </a:r>
            <a:endParaRPr lang="en-US" dirty="0" smtClean="0"/>
          </a:p>
        </p:txBody>
      </p:sp>
      <p:sp>
        <p:nvSpPr>
          <p:cNvPr id="7" name="Double Wave 6"/>
          <p:cNvSpPr/>
          <p:nvPr/>
        </p:nvSpPr>
        <p:spPr>
          <a:xfrm>
            <a:off x="160585" y="-14436"/>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US" sz="3600" dirty="0" smtClean="0"/>
              <a:t>Journal of </a:t>
            </a:r>
            <a:r>
              <a:rPr lang="en-US" sz="3600" dirty="0"/>
              <a:t>Air &amp; Water Borne Diseases</a:t>
            </a:r>
            <a:r>
              <a:rPr lang="en-US" sz="3600" dirty="0" smtClean="0"/>
              <a:t/>
            </a:r>
            <a:br>
              <a:rPr lang="en-US" sz="3600" dirty="0" smtClean="0"/>
            </a:br>
            <a:r>
              <a:rPr lang="en-US" sz="3600" dirty="0" smtClean="0"/>
              <a:t>Related Conferences</a:t>
            </a:r>
            <a:endParaRPr lang="en-US" sz="3600" dirty="0"/>
          </a:p>
        </p:txBody>
      </p:sp>
    </p:spTree>
    <p:extLst>
      <p:ext uri="{BB962C8B-B14F-4D97-AF65-F5344CB8AC3E}">
        <p14:creationId xmlns:p14="http://schemas.microsoft.com/office/powerpoint/2010/main" val="343938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sz="1800" dirty="0">
                <a:latin typeface="Calisto MT" panose="02040603050505030304" pitchFamily="18" charset="0"/>
              </a:rPr>
              <a:t>OMICS </a:t>
            </a:r>
            <a:r>
              <a:rPr lang="en-US" sz="1800" dirty="0" smtClean="0">
                <a:latin typeface="Calisto MT" panose="02040603050505030304" pitchFamily="18" charset="0"/>
              </a:rPr>
              <a:t>International </a:t>
            </a:r>
            <a:r>
              <a:rPr lang="en-US" sz="1800"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sz="1800" dirty="0">
                <a:latin typeface="Calisto MT" panose="02040603050505030304" pitchFamily="18" charset="0"/>
              </a:rPr>
              <a:t>For more details and benefits, click on the link below:</a:t>
            </a:r>
          </a:p>
          <a:p>
            <a:pPr>
              <a:defRPr/>
            </a:pPr>
            <a:r>
              <a:rPr lang="en-US" sz="1800" dirty="0">
                <a:solidFill>
                  <a:schemeClr val="accent4">
                    <a:lumMod val="10000"/>
                  </a:schemeClr>
                </a:solidFill>
                <a:latin typeface="Calisto MT" panose="02040603050505030304" pitchFamily="18" charset="0"/>
                <a:hlinkClick r:id="rId4"/>
              </a:rPr>
              <a:t>http://omicsonline.org/membership.php</a:t>
            </a:r>
            <a:r>
              <a:rPr lang="en-US" sz="1800"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293024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151521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396847"/>
            <a:ext cx="5210503" cy="2954655"/>
          </a:xfrm>
          <a:prstGeom prst="rect">
            <a:avLst/>
          </a:prstGeom>
        </p:spPr>
        <p:txBody>
          <a:bodyPr wrap="square">
            <a:spAutoFit/>
          </a:bodyPr>
          <a:lstStyle/>
          <a:p>
            <a:pPr>
              <a:lnSpc>
                <a:spcPct val="150000"/>
              </a:lnSpc>
            </a:pPr>
            <a:r>
              <a:rPr lang="en-US" sz="2800" b="1" dirty="0"/>
              <a:t>Amin . A. Al-</a:t>
            </a:r>
            <a:r>
              <a:rPr lang="en-US" sz="2800" b="1" dirty="0" err="1"/>
              <a:t>sulami</a:t>
            </a:r>
            <a:r>
              <a:rPr lang="en-US" sz="2800" dirty="0"/>
              <a:t/>
            </a:r>
            <a:br>
              <a:rPr lang="en-US" sz="2800" dirty="0"/>
            </a:br>
            <a:r>
              <a:rPr lang="en-US" sz="2400" dirty="0" smtClean="0"/>
              <a:t>Professor</a:t>
            </a:r>
          </a:p>
          <a:p>
            <a:pPr>
              <a:lnSpc>
                <a:spcPct val="150000"/>
              </a:lnSpc>
            </a:pPr>
            <a:r>
              <a:rPr lang="en-US" sz="2400" dirty="0" err="1"/>
              <a:t>Basrah</a:t>
            </a:r>
            <a:r>
              <a:rPr lang="en-US" sz="2400" dirty="0"/>
              <a:t> University</a:t>
            </a:r>
            <a:br>
              <a:rPr lang="en-US" sz="2400" dirty="0"/>
            </a:br>
            <a:r>
              <a:rPr lang="en-US" sz="2400" dirty="0"/>
              <a:t>Iraq</a:t>
            </a:r>
            <a:br>
              <a:rPr lang="en-US" sz="2400" dirty="0"/>
            </a:br>
            <a:endParaRPr lang="en-US" sz="2400" dirty="0">
              <a:latin typeface="Times New Roman" pitchFamily="18" charset="0"/>
              <a:cs typeface="Times New Roman" pitchFamily="18" charset="0"/>
            </a:endParaRPr>
          </a:p>
        </p:txBody>
      </p:sp>
      <p:sp>
        <p:nvSpPr>
          <p:cNvPr id="5" name="Rectangle 4"/>
          <p:cNvSpPr/>
          <p:nvPr/>
        </p:nvSpPr>
        <p:spPr>
          <a:xfrm>
            <a:off x="2343807" y="1383200"/>
            <a:ext cx="3886200" cy="523220"/>
          </a:xfrm>
          <a:prstGeom prst="rect">
            <a:avLst/>
          </a:prstGeom>
        </p:spPr>
        <p:txBody>
          <a:bodyPr wrap="square">
            <a:spAutoFit/>
          </a:bodyPr>
          <a:lstStyle/>
          <a:p>
            <a:pPr algn="ctr"/>
            <a:r>
              <a:rPr lang="en-US" sz="2800" b="1" dirty="0" smtClean="0">
                <a:latin typeface="Times New Roman" pitchFamily="18" charset="0"/>
                <a:cs typeface="Times New Roman" pitchFamily="18" charset="0"/>
              </a:rPr>
              <a:t>Editorial Board</a:t>
            </a:r>
          </a:p>
        </p:txBody>
      </p:sp>
      <p:sp>
        <p:nvSpPr>
          <p:cNvPr id="7" name="TextBox 6"/>
          <p:cNvSpPr txBox="1"/>
          <p:nvPr/>
        </p:nvSpPr>
        <p:spPr>
          <a:xfrm>
            <a:off x="6248400" y="4267200"/>
            <a:ext cx="2209800" cy="369332"/>
          </a:xfrm>
          <a:prstGeom prst="rect">
            <a:avLst/>
          </a:prstGeom>
          <a:noFill/>
        </p:spPr>
        <p:txBody>
          <a:bodyPr wrap="square" rtlCol="0">
            <a:spAutoFit/>
          </a:bodyPr>
          <a:lstStyle/>
          <a:p>
            <a:endParaRPr lang="en-US" dirty="0"/>
          </a:p>
        </p:txBody>
      </p:sp>
      <p:pic>
        <p:nvPicPr>
          <p:cNvPr id="1026" name="Picture 2" descr="C:\Users\manjula-p\Desktop\AWBD head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595"/>
            <a:ext cx="9144000" cy="12096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Amin . A. Al-sulam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6722" y="2177992"/>
            <a:ext cx="2125389" cy="272426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Amin . A. Al-sulam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91800" y="2177992"/>
            <a:ext cx="809625" cy="1133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4873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8393" y="2398216"/>
            <a:ext cx="8763000" cy="3416320"/>
          </a:xfrm>
          <a:prstGeom prst="rect">
            <a:avLst/>
          </a:prstGeom>
        </p:spPr>
        <p:txBody>
          <a:bodyPr wrap="square">
            <a:spAutoFit/>
          </a:bodyPr>
          <a:lstStyle/>
          <a:p>
            <a:pPr marL="342900" indent="-342900" algn="just">
              <a:buFont typeface="Arial" pitchFamily="34" charset="0"/>
              <a:buChar char="•"/>
            </a:pPr>
            <a:r>
              <a:rPr lang="en-IN" sz="2400" dirty="0"/>
              <a:t>Amin . A. Al-</a:t>
            </a:r>
            <a:r>
              <a:rPr lang="en-IN" sz="2400" dirty="0" err="1"/>
              <a:t>sulami</a:t>
            </a:r>
            <a:r>
              <a:rPr lang="en-IN" sz="2400" dirty="0"/>
              <a:t> completed his </a:t>
            </a:r>
            <a:r>
              <a:rPr lang="en-IN" sz="2400" dirty="0" err="1"/>
              <a:t>Phd</a:t>
            </a:r>
            <a:r>
              <a:rPr lang="en-IN" sz="2400" dirty="0"/>
              <a:t> in 1973 from the Utah university, USA. He is working as a Professor in </a:t>
            </a:r>
            <a:r>
              <a:rPr lang="en-IN" sz="2400" dirty="0" err="1"/>
              <a:t>Basrah</a:t>
            </a:r>
            <a:r>
              <a:rPr lang="en-IN" sz="2400" dirty="0"/>
              <a:t> University,  He has few book </a:t>
            </a:r>
            <a:r>
              <a:rPr lang="en-IN" sz="2400" dirty="0" err="1"/>
              <a:t>authorships.He</a:t>
            </a:r>
            <a:r>
              <a:rPr lang="en-IN" sz="2400" dirty="0"/>
              <a:t> is the member of local, regional and international professional organizations and nature of membership in American Society For Microbiology 1968-1970, Iraqi Biological Society 1976-2002, ASTF presently working on </a:t>
            </a:r>
            <a:r>
              <a:rPr lang="en-IN" sz="2400" dirty="0" err="1"/>
              <a:t>it.He</a:t>
            </a:r>
            <a:r>
              <a:rPr lang="en-IN" sz="2400" dirty="0"/>
              <a:t> has 40 and more  publications still date and has been  patented for six topics he has worked upon.</a:t>
            </a:r>
            <a:endParaRPr lang="en-US" sz="2200" dirty="0">
              <a:latin typeface="Times New Roman" pitchFamily="18" charset="0"/>
              <a:cs typeface="Times New Roman" pitchFamily="18" charset="0"/>
            </a:endParaRPr>
          </a:p>
        </p:txBody>
      </p:sp>
      <p:sp>
        <p:nvSpPr>
          <p:cNvPr id="6" name="Rectangle 5"/>
          <p:cNvSpPr/>
          <p:nvPr/>
        </p:nvSpPr>
        <p:spPr>
          <a:xfrm>
            <a:off x="297717" y="1705718"/>
            <a:ext cx="1569661"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Biography</a:t>
            </a:r>
          </a:p>
        </p:txBody>
      </p:sp>
      <p:sp>
        <p:nvSpPr>
          <p:cNvPr id="8" name="Rectangle 7"/>
          <p:cNvSpPr/>
          <p:nvPr/>
        </p:nvSpPr>
        <p:spPr>
          <a:xfrm>
            <a:off x="8001000" y="6368534"/>
            <a:ext cx="838200" cy="369332"/>
          </a:xfrm>
          <a:prstGeom prst="rect">
            <a:avLst/>
          </a:prstGeom>
        </p:spPr>
        <p:txBody>
          <a:bodyPr wrap="square">
            <a:spAutoFit/>
          </a:bodyPr>
          <a:lstStyle/>
          <a:p>
            <a:r>
              <a:rPr lang="en-US" b="1" dirty="0" smtClean="0"/>
              <a:t>&gt; &gt; &gt;</a:t>
            </a:r>
            <a:endParaRPr lang="en-US" b="1" dirty="0"/>
          </a:p>
        </p:txBody>
      </p:sp>
      <p:pic>
        <p:nvPicPr>
          <p:cNvPr id="9"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85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0"/>
            <a:ext cx="8001000" cy="1938992"/>
          </a:xfrm>
          <a:prstGeom prst="rect">
            <a:avLst/>
          </a:prstGeom>
        </p:spPr>
        <p:txBody>
          <a:bodyPr wrap="square">
            <a:spAutoFit/>
          </a:bodyPr>
          <a:lstStyle/>
          <a:p>
            <a:pPr marL="342900" indent="-342900" algn="just">
              <a:buFont typeface="Arial" pitchFamily="34" charset="0"/>
              <a:buChar char="•"/>
            </a:pPr>
            <a:r>
              <a:rPr lang="en-IN" sz="2400" dirty="0" err="1"/>
              <a:t>Dr.</a:t>
            </a:r>
            <a:r>
              <a:rPr lang="en-IN" sz="2400" dirty="0"/>
              <a:t> Amin research interests focus on the detection and identification of </a:t>
            </a:r>
            <a:r>
              <a:rPr lang="en-IN" sz="2400" dirty="0" err="1"/>
              <a:t>H.pylori</a:t>
            </a:r>
            <a:r>
              <a:rPr lang="en-IN" sz="2400" dirty="0"/>
              <a:t> in drinking water and patients trying to </a:t>
            </a:r>
            <a:r>
              <a:rPr lang="en-IN" sz="2400" dirty="0" err="1"/>
              <a:t>optmize</a:t>
            </a:r>
            <a:r>
              <a:rPr lang="en-IN" sz="2400" dirty="0"/>
              <a:t> a </a:t>
            </a:r>
            <a:r>
              <a:rPr lang="en-IN" sz="2400" dirty="0" err="1"/>
              <a:t>pcr</a:t>
            </a:r>
            <a:r>
              <a:rPr lang="en-IN" sz="2400" dirty="0"/>
              <a:t> based method for that. Another line is inspection of MRSA in hospitals and community in southern Iraq, </a:t>
            </a:r>
            <a:r>
              <a:rPr lang="en-IN" sz="2400" dirty="0" err="1"/>
              <a:t>bioremidiation</a:t>
            </a:r>
            <a:r>
              <a:rPr lang="en-IN" sz="2400" dirty="0"/>
              <a:t> of some heavy metals.</a:t>
            </a:r>
            <a:endParaRPr lang="en-US" sz="2400" dirty="0">
              <a:latin typeface="Times New Roman" pitchFamily="18" charset="0"/>
              <a:cs typeface="Times New Roman" pitchFamily="18" charset="0"/>
            </a:endParaRPr>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17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10" y="1595735"/>
            <a:ext cx="1808508" cy="461665"/>
          </a:xfrm>
          <a:prstGeom prst="rect">
            <a:avLst/>
          </a:prstGeom>
          <a:noFill/>
        </p:spPr>
        <p:txBody>
          <a:bodyPr vert="horz" lIns="91440" tIns="45720" rIns="91440" bIns="45720" rtlCol="0" anchor="ctr">
            <a:normAutofit/>
          </a:bodyPr>
          <a:lstStyle/>
          <a:p>
            <a:pPr algn="ctr">
              <a:spcBef>
                <a:spcPct val="0"/>
              </a:spcBef>
            </a:pPr>
            <a:r>
              <a:rPr lang="en-US" sz="2400" b="1" dirty="0">
                <a:solidFill>
                  <a:srgbClr val="FF0000"/>
                </a:solidFill>
                <a:latin typeface="Times New Roman" pitchFamily="18" charset="0"/>
                <a:ea typeface="+mj-ea"/>
                <a:cs typeface="Times New Roman" pitchFamily="18" charset="0"/>
              </a:rPr>
              <a:t>Publications</a:t>
            </a:r>
          </a:p>
        </p:txBody>
      </p:sp>
      <p:sp>
        <p:nvSpPr>
          <p:cNvPr id="3" name="Rectangle 2"/>
          <p:cNvSpPr/>
          <p:nvPr/>
        </p:nvSpPr>
        <p:spPr>
          <a:xfrm>
            <a:off x="34159" y="2109952"/>
            <a:ext cx="8534400" cy="4862870"/>
          </a:xfrm>
          <a:prstGeom prst="rect">
            <a:avLst/>
          </a:prstGeom>
        </p:spPr>
        <p:txBody>
          <a:bodyPr wrap="square">
            <a:spAutoFit/>
          </a:bodyPr>
          <a:lstStyle/>
          <a:p>
            <a:endParaRPr lang="en-IN" sz="2400" b="1" dirty="0"/>
          </a:p>
          <a:p>
            <a:r>
              <a:rPr lang="en-IN" sz="2400" b="1" dirty="0" err="1"/>
              <a:t>Biosorption</a:t>
            </a:r>
            <a:r>
              <a:rPr lang="en-IN" sz="2400" b="1" dirty="0"/>
              <a:t> and Bioaccumulation of Some Heavy Metals by </a:t>
            </a:r>
            <a:r>
              <a:rPr lang="en-IN" sz="2400" b="1" dirty="0" err="1"/>
              <a:t>Deinococcus</a:t>
            </a:r>
            <a:r>
              <a:rPr lang="en-IN" sz="2400" b="1" dirty="0"/>
              <a:t> </a:t>
            </a:r>
            <a:r>
              <a:rPr lang="en-IN" sz="2400" b="1" dirty="0" err="1"/>
              <a:t>Radiodurans</a:t>
            </a:r>
            <a:r>
              <a:rPr lang="en-IN" sz="2400" b="1" dirty="0"/>
              <a:t> Isolated from Soil in Basra Governorate- </a:t>
            </a:r>
            <a:r>
              <a:rPr lang="en-IN" sz="2400" b="1" dirty="0" smtClean="0"/>
              <a:t>Iraq</a:t>
            </a:r>
          </a:p>
          <a:p>
            <a:endParaRPr lang="en-US" sz="2400" dirty="0" smtClean="0"/>
          </a:p>
          <a:p>
            <a:r>
              <a:rPr lang="en-US" sz="2400" dirty="0" err="1" smtClean="0"/>
              <a:t>Raghad</a:t>
            </a:r>
            <a:r>
              <a:rPr lang="en-US" sz="2400" dirty="0" smtClean="0"/>
              <a:t> </a:t>
            </a:r>
            <a:r>
              <a:rPr lang="en-US" sz="2400" dirty="0" err="1" smtClean="0"/>
              <a:t>Jaafar</a:t>
            </a:r>
            <a:r>
              <a:rPr lang="en-US" sz="2400" dirty="0" smtClean="0"/>
              <a:t>, </a:t>
            </a:r>
            <a:r>
              <a:rPr lang="en-US" sz="2400" dirty="0"/>
              <a:t>Amin </a:t>
            </a:r>
            <a:r>
              <a:rPr lang="en-US" sz="2400" dirty="0" smtClean="0"/>
              <a:t>Al-</a:t>
            </a:r>
            <a:r>
              <a:rPr lang="en-US" sz="2400" dirty="0" err="1" smtClean="0"/>
              <a:t>Sulami</a:t>
            </a:r>
            <a:r>
              <a:rPr lang="en-US" sz="2400" dirty="0" smtClean="0"/>
              <a:t>, </a:t>
            </a:r>
            <a:r>
              <a:rPr lang="en-US" sz="2400" dirty="0" err="1"/>
              <a:t>Asaad</a:t>
            </a:r>
            <a:r>
              <a:rPr lang="en-US" sz="2400" dirty="0"/>
              <a:t> </a:t>
            </a:r>
            <a:r>
              <a:rPr lang="en-US" sz="2400" dirty="0" smtClean="0"/>
              <a:t>Al-</a:t>
            </a:r>
            <a:r>
              <a:rPr lang="en-US" sz="2400" dirty="0" err="1" smtClean="0"/>
              <a:t>Taee</a:t>
            </a:r>
            <a:r>
              <a:rPr lang="en-US" sz="2400" dirty="0" smtClean="0"/>
              <a:t>, </a:t>
            </a:r>
            <a:r>
              <a:rPr lang="en-US" sz="2400" dirty="0" err="1"/>
              <a:t>Faris</a:t>
            </a:r>
            <a:r>
              <a:rPr lang="en-US" sz="2400" dirty="0"/>
              <a:t> </a:t>
            </a:r>
            <a:r>
              <a:rPr lang="en-US" sz="2400" dirty="0" err="1" smtClean="0"/>
              <a:t>Aldoghachi</a:t>
            </a:r>
            <a:r>
              <a:rPr lang="en-US" sz="2400" dirty="0" smtClean="0"/>
              <a:t> and </a:t>
            </a:r>
            <a:r>
              <a:rPr lang="en-US" sz="2400" dirty="0" err="1"/>
              <a:t>Suhaimi</a:t>
            </a:r>
            <a:r>
              <a:rPr lang="en-US" sz="2400" dirty="0"/>
              <a:t> </a:t>
            </a:r>
            <a:r>
              <a:rPr lang="en-US" sz="2400" dirty="0" smtClean="0"/>
              <a:t>Napes</a:t>
            </a:r>
            <a:endParaRPr lang="en-US" sz="2400" b="1" dirty="0" smtClean="0"/>
          </a:p>
          <a:p>
            <a:endParaRPr lang="en-IN" sz="2400" b="1" dirty="0" smtClean="0"/>
          </a:p>
          <a:p>
            <a:r>
              <a:rPr lang="en-IN" sz="2400" b="1" dirty="0" smtClean="0"/>
              <a:t>Worlds </a:t>
            </a:r>
            <a:r>
              <a:rPr lang="en-IN" sz="2400" b="1" dirty="0"/>
              <a:t>Based on Subtle Differences An Inclusive one for all </a:t>
            </a:r>
            <a:r>
              <a:rPr lang="en-IN" sz="2400" b="1" dirty="0" smtClean="0"/>
              <a:t>Hypothesis</a:t>
            </a:r>
          </a:p>
          <a:p>
            <a:endParaRPr lang="en-US" sz="2400" dirty="0" smtClean="0"/>
          </a:p>
          <a:p>
            <a:r>
              <a:rPr lang="en-US" sz="2400" dirty="0" smtClean="0"/>
              <a:t>Amin </a:t>
            </a:r>
            <a:r>
              <a:rPr lang="en-US" sz="2400" dirty="0"/>
              <a:t>A. </a:t>
            </a:r>
            <a:r>
              <a:rPr lang="en-US" sz="2400" dirty="0" smtClean="0"/>
              <a:t>Al-</a:t>
            </a:r>
            <a:r>
              <a:rPr lang="en-US" sz="2400" dirty="0" err="1" smtClean="0"/>
              <a:t>Sulami</a:t>
            </a:r>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pic>
        <p:nvPicPr>
          <p:cNvPr id="5"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65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772400" cy="3416320"/>
          </a:xfrm>
          <a:prstGeom prst="rect">
            <a:avLst/>
          </a:prstGeom>
        </p:spPr>
        <p:txBody>
          <a:bodyPr wrap="square">
            <a:spAutoFit/>
          </a:bodyPr>
          <a:lstStyle/>
          <a:p>
            <a:r>
              <a:rPr lang="en-US" sz="2400" b="1" dirty="0"/>
              <a:t>Wisdom Inspired </a:t>
            </a:r>
            <a:r>
              <a:rPr lang="en-US" sz="2400" b="1" dirty="0" smtClean="0"/>
              <a:t>Education</a:t>
            </a:r>
          </a:p>
          <a:p>
            <a:endParaRPr lang="en-US" sz="2400" b="1" dirty="0"/>
          </a:p>
          <a:p>
            <a:r>
              <a:rPr lang="en-US" sz="2400" dirty="0"/>
              <a:t>Amin A. Al-</a:t>
            </a:r>
            <a:r>
              <a:rPr lang="en-US" sz="2400" dirty="0" err="1"/>
              <a:t>Sulami</a:t>
            </a:r>
            <a:endParaRPr lang="en-US" sz="2400" dirty="0"/>
          </a:p>
          <a:p>
            <a:endParaRPr lang="en-US" sz="2400" dirty="0" smtClean="0"/>
          </a:p>
          <a:p>
            <a:r>
              <a:rPr lang="en-IN" sz="2400" b="1" dirty="0" smtClean="0"/>
              <a:t>The </a:t>
            </a:r>
            <a:r>
              <a:rPr lang="en-IN" sz="2400" b="1" dirty="0"/>
              <a:t>Effect of </a:t>
            </a:r>
            <a:r>
              <a:rPr lang="en-IN" sz="2400" b="1" dirty="0" err="1"/>
              <a:t>Aeromonas</a:t>
            </a:r>
            <a:r>
              <a:rPr lang="en-IN" sz="2400" b="1" dirty="0"/>
              <a:t> spp. on the Growth of Legionella </a:t>
            </a:r>
            <a:r>
              <a:rPr lang="en-IN" sz="2400" b="1" dirty="0" err="1"/>
              <a:t>pneumophila</a:t>
            </a:r>
            <a:r>
              <a:rPr lang="en-IN" sz="2400" b="1" dirty="0"/>
              <a:t> in vitro</a:t>
            </a:r>
            <a:r>
              <a:rPr lang="en-US" sz="2400" b="1" dirty="0" smtClean="0"/>
              <a:t>.</a:t>
            </a:r>
            <a:endParaRPr lang="en-US" sz="2400" b="1" dirty="0"/>
          </a:p>
          <a:p>
            <a:endParaRPr lang="en-US" sz="2400" dirty="0" smtClean="0"/>
          </a:p>
          <a:p>
            <a:r>
              <a:rPr lang="en-US" sz="2400" dirty="0" smtClean="0"/>
              <a:t>Amin </a:t>
            </a:r>
            <a:r>
              <a:rPr lang="en-US" sz="2400" dirty="0"/>
              <a:t>A </a:t>
            </a:r>
            <a:r>
              <a:rPr lang="en-US" sz="2400" dirty="0" smtClean="0"/>
              <a:t>Al-Sulami1, </a:t>
            </a:r>
            <a:r>
              <a:rPr lang="en-US" sz="2400" dirty="0" err="1"/>
              <a:t>Asaad</a:t>
            </a:r>
            <a:r>
              <a:rPr lang="en-US" sz="2400" dirty="0"/>
              <a:t> MR </a:t>
            </a:r>
            <a:r>
              <a:rPr lang="en-US" sz="2400" dirty="0" smtClean="0"/>
              <a:t>Al-</a:t>
            </a:r>
            <a:r>
              <a:rPr lang="en-US" sz="2400" dirty="0" err="1" smtClean="0"/>
              <a:t>Taee</a:t>
            </a:r>
            <a:r>
              <a:rPr lang="en-US" sz="2400" dirty="0" smtClean="0"/>
              <a:t> and </a:t>
            </a:r>
            <a:r>
              <a:rPr lang="en-US" sz="2400" dirty="0"/>
              <a:t>Anita A </a:t>
            </a:r>
            <a:r>
              <a:rPr lang="en-US" sz="2400" dirty="0" err="1" smtClean="0"/>
              <a:t>Yehyazarian</a:t>
            </a:r>
            <a:endParaRPr lang="en-US" sz="2400" dirty="0"/>
          </a:p>
        </p:txBody>
      </p:sp>
    </p:spTree>
    <p:extLst>
      <p:ext uri="{BB962C8B-B14F-4D97-AF65-F5344CB8AC3E}">
        <p14:creationId xmlns:p14="http://schemas.microsoft.com/office/powerpoint/2010/main" val="358931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221" y="1981200"/>
            <a:ext cx="8875986" cy="4524315"/>
          </a:xfrm>
          <a:prstGeom prst="rect">
            <a:avLst/>
          </a:prstGeom>
          <a:noFill/>
        </p:spPr>
        <p:txBody>
          <a:bodyPr wrap="square" rtlCol="0">
            <a:spAutoFit/>
          </a:bodyPr>
          <a:lstStyle/>
          <a:p>
            <a:r>
              <a:rPr lang="en-IN" sz="2400" b="1" dirty="0" err="1"/>
              <a:t>Biosorption</a:t>
            </a:r>
            <a:r>
              <a:rPr lang="en-IN" sz="2400" b="1" dirty="0"/>
              <a:t> and Bioaccumulation of Some Heavy Metals by </a:t>
            </a:r>
            <a:r>
              <a:rPr lang="en-IN" sz="2400" b="1" dirty="0" err="1"/>
              <a:t>Deinococcus</a:t>
            </a:r>
            <a:r>
              <a:rPr lang="en-IN" sz="2400" b="1" dirty="0"/>
              <a:t> </a:t>
            </a:r>
            <a:r>
              <a:rPr lang="en-IN" sz="2400" b="1" dirty="0" err="1"/>
              <a:t>Radiodurans</a:t>
            </a:r>
            <a:r>
              <a:rPr lang="en-IN" sz="2400" b="1" dirty="0"/>
              <a:t> Isolated from Soil in Basra Governorate- </a:t>
            </a:r>
            <a:r>
              <a:rPr lang="en-IN" sz="2400" b="1" dirty="0" smtClean="0"/>
              <a:t>Iraq</a:t>
            </a:r>
          </a:p>
          <a:p>
            <a:r>
              <a:rPr lang="en-US" sz="2400" dirty="0" err="1"/>
              <a:t>Raghad</a:t>
            </a:r>
            <a:r>
              <a:rPr lang="en-US" sz="2400" dirty="0"/>
              <a:t> Jaafar1, Amin Al-Sulami1, </a:t>
            </a:r>
            <a:r>
              <a:rPr lang="en-US" sz="2400" dirty="0" err="1"/>
              <a:t>Asaad</a:t>
            </a:r>
            <a:r>
              <a:rPr lang="en-US" sz="2400" dirty="0"/>
              <a:t> </a:t>
            </a:r>
            <a:r>
              <a:rPr lang="en-US" sz="2400" dirty="0" smtClean="0"/>
              <a:t>Al-Taee2, </a:t>
            </a:r>
            <a:r>
              <a:rPr lang="en-US" sz="2400" dirty="0" err="1"/>
              <a:t>Faris</a:t>
            </a:r>
            <a:r>
              <a:rPr lang="en-US" sz="2400" dirty="0"/>
              <a:t> </a:t>
            </a:r>
            <a:r>
              <a:rPr lang="en-US" sz="2400" dirty="0" err="1" smtClean="0"/>
              <a:t>Aldoghachi</a:t>
            </a:r>
            <a:r>
              <a:rPr lang="en-US" sz="2400" dirty="0" smtClean="0"/>
              <a:t> and </a:t>
            </a:r>
            <a:r>
              <a:rPr lang="en-US" sz="2400" dirty="0" err="1"/>
              <a:t>Suhaimi</a:t>
            </a:r>
            <a:r>
              <a:rPr lang="en-US" sz="2400" dirty="0"/>
              <a:t> </a:t>
            </a:r>
            <a:r>
              <a:rPr lang="en-US" sz="2400" dirty="0" smtClean="0"/>
              <a:t>Napes</a:t>
            </a:r>
            <a:endParaRPr lang="en-US" sz="2400" dirty="0"/>
          </a:p>
          <a:p>
            <a:endParaRPr lang="en-US" sz="2400" dirty="0"/>
          </a:p>
          <a:p>
            <a:r>
              <a:rPr lang="en-IN" sz="2400" b="1" dirty="0"/>
              <a:t>Gram positive and gram negative bacteria from sputum of clinically tuberculosis suspected patients</a:t>
            </a:r>
          </a:p>
          <a:p>
            <a:endParaRPr lang="en-US" sz="2400" dirty="0" smtClean="0"/>
          </a:p>
          <a:p>
            <a:r>
              <a:rPr lang="en-US" sz="2400" dirty="0" smtClean="0"/>
              <a:t> </a:t>
            </a:r>
            <a:r>
              <a:rPr lang="en-US" sz="2400" dirty="0" err="1"/>
              <a:t>Zainab</a:t>
            </a:r>
            <a:r>
              <a:rPr lang="en-US" sz="2400" dirty="0"/>
              <a:t> A. </a:t>
            </a:r>
            <a:r>
              <a:rPr lang="en-US" sz="2400" dirty="0" err="1"/>
              <a:t>Hasan</a:t>
            </a:r>
            <a:r>
              <a:rPr lang="en-US" sz="2400" dirty="0"/>
              <a:t>, Amin A. Al-</a:t>
            </a:r>
            <a:r>
              <a:rPr lang="en-US" sz="2400" dirty="0" err="1"/>
              <a:t>Sulami</a:t>
            </a:r>
            <a:r>
              <a:rPr lang="en-US" sz="2400" dirty="0"/>
              <a:t>, </a:t>
            </a:r>
            <a:r>
              <a:rPr lang="en-US" sz="2400" dirty="0" err="1"/>
              <a:t>Asaad</a:t>
            </a:r>
            <a:r>
              <a:rPr lang="en-US" sz="2400" dirty="0"/>
              <a:t> M.R. Al-</a:t>
            </a:r>
            <a:r>
              <a:rPr lang="en-US" sz="2400" dirty="0" err="1"/>
              <a:t>Taee</a:t>
            </a:r>
            <a:r>
              <a:rPr lang="en-US" sz="2400" dirty="0"/>
              <a:t> and </a:t>
            </a:r>
            <a:r>
              <a:rPr lang="en-US" sz="2400" dirty="0" err="1"/>
              <a:t>Dheyaa</a:t>
            </a:r>
            <a:r>
              <a:rPr lang="en-US" sz="2400" dirty="0"/>
              <a:t> B. Al-</a:t>
            </a:r>
            <a:r>
              <a:rPr lang="en-US" sz="2400" dirty="0" err="1"/>
              <a:t>Rubeai</a:t>
            </a:r>
            <a:endParaRPr lang="en-US" sz="2400" dirty="0"/>
          </a:p>
          <a:p>
            <a:endParaRPr lang="en-US" sz="2400" dirty="0"/>
          </a:p>
        </p:txBody>
      </p:sp>
      <p:sp>
        <p:nvSpPr>
          <p:cNvPr id="7" name="TextBox 6"/>
          <p:cNvSpPr txBox="1"/>
          <p:nvPr/>
        </p:nvSpPr>
        <p:spPr>
          <a:xfrm>
            <a:off x="5486400" y="4557770"/>
            <a:ext cx="2514600" cy="369332"/>
          </a:xfrm>
          <a:prstGeom prst="rect">
            <a:avLst/>
          </a:prstGeom>
          <a:noFill/>
        </p:spPr>
        <p:txBody>
          <a:bodyPr wrap="square" rtlCol="0">
            <a:spAutoFit/>
          </a:bodyPr>
          <a:lstStyle/>
          <a:p>
            <a:endParaRPr lang="en-US" dirty="0"/>
          </a:p>
        </p:txBody>
      </p:sp>
      <p:pic>
        <p:nvPicPr>
          <p:cNvPr id="4" name="Picture 2" descr="C:\Users\manjula-p\Desktop\AWBD 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595"/>
            <a:ext cx="9144000" cy="1666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27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7239000" cy="5447645"/>
          </a:xfrm>
          <a:prstGeom prst="rect">
            <a:avLst/>
          </a:prstGeom>
          <a:noFill/>
        </p:spPr>
        <p:txBody>
          <a:bodyPr wrap="square" rtlCol="0">
            <a:spAutoFit/>
          </a:bodyPr>
          <a:lstStyle/>
          <a:p>
            <a:r>
              <a:rPr lang="en-US" sz="2400" b="1" dirty="0" smtClean="0"/>
              <a:t> </a:t>
            </a:r>
            <a:r>
              <a:rPr lang="en-IN" sz="2400" b="1" dirty="0"/>
              <a:t>Improving oil biodegradability of aliphatic crude oil fraction by bacteria from oil polluted </a:t>
            </a:r>
            <a:r>
              <a:rPr lang="en-IN" sz="2400" b="1" dirty="0" smtClean="0"/>
              <a:t>water</a:t>
            </a:r>
          </a:p>
          <a:p>
            <a:endParaRPr lang="en-US" sz="2400" dirty="0" smtClean="0"/>
          </a:p>
          <a:p>
            <a:r>
              <a:rPr lang="en-US" sz="2400" dirty="0" smtClean="0"/>
              <a:t>Amin </a:t>
            </a:r>
            <a:r>
              <a:rPr lang="en-US" sz="2400" dirty="0"/>
              <a:t>A. </a:t>
            </a:r>
            <a:r>
              <a:rPr lang="en-US" sz="2400" dirty="0" err="1" smtClean="0"/>
              <a:t>Alsulami</a:t>
            </a:r>
            <a:r>
              <a:rPr lang="en-US" sz="2400" dirty="0" smtClean="0"/>
              <a:t>,</a:t>
            </a:r>
            <a:r>
              <a:rPr lang="en-IN" sz="2400" b="1" dirty="0"/>
              <a:t> </a:t>
            </a:r>
            <a:r>
              <a:rPr lang="en-IN" sz="2400" dirty="0" err="1"/>
              <a:t>Asaad</a:t>
            </a:r>
            <a:r>
              <a:rPr lang="en-IN" sz="2400" dirty="0"/>
              <a:t> M. R. </a:t>
            </a:r>
            <a:r>
              <a:rPr lang="en-IN" sz="2400" dirty="0" err="1" smtClean="0"/>
              <a:t>Altaee</a:t>
            </a:r>
            <a:r>
              <a:rPr lang="en-IN" sz="2400" dirty="0" smtClean="0"/>
              <a:t>,</a:t>
            </a:r>
            <a:endParaRPr lang="en-IN" sz="2400" dirty="0"/>
          </a:p>
          <a:p>
            <a:r>
              <a:rPr lang="en-US" sz="2400" dirty="0" err="1"/>
              <a:t>Fadhil</a:t>
            </a:r>
            <a:r>
              <a:rPr lang="en-US" sz="2400" dirty="0"/>
              <a:t> N. A. Al-</a:t>
            </a:r>
            <a:r>
              <a:rPr lang="en-US" sz="2400" dirty="0" err="1"/>
              <a:t>Kanany</a:t>
            </a:r>
            <a:endParaRPr lang="en-US" sz="2400" dirty="0"/>
          </a:p>
          <a:p>
            <a:endParaRPr lang="en-US" sz="2400" dirty="0"/>
          </a:p>
          <a:p>
            <a:r>
              <a:rPr lang="en-IN" sz="2400" b="1" dirty="0"/>
              <a:t>Relationship between ABO blood groups and</a:t>
            </a:r>
            <a:r>
              <a:rPr lang="en-IN" sz="2400" dirty="0"/>
              <a:t/>
            </a:r>
            <a:br>
              <a:rPr lang="en-IN" sz="2400" dirty="0"/>
            </a:br>
            <a:r>
              <a:rPr lang="en-IN" sz="2400" b="1" dirty="0"/>
              <a:t>Helicobacter. pylori infection among patients</a:t>
            </a:r>
            <a:r>
              <a:rPr lang="en-IN" sz="2400" dirty="0"/>
              <a:t/>
            </a:r>
            <a:br>
              <a:rPr lang="en-IN" sz="2400" dirty="0"/>
            </a:br>
            <a:r>
              <a:rPr lang="en-IN" sz="2400" b="1" dirty="0"/>
              <a:t>with </a:t>
            </a:r>
            <a:r>
              <a:rPr lang="en-IN" sz="2400" b="1" dirty="0" smtClean="0"/>
              <a:t>dyspepsia</a:t>
            </a:r>
          </a:p>
          <a:p>
            <a:endParaRPr lang="en-IN" sz="2400" b="1" dirty="0"/>
          </a:p>
          <a:p>
            <a:r>
              <a:rPr lang="en-US" sz="2400" dirty="0" err="1"/>
              <a:t>Gaidaa</a:t>
            </a:r>
            <a:r>
              <a:rPr lang="en-US" sz="2400" dirty="0"/>
              <a:t> </a:t>
            </a:r>
            <a:r>
              <a:rPr lang="en-US" sz="2400" dirty="0" err="1"/>
              <a:t>Kadhum</a:t>
            </a:r>
            <a:r>
              <a:rPr lang="en-US" sz="2400" dirty="0"/>
              <a:t> </a:t>
            </a:r>
            <a:r>
              <a:rPr lang="en-US" sz="2400" dirty="0" err="1"/>
              <a:t>Baqir</a:t>
            </a:r>
            <a:r>
              <a:rPr lang="en-US" sz="2400" dirty="0"/>
              <a:t>, Amin Al-</a:t>
            </a:r>
            <a:r>
              <a:rPr lang="en-US" sz="2400" dirty="0" err="1"/>
              <a:t>Sulami</a:t>
            </a:r>
            <a:r>
              <a:rPr lang="en-US" sz="2400" dirty="0"/>
              <a:t> and </a:t>
            </a:r>
            <a:r>
              <a:rPr lang="en-US" sz="2400" dirty="0" err="1"/>
              <a:t>Saad</a:t>
            </a:r>
            <a:r>
              <a:rPr lang="en-US" sz="2400" dirty="0"/>
              <a:t> </a:t>
            </a:r>
            <a:r>
              <a:rPr lang="en-US" sz="2400" dirty="0" err="1"/>
              <a:t>Shaheen</a:t>
            </a:r>
            <a:r>
              <a:rPr lang="en-US" sz="2400" dirty="0"/>
              <a:t> </a:t>
            </a:r>
            <a:r>
              <a:rPr lang="en-US" sz="2400" dirty="0" err="1"/>
              <a:t>Hamadi</a:t>
            </a:r>
            <a:endParaRPr lang="en-US" dirty="0" smtClean="0"/>
          </a:p>
          <a:p>
            <a:endParaRPr lang="en-US" dirty="0"/>
          </a:p>
          <a:p>
            <a:endParaRPr lang="en-US" dirty="0"/>
          </a:p>
        </p:txBody>
      </p:sp>
    </p:spTree>
    <p:extLst>
      <p:ext uri="{BB962C8B-B14F-4D97-AF65-F5344CB8AC3E}">
        <p14:creationId xmlns:p14="http://schemas.microsoft.com/office/powerpoint/2010/main" val="1232933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929</TotalTime>
  <Words>622</Words>
  <Application>Microsoft Office PowerPoint</Application>
  <PresentationFormat>On-screen Show (4:3)</PresentationFormat>
  <Paragraphs>62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Vinay Chandra Vipperla</dc:creator>
  <cp:lastModifiedBy>Manjula Podila</cp:lastModifiedBy>
  <cp:revision>76</cp:revision>
  <dcterms:created xsi:type="dcterms:W3CDTF">2014-10-01T07:08:05Z</dcterms:created>
  <dcterms:modified xsi:type="dcterms:W3CDTF">2015-11-20T08:33:14Z</dcterms:modified>
</cp:coreProperties>
</file>