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9" r:id="rId8"/>
    <p:sldId id="270" r:id="rId9"/>
    <p:sldId id="261" r:id="rId10"/>
    <p:sldId id="263" r:id="rId11"/>
    <p:sldId id="264" r:id="rId12"/>
    <p:sldId id="271" r:id="rId13"/>
    <p:sldId id="268" r:id="rId14"/>
    <p:sldId id="265" r:id="rId15"/>
    <p:sldId id="266" r:id="rId16"/>
    <p:sldId id="267" r:id="rId17"/>
    <p:sldId id="274" r:id="rId18"/>
    <p:sldId id="275" r:id="rId19"/>
    <p:sldId id="276" r:id="rId20"/>
    <p:sldId id="277"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0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98378D3-372E-45E1-9A4A-9DF7C5840A4A}" type="datetimeFigureOut">
              <a:rPr lang="pt-BR" smtClean="0"/>
              <a:t>13/10/2015</a:t>
            </a:fld>
            <a:endParaRPr lang="pt-BR"/>
          </a:p>
        </p:txBody>
      </p:sp>
      <p:sp>
        <p:nvSpPr>
          <p:cNvPr id="2" name="Footer Placeholder 1"/>
          <p:cNvSpPr>
            <a:spLocks noGrp="1"/>
          </p:cNvSpPr>
          <p:nvPr>
            <p:ph type="ftr" sz="quarter" idx="11"/>
          </p:nvPr>
        </p:nvSpPr>
        <p:spPr/>
        <p:txBody>
          <a:bodyPr/>
          <a:lstStyle/>
          <a:p>
            <a:endParaRPr lang="pt-BR"/>
          </a:p>
        </p:txBody>
      </p:sp>
      <p:sp>
        <p:nvSpPr>
          <p:cNvPr id="15" name="Slide Number Placeholder 14"/>
          <p:cNvSpPr>
            <a:spLocks noGrp="1"/>
          </p:cNvSpPr>
          <p:nvPr>
            <p:ph type="sldNum" sz="quarter" idx="12"/>
          </p:nvPr>
        </p:nvSpPr>
        <p:spPr>
          <a:xfrm>
            <a:off x="8229600" y="6473952"/>
            <a:ext cx="758952" cy="246888"/>
          </a:xfrm>
        </p:spPr>
        <p:txBody>
          <a:bodyPr/>
          <a:lstStyle/>
          <a:p>
            <a:fld id="{80679D61-BDBD-459E-9C88-3AAA5E25BBBE}" type="slidenum">
              <a:rPr lang="pt-BR" smtClean="0"/>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378D3-372E-45E1-9A4A-9DF7C5840A4A}" type="datetimeFigureOut">
              <a:rPr lang="pt-BR" smtClean="0"/>
              <a:t>13/10/2015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679D61-BDBD-459E-9C88-3AAA5E25BBBE}"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378D3-372E-45E1-9A4A-9DF7C5840A4A}" type="datetimeFigureOut">
              <a:rPr lang="pt-BR" smtClean="0"/>
              <a:t>13/10/2015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679D61-BDBD-459E-9C88-3AAA5E25BBBE}"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98378D3-372E-45E1-9A4A-9DF7C5840A4A}" type="datetimeFigureOut">
              <a:rPr lang="pt-BR" smtClean="0"/>
              <a:t>13/10/2015</a:t>
            </a:fld>
            <a:endParaRPr lang="pt-BR"/>
          </a:p>
        </p:txBody>
      </p:sp>
      <p:sp>
        <p:nvSpPr>
          <p:cNvPr id="19" name="Footer Placeholder 18"/>
          <p:cNvSpPr>
            <a:spLocks noGrp="1"/>
          </p:cNvSpPr>
          <p:nvPr>
            <p:ph type="ftr" sz="quarter" idx="11"/>
          </p:nvPr>
        </p:nvSpPr>
        <p:spPr>
          <a:xfrm>
            <a:off x="3581400" y="76200"/>
            <a:ext cx="2895600" cy="288925"/>
          </a:xfrm>
        </p:spPr>
        <p:txBody>
          <a:bodyPr/>
          <a:lstStyle/>
          <a:p>
            <a:endParaRPr lang="pt-BR"/>
          </a:p>
        </p:txBody>
      </p:sp>
      <p:sp>
        <p:nvSpPr>
          <p:cNvPr id="16" name="Slide Number Placeholder 15"/>
          <p:cNvSpPr>
            <a:spLocks noGrp="1"/>
          </p:cNvSpPr>
          <p:nvPr>
            <p:ph type="sldNum" sz="quarter" idx="12"/>
          </p:nvPr>
        </p:nvSpPr>
        <p:spPr>
          <a:xfrm>
            <a:off x="8229600" y="6473952"/>
            <a:ext cx="758952" cy="246888"/>
          </a:xfrm>
        </p:spPr>
        <p:txBody>
          <a:bodyPr/>
          <a:lstStyle/>
          <a:p>
            <a:fld id="{80679D61-BDBD-459E-9C88-3AAA5E25BBBE}" type="slidenum">
              <a:rPr lang="pt-BR" smtClean="0"/>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98378D3-372E-45E1-9A4A-9DF7C5840A4A}" type="datetimeFigureOut">
              <a:rPr lang="pt-BR" smtClean="0"/>
              <a:t>13/10/2015</a:t>
            </a:fld>
            <a:endParaRPr lang="pt-BR"/>
          </a:p>
        </p:txBody>
      </p:sp>
      <p:sp>
        <p:nvSpPr>
          <p:cNvPr id="11" name="Footer Placeholder 10"/>
          <p:cNvSpPr>
            <a:spLocks noGrp="1"/>
          </p:cNvSpPr>
          <p:nvPr>
            <p:ph type="ftr" sz="quarter" idx="11"/>
          </p:nvPr>
        </p:nvSpPr>
        <p:spPr/>
        <p:txBody>
          <a:bodyPr/>
          <a:lstStyle/>
          <a:p>
            <a:endParaRPr lang="pt-BR"/>
          </a:p>
        </p:txBody>
      </p:sp>
      <p:sp>
        <p:nvSpPr>
          <p:cNvPr id="16" name="Slide Number Placeholder 15"/>
          <p:cNvSpPr>
            <a:spLocks noGrp="1"/>
          </p:cNvSpPr>
          <p:nvPr>
            <p:ph type="sldNum" sz="quarter" idx="12"/>
          </p:nvPr>
        </p:nvSpPr>
        <p:spPr/>
        <p:txBody>
          <a:bodyPr/>
          <a:lstStyle/>
          <a:p>
            <a:fld id="{80679D61-BDBD-459E-9C88-3AAA5E25BBBE}" type="slidenum">
              <a:rPr lang="pt-BR" smtClean="0"/>
              <a:t>‹#›</a:t>
            </a:fld>
            <a:endParaRPr lang="pt-B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98378D3-372E-45E1-9A4A-9DF7C5840A4A}" type="datetimeFigureOut">
              <a:rPr lang="pt-BR" smtClean="0"/>
              <a:t>13/10/2015</a:t>
            </a:fld>
            <a:endParaRPr lang="pt-BR"/>
          </a:p>
        </p:txBody>
      </p:sp>
      <p:sp>
        <p:nvSpPr>
          <p:cNvPr id="10" name="Footer Placeholder 9"/>
          <p:cNvSpPr>
            <a:spLocks noGrp="1"/>
          </p:cNvSpPr>
          <p:nvPr>
            <p:ph type="ftr" sz="quarter" idx="11"/>
          </p:nvPr>
        </p:nvSpPr>
        <p:spPr/>
        <p:txBody>
          <a:bodyPr/>
          <a:lstStyle/>
          <a:p>
            <a:endParaRPr lang="pt-BR"/>
          </a:p>
        </p:txBody>
      </p:sp>
      <p:sp>
        <p:nvSpPr>
          <p:cNvPr id="31" name="Slide Number Placeholder 30"/>
          <p:cNvSpPr>
            <a:spLocks noGrp="1"/>
          </p:cNvSpPr>
          <p:nvPr>
            <p:ph type="sldNum" sz="quarter" idx="12"/>
          </p:nvPr>
        </p:nvSpPr>
        <p:spPr/>
        <p:txBody>
          <a:bodyPr/>
          <a:lstStyle/>
          <a:p>
            <a:fld id="{80679D61-BDBD-459E-9C88-3AAA5E25BBBE}" type="slidenum">
              <a:rPr lang="pt-BR" smtClean="0"/>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98378D3-372E-45E1-9A4A-9DF7C5840A4A}" type="datetimeFigureOut">
              <a:rPr lang="pt-BR" smtClean="0"/>
              <a:t>13/10/2015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8229600" y="6477000"/>
            <a:ext cx="762000" cy="246888"/>
          </a:xfrm>
        </p:spPr>
        <p:txBody>
          <a:bodyPr/>
          <a:lstStyle/>
          <a:p>
            <a:fld id="{80679D61-BDBD-459E-9C88-3AAA5E25BBBE}" type="slidenum">
              <a:rPr lang="pt-BR" smtClean="0"/>
              <a:t>‹#›</a:t>
            </a:fld>
            <a:endParaRPr lang="pt-B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98378D3-372E-45E1-9A4A-9DF7C5840A4A}" type="datetimeFigureOut">
              <a:rPr lang="pt-BR" smtClean="0"/>
              <a:t>13/10/2015</a:t>
            </a:fld>
            <a:endParaRPr lang="pt-BR"/>
          </a:p>
        </p:txBody>
      </p:sp>
      <p:sp>
        <p:nvSpPr>
          <p:cNvPr id="21" name="Footer Placeholder 20"/>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679D61-BDBD-459E-9C88-3AAA5E25BBBE}" type="slidenum">
              <a:rPr lang="pt-BR" smtClean="0"/>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8378D3-372E-45E1-9A4A-9DF7C5840A4A}" type="datetimeFigureOut">
              <a:rPr lang="pt-BR" smtClean="0"/>
              <a:t>13/10/2015</a:t>
            </a:fld>
            <a:endParaRPr lang="pt-BR"/>
          </a:p>
        </p:txBody>
      </p:sp>
      <p:sp>
        <p:nvSpPr>
          <p:cNvPr id="24" name="Footer Placeholder 23"/>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679D61-BDBD-459E-9C88-3AAA5E25BBBE}"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98378D3-372E-45E1-9A4A-9DF7C5840A4A}" type="datetimeFigureOut">
              <a:rPr lang="pt-BR" smtClean="0"/>
              <a:t>13/10/2015</a:t>
            </a:fld>
            <a:endParaRPr lang="pt-BR"/>
          </a:p>
        </p:txBody>
      </p:sp>
      <p:sp>
        <p:nvSpPr>
          <p:cNvPr id="29" name="Footer Placeholder 28"/>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679D61-BDBD-459E-9C88-3AAA5E25BBBE}" type="slidenum">
              <a:rPr lang="pt-BR" smtClean="0"/>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98378D3-372E-45E1-9A4A-9DF7C5840A4A}" type="datetimeFigureOut">
              <a:rPr lang="pt-BR" smtClean="0"/>
              <a:t>13/10/2015</a:t>
            </a:fld>
            <a:endParaRPr lang="pt-BR"/>
          </a:p>
        </p:txBody>
      </p:sp>
      <p:sp>
        <p:nvSpPr>
          <p:cNvPr id="5" name="Footer Placeholder 4"/>
          <p:cNvSpPr>
            <a:spLocks noGrp="1"/>
          </p:cNvSpPr>
          <p:nvPr>
            <p:ph type="ftr" sz="quarter" idx="11"/>
          </p:nvPr>
        </p:nvSpPr>
        <p:spPr/>
        <p:txBody>
          <a:bodyPr/>
          <a:lstStyle/>
          <a:p>
            <a:endParaRPr lang="pt-BR"/>
          </a:p>
        </p:txBody>
      </p:sp>
      <p:sp>
        <p:nvSpPr>
          <p:cNvPr id="31" name="Slide Number Placeholder 30"/>
          <p:cNvSpPr>
            <a:spLocks noGrp="1"/>
          </p:cNvSpPr>
          <p:nvPr>
            <p:ph type="sldNum" sz="quarter" idx="12"/>
          </p:nvPr>
        </p:nvSpPr>
        <p:spPr/>
        <p:txBody>
          <a:bodyPr/>
          <a:lstStyle/>
          <a:p>
            <a:fld id="{80679D61-BDBD-459E-9C88-3AAA5E25BBBE}" type="slidenum">
              <a:rPr lang="pt-BR" smtClean="0"/>
              <a:t>‹#›</a:t>
            </a:fld>
            <a:endParaRPr lang="pt-B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98378D3-372E-45E1-9A4A-9DF7C5840A4A}" type="datetimeFigureOut">
              <a:rPr lang="pt-BR" smtClean="0"/>
              <a:t>13/10/2015</a:t>
            </a:fld>
            <a:endParaRPr lang="pt-B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0679D61-BDBD-459E-9C88-3AAA5E25BBBE}" type="slidenum">
              <a:rPr lang="pt-BR" smtClean="0"/>
              <a:t>‹#›</a:t>
            </a:fld>
            <a:endParaRPr lang="pt-B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1960" y="980728"/>
            <a:ext cx="4032448" cy="646331"/>
          </a:xfrm>
          <a:prstGeom prst="rect">
            <a:avLst/>
          </a:prstGeom>
          <a:noFill/>
        </p:spPr>
        <p:txBody>
          <a:bodyPr wrap="square" rtlCol="0">
            <a:spAutoFit/>
          </a:bodyPr>
          <a:lstStyle/>
          <a:p>
            <a:r>
              <a:rPr lang="pt-BR" dirty="0" smtClean="0"/>
              <a:t>Ana Priscila Perini, MD, PhD</a:t>
            </a:r>
          </a:p>
          <a:p>
            <a:r>
              <a:rPr lang="pt-BR" dirty="0" smtClean="0"/>
              <a:t>Researcher –USP - Brazil</a:t>
            </a:r>
            <a:endParaRPr lang="pt-BR" dirty="0"/>
          </a:p>
        </p:txBody>
      </p:sp>
      <p:sp>
        <p:nvSpPr>
          <p:cNvPr id="5" name="TextBox 4"/>
          <p:cNvSpPr txBox="1"/>
          <p:nvPr/>
        </p:nvSpPr>
        <p:spPr>
          <a:xfrm>
            <a:off x="4211960" y="4005064"/>
            <a:ext cx="3816424" cy="646331"/>
          </a:xfrm>
          <a:prstGeom prst="rect">
            <a:avLst/>
          </a:prstGeom>
          <a:noFill/>
        </p:spPr>
        <p:txBody>
          <a:bodyPr wrap="square" rtlCol="0">
            <a:spAutoFit/>
          </a:bodyPr>
          <a:lstStyle/>
          <a:p>
            <a:r>
              <a:rPr lang="pt-BR" dirty="0" smtClean="0"/>
              <a:t>University of Sao Paulo</a:t>
            </a:r>
          </a:p>
          <a:p>
            <a:r>
              <a:rPr lang="pt-BR" dirty="0"/>
              <a:t> </a:t>
            </a:r>
            <a:r>
              <a:rPr lang="pt-BR" dirty="0" smtClean="0"/>
              <a:t>priscila.perini@usp.br </a:t>
            </a:r>
            <a:endParaRPr lang="pt-BR" dirty="0"/>
          </a:p>
        </p:txBody>
      </p:sp>
    </p:spTree>
    <p:extLst>
      <p:ext uri="{BB962C8B-B14F-4D97-AF65-F5344CB8AC3E}">
        <p14:creationId xmlns:p14="http://schemas.microsoft.com/office/powerpoint/2010/main" val="159809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4536504" cy="369332"/>
          </a:xfrm>
          <a:prstGeom prst="rect">
            <a:avLst/>
          </a:prstGeom>
          <a:noFill/>
        </p:spPr>
        <p:txBody>
          <a:bodyPr wrap="square" rtlCol="0">
            <a:spAutoFit/>
          </a:bodyPr>
          <a:lstStyle/>
          <a:p>
            <a:r>
              <a:rPr lang="pt-BR" b="1" i="1" dirty="0" smtClean="0"/>
              <a:t>Diagnostic</a:t>
            </a:r>
            <a:endParaRPr lang="pt-BR" b="1" i="1" dirty="0"/>
          </a:p>
        </p:txBody>
      </p:sp>
      <p:sp>
        <p:nvSpPr>
          <p:cNvPr id="3" name="Rectangle 2"/>
          <p:cNvSpPr/>
          <p:nvPr/>
        </p:nvSpPr>
        <p:spPr>
          <a:xfrm>
            <a:off x="1331640" y="1340768"/>
            <a:ext cx="6636212" cy="2308324"/>
          </a:xfrm>
          <a:prstGeom prst="rect">
            <a:avLst/>
          </a:prstGeom>
        </p:spPr>
        <p:txBody>
          <a:bodyPr wrap="square">
            <a:spAutoFit/>
          </a:bodyPr>
          <a:lstStyle/>
          <a:p>
            <a:pPr marL="285750" indent="-285750">
              <a:buFont typeface="Arial" pitchFamily="34" charset="0"/>
              <a:buChar char="•"/>
            </a:pPr>
            <a:r>
              <a:rPr lang="pt-BR" dirty="0"/>
              <a:t>Throat swabs or nasopharyngeal and nasal aspirates + washed </a:t>
            </a:r>
            <a:endParaRPr lang="pt-BR" dirty="0" smtClean="0"/>
          </a:p>
          <a:p>
            <a:pPr marL="285750" indent="-285750">
              <a:buFont typeface="Arial" pitchFamily="34" charset="0"/>
              <a:buChar char="•"/>
            </a:pPr>
            <a:endParaRPr lang="pt-BR" dirty="0"/>
          </a:p>
          <a:p>
            <a:pPr marL="285750" indent="-285750">
              <a:buFont typeface="Arial" pitchFamily="34" charset="0"/>
              <a:buChar char="•"/>
            </a:pPr>
            <a:r>
              <a:rPr lang="pt-BR" dirty="0"/>
              <a:t>Isolation in cell culture (LLC-MK2, Vero, HeLa cells, and Hep-2) </a:t>
            </a:r>
          </a:p>
          <a:p>
            <a:pPr marL="285750" indent="-285750">
              <a:buFont typeface="Arial" pitchFamily="34" charset="0"/>
              <a:buChar char="•"/>
            </a:pPr>
            <a:r>
              <a:rPr lang="pt-BR" dirty="0"/>
              <a:t>RT-PCR </a:t>
            </a:r>
            <a:endParaRPr lang="pt-BR" dirty="0" smtClean="0"/>
          </a:p>
          <a:p>
            <a:pPr marL="285750" indent="-285750">
              <a:buFont typeface="Arial" pitchFamily="34" charset="0"/>
              <a:buChar char="•"/>
            </a:pPr>
            <a:endParaRPr lang="pt-BR" dirty="0"/>
          </a:p>
          <a:p>
            <a:pPr marL="285750" indent="-285750">
              <a:buFont typeface="Arial" pitchFamily="34" charset="0"/>
              <a:buChar char="•"/>
            </a:pPr>
            <a:r>
              <a:rPr lang="pt-BR" dirty="0"/>
              <a:t>real time </a:t>
            </a:r>
            <a:r>
              <a:rPr lang="pt-BR" dirty="0" smtClean="0"/>
              <a:t>pcr</a:t>
            </a:r>
          </a:p>
          <a:p>
            <a:pPr marL="285750" indent="-285750">
              <a:buFont typeface="Arial" pitchFamily="34" charset="0"/>
              <a:buChar char="•"/>
            </a:pPr>
            <a:endParaRPr lang="pt-BR" dirty="0"/>
          </a:p>
          <a:p>
            <a:pPr marL="285750" indent="-285750">
              <a:buFont typeface="Arial" pitchFamily="34" charset="0"/>
              <a:buChar char="•"/>
            </a:pPr>
            <a:r>
              <a:rPr lang="pt-BR" dirty="0"/>
              <a:t>Antigen detection by IFA</a:t>
            </a:r>
          </a:p>
        </p:txBody>
      </p:sp>
    </p:spTree>
    <p:extLst>
      <p:ext uri="{BB962C8B-B14F-4D97-AF65-F5344CB8AC3E}">
        <p14:creationId xmlns:p14="http://schemas.microsoft.com/office/powerpoint/2010/main" val="208921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2669705" cy="369332"/>
          </a:xfrm>
          <a:prstGeom prst="rect">
            <a:avLst/>
          </a:prstGeom>
        </p:spPr>
        <p:txBody>
          <a:bodyPr wrap="none">
            <a:spAutoFit/>
          </a:bodyPr>
          <a:lstStyle/>
          <a:p>
            <a:r>
              <a:rPr lang="pt-BR" b="1" i="1" dirty="0"/>
              <a:t>Prevention and treatment</a:t>
            </a:r>
          </a:p>
        </p:txBody>
      </p:sp>
      <p:sp>
        <p:nvSpPr>
          <p:cNvPr id="3" name="Rectangle 2"/>
          <p:cNvSpPr/>
          <p:nvPr/>
        </p:nvSpPr>
        <p:spPr>
          <a:xfrm>
            <a:off x="1588982" y="2564904"/>
            <a:ext cx="5904656" cy="1754326"/>
          </a:xfrm>
          <a:prstGeom prst="rect">
            <a:avLst/>
          </a:prstGeom>
        </p:spPr>
        <p:txBody>
          <a:bodyPr wrap="square">
            <a:spAutoFit/>
          </a:bodyPr>
          <a:lstStyle/>
          <a:p>
            <a:r>
              <a:rPr lang="en-US" i="1" dirty="0" smtClean="0"/>
              <a:t>Antivirals tested: </a:t>
            </a:r>
          </a:p>
          <a:p>
            <a:endParaRPr lang="en-US" i="1" dirty="0"/>
          </a:p>
          <a:p>
            <a:r>
              <a:rPr lang="en-US" dirty="0"/>
              <a:t>Ribavirin: only displays in vitro activity against HPIVs </a:t>
            </a:r>
            <a:endParaRPr lang="en-US" dirty="0" smtClean="0"/>
          </a:p>
          <a:p>
            <a:endParaRPr lang="en-US" dirty="0"/>
          </a:p>
          <a:p>
            <a:r>
              <a:rPr lang="en-US" dirty="0" err="1"/>
              <a:t>Zanamivir</a:t>
            </a:r>
            <a:r>
              <a:rPr lang="en-US" dirty="0"/>
              <a:t>: only interfere in the binding of HN to the receiver, acting in the late functions of HN</a:t>
            </a:r>
            <a:endParaRPr lang="pt-BR" dirty="0"/>
          </a:p>
        </p:txBody>
      </p:sp>
      <p:sp>
        <p:nvSpPr>
          <p:cNvPr id="4" name="Rectangle 3"/>
          <p:cNvSpPr/>
          <p:nvPr/>
        </p:nvSpPr>
        <p:spPr>
          <a:xfrm>
            <a:off x="1619672" y="1340768"/>
            <a:ext cx="6696744" cy="646331"/>
          </a:xfrm>
          <a:prstGeom prst="rect">
            <a:avLst/>
          </a:prstGeom>
        </p:spPr>
        <p:txBody>
          <a:bodyPr wrap="square">
            <a:spAutoFit/>
          </a:bodyPr>
          <a:lstStyle/>
          <a:p>
            <a:r>
              <a:rPr lang="en-US" dirty="0"/>
              <a:t>There are currently no fully effective antiviral, </a:t>
            </a:r>
            <a:r>
              <a:rPr lang="en-US" dirty="0" smtClean="0"/>
              <a:t>and  its only  applied  support  </a:t>
            </a:r>
            <a:r>
              <a:rPr lang="en-US" dirty="0"/>
              <a:t>treatment</a:t>
            </a:r>
            <a:endParaRPr lang="pt-BR" dirty="0"/>
          </a:p>
        </p:txBody>
      </p:sp>
    </p:spTree>
    <p:extLst>
      <p:ext uri="{BB962C8B-B14F-4D97-AF65-F5344CB8AC3E}">
        <p14:creationId xmlns:p14="http://schemas.microsoft.com/office/powerpoint/2010/main" val="11313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5746958" cy="369332"/>
          </a:xfrm>
          <a:prstGeom prst="rect">
            <a:avLst/>
          </a:prstGeom>
        </p:spPr>
        <p:txBody>
          <a:bodyPr wrap="none">
            <a:spAutoFit/>
          </a:bodyPr>
          <a:lstStyle/>
          <a:p>
            <a:pPr>
              <a:defRPr/>
            </a:pPr>
            <a:r>
              <a:rPr lang="pt-BR" dirty="0" smtClean="0"/>
              <a:t>Promising  drugs BCX2798 </a:t>
            </a:r>
            <a:r>
              <a:rPr lang="pt-BR" dirty="0"/>
              <a:t>e  </a:t>
            </a:r>
            <a:r>
              <a:rPr lang="pt-BR" dirty="0" smtClean="0"/>
              <a:t>BCX2855 (Moscona, 2005)</a:t>
            </a:r>
            <a:endParaRPr lang="en-US" dirty="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019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53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5" descr="linha do temp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9588" y="2300288"/>
            <a:ext cx="8124825" cy="3124200"/>
          </a:xfrm>
          <a:prstGeom prst="rect">
            <a:avLst/>
          </a:prstGeom>
        </p:spPr>
      </p:pic>
      <p:sp>
        <p:nvSpPr>
          <p:cNvPr id="3" name="Rectangle 2"/>
          <p:cNvSpPr/>
          <p:nvPr/>
        </p:nvSpPr>
        <p:spPr>
          <a:xfrm>
            <a:off x="971600" y="764704"/>
            <a:ext cx="2592288" cy="369332"/>
          </a:xfrm>
          <a:prstGeom prst="rect">
            <a:avLst/>
          </a:prstGeom>
        </p:spPr>
        <p:txBody>
          <a:bodyPr wrap="square">
            <a:spAutoFit/>
          </a:bodyPr>
          <a:lstStyle/>
          <a:p>
            <a:r>
              <a:rPr lang="pt-BR" b="1" i="1" dirty="0"/>
              <a:t>Vaccine Development</a:t>
            </a:r>
          </a:p>
        </p:txBody>
      </p:sp>
    </p:spTree>
    <p:extLst>
      <p:ext uri="{BB962C8B-B14F-4D97-AF65-F5344CB8AC3E}">
        <p14:creationId xmlns:p14="http://schemas.microsoft.com/office/powerpoint/2010/main" val="186118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8244" y="1340768"/>
            <a:ext cx="7704856" cy="923330"/>
          </a:xfrm>
          <a:prstGeom prst="rect">
            <a:avLst/>
          </a:prstGeom>
        </p:spPr>
        <p:txBody>
          <a:bodyPr wrap="square">
            <a:spAutoFit/>
          </a:bodyPr>
          <a:lstStyle/>
          <a:p>
            <a:r>
              <a:rPr lang="en-US" dirty="0"/>
              <a:t>The percentage of positivity for HPIVs in children with acute respiratory syndrome, in HU-USP in São Paulo was 6%, the HPIV-3 most frequently detected.</a:t>
            </a:r>
            <a:endParaRPr lang="pt-BR" dirty="0"/>
          </a:p>
        </p:txBody>
      </p:sp>
      <p:sp>
        <p:nvSpPr>
          <p:cNvPr id="7" name="TextBox 6"/>
          <p:cNvSpPr txBox="1"/>
          <p:nvPr/>
        </p:nvSpPr>
        <p:spPr>
          <a:xfrm>
            <a:off x="899592" y="476672"/>
            <a:ext cx="6048672" cy="369332"/>
          </a:xfrm>
          <a:prstGeom prst="rect">
            <a:avLst/>
          </a:prstGeom>
          <a:noFill/>
        </p:spPr>
        <p:txBody>
          <a:bodyPr wrap="square" rtlCol="0">
            <a:spAutoFit/>
          </a:bodyPr>
          <a:lstStyle/>
          <a:p>
            <a:r>
              <a:rPr lang="pt-BR" b="1" i="1" dirty="0" smtClean="0"/>
              <a:t>Conclusions</a:t>
            </a:r>
            <a:endParaRPr lang="pt-BR" b="1" i="1" dirty="0"/>
          </a:p>
        </p:txBody>
      </p:sp>
      <p:sp>
        <p:nvSpPr>
          <p:cNvPr id="8" name="Rectangle 7"/>
          <p:cNvSpPr/>
          <p:nvPr/>
        </p:nvSpPr>
        <p:spPr>
          <a:xfrm>
            <a:off x="899592" y="2828836"/>
            <a:ext cx="7128792" cy="923330"/>
          </a:xfrm>
          <a:prstGeom prst="rect">
            <a:avLst/>
          </a:prstGeom>
        </p:spPr>
        <p:txBody>
          <a:bodyPr wrap="square">
            <a:spAutoFit/>
          </a:bodyPr>
          <a:lstStyle/>
          <a:p>
            <a:r>
              <a:rPr lang="en-US" dirty="0"/>
              <a:t>The percentage of positivity for HPIVs in children with acute respiratory syndrome, in HU-USP in São Paulo was 6%, the HPIV-3 most frequently detected.</a:t>
            </a:r>
            <a:endParaRPr lang="pt-BR" dirty="0"/>
          </a:p>
        </p:txBody>
      </p:sp>
      <p:sp>
        <p:nvSpPr>
          <p:cNvPr id="9" name="Rectangle 8"/>
          <p:cNvSpPr/>
          <p:nvPr/>
        </p:nvSpPr>
        <p:spPr>
          <a:xfrm>
            <a:off x="971600" y="4293096"/>
            <a:ext cx="6984776" cy="923330"/>
          </a:xfrm>
          <a:prstGeom prst="rect">
            <a:avLst/>
          </a:prstGeom>
        </p:spPr>
        <p:txBody>
          <a:bodyPr wrap="square">
            <a:spAutoFit/>
          </a:bodyPr>
          <a:lstStyle/>
          <a:p>
            <a:r>
              <a:rPr lang="en-US" dirty="0"/>
              <a:t>For 10 years there has been a movement of a genotype HPIV-1 indicates low variability HN protein stability changes over time and the temporal pattern of movement of the lines.</a:t>
            </a:r>
            <a:endParaRPr lang="pt-BR" dirty="0"/>
          </a:p>
        </p:txBody>
      </p:sp>
    </p:spTree>
    <p:extLst>
      <p:ext uri="{BB962C8B-B14F-4D97-AF65-F5344CB8AC3E}">
        <p14:creationId xmlns:p14="http://schemas.microsoft.com/office/powerpoint/2010/main" val="52692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08720"/>
            <a:ext cx="7344816" cy="923330"/>
          </a:xfrm>
          <a:prstGeom prst="rect">
            <a:avLst/>
          </a:prstGeom>
        </p:spPr>
        <p:txBody>
          <a:bodyPr wrap="square">
            <a:spAutoFit/>
          </a:bodyPr>
          <a:lstStyle/>
          <a:p>
            <a:r>
              <a:rPr lang="en-US" dirty="0"/>
              <a:t>The Brazilian sample of HPIV-2 showed 31 changes to the 485 nucleotide fragment assessed against the prototype strain isolated in 1955 of which 74.1% were non-silent mutations.</a:t>
            </a:r>
            <a:endParaRPr lang="pt-BR" dirty="0"/>
          </a:p>
        </p:txBody>
      </p:sp>
      <p:sp>
        <p:nvSpPr>
          <p:cNvPr id="3" name="Rectangle 2"/>
          <p:cNvSpPr/>
          <p:nvPr/>
        </p:nvSpPr>
        <p:spPr>
          <a:xfrm>
            <a:off x="899592" y="2690336"/>
            <a:ext cx="7200800" cy="923330"/>
          </a:xfrm>
          <a:prstGeom prst="rect">
            <a:avLst/>
          </a:prstGeom>
        </p:spPr>
        <p:txBody>
          <a:bodyPr wrap="square">
            <a:spAutoFit/>
          </a:bodyPr>
          <a:lstStyle/>
          <a:p>
            <a:pPr algn="just"/>
            <a:r>
              <a:rPr lang="en-US" dirty="0"/>
              <a:t>The Brazilian sample of HPIV-2 </a:t>
            </a:r>
            <a:r>
              <a:rPr lang="en-US" dirty="0" smtClean="0"/>
              <a:t>showed </a:t>
            </a:r>
            <a:r>
              <a:rPr lang="en-US" dirty="0"/>
              <a:t>31 changes </a:t>
            </a:r>
            <a:r>
              <a:rPr lang="en-US" dirty="0" smtClean="0"/>
              <a:t> in the </a:t>
            </a:r>
            <a:r>
              <a:rPr lang="en-US" dirty="0"/>
              <a:t>485 nucleotide fragment </a:t>
            </a:r>
            <a:r>
              <a:rPr lang="en-US" dirty="0" smtClean="0"/>
              <a:t>analyzed when compared with </a:t>
            </a:r>
            <a:r>
              <a:rPr lang="en-US" dirty="0"/>
              <a:t>the prototype strain isolated in </a:t>
            </a:r>
            <a:r>
              <a:rPr lang="en-US" dirty="0" smtClean="0"/>
              <a:t>1955. </a:t>
            </a:r>
            <a:r>
              <a:rPr lang="en-US" dirty="0"/>
              <a:t>74.1% of </a:t>
            </a:r>
            <a:r>
              <a:rPr lang="en-US" dirty="0" smtClean="0"/>
              <a:t>which were </a:t>
            </a:r>
            <a:r>
              <a:rPr lang="en-US" dirty="0"/>
              <a:t>non-silent mutations.</a:t>
            </a:r>
            <a:endParaRPr lang="pt-BR" dirty="0"/>
          </a:p>
        </p:txBody>
      </p:sp>
      <p:sp>
        <p:nvSpPr>
          <p:cNvPr id="4" name="Rectangle 3"/>
          <p:cNvSpPr/>
          <p:nvPr/>
        </p:nvSpPr>
        <p:spPr>
          <a:xfrm>
            <a:off x="929858" y="4077072"/>
            <a:ext cx="7170534" cy="1200329"/>
          </a:xfrm>
          <a:prstGeom prst="rect">
            <a:avLst/>
          </a:prstGeom>
        </p:spPr>
        <p:txBody>
          <a:bodyPr wrap="square">
            <a:spAutoFit/>
          </a:bodyPr>
          <a:lstStyle/>
          <a:p>
            <a:r>
              <a:rPr lang="en-US" dirty="0"/>
              <a:t>The epidemiology of HPIV-3 was characterized by the co-circulation of different strains in the same year, as well as the circulation of the same strain in different years and that the persistence of the same strain over the years can occur.</a:t>
            </a:r>
            <a:endParaRPr lang="pt-BR" dirty="0"/>
          </a:p>
        </p:txBody>
      </p:sp>
    </p:spTree>
    <p:extLst>
      <p:ext uri="{BB962C8B-B14F-4D97-AF65-F5344CB8AC3E}">
        <p14:creationId xmlns:p14="http://schemas.microsoft.com/office/powerpoint/2010/main" val="101632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08720"/>
            <a:ext cx="7488832" cy="1477328"/>
          </a:xfrm>
          <a:prstGeom prst="rect">
            <a:avLst/>
          </a:prstGeom>
        </p:spPr>
        <p:txBody>
          <a:bodyPr wrap="square">
            <a:spAutoFit/>
          </a:bodyPr>
          <a:lstStyle/>
          <a:p>
            <a:r>
              <a:rPr lang="en-US" dirty="0"/>
              <a:t>Some changes in the HPIV-3 and HPIV-2 occurred in regions that are conserved between viruses belonging to the family </a:t>
            </a:r>
            <a:r>
              <a:rPr lang="en-US" dirty="0" err="1" smtClean="0"/>
              <a:t>Paramyxoviridae</a:t>
            </a:r>
            <a:r>
              <a:rPr lang="en-US" dirty="0" smtClean="0"/>
              <a:t> - NRKSCS  region (positions </a:t>
            </a:r>
            <a:r>
              <a:rPr lang="en-US" dirty="0"/>
              <a:t>254 of HPIV-3 and 262 of the HPIV-2 </a:t>
            </a:r>
            <a:r>
              <a:rPr lang="en-US" dirty="0" smtClean="0"/>
              <a:t>region) , </a:t>
            </a:r>
            <a:r>
              <a:rPr lang="en-US" dirty="0"/>
              <a:t>with the main highlight of replacing the conserved </a:t>
            </a:r>
            <a:r>
              <a:rPr lang="en-US" dirty="0" smtClean="0"/>
              <a:t>lysine, </a:t>
            </a:r>
            <a:r>
              <a:rPr lang="en-US" dirty="0"/>
              <a:t>where important role of antigenic and HN protein changes are reported.</a:t>
            </a:r>
            <a:endParaRPr lang="pt-BR" dirty="0"/>
          </a:p>
        </p:txBody>
      </p:sp>
      <p:sp>
        <p:nvSpPr>
          <p:cNvPr id="3" name="Rectangle 2"/>
          <p:cNvSpPr/>
          <p:nvPr/>
        </p:nvSpPr>
        <p:spPr>
          <a:xfrm>
            <a:off x="755576" y="2828836"/>
            <a:ext cx="7488832" cy="646331"/>
          </a:xfrm>
          <a:prstGeom prst="rect">
            <a:avLst/>
          </a:prstGeom>
        </p:spPr>
        <p:txBody>
          <a:bodyPr wrap="square">
            <a:spAutoFit/>
          </a:bodyPr>
          <a:lstStyle/>
          <a:p>
            <a:r>
              <a:rPr lang="en-US" dirty="0"/>
              <a:t>Two important changes in </a:t>
            </a:r>
            <a:r>
              <a:rPr lang="en-US" dirty="0" smtClean="0"/>
              <a:t>predictive of sites </a:t>
            </a:r>
            <a:r>
              <a:rPr lang="en-US" dirty="0"/>
              <a:t>of </a:t>
            </a:r>
            <a:r>
              <a:rPr lang="en-US" dirty="0" smtClean="0"/>
              <a:t>N-</a:t>
            </a:r>
            <a:r>
              <a:rPr lang="en-US" dirty="0" err="1" smtClean="0"/>
              <a:t>glicosilation</a:t>
            </a:r>
            <a:r>
              <a:rPr lang="en-US" dirty="0" smtClean="0"/>
              <a:t>, </a:t>
            </a:r>
            <a:r>
              <a:rPr lang="en-US" dirty="0"/>
              <a:t>an addition </a:t>
            </a:r>
            <a:r>
              <a:rPr lang="en-US" dirty="0" smtClean="0"/>
              <a:t> </a:t>
            </a:r>
            <a:r>
              <a:rPr lang="en-US" dirty="0"/>
              <a:t>and a loss </a:t>
            </a:r>
            <a:r>
              <a:rPr lang="en-US" dirty="0" smtClean="0"/>
              <a:t> </a:t>
            </a:r>
            <a:r>
              <a:rPr lang="en-US" dirty="0"/>
              <a:t>were verified.</a:t>
            </a:r>
            <a:endParaRPr lang="pt-BR" dirty="0"/>
          </a:p>
        </p:txBody>
      </p:sp>
    </p:spTree>
    <p:extLst>
      <p:ext uri="{BB962C8B-B14F-4D97-AF65-F5344CB8AC3E}">
        <p14:creationId xmlns:p14="http://schemas.microsoft.com/office/powerpoint/2010/main" val="264960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IN" b="1" dirty="0"/>
              <a:t>Journal of Infectious Diseases and Therapy</a:t>
            </a:r>
            <a:endParaRPr lang="en-US" b="1"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Bacteriology &amp; Parasitology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Clinical Microbiology: Open Access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Antiviral Research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Mycology</a:t>
            </a:r>
            <a:endParaRPr lang="en-US" sz="2000" b="1" dirty="0">
              <a:solidFill>
                <a:schemeClr val="bg2">
                  <a:lumMod val="50000"/>
                </a:schemeClr>
              </a:solidFill>
              <a:latin typeface="Century Gothic" panose="020B0502020202020204" pitchFamily="34" charset="0"/>
              <a:cs typeface="Estrangelo Edessa" panose="03080600000000000000" pitchFamily="66" charset="0"/>
            </a:endParaRPr>
          </a:p>
        </p:txBody>
      </p:sp>
      <p:pic>
        <p:nvPicPr>
          <p:cNvPr id="15367"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928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IN" sz="3200" b="1" dirty="0">
                <a:latin typeface="Footlight MT Light" panose="0204060206030A020304" pitchFamily="18" charset="0"/>
              </a:rPr>
              <a:t>2nd International Congress on Bacteriology and Infectious Diseases </a:t>
            </a:r>
          </a:p>
          <a:p>
            <a:pPr marL="285750" indent="-285750">
              <a:buFont typeface="Wingdings" panose="05000000000000000000" pitchFamily="2" charset="2"/>
              <a:buChar char="Ø"/>
              <a:defRPr/>
            </a:pPr>
            <a:r>
              <a:rPr lang="en-IN" sz="3200" b="1" dirty="0">
                <a:latin typeface="Footlight MT Light" panose="0204060206030A020304" pitchFamily="18" charset="0"/>
              </a:rPr>
              <a:t>3rd International Conference on Clinical Microbiology &amp; Microbial Genomics </a:t>
            </a:r>
            <a:endParaRPr lang="en-US" sz="3200" b="1"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IN" sz="4000" b="1" dirty="0"/>
              <a:t>Journal of Infectious Diseases </a:t>
            </a:r>
            <a:r>
              <a:rPr lang="en-IN" sz="4000" b="1" dirty="0" smtClean="0"/>
              <a:t>and  Therapy</a:t>
            </a:r>
            <a:endParaRPr lang="en-US" sz="4000" b="1" dirty="0"/>
          </a:p>
        </p:txBody>
      </p:sp>
    </p:spTree>
    <p:extLst>
      <p:ext uri="{BB962C8B-B14F-4D97-AF65-F5344CB8AC3E}">
        <p14:creationId xmlns:p14="http://schemas.microsoft.com/office/powerpoint/2010/main" val="3813523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30618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208912" cy="369332"/>
          </a:xfrm>
          <a:prstGeom prst="rect">
            <a:avLst/>
          </a:prstGeom>
          <a:noFill/>
        </p:spPr>
        <p:txBody>
          <a:bodyPr wrap="square" rtlCol="0">
            <a:spAutoFit/>
          </a:bodyPr>
          <a:lstStyle/>
          <a:p>
            <a:r>
              <a:rPr lang="pt-BR" b="1" i="1" dirty="0" smtClean="0"/>
              <a:t>The main research  interests</a:t>
            </a:r>
            <a:endParaRPr lang="pt-BR" b="1" i="1" dirty="0"/>
          </a:p>
        </p:txBody>
      </p:sp>
      <p:sp>
        <p:nvSpPr>
          <p:cNvPr id="3" name="TextBox 2"/>
          <p:cNvSpPr txBox="1"/>
          <p:nvPr/>
        </p:nvSpPr>
        <p:spPr>
          <a:xfrm>
            <a:off x="899592" y="1412776"/>
            <a:ext cx="4392488" cy="3139321"/>
          </a:xfrm>
          <a:prstGeom prst="rect">
            <a:avLst/>
          </a:prstGeom>
          <a:noFill/>
        </p:spPr>
        <p:txBody>
          <a:bodyPr wrap="square" rtlCol="0">
            <a:spAutoFit/>
          </a:bodyPr>
          <a:lstStyle/>
          <a:p>
            <a:r>
              <a:rPr lang="pt-BR" b="1" dirty="0" smtClean="0"/>
              <a:t>Respiratory Viruses</a:t>
            </a:r>
          </a:p>
          <a:p>
            <a:endParaRPr lang="pt-BR" dirty="0"/>
          </a:p>
          <a:p>
            <a:r>
              <a:rPr lang="pt-BR" dirty="0" smtClean="0"/>
              <a:t>     Epidemiology</a:t>
            </a:r>
          </a:p>
          <a:p>
            <a:endParaRPr lang="pt-BR" dirty="0"/>
          </a:p>
          <a:p>
            <a:r>
              <a:rPr lang="pt-BR" dirty="0" smtClean="0"/>
              <a:t>     Basic  research</a:t>
            </a:r>
          </a:p>
          <a:p>
            <a:endParaRPr lang="pt-BR" dirty="0"/>
          </a:p>
          <a:p>
            <a:r>
              <a:rPr lang="pt-BR" dirty="0" smtClean="0"/>
              <a:t>     Cell culture</a:t>
            </a:r>
          </a:p>
          <a:p>
            <a:endParaRPr lang="pt-BR" dirty="0"/>
          </a:p>
          <a:p>
            <a:r>
              <a:rPr lang="pt-BR" dirty="0" smtClean="0"/>
              <a:t>     Molecular Biology</a:t>
            </a:r>
          </a:p>
          <a:p>
            <a:endParaRPr lang="pt-BR" dirty="0"/>
          </a:p>
          <a:p>
            <a:endParaRPr lang="pt-B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140968"/>
            <a:ext cx="4852020" cy="3510363"/>
          </a:xfrm>
          <a:prstGeom prst="rect">
            <a:avLst/>
          </a:prstGeom>
        </p:spPr>
      </p:pic>
    </p:spTree>
    <p:extLst>
      <p:ext uri="{BB962C8B-B14F-4D97-AF65-F5344CB8AC3E}">
        <p14:creationId xmlns:p14="http://schemas.microsoft.com/office/powerpoint/2010/main" val="132775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97515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041" y="310564"/>
            <a:ext cx="6048672" cy="646331"/>
          </a:xfrm>
          <a:prstGeom prst="rect">
            <a:avLst/>
          </a:prstGeom>
          <a:noFill/>
        </p:spPr>
        <p:txBody>
          <a:bodyPr wrap="square" rtlCol="0">
            <a:spAutoFit/>
          </a:bodyPr>
          <a:lstStyle/>
          <a:p>
            <a:pPr lvl="0"/>
            <a:r>
              <a:rPr lang="en-US" b="1" i="1" dirty="0" smtClean="0">
                <a:latin typeface="Times New Roman" pitchFamily="18" charset="0"/>
                <a:cs typeface="Times New Roman" pitchFamily="18" charset="0"/>
              </a:rPr>
              <a:t>The research results have been presented at c</a:t>
            </a:r>
            <a:r>
              <a:rPr kumimoji="0" lang="en-US"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onferences </a:t>
            </a:r>
            <a:endParaRPr kumimoji="0" lang="hr-HR"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endParaRPr lang="pt-BR" i="1" dirty="0"/>
          </a:p>
        </p:txBody>
      </p:sp>
      <p:sp>
        <p:nvSpPr>
          <p:cNvPr id="3" name="TextBox 2"/>
          <p:cNvSpPr txBox="1"/>
          <p:nvPr/>
        </p:nvSpPr>
        <p:spPr>
          <a:xfrm>
            <a:off x="611560" y="1412776"/>
            <a:ext cx="7704856" cy="369332"/>
          </a:xfrm>
          <a:prstGeom prst="rect">
            <a:avLst/>
          </a:prstGeom>
          <a:noFill/>
        </p:spPr>
        <p:txBody>
          <a:bodyPr wrap="square" rtlCol="0">
            <a:spAutoFit/>
          </a:bodyPr>
          <a:lstStyle/>
          <a:p>
            <a:endParaRPr lang="pt-BR" dirty="0"/>
          </a:p>
        </p:txBody>
      </p:sp>
      <p:sp>
        <p:nvSpPr>
          <p:cNvPr id="5" name="TextBox 4"/>
          <p:cNvSpPr txBox="1"/>
          <p:nvPr/>
        </p:nvSpPr>
        <p:spPr>
          <a:xfrm>
            <a:off x="516894" y="648515"/>
            <a:ext cx="7272808" cy="6909584"/>
          </a:xfrm>
          <a:prstGeom prst="rect">
            <a:avLst/>
          </a:prstGeom>
          <a:noFill/>
        </p:spPr>
        <p:txBody>
          <a:bodyPr wrap="square" rtlCol="0">
            <a:spAutoFit/>
          </a:bodyPr>
          <a:lstStyle/>
          <a:p>
            <a:r>
              <a:rPr lang="en-US" sz="1400" b="1" dirty="0"/>
              <a:t>Genetic diversity of </a:t>
            </a:r>
            <a:r>
              <a:rPr lang="en-US" sz="1400" b="1" dirty="0" err="1"/>
              <a:t>Parainfluenza</a:t>
            </a:r>
            <a:r>
              <a:rPr lang="en-US" sz="1400" b="1" dirty="0"/>
              <a:t> virus 1, 2 and 3, identified from samples taken at the University Hospital of São Paulo University, during 1995 to 2005</a:t>
            </a:r>
            <a:r>
              <a:rPr lang="en-US" sz="1400" dirty="0"/>
              <a:t>.</a:t>
            </a:r>
            <a:endParaRPr lang="pt-BR" sz="1400" dirty="0"/>
          </a:p>
          <a:p>
            <a:r>
              <a:rPr lang="pt-BR" sz="1400" u="sng" dirty="0"/>
              <a:t>Perini AP</a:t>
            </a:r>
            <a:r>
              <a:rPr lang="pt-BR" sz="1400" u="sng" baseline="30000" dirty="0"/>
              <a:t>1</a:t>
            </a:r>
            <a:r>
              <a:rPr lang="pt-BR" sz="1400" dirty="0"/>
              <a:t>, Sacramento PR</a:t>
            </a:r>
            <a:r>
              <a:rPr lang="pt-BR" sz="1400" baseline="30000" dirty="0"/>
              <a:t>1</a:t>
            </a:r>
            <a:r>
              <a:rPr lang="pt-BR" sz="1400" dirty="0"/>
              <a:t>, Oliveira DBL</a:t>
            </a:r>
            <a:r>
              <a:rPr lang="pt-BR" sz="1400" baseline="30000" dirty="0"/>
              <a:t>2</a:t>
            </a:r>
            <a:r>
              <a:rPr lang="pt-BR" sz="1400" dirty="0"/>
              <a:t>, Giglio A</a:t>
            </a:r>
            <a:r>
              <a:rPr lang="pt-BR" sz="1400" baseline="30000" dirty="0"/>
              <a:t>3</a:t>
            </a:r>
            <a:r>
              <a:rPr lang="pt-BR" sz="1400" dirty="0"/>
              <a:t>, Vieira SE</a:t>
            </a:r>
            <a:r>
              <a:rPr lang="pt-BR" sz="1400" baseline="30000" dirty="0"/>
              <a:t>3</a:t>
            </a:r>
            <a:r>
              <a:rPr lang="pt-BR" sz="1400" dirty="0"/>
              <a:t>, Tenório ECN</a:t>
            </a:r>
            <a:r>
              <a:rPr lang="pt-BR" sz="1400" baseline="30000" dirty="0"/>
              <a:t>1</a:t>
            </a:r>
            <a:r>
              <a:rPr lang="pt-BR" sz="1400" dirty="0"/>
              <a:t>, Stewien KE</a:t>
            </a:r>
            <a:r>
              <a:rPr lang="pt-BR" sz="1400" baseline="30000" dirty="0"/>
              <a:t>2</a:t>
            </a:r>
            <a:r>
              <a:rPr lang="pt-BR" sz="1400" dirty="0"/>
              <a:t>, Durigon EL</a:t>
            </a:r>
            <a:r>
              <a:rPr lang="pt-BR" sz="1400" baseline="30000" dirty="0"/>
              <a:t>2</a:t>
            </a:r>
            <a:r>
              <a:rPr lang="pt-BR" sz="1400" dirty="0"/>
              <a:t>, Botosso  VF</a:t>
            </a:r>
            <a:r>
              <a:rPr lang="pt-BR" sz="1400" baseline="30000" dirty="0"/>
              <a:t>1</a:t>
            </a:r>
            <a:endParaRPr lang="pt-BR" sz="1400" dirty="0"/>
          </a:p>
          <a:p>
            <a:pPr lvl="0"/>
            <a:r>
              <a:rPr lang="pt-BR" sz="1400" dirty="0" smtClean="0"/>
              <a:t>Annual Meeting  of Butantan Institute – Brazil - 2013</a:t>
            </a:r>
            <a:endParaRPr lang="pt-BR" sz="1400" dirty="0"/>
          </a:p>
          <a:p>
            <a:pPr lvl="0"/>
            <a:endParaRPr lang="pt-BR" sz="1400" b="1" dirty="0" smtClean="0"/>
          </a:p>
          <a:p>
            <a:r>
              <a:rPr lang="en-US" sz="1400" b="1" dirty="0" smtClean="0"/>
              <a:t>STANDARDIZATION OF  AVIDITY TEST FOR  IGG  ANTIBODIES ANTI-VIRAL PROTEIN VIRUS CAPSID EPSTEIN-BARR</a:t>
            </a:r>
            <a:r>
              <a:rPr lang="en-US" sz="1400" dirty="0" smtClean="0"/>
              <a:t> "</a:t>
            </a:r>
            <a:r>
              <a:rPr lang="pt-BR" sz="1400" dirty="0" smtClean="0"/>
              <a:t>Perini</a:t>
            </a:r>
            <a:r>
              <a:rPr lang="pt-BR" sz="1400" dirty="0"/>
              <a:t>, A.P.; Oliveira, A.N.; Barros, M.R.C.B.; Siciliano, S.; Grantao, C.F.H.</a:t>
            </a:r>
          </a:p>
          <a:p>
            <a:r>
              <a:rPr lang="pt-BR" sz="1400" baseline="30000" dirty="0"/>
              <a:t> </a:t>
            </a:r>
            <a:r>
              <a:rPr lang="pt-BR" sz="1400" dirty="0"/>
              <a:t>44</a:t>
            </a:r>
            <a:r>
              <a:rPr lang="pt-BR" sz="1400" baseline="30000" dirty="0"/>
              <a:t>0</a:t>
            </a:r>
            <a:r>
              <a:rPr lang="pt-BR" sz="1400" dirty="0"/>
              <a:t> Congresso Brasileiro de Patologia Clinica – Medicina Laboratoria l- Rio de Janeiro – RJ (Set/2010).</a:t>
            </a:r>
          </a:p>
          <a:p>
            <a:r>
              <a:rPr lang="pt-BR" sz="1400" dirty="0"/>
              <a:t> </a:t>
            </a:r>
          </a:p>
          <a:p>
            <a:r>
              <a:rPr lang="pt-BR" sz="1400" b="1" dirty="0"/>
              <a:t> </a:t>
            </a:r>
            <a:r>
              <a:rPr lang="en-US" sz="1400" b="1" dirty="0" smtClean="0"/>
              <a:t>"PREVALENCE OF HERPES SIMPLEX TYPE ANTICORPOSANTI-1 (HSV-1) and 2 (HSV-2) IN MEN AND WOMEN IN AGE DIFERENTESGRUPOS"</a:t>
            </a:r>
            <a:r>
              <a:rPr lang="pt-BR" sz="1400" b="1" dirty="0"/>
              <a:t> </a:t>
            </a:r>
          </a:p>
          <a:p>
            <a:r>
              <a:rPr lang="pt-BR" sz="1400" dirty="0"/>
              <a:t>Granato, C.F.H.;  </a:t>
            </a:r>
            <a:r>
              <a:rPr lang="pt-BR" sz="1400" b="1" dirty="0"/>
              <a:t>Perini, A.P.</a:t>
            </a:r>
            <a:r>
              <a:rPr lang="pt-BR" sz="1400" dirty="0"/>
              <a:t>; Barros, M.R.; Benfica, D.R.; Leser, P.G.; Moura, M.E.G.; Snege, M. </a:t>
            </a:r>
          </a:p>
          <a:p>
            <a:r>
              <a:rPr lang="pt-BR" sz="1400" dirty="0"/>
              <a:t> </a:t>
            </a:r>
            <a:r>
              <a:rPr lang="pt-BR" sz="1400" dirty="0" smtClean="0"/>
              <a:t>37</a:t>
            </a:r>
            <a:r>
              <a:rPr lang="pt-BR" sz="1400" baseline="30000" dirty="0" smtClean="0"/>
              <a:t>0</a:t>
            </a:r>
            <a:r>
              <a:rPr lang="pt-BR" sz="1400" dirty="0" smtClean="0"/>
              <a:t> </a:t>
            </a:r>
            <a:r>
              <a:rPr lang="pt-BR" sz="1400" dirty="0"/>
              <a:t>Congresso Brasileiro de Patologia Clinica – Medicina Laboratoria l- Rio de Janeiro – RJ (Set/2003).</a:t>
            </a:r>
          </a:p>
          <a:p>
            <a:r>
              <a:rPr lang="pt-BR" sz="1400" dirty="0"/>
              <a:t>XIII Encontro Científico Fleury –  São Paulo </a:t>
            </a:r>
          </a:p>
          <a:p>
            <a:r>
              <a:rPr lang="pt-BR" sz="1400" dirty="0"/>
              <a:t>Dezembro/2003 </a:t>
            </a:r>
          </a:p>
          <a:p>
            <a:r>
              <a:rPr lang="pt-BR" sz="1400" dirty="0"/>
              <a:t> </a:t>
            </a:r>
          </a:p>
          <a:p>
            <a:r>
              <a:rPr lang="pt-BR" sz="1400" dirty="0"/>
              <a:t> </a:t>
            </a:r>
            <a:r>
              <a:rPr lang="en-US" sz="1400" b="1" dirty="0" smtClean="0"/>
              <a:t>"Prevalence in São Paulo of Respiratory Viruses in children attending outpatient, inpatient and ICU, during the years 2000-2002".</a:t>
            </a:r>
            <a:r>
              <a:rPr lang="pt-BR" sz="1400" b="1" dirty="0"/>
              <a:t> </a:t>
            </a:r>
          </a:p>
          <a:p>
            <a:r>
              <a:rPr lang="pt-BR" sz="1400" dirty="0"/>
              <a:t>Benfica, D.; Perini, A.P.; Araújo, P.; Leser, P.G.; Granato, C.</a:t>
            </a:r>
          </a:p>
          <a:p>
            <a:r>
              <a:rPr lang="pt-BR" sz="1400" dirty="0"/>
              <a:t> </a:t>
            </a:r>
            <a:r>
              <a:rPr lang="pt-BR" sz="1400" dirty="0" smtClean="0"/>
              <a:t>XII </a:t>
            </a:r>
            <a:r>
              <a:rPr lang="pt-BR" sz="1400" dirty="0"/>
              <a:t>Encontro Científico Fleury –  São Paulo </a:t>
            </a:r>
          </a:p>
          <a:p>
            <a:r>
              <a:rPr lang="pt-BR" sz="1400" dirty="0"/>
              <a:t>Agosto/2002 </a:t>
            </a:r>
          </a:p>
          <a:p>
            <a:r>
              <a:rPr lang="pt-BR" sz="1400" dirty="0"/>
              <a:t>37</a:t>
            </a:r>
            <a:r>
              <a:rPr lang="pt-BR" sz="1400" baseline="30000" dirty="0"/>
              <a:t>0</a:t>
            </a:r>
            <a:r>
              <a:rPr lang="pt-BR" sz="1400" dirty="0"/>
              <a:t> Congresso Brasileiro de Patologia Clinica – Medicina Laboratoria l- São Paulo – SP (Set/2002).</a:t>
            </a:r>
          </a:p>
          <a:p>
            <a:r>
              <a:rPr lang="pt-BR" sz="1100" dirty="0"/>
              <a:t> </a:t>
            </a:r>
          </a:p>
          <a:p>
            <a:r>
              <a:rPr lang="pt-BR" sz="1100" dirty="0"/>
              <a:t> </a:t>
            </a:r>
          </a:p>
          <a:p>
            <a:r>
              <a:rPr lang="pt-BR" sz="1100" dirty="0"/>
              <a:t> </a:t>
            </a:r>
          </a:p>
          <a:p>
            <a:endParaRPr lang="pt-BR" dirty="0"/>
          </a:p>
        </p:txBody>
      </p:sp>
    </p:spTree>
    <p:extLst>
      <p:ext uri="{BB962C8B-B14F-4D97-AF65-F5344CB8AC3E}">
        <p14:creationId xmlns:p14="http://schemas.microsoft.com/office/powerpoint/2010/main" val="206430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8208912" cy="5047536"/>
          </a:xfrm>
          <a:prstGeom prst="rect">
            <a:avLst/>
          </a:prstGeom>
          <a:noFill/>
        </p:spPr>
        <p:txBody>
          <a:bodyPr wrap="square" rtlCol="0">
            <a:spAutoFit/>
          </a:bodyPr>
          <a:lstStyle/>
          <a:p>
            <a:r>
              <a:rPr lang="en-US" sz="1400" b="1" dirty="0" smtClean="0"/>
              <a:t>"Prevalence of serotypes of </a:t>
            </a:r>
            <a:r>
              <a:rPr lang="en-US" sz="1400" b="1" dirty="0" err="1" smtClean="0"/>
              <a:t>coxsackievirus</a:t>
            </a:r>
            <a:r>
              <a:rPr lang="en-US" sz="1400" b="1" dirty="0" smtClean="0"/>
              <a:t> B (1-6) in clinical samples sent to </a:t>
            </a:r>
            <a:r>
              <a:rPr lang="en-US" sz="1400" b="1" dirty="0" err="1" smtClean="0"/>
              <a:t>Fleury</a:t>
            </a:r>
            <a:r>
              <a:rPr lang="en-US" sz="1400" b="1" dirty="0" smtClean="0"/>
              <a:t> Diagnostic Center </a:t>
            </a:r>
            <a:r>
              <a:rPr lang="en-US" sz="1400" b="1" dirty="0" err="1" smtClean="0"/>
              <a:t>Medicia</a:t>
            </a:r>
            <a:r>
              <a:rPr lang="en-US" sz="1400" b="1" dirty="0" smtClean="0"/>
              <a:t>"</a:t>
            </a:r>
            <a:r>
              <a:rPr lang="pt-BR" sz="1400" b="1" dirty="0" smtClean="0"/>
              <a:t> </a:t>
            </a:r>
          </a:p>
          <a:p>
            <a:r>
              <a:rPr lang="pt-BR" sz="1400" dirty="0" smtClean="0"/>
              <a:t>Araújo, P; Perini A. P.; Benfica, D.; Leser, P.G.; Granato, C.</a:t>
            </a:r>
          </a:p>
          <a:p>
            <a:r>
              <a:rPr lang="pt-BR" sz="1400" dirty="0" smtClean="0"/>
              <a:t>XII Encontro Científico Fleury –  São Paulo </a:t>
            </a:r>
          </a:p>
          <a:p>
            <a:r>
              <a:rPr lang="pt-BR" sz="1400" dirty="0" smtClean="0"/>
              <a:t>Agosto/2002</a:t>
            </a:r>
          </a:p>
          <a:p>
            <a:r>
              <a:rPr lang="pt-BR" sz="1400" dirty="0" smtClean="0"/>
              <a:t>37</a:t>
            </a:r>
            <a:r>
              <a:rPr lang="pt-BR" sz="1400" baseline="30000" dirty="0" smtClean="0"/>
              <a:t>0</a:t>
            </a:r>
            <a:r>
              <a:rPr lang="pt-BR" sz="1400" dirty="0" smtClean="0"/>
              <a:t> Congresso Brasileiro de Patologia Clinica – Medicina Laboratoria l- São Paulo – SP (Set/2002).</a:t>
            </a:r>
          </a:p>
          <a:p>
            <a:r>
              <a:rPr lang="pt-BR" sz="1400" dirty="0" smtClean="0"/>
              <a:t> </a:t>
            </a:r>
          </a:p>
          <a:p>
            <a:r>
              <a:rPr lang="pt-BR" sz="1400" dirty="0" smtClean="0"/>
              <a:t> </a:t>
            </a:r>
          </a:p>
          <a:p>
            <a:pPr lvl="0"/>
            <a:r>
              <a:rPr lang="en-US" sz="1400" b="1" dirty="0" smtClean="0"/>
              <a:t>"COMPARISON AMONG DIFFERENT CELL LINES (HELA-I, HEP-2, NCI-H292) FOR ISOLATION OF HRSV IN CLINICAL SAMPLES"</a:t>
            </a:r>
            <a:endParaRPr lang="pt-BR" sz="1400" b="1" dirty="0" smtClean="0"/>
          </a:p>
          <a:p>
            <a:r>
              <a:rPr lang="en-US" sz="1400" b="1" dirty="0" smtClean="0"/>
              <a:t> </a:t>
            </a:r>
            <a:r>
              <a:rPr lang="pt-BR" sz="1400" dirty="0" smtClean="0"/>
              <a:t>Perini, A. P.; Barbosa, M. L.; Takahashi, V. N. van O.; Kuroda, C. K.; Moraes, C. T. P.; Gomes, M. C. S.; Vieira, S. E.; Gilio, A. E.; Lopes, J. M.; Stewien, K. E. &amp; Durigon, E. L.</a:t>
            </a:r>
          </a:p>
          <a:p>
            <a:r>
              <a:rPr lang="pt-BR" sz="1400" dirty="0" smtClean="0"/>
              <a:t> </a:t>
            </a:r>
            <a:r>
              <a:rPr lang="en-US" sz="1400" dirty="0" smtClean="0"/>
              <a:t>11th National Meeting of Virology and 3rd </a:t>
            </a:r>
            <a:r>
              <a:rPr lang="en-US" sz="1400" dirty="0" err="1" smtClean="0"/>
              <a:t>Mercosul</a:t>
            </a:r>
            <a:r>
              <a:rPr lang="en-US" sz="1400" dirty="0" smtClean="0"/>
              <a:t> Meeting of Virology – São </a:t>
            </a:r>
            <a:r>
              <a:rPr lang="en-US" sz="1400" dirty="0" err="1" smtClean="0"/>
              <a:t>Lourenço</a:t>
            </a:r>
            <a:r>
              <a:rPr lang="en-US" sz="1400" dirty="0" smtClean="0"/>
              <a:t> - MG</a:t>
            </a:r>
            <a:endParaRPr lang="pt-BR" sz="1400" dirty="0" smtClean="0"/>
          </a:p>
          <a:p>
            <a:r>
              <a:rPr lang="en-US" sz="1400" dirty="0" err="1" smtClean="0"/>
              <a:t>Novembro</a:t>
            </a:r>
            <a:r>
              <a:rPr lang="en-US" sz="1400" dirty="0" smtClean="0"/>
              <a:t> de 2000</a:t>
            </a:r>
            <a:endParaRPr lang="pt-BR" sz="1400" dirty="0" smtClean="0"/>
          </a:p>
          <a:p>
            <a:r>
              <a:rPr lang="en-US" sz="1400" dirty="0" smtClean="0"/>
              <a:t> </a:t>
            </a:r>
            <a:endParaRPr lang="pt-BR" sz="1400" dirty="0" smtClean="0"/>
          </a:p>
          <a:p>
            <a:r>
              <a:rPr lang="en-US" sz="1400" dirty="0" smtClean="0"/>
              <a:t> </a:t>
            </a:r>
            <a:endParaRPr lang="pt-BR" sz="1400" dirty="0" smtClean="0"/>
          </a:p>
          <a:p>
            <a:pPr lvl="0"/>
            <a:r>
              <a:rPr lang="en-US" sz="1400" b="1" dirty="0" smtClean="0"/>
              <a:t>"OCURRENCE OF RESPIRATORY SYNCYTIAL VIRUS GROUPS A AND B IN SÃO PAULO CITY, BRAZIL. 1998/1999"</a:t>
            </a:r>
            <a:endParaRPr lang="pt-BR" sz="1400" b="1" dirty="0" smtClean="0"/>
          </a:p>
          <a:p>
            <a:r>
              <a:rPr lang="en-US" sz="1400" dirty="0" smtClean="0"/>
              <a:t> Takahashi, V. N. van O.; </a:t>
            </a:r>
            <a:r>
              <a:rPr lang="en-US" sz="1400" dirty="0" err="1" smtClean="0"/>
              <a:t>Botosso</a:t>
            </a:r>
            <a:r>
              <a:rPr lang="en-US" sz="1400" dirty="0" smtClean="0"/>
              <a:t>, V. F.; Perini, A. P.; </a:t>
            </a:r>
            <a:r>
              <a:rPr lang="en-US" sz="1400" dirty="0" err="1" smtClean="0"/>
              <a:t>Peret</a:t>
            </a:r>
            <a:r>
              <a:rPr lang="en-US" sz="1400" dirty="0" smtClean="0"/>
              <a:t>, T. C. T.; Vieira, S. E.; </a:t>
            </a:r>
            <a:r>
              <a:rPr lang="en-US" sz="1400" dirty="0" err="1" smtClean="0"/>
              <a:t>Gilio</a:t>
            </a:r>
            <a:r>
              <a:rPr lang="en-US" sz="1400" dirty="0" smtClean="0"/>
              <a:t>, A. E.; </a:t>
            </a:r>
            <a:r>
              <a:rPr lang="en-US" sz="1400" dirty="0" err="1" smtClean="0"/>
              <a:t>Ejzemberg</a:t>
            </a:r>
            <a:r>
              <a:rPr lang="en-US" sz="1400" dirty="0" smtClean="0"/>
              <a:t>, B.; </a:t>
            </a:r>
            <a:r>
              <a:rPr lang="en-US" sz="1400" dirty="0" err="1" smtClean="0"/>
              <a:t>Stewien</a:t>
            </a:r>
            <a:r>
              <a:rPr lang="en-US" sz="1400" dirty="0" smtClean="0"/>
              <a:t>, K. E. &amp; </a:t>
            </a:r>
            <a:r>
              <a:rPr lang="en-US" sz="1400" dirty="0" err="1" smtClean="0"/>
              <a:t>Durigon</a:t>
            </a:r>
            <a:r>
              <a:rPr lang="en-US" sz="1400" dirty="0" smtClean="0"/>
              <a:t>, E. L.</a:t>
            </a:r>
            <a:endParaRPr lang="pt-BR" sz="1400" dirty="0" smtClean="0"/>
          </a:p>
          <a:p>
            <a:r>
              <a:rPr lang="en-US" sz="1400" dirty="0" smtClean="0"/>
              <a:t> 11th National Meeting of Virology and 3rd </a:t>
            </a:r>
            <a:r>
              <a:rPr lang="en-US" sz="1400" dirty="0" err="1" smtClean="0"/>
              <a:t>Mercosul</a:t>
            </a:r>
            <a:r>
              <a:rPr lang="en-US" sz="1400" dirty="0" smtClean="0"/>
              <a:t> Meeting of Virology – São </a:t>
            </a:r>
            <a:r>
              <a:rPr lang="en-US" sz="1400" dirty="0" err="1" smtClean="0"/>
              <a:t>Lourenço</a:t>
            </a:r>
            <a:r>
              <a:rPr lang="en-US" sz="1400" dirty="0" smtClean="0"/>
              <a:t> - MG</a:t>
            </a:r>
            <a:endParaRPr lang="pt-BR" sz="1400" dirty="0" smtClean="0"/>
          </a:p>
          <a:p>
            <a:r>
              <a:rPr lang="en-US" sz="1200" dirty="0" err="1" smtClean="0"/>
              <a:t>Novembro</a:t>
            </a:r>
            <a:r>
              <a:rPr lang="en-US" sz="1200" dirty="0" smtClean="0"/>
              <a:t> de 2000</a:t>
            </a:r>
            <a:endParaRPr lang="pt-BR" sz="1200" dirty="0" smtClean="0"/>
          </a:p>
          <a:p>
            <a:endParaRPr lang="pt-BR" sz="1600" dirty="0"/>
          </a:p>
        </p:txBody>
      </p:sp>
    </p:spTree>
    <p:extLst>
      <p:ext uri="{BB962C8B-B14F-4D97-AF65-F5344CB8AC3E}">
        <p14:creationId xmlns:p14="http://schemas.microsoft.com/office/powerpoint/2010/main" val="406246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064896" cy="923330"/>
          </a:xfrm>
          <a:prstGeom prst="rect">
            <a:avLst/>
          </a:prstGeom>
          <a:noFill/>
        </p:spPr>
        <p:txBody>
          <a:bodyPr wrap="square" rtlCol="0">
            <a:spAutoFit/>
          </a:bodyPr>
          <a:lstStyle/>
          <a:p>
            <a:r>
              <a:rPr lang="en-US" dirty="0" smtClean="0"/>
              <a:t>Genetic diversity of </a:t>
            </a:r>
            <a:r>
              <a:rPr lang="en-US" dirty="0" err="1" smtClean="0"/>
              <a:t>Parainfluenza</a:t>
            </a:r>
            <a:r>
              <a:rPr lang="en-US" dirty="0" smtClean="0"/>
              <a:t> Virus 1, 2 and 3 identified in samples collected at the University Hospital of the University of São Paulo, during the years 1995-2005.</a:t>
            </a:r>
            <a:endParaRPr lang="pt-BR" dirty="0"/>
          </a:p>
        </p:txBody>
      </p:sp>
      <p:sp>
        <p:nvSpPr>
          <p:cNvPr id="7" name="Rectangle 6"/>
          <p:cNvSpPr/>
          <p:nvPr/>
        </p:nvSpPr>
        <p:spPr>
          <a:xfrm>
            <a:off x="716926" y="3212976"/>
            <a:ext cx="4572000" cy="923330"/>
          </a:xfrm>
          <a:prstGeom prst="rect">
            <a:avLst/>
          </a:prstGeom>
        </p:spPr>
        <p:txBody>
          <a:bodyPr>
            <a:spAutoFit/>
          </a:bodyPr>
          <a:lstStyle/>
          <a:p>
            <a:r>
              <a:rPr lang="en-US" dirty="0"/>
              <a:t>Second leading cause of bronchiolitis and pneumonia in infants during the first year of life</a:t>
            </a:r>
            <a:endParaRPr lang="pt-BR" dirty="0"/>
          </a:p>
        </p:txBody>
      </p:sp>
      <p:sp>
        <p:nvSpPr>
          <p:cNvPr id="8" name="TextBox 7"/>
          <p:cNvSpPr txBox="1"/>
          <p:nvPr/>
        </p:nvSpPr>
        <p:spPr>
          <a:xfrm>
            <a:off x="611560" y="2420888"/>
            <a:ext cx="3384376" cy="369332"/>
          </a:xfrm>
          <a:prstGeom prst="rect">
            <a:avLst/>
          </a:prstGeom>
          <a:noFill/>
        </p:spPr>
        <p:txBody>
          <a:bodyPr wrap="square" rtlCol="0">
            <a:spAutoFit/>
          </a:bodyPr>
          <a:lstStyle/>
          <a:p>
            <a:r>
              <a:rPr lang="pt-BR" b="1" i="1" dirty="0" smtClean="0"/>
              <a:t>Importance</a:t>
            </a:r>
            <a:endParaRPr lang="pt-BR" b="1" i="1" dirty="0"/>
          </a:p>
        </p:txBody>
      </p:sp>
      <p:sp>
        <p:nvSpPr>
          <p:cNvPr id="9" name="Rectangle 8"/>
          <p:cNvSpPr/>
          <p:nvPr/>
        </p:nvSpPr>
        <p:spPr>
          <a:xfrm>
            <a:off x="683568" y="4797152"/>
            <a:ext cx="4572000" cy="646331"/>
          </a:xfrm>
          <a:prstGeom prst="rect">
            <a:avLst/>
          </a:prstGeom>
        </p:spPr>
        <p:txBody>
          <a:bodyPr>
            <a:spAutoFit/>
          </a:bodyPr>
          <a:lstStyle/>
          <a:p>
            <a:r>
              <a:rPr lang="en-US" dirty="0"/>
              <a:t>High rate of hospitalization and morbidity in infants less than 1 year</a:t>
            </a:r>
            <a:endParaRPr lang="pt-BR" dirty="0"/>
          </a:p>
        </p:txBody>
      </p:sp>
      <p:pic>
        <p:nvPicPr>
          <p:cNvPr id="10" name="Imagem 3" descr="myxovir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204864"/>
            <a:ext cx="31718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87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3312368" cy="369332"/>
          </a:xfrm>
          <a:prstGeom prst="rect">
            <a:avLst/>
          </a:prstGeom>
          <a:noFill/>
        </p:spPr>
        <p:txBody>
          <a:bodyPr wrap="square" rtlCol="0">
            <a:spAutoFit/>
          </a:bodyPr>
          <a:lstStyle/>
          <a:p>
            <a:r>
              <a:rPr lang="pt-BR" b="1" i="1" dirty="0" smtClean="0"/>
              <a:t>Overview</a:t>
            </a:r>
            <a:endParaRPr lang="pt-BR" b="1" i="1" dirty="0"/>
          </a:p>
        </p:txBody>
      </p:sp>
      <p:sp>
        <p:nvSpPr>
          <p:cNvPr id="3" name="TextBox 2"/>
          <p:cNvSpPr txBox="1"/>
          <p:nvPr/>
        </p:nvSpPr>
        <p:spPr>
          <a:xfrm>
            <a:off x="2295809" y="1363354"/>
            <a:ext cx="4968552" cy="369332"/>
          </a:xfrm>
          <a:prstGeom prst="rect">
            <a:avLst/>
          </a:prstGeom>
          <a:noFill/>
        </p:spPr>
        <p:txBody>
          <a:bodyPr wrap="square" rtlCol="0">
            <a:spAutoFit/>
          </a:bodyPr>
          <a:lstStyle/>
          <a:p>
            <a:r>
              <a:rPr lang="pt-BR" dirty="0" smtClean="0"/>
              <a:t>First report 1956 by Chanock at al.</a:t>
            </a:r>
            <a:endParaRPr lang="pt-BR" dirty="0"/>
          </a:p>
        </p:txBody>
      </p:sp>
      <p:sp>
        <p:nvSpPr>
          <p:cNvPr id="4" name="TextBox 3"/>
          <p:cNvSpPr txBox="1"/>
          <p:nvPr/>
        </p:nvSpPr>
        <p:spPr>
          <a:xfrm>
            <a:off x="2295987" y="2193035"/>
            <a:ext cx="5112568" cy="646331"/>
          </a:xfrm>
          <a:prstGeom prst="rect">
            <a:avLst/>
          </a:prstGeom>
          <a:noFill/>
        </p:spPr>
        <p:txBody>
          <a:bodyPr wrap="square" rtlCol="0">
            <a:spAutoFit/>
          </a:bodyPr>
          <a:lstStyle/>
          <a:p>
            <a:r>
              <a:rPr lang="pt-BR" dirty="0" smtClean="0"/>
              <a:t>Actually  belongs to  </a:t>
            </a:r>
            <a:r>
              <a:rPr lang="pt-BR" i="1" dirty="0" smtClean="0"/>
              <a:t> genus Repirovirus (hPiV-1 and hPiV-3) and </a:t>
            </a:r>
            <a:r>
              <a:rPr lang="pt-BR" dirty="0" smtClean="0"/>
              <a:t> </a:t>
            </a:r>
            <a:r>
              <a:rPr lang="pt-BR" i="1" dirty="0" smtClean="0"/>
              <a:t>Rubulavirus </a:t>
            </a:r>
            <a:r>
              <a:rPr lang="pt-BR" dirty="0" smtClean="0"/>
              <a:t> (hPiV-2 and hPiv-4) </a:t>
            </a:r>
            <a:endParaRPr lang="pt-BR"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491880" y="2839366"/>
            <a:ext cx="5549875" cy="3913017"/>
          </a:xfrm>
          <a:prstGeom prst="rect">
            <a:avLst/>
          </a:prstGeom>
          <a:noFill/>
        </p:spPr>
      </p:pic>
    </p:spTree>
    <p:extLst>
      <p:ext uri="{BB962C8B-B14F-4D97-AF65-F5344CB8AC3E}">
        <p14:creationId xmlns:p14="http://schemas.microsoft.com/office/powerpoint/2010/main" val="235221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609600"/>
            <a:ext cx="30797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609600"/>
            <a:ext cx="31337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5"/>
          <p:cNvSpPr txBox="1">
            <a:spLocks noChangeArrowheads="1"/>
          </p:cNvSpPr>
          <p:nvPr/>
        </p:nvSpPr>
        <p:spPr bwMode="auto">
          <a:xfrm>
            <a:off x="1066800" y="5791200"/>
            <a:ext cx="2895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dirty="0">
                <a:latin typeface="Calibri" pitchFamily="34" charset="0"/>
              </a:rPr>
              <a:t>Distribution by age of four acute viral syndromes of the lower respiratory tract</a:t>
            </a:r>
          </a:p>
        </p:txBody>
      </p:sp>
      <p:sp>
        <p:nvSpPr>
          <p:cNvPr id="5" name="CaixaDeTexto 6"/>
          <p:cNvSpPr txBox="1">
            <a:spLocks noChangeArrowheads="1"/>
          </p:cNvSpPr>
          <p:nvPr/>
        </p:nvSpPr>
        <p:spPr bwMode="auto">
          <a:xfrm>
            <a:off x="4343400" y="5867400"/>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1200" dirty="0">
                <a:latin typeface="Calibri" pitchFamily="34" charset="0"/>
              </a:rPr>
              <a:t>Association of viral agents with age of patients with acute infections of the lower respiratory tract</a:t>
            </a:r>
          </a:p>
        </p:txBody>
      </p:sp>
      <p:sp>
        <p:nvSpPr>
          <p:cNvPr id="6" name="CaixaDeTexto 7"/>
          <p:cNvSpPr txBox="1"/>
          <p:nvPr/>
        </p:nvSpPr>
        <p:spPr>
          <a:xfrm>
            <a:off x="5943600" y="6477000"/>
            <a:ext cx="3124200" cy="254000"/>
          </a:xfrm>
          <a:prstGeom prst="rect">
            <a:avLst/>
          </a:prstGeom>
          <a:noFill/>
        </p:spPr>
        <p:txBody>
          <a:bodyPr>
            <a:spAutoFit/>
          </a:bodyPr>
          <a:lstStyle/>
          <a:p>
            <a:pPr algn="r" fontAlgn="auto">
              <a:spcBef>
                <a:spcPts val="0"/>
              </a:spcBef>
              <a:spcAft>
                <a:spcPts val="0"/>
              </a:spcAft>
              <a:defRPr/>
            </a:pPr>
            <a:r>
              <a:rPr lang="pt-BR" sz="1050" dirty="0" err="1">
                <a:latin typeface="+mn-lt"/>
                <a:cs typeface="+mn-cs"/>
              </a:rPr>
              <a:t>Ahn</a:t>
            </a:r>
            <a:r>
              <a:rPr lang="pt-BR" sz="1050" dirty="0">
                <a:latin typeface="+mn-lt"/>
                <a:cs typeface="+mn-cs"/>
              </a:rPr>
              <a:t> </a:t>
            </a:r>
            <a:r>
              <a:rPr lang="pt-BR" sz="1050" dirty="0" err="1">
                <a:latin typeface="+mn-lt"/>
                <a:cs typeface="+mn-cs"/>
              </a:rPr>
              <a:t>et</a:t>
            </a:r>
            <a:r>
              <a:rPr lang="pt-BR" sz="1050" dirty="0">
                <a:latin typeface="+mn-lt"/>
                <a:cs typeface="+mn-cs"/>
              </a:rPr>
              <a:t> al., 1999 – J. Korean Me </a:t>
            </a:r>
            <a:r>
              <a:rPr lang="pt-BR" sz="1050" dirty="0" err="1">
                <a:latin typeface="+mn-lt"/>
                <a:cs typeface="+mn-cs"/>
              </a:rPr>
              <a:t>Sci</a:t>
            </a:r>
            <a:r>
              <a:rPr lang="pt-BR" sz="1050" dirty="0">
                <a:latin typeface="+mn-lt"/>
                <a:cs typeface="+mn-cs"/>
              </a:rPr>
              <a:t> </a:t>
            </a:r>
            <a:r>
              <a:rPr lang="pt-BR" sz="1050" b="1" dirty="0">
                <a:latin typeface="+mn-lt"/>
                <a:cs typeface="+mn-cs"/>
              </a:rPr>
              <a:t>14:</a:t>
            </a:r>
            <a:r>
              <a:rPr lang="pt-BR" sz="1050" dirty="0">
                <a:latin typeface="+mn-lt"/>
                <a:cs typeface="+mn-cs"/>
              </a:rPr>
              <a:t> 405-411.</a:t>
            </a:r>
            <a:endParaRPr lang="en-US" sz="1050" dirty="0">
              <a:latin typeface="+mn-lt"/>
              <a:cs typeface="+mn-cs"/>
            </a:endParaRPr>
          </a:p>
        </p:txBody>
      </p:sp>
    </p:spTree>
    <p:extLst>
      <p:ext uri="{BB962C8B-B14F-4D97-AF65-F5344CB8AC3E}">
        <p14:creationId xmlns:p14="http://schemas.microsoft.com/office/powerpoint/2010/main" val="55689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981" y="764704"/>
            <a:ext cx="7848872" cy="923330"/>
          </a:xfrm>
          <a:prstGeom prst="rect">
            <a:avLst/>
          </a:prstGeom>
        </p:spPr>
        <p:txBody>
          <a:bodyPr wrap="square">
            <a:spAutoFit/>
          </a:bodyPr>
          <a:lstStyle/>
          <a:p>
            <a:r>
              <a:rPr lang="en-US" dirty="0"/>
              <a:t>We analyzed 2152 samples of collection of the Institute of Biomedical Sciences, USP, obtained between the years 1995 to 2005 </a:t>
            </a:r>
            <a:r>
              <a:rPr lang="en-US" dirty="0" smtClean="0"/>
              <a:t>from </a:t>
            </a:r>
            <a:r>
              <a:rPr lang="en-US" dirty="0"/>
              <a:t>children attending the nursery or children's ICU of the University Hospital of USP.</a:t>
            </a:r>
            <a:endParaRPr lang="pt-BR" dirty="0"/>
          </a:p>
        </p:txBody>
      </p:sp>
      <p:sp>
        <p:nvSpPr>
          <p:cNvPr id="3" name="Rectangle 2"/>
          <p:cNvSpPr/>
          <p:nvPr/>
        </p:nvSpPr>
        <p:spPr>
          <a:xfrm>
            <a:off x="732981" y="2204864"/>
            <a:ext cx="7007371" cy="646331"/>
          </a:xfrm>
          <a:prstGeom prst="rect">
            <a:avLst/>
          </a:prstGeom>
        </p:spPr>
        <p:txBody>
          <a:bodyPr wrap="square">
            <a:spAutoFit/>
          </a:bodyPr>
          <a:lstStyle/>
          <a:p>
            <a:r>
              <a:rPr lang="en-US" dirty="0" smtClean="0"/>
              <a:t>This work was approved </a:t>
            </a:r>
            <a:r>
              <a:rPr lang="en-US" dirty="0"/>
              <a:t>by the Ethics Committee on Research with Human Beings of ICB-USP (Opinion 808 / CEP).</a:t>
            </a:r>
            <a:endParaRPr lang="pt-BR" dirty="0"/>
          </a:p>
        </p:txBody>
      </p:sp>
    </p:spTree>
    <p:extLst>
      <p:ext uri="{BB962C8B-B14F-4D97-AF65-F5344CB8AC3E}">
        <p14:creationId xmlns:p14="http://schemas.microsoft.com/office/powerpoint/2010/main" val="193294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foescola.com/wp-content/uploads/2009/08/sistema-respirato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2766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9552" y="476672"/>
            <a:ext cx="5688632" cy="369332"/>
          </a:xfrm>
          <a:prstGeom prst="rect">
            <a:avLst/>
          </a:prstGeom>
          <a:noFill/>
        </p:spPr>
        <p:txBody>
          <a:bodyPr wrap="square" rtlCol="0">
            <a:spAutoFit/>
          </a:bodyPr>
          <a:lstStyle/>
          <a:p>
            <a:r>
              <a:rPr lang="pt-BR" b="1" i="1" dirty="0" smtClean="0"/>
              <a:t>Transmission</a:t>
            </a:r>
            <a:endParaRPr lang="pt-BR" b="1" i="1" dirty="0"/>
          </a:p>
        </p:txBody>
      </p:sp>
      <p:sp>
        <p:nvSpPr>
          <p:cNvPr id="4" name="Rectangle 3"/>
          <p:cNvSpPr/>
          <p:nvPr/>
        </p:nvSpPr>
        <p:spPr>
          <a:xfrm>
            <a:off x="251520" y="1415534"/>
            <a:ext cx="4427622" cy="369332"/>
          </a:xfrm>
          <a:prstGeom prst="rect">
            <a:avLst/>
          </a:prstGeom>
        </p:spPr>
        <p:txBody>
          <a:bodyPr wrap="none">
            <a:spAutoFit/>
          </a:bodyPr>
          <a:lstStyle/>
          <a:p>
            <a:r>
              <a:rPr lang="en-US" dirty="0"/>
              <a:t>Person to person and contaminated objects</a:t>
            </a:r>
            <a:endParaRPr lang="pt-BR" dirty="0"/>
          </a:p>
        </p:txBody>
      </p:sp>
      <p:sp>
        <p:nvSpPr>
          <p:cNvPr id="5" name="TextBox 4"/>
          <p:cNvSpPr txBox="1"/>
          <p:nvPr/>
        </p:nvSpPr>
        <p:spPr>
          <a:xfrm>
            <a:off x="251520" y="2276872"/>
            <a:ext cx="4427622" cy="646331"/>
          </a:xfrm>
          <a:prstGeom prst="rect">
            <a:avLst/>
          </a:prstGeom>
          <a:noFill/>
        </p:spPr>
        <p:txBody>
          <a:bodyPr wrap="square" rtlCol="0">
            <a:spAutoFit/>
          </a:bodyPr>
          <a:lstStyle/>
          <a:p>
            <a:r>
              <a:rPr lang="en-US" dirty="0"/>
              <a:t>Stability of the viral particle in fomites: 4h - 10h</a:t>
            </a:r>
            <a:endParaRPr lang="pt-BR" dirty="0"/>
          </a:p>
        </p:txBody>
      </p:sp>
      <p:sp>
        <p:nvSpPr>
          <p:cNvPr id="6" name="Rectangle 5"/>
          <p:cNvSpPr/>
          <p:nvPr/>
        </p:nvSpPr>
        <p:spPr>
          <a:xfrm>
            <a:off x="395536" y="3296505"/>
            <a:ext cx="3268331" cy="369332"/>
          </a:xfrm>
          <a:prstGeom prst="rect">
            <a:avLst/>
          </a:prstGeom>
        </p:spPr>
        <p:txBody>
          <a:bodyPr wrap="none">
            <a:spAutoFit/>
          </a:bodyPr>
          <a:lstStyle/>
          <a:p>
            <a:r>
              <a:rPr lang="en-US" dirty="0"/>
              <a:t>Incubation period of 2 to 8 days</a:t>
            </a:r>
            <a:endParaRPr lang="pt-BR" dirty="0"/>
          </a:p>
        </p:txBody>
      </p:sp>
    </p:spTree>
    <p:extLst>
      <p:ext uri="{BB962C8B-B14F-4D97-AF65-F5344CB8AC3E}">
        <p14:creationId xmlns:p14="http://schemas.microsoft.com/office/powerpoint/2010/main" val="10808737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1935</TotalTime>
  <Words>965</Words>
  <Application>Microsoft Office PowerPoint</Application>
  <PresentationFormat>On-screen Show (4:3)</PresentationFormat>
  <Paragraphs>114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Sravan kumar Valluru</cp:lastModifiedBy>
  <cp:revision>27</cp:revision>
  <dcterms:created xsi:type="dcterms:W3CDTF">2014-08-31T13:29:15Z</dcterms:created>
  <dcterms:modified xsi:type="dcterms:W3CDTF">2015-10-13T11:21:57Z</dcterms:modified>
</cp:coreProperties>
</file>