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345" r:id="rId2"/>
    <p:sldId id="346" r:id="rId3"/>
    <p:sldId id="256" r:id="rId4"/>
    <p:sldId id="257" r:id="rId5"/>
    <p:sldId id="341" r:id="rId6"/>
    <p:sldId id="260" r:id="rId7"/>
    <p:sldId id="333" r:id="rId8"/>
    <p:sldId id="334" r:id="rId9"/>
    <p:sldId id="335" r:id="rId10"/>
    <p:sldId id="342" r:id="rId11"/>
    <p:sldId id="343" r:id="rId12"/>
    <p:sldId id="344" r:id="rId13"/>
    <p:sldId id="336" r:id="rId14"/>
    <p:sldId id="261" r:id="rId15"/>
    <p:sldId id="347" r:id="rId16"/>
    <p:sldId id="348" r:id="rId17"/>
    <p:sldId id="34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4524315"/>
          </a:xfrm>
          <a:prstGeom prst="rect">
            <a:avLst/>
          </a:prstGeom>
        </p:spPr>
        <p:txBody>
          <a:bodyPr wrap="square">
            <a:spAutoFit/>
          </a:bodyPr>
          <a:lstStyle/>
          <a:p>
            <a:r>
              <a:rPr lang="en-US" sz="2400" b="1" dirty="0"/>
              <a:t>Surveillance </a:t>
            </a:r>
            <a:r>
              <a:rPr lang="en-US" sz="2400" b="1" dirty="0" err="1"/>
              <a:t>transbronchial</a:t>
            </a:r>
            <a:r>
              <a:rPr lang="en-US" sz="2400" b="1" dirty="0"/>
              <a:t> biopsies in infant lung and heart-lung transplant recipients.</a:t>
            </a:r>
          </a:p>
          <a:p>
            <a:r>
              <a:rPr lang="en-US" sz="2400" dirty="0"/>
              <a:t>Don Hayes, Peter B Baker, Benjamin T Kopp, Stephen </a:t>
            </a:r>
            <a:r>
              <a:rPr lang="en-US" sz="2400" dirty="0" err="1"/>
              <a:t>Kirkby,Mark</a:t>
            </a:r>
            <a:r>
              <a:rPr lang="en-US" sz="2400" dirty="0"/>
              <a:t> </a:t>
            </a:r>
            <a:r>
              <a:rPr lang="en-US" sz="2400" dirty="0" err="1"/>
              <a:t>Galantowicz</a:t>
            </a:r>
            <a:r>
              <a:rPr lang="en-US" sz="2400" dirty="0"/>
              <a:t>, Patrick I McConnell, Todd L </a:t>
            </a:r>
            <a:r>
              <a:rPr lang="en-US" sz="2400" dirty="0" smtClean="0"/>
              <a:t>Astor</a:t>
            </a:r>
          </a:p>
          <a:p>
            <a:endParaRPr lang="en-US" sz="2400" dirty="0"/>
          </a:p>
          <a:p>
            <a:r>
              <a:rPr lang="en-US" sz="2400" b="1" dirty="0"/>
              <a:t>Right heart catheterization measuring central hemodynamics in cystic fibrosis during exercise.</a:t>
            </a:r>
          </a:p>
          <a:p>
            <a:r>
              <a:rPr lang="en-US" sz="2400" dirty="0"/>
              <a:t>Don Hayes, Curt J Daniels, Heidi M Mansour, Benjamin T </a:t>
            </a:r>
            <a:r>
              <a:rPr lang="en-US" sz="2400" dirty="0" err="1"/>
              <a:t>Kopp,Andrew</a:t>
            </a:r>
            <a:r>
              <a:rPr lang="en-US" sz="2400" dirty="0"/>
              <a:t> R Yates, Karen S McCoy, </a:t>
            </a:r>
            <a:r>
              <a:rPr lang="en-US" sz="2400" dirty="0" err="1"/>
              <a:t>Alpa</a:t>
            </a:r>
            <a:r>
              <a:rPr lang="en-US" sz="2400" dirty="0"/>
              <a:t> V Patel, Stephen </a:t>
            </a:r>
            <a:r>
              <a:rPr lang="en-US" sz="2400" dirty="0" err="1"/>
              <a:t>Kirkby</a:t>
            </a:r>
            <a:endParaRPr lang="en-US" sz="2400" dirty="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5262979"/>
          </a:xfrm>
          <a:prstGeom prst="rect">
            <a:avLst/>
          </a:prstGeom>
        </p:spPr>
        <p:txBody>
          <a:bodyPr wrap="square">
            <a:spAutoFit/>
          </a:bodyPr>
          <a:lstStyle/>
          <a:p>
            <a:r>
              <a:rPr lang="en-US" sz="2400" b="1" dirty="0" smtClean="0"/>
              <a:t>Elevated </a:t>
            </a:r>
            <a:r>
              <a:rPr lang="en-US" sz="2400" b="1" dirty="0"/>
              <a:t>high-sensitivity C-reactive protein in preterm infants with pulmonary colonization with </a:t>
            </a:r>
            <a:r>
              <a:rPr lang="en-US" sz="2400" b="1" dirty="0" err="1"/>
              <a:t>Ureaplasma</a:t>
            </a:r>
            <a:r>
              <a:rPr lang="en-US" sz="2400" b="1" dirty="0"/>
              <a:t>.</a:t>
            </a:r>
          </a:p>
          <a:p>
            <a:r>
              <a:rPr lang="en-US" sz="2400" dirty="0"/>
              <a:t>John T Meadows, Benjamin T Kopp, Lori A Shook, Hubert O Ballard, Don </a:t>
            </a:r>
            <a:r>
              <a:rPr lang="en-US" sz="2400" dirty="0" smtClean="0"/>
              <a:t>Hayes</a:t>
            </a:r>
          </a:p>
          <a:p>
            <a:endParaRPr lang="en-US" sz="2400" b="1" dirty="0" smtClean="0"/>
          </a:p>
          <a:p>
            <a:r>
              <a:rPr lang="en-US" sz="2400" b="1" dirty="0" smtClean="0"/>
              <a:t>Light </a:t>
            </a:r>
            <a:r>
              <a:rPr lang="en-US" sz="2400" b="1" dirty="0"/>
              <a:t>exposure and depression in hospitalized adult patients with cystic fibrosis.</a:t>
            </a:r>
          </a:p>
          <a:p>
            <a:r>
              <a:rPr lang="en-US" sz="2400" dirty="0"/>
              <a:t>Benjamin T Kopp, Don Hayes, Mia </a:t>
            </a:r>
            <a:r>
              <a:rPr lang="en-US" sz="2400" dirty="0" err="1"/>
              <a:t>Ratkiewicz</a:t>
            </a:r>
            <a:r>
              <a:rPr lang="en-US" sz="2400" dirty="0"/>
              <a:t>, Nancy </a:t>
            </a:r>
            <a:r>
              <a:rPr lang="en-US" sz="2400" dirty="0" err="1"/>
              <a:t>Baron,Mark</a:t>
            </a:r>
            <a:r>
              <a:rPr lang="en-US" sz="2400" dirty="0"/>
              <a:t> </a:t>
            </a:r>
            <a:r>
              <a:rPr lang="en-US" sz="2400" dirty="0" err="1" smtClean="0"/>
              <a:t>Splaingard</a:t>
            </a:r>
            <a:endParaRPr lang="en-US" sz="2400" dirty="0"/>
          </a:p>
          <a:p>
            <a:endParaRPr lang="en-US" sz="2400" b="1" dirty="0"/>
          </a:p>
          <a:p>
            <a:r>
              <a:rPr lang="en-US" sz="2400" b="1" dirty="0" smtClean="0"/>
              <a:t>Diabetic </a:t>
            </a:r>
            <a:r>
              <a:rPr lang="en-US" sz="2400" b="1" dirty="0" err="1"/>
              <a:t>myonecrosis</a:t>
            </a:r>
            <a:r>
              <a:rPr lang="en-US" sz="2400" b="1" dirty="0"/>
              <a:t> in a cystic fibrosis patient.</a:t>
            </a:r>
          </a:p>
          <a:p>
            <a:r>
              <a:rPr lang="en-US" sz="2400" dirty="0"/>
              <a:t>Benjamin T Kopp, Stephen </a:t>
            </a:r>
            <a:r>
              <a:rPr lang="en-US" sz="2400" dirty="0" err="1"/>
              <a:t>Kirkby</a:t>
            </a:r>
            <a:r>
              <a:rPr lang="en-US" sz="2400" dirty="0"/>
              <a:t>, Don Hayes, Kevin M </a:t>
            </a:r>
            <a:r>
              <a:rPr lang="en-US" sz="2400" dirty="0" err="1"/>
              <a:t>Flanigan</a:t>
            </a:r>
            <a:endParaRPr lang="en-US" sz="2400" dirty="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671935"/>
            <a:ext cx="2133600" cy="461665"/>
          </a:xfrm>
          <a:prstGeom prst="rect">
            <a:avLst/>
          </a:prstGeom>
          <a:noFill/>
        </p:spPr>
        <p:txBody>
          <a:bodyPr vert="horz" lIns="91440" tIns="45720" rIns="91440" bIns="45720" rtlCol="0" anchor="ctr">
            <a:norm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Pulmonology</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457200" y="2133600"/>
            <a:ext cx="7467600" cy="4493538"/>
          </a:xfrm>
          <a:prstGeom prst="rect">
            <a:avLst/>
          </a:prstGeom>
        </p:spPr>
        <p:txBody>
          <a:bodyPr wrap="square">
            <a:spAutoFit/>
          </a:bodyPr>
          <a:lstStyle/>
          <a:p>
            <a:pPr algn="just"/>
            <a:r>
              <a:rPr lang="en-US" sz="2200" b="1" dirty="0"/>
              <a:t>Pulmonology</a:t>
            </a:r>
            <a:r>
              <a:rPr lang="en-US" sz="2200" dirty="0"/>
              <a:t> is a medical specialty that deals with diseases involving the respiratory </a:t>
            </a:r>
            <a:r>
              <a:rPr lang="en-US" sz="2200" dirty="0" smtClean="0"/>
              <a:t>tract.</a:t>
            </a:r>
            <a:r>
              <a:rPr lang="en-US" sz="2200" baseline="30000" dirty="0"/>
              <a:t> </a:t>
            </a:r>
            <a:r>
              <a:rPr lang="en-US" sz="2200" dirty="0" smtClean="0"/>
              <a:t>Pulmonology </a:t>
            </a:r>
            <a:r>
              <a:rPr lang="en-US" sz="2200" dirty="0"/>
              <a:t>is synonymous with </a:t>
            </a:r>
            <a:r>
              <a:rPr lang="en-US" sz="2200" b="1" dirty="0" smtClean="0"/>
              <a:t>pneumology</a:t>
            </a:r>
            <a:r>
              <a:rPr lang="en-US" sz="2200" dirty="0" smtClean="0"/>
              <a:t>, </a:t>
            </a:r>
            <a:r>
              <a:rPr lang="en-US" sz="2200" b="1" dirty="0" smtClean="0"/>
              <a:t>respirology</a:t>
            </a:r>
            <a:r>
              <a:rPr lang="en-US" sz="2200" dirty="0"/>
              <a:t> and </a:t>
            </a:r>
            <a:r>
              <a:rPr lang="en-US" sz="2200" b="1" dirty="0"/>
              <a:t>respiratory </a:t>
            </a:r>
            <a:r>
              <a:rPr lang="en-US" sz="2200" b="1" dirty="0" smtClean="0"/>
              <a:t>medicine</a:t>
            </a:r>
            <a:r>
              <a:rPr lang="en-US" sz="2200" dirty="0"/>
              <a:t>.</a:t>
            </a:r>
            <a:endParaRPr lang="en-US" sz="2200" dirty="0" smtClean="0"/>
          </a:p>
          <a:p>
            <a:pPr algn="just"/>
            <a:r>
              <a:rPr lang="en-US" sz="2200" dirty="0" smtClean="0"/>
              <a:t>Pulmonology </a:t>
            </a:r>
            <a:r>
              <a:rPr lang="en-US" sz="2200" dirty="0"/>
              <a:t>is known as chest medicine and respiratory medicine in some countries and areas. </a:t>
            </a:r>
            <a:r>
              <a:rPr lang="en-US" sz="2200" i="1" dirty="0"/>
              <a:t>Pulmonology</a:t>
            </a:r>
            <a:r>
              <a:rPr lang="en-US" sz="2200" dirty="0"/>
              <a:t> is considered a branch of internal medicine, and is related to intensive care medicine. </a:t>
            </a:r>
            <a:endParaRPr lang="en-US" sz="2200" dirty="0" smtClean="0"/>
          </a:p>
          <a:p>
            <a:pPr algn="just"/>
            <a:r>
              <a:rPr lang="en-US" sz="2200" dirty="0" smtClean="0"/>
              <a:t>Pulmonology </a:t>
            </a:r>
            <a:r>
              <a:rPr lang="en-US" sz="2200" dirty="0"/>
              <a:t>often involves managing patients who need life support and mechanical ventilation. Pulmonologists are specially trained in diseases and conditions of the chest, </a:t>
            </a:r>
            <a:r>
              <a:rPr lang="en-US" sz="2200" dirty="0" smtClean="0"/>
              <a:t>particularly pneumonia</a:t>
            </a:r>
            <a:r>
              <a:rPr lang="en-US" sz="2200" dirty="0"/>
              <a:t>, asthma, tuberculosis, emphysema, and complicated chest infections.</a:t>
            </a:r>
          </a:p>
        </p:txBody>
      </p:sp>
      <p:pic>
        <p:nvPicPr>
          <p:cNvPr id="5" name="Picture 4"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146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uzwal-p\Pictures\awb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71500"/>
            <a:ext cx="7772400" cy="628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619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1793" y="2209800"/>
            <a:ext cx="7391400" cy="4154984"/>
          </a:xfrm>
          <a:prstGeom prst="rect">
            <a:avLst/>
          </a:prstGeom>
        </p:spPr>
        <p:txBody>
          <a:bodyPr wrap="square">
            <a:spAutoFit/>
          </a:bodyPr>
          <a:lstStyle/>
          <a:p>
            <a:r>
              <a:rPr lang="en-US" sz="2400" dirty="0"/>
              <a:t>The pulmonologist begins the diagnostic process with a general review focusing on:</a:t>
            </a:r>
          </a:p>
          <a:p>
            <a:pPr marL="342900" indent="-342900">
              <a:buFont typeface="Arial" pitchFamily="34" charset="0"/>
              <a:buChar char="•"/>
            </a:pPr>
            <a:r>
              <a:rPr lang="en-US" sz="2400" dirty="0"/>
              <a:t>hereditary diseases affecting the lungs (cystic fibrosis, alpha 1-antitrypsin deficiency)</a:t>
            </a:r>
          </a:p>
          <a:p>
            <a:pPr marL="342900" indent="-342900">
              <a:buFont typeface="Arial" pitchFamily="34" charset="0"/>
              <a:buChar char="•"/>
            </a:pPr>
            <a:r>
              <a:rPr lang="en-US" sz="2400" dirty="0"/>
              <a:t>exposure to toxins (tobacco smoke, asbestos, exhaust fumes, coal mining fumes)</a:t>
            </a:r>
          </a:p>
          <a:p>
            <a:pPr marL="342900" indent="-342900">
              <a:buFont typeface="Arial" pitchFamily="34" charset="0"/>
              <a:buChar char="•"/>
            </a:pPr>
            <a:r>
              <a:rPr lang="en-US" sz="2400" dirty="0"/>
              <a:t>exposure to infectious agents (certain types of birds, malt processing)</a:t>
            </a:r>
          </a:p>
          <a:p>
            <a:pPr marL="342900" indent="-342900">
              <a:buFont typeface="Arial" pitchFamily="34" charset="0"/>
              <a:buChar char="•"/>
            </a:pPr>
            <a:r>
              <a:rPr lang="en-US" sz="2400" dirty="0"/>
              <a:t>an autoimmune diathesis that might predispose to certain conditions (pulmonary fibrosis, pulmonary hypertension)</a:t>
            </a:r>
          </a:p>
        </p:txBody>
      </p:sp>
      <p:sp>
        <p:nvSpPr>
          <p:cNvPr id="6" name="Rectangle 5"/>
          <p:cNvSpPr/>
          <p:nvPr/>
        </p:nvSpPr>
        <p:spPr>
          <a:xfrm>
            <a:off x="228600" y="1747737"/>
            <a:ext cx="2133600" cy="461665"/>
          </a:xfrm>
          <a:prstGeom prst="rect">
            <a:avLst/>
          </a:prstGeom>
          <a:noFill/>
        </p:spPr>
        <p:txBody>
          <a:bodyPr vert="horz" lIns="91440" tIns="45720" rIns="91440" bIns="45720" rtlCol="0" anchor="ctr">
            <a:norm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Diagnosis</a:t>
            </a:r>
            <a:endParaRPr lang="en-US" sz="2400" b="1" dirty="0">
              <a:solidFill>
                <a:srgbClr val="FF0000"/>
              </a:solidFill>
              <a:latin typeface="Times New Roman" pitchFamily="18" charset="0"/>
              <a:ea typeface="+mj-ea"/>
              <a:cs typeface="Times New Roman" pitchFamily="18" charset="0"/>
            </a:endParaRPr>
          </a:p>
        </p:txBody>
      </p:sp>
      <p:pic>
        <p:nvPicPr>
          <p:cNvPr id="5" name="Picture 4"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Bioterrorism &amp; Biodefense</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322" y="1820375"/>
            <a:ext cx="5210503" cy="5262979"/>
          </a:xfrm>
          <a:prstGeom prst="rect">
            <a:avLst/>
          </a:prstGeom>
        </p:spPr>
        <p:txBody>
          <a:bodyPr wrap="square">
            <a:spAutoFit/>
          </a:bodyPr>
          <a:lstStyle/>
          <a:p>
            <a:pPr>
              <a:lnSpc>
                <a:spcPct val="150000"/>
              </a:lnSpc>
            </a:pPr>
            <a:r>
              <a:rPr lang="en-IN" sz="2800" b="1" dirty="0" smtClean="0"/>
              <a:t>Andrew Hunt</a:t>
            </a:r>
          </a:p>
          <a:p>
            <a:pPr>
              <a:lnSpc>
                <a:spcPct val="150000"/>
              </a:lnSpc>
            </a:pPr>
            <a:r>
              <a:rPr lang="en-IN" sz="2800" b="1" dirty="0" smtClean="0"/>
              <a:t>Associate </a:t>
            </a:r>
            <a:r>
              <a:rPr lang="en-IN" sz="2800" b="1" dirty="0"/>
              <a:t>Professor</a:t>
            </a:r>
          </a:p>
          <a:p>
            <a:pPr>
              <a:lnSpc>
                <a:spcPct val="150000"/>
              </a:lnSpc>
            </a:pPr>
            <a:r>
              <a:rPr lang="en-IN" sz="2800" b="1" dirty="0"/>
              <a:t>Department of Earth and Environmental Sciences</a:t>
            </a:r>
          </a:p>
          <a:p>
            <a:pPr>
              <a:lnSpc>
                <a:spcPct val="150000"/>
              </a:lnSpc>
            </a:pPr>
            <a:r>
              <a:rPr lang="en-IN" sz="2800" b="1" dirty="0"/>
              <a:t>University of Texas </a:t>
            </a:r>
            <a:r>
              <a:rPr lang="en-IN" sz="2800" b="1" dirty="0" smtClean="0"/>
              <a:t>at Arlington</a:t>
            </a:r>
            <a:endParaRPr lang="en-IN" sz="2800" b="1" dirty="0"/>
          </a:p>
          <a:p>
            <a:pPr>
              <a:lnSpc>
                <a:spcPct val="150000"/>
              </a:lnSpc>
            </a:pPr>
            <a:r>
              <a:rPr lang="en-IN" sz="2800" b="1" dirty="0" smtClean="0"/>
              <a:t>USA</a:t>
            </a:r>
          </a:p>
          <a:p>
            <a:pPr>
              <a:lnSpc>
                <a:spcPct val="150000"/>
              </a:lnSpc>
            </a:pPr>
            <a:r>
              <a:rPr lang="en-IN" sz="2800" b="1" dirty="0" smtClean="0"/>
              <a:t>Tel</a:t>
            </a:r>
            <a:r>
              <a:rPr lang="en-IN" sz="2800" b="1" dirty="0"/>
              <a:t>: 817-272-0437</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ndrew Hu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392574"/>
            <a:ext cx="2442838"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785652"/>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Andrew Hunt completed his BSc and PhD degrees at Liverpool University, England. He then spent four years in post-doctoral research in the Environmental Geochemistry Research Group in the Royal School of Mines at Imperial College, London. For the Next 15 years </a:t>
            </a:r>
            <a:r>
              <a:rPr lang="en-IN" sz="2400" dirty="0" err="1"/>
              <a:t>Dr.</a:t>
            </a:r>
            <a:r>
              <a:rPr lang="en-IN" sz="2400" dirty="0"/>
              <a:t> Hunt was on the faculty of the Pathology Department of Upstate Medical University, Syracuse, NY. Initially appointed as a Research Assistant Professor, he was later appointed Research Associate Professor and Associate Director of the Division of Environmental and Occupational Pathology.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3416320"/>
          </a:xfrm>
          <a:prstGeom prst="rect">
            <a:avLst/>
          </a:prstGeom>
        </p:spPr>
        <p:txBody>
          <a:bodyPr wrap="square">
            <a:spAutoFit/>
          </a:bodyPr>
          <a:lstStyle/>
          <a:p>
            <a:pPr marL="342900" indent="-342900" algn="just">
              <a:buFont typeface="Arial" pitchFamily="34" charset="0"/>
              <a:buChar char="•"/>
            </a:pPr>
            <a:r>
              <a:rPr lang="en-IN" sz="2400" dirty="0"/>
              <a:t>Since 2008, </a:t>
            </a:r>
            <a:r>
              <a:rPr lang="en-IN" sz="2400" dirty="0" err="1"/>
              <a:t>Dr.</a:t>
            </a:r>
            <a:r>
              <a:rPr lang="en-IN" sz="2400" dirty="0"/>
              <a:t> Hunt has been on the faculty of the Department of Earth and Environmental Sciences at the University of Texas at Arlington (in the Dallas-Fort Worth </a:t>
            </a:r>
            <a:r>
              <a:rPr lang="en-IN" sz="2400" dirty="0" err="1"/>
              <a:t>metroplex</a:t>
            </a:r>
            <a:r>
              <a:rPr lang="en-IN" sz="2400" dirty="0"/>
              <a:t>). </a:t>
            </a:r>
            <a:r>
              <a:rPr lang="en-IN" sz="2400" dirty="0" err="1"/>
              <a:t>Dr.</a:t>
            </a:r>
            <a:r>
              <a:rPr lang="en-IN" sz="2400" dirty="0"/>
              <a:t> Hunt works primarily in the field of Exposure Science. He has research interests in: inhalation toxicology, </a:t>
            </a:r>
            <a:r>
              <a:rPr lang="en-IN" sz="2400" dirty="0" err="1"/>
              <a:t>pediatric</a:t>
            </a:r>
            <a:r>
              <a:rPr lang="en-IN" sz="2400" dirty="0"/>
              <a:t> exposures to aeroallergens, exposures to heavy metals and airborne particulate matter. His work has been funded by several US Federal Agencies.</a:t>
            </a: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109952"/>
            <a:ext cx="8534400" cy="1908215"/>
          </a:xfrm>
          <a:prstGeom prst="rect">
            <a:avLst/>
          </a:prstGeom>
        </p:spPr>
        <p:txBody>
          <a:bodyPr wrap="square">
            <a:spAutoFit/>
          </a:bodyPr>
          <a:lstStyle/>
          <a:p>
            <a:r>
              <a:rPr lang="en-IN" sz="2400" dirty="0" err="1"/>
              <a:t>Dr.</a:t>
            </a:r>
            <a:r>
              <a:rPr lang="en-IN" sz="2400" dirty="0"/>
              <a:t> Andrew Hunt  research interests include inhalation toxicology, </a:t>
            </a:r>
            <a:r>
              <a:rPr lang="en-IN" sz="2400" dirty="0" err="1"/>
              <a:t>pediatric</a:t>
            </a:r>
            <a:r>
              <a:rPr lang="en-IN" sz="2400" dirty="0"/>
              <a:t> exposures to aeroallergens, exposures to heavy metals and airborne particulate matter. His work has been funded by several US Federal Agencies.</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600200"/>
            <a:ext cx="7772400" cy="4893647"/>
          </a:xfrm>
          <a:prstGeom prst="rect">
            <a:avLst/>
          </a:prstGeom>
        </p:spPr>
        <p:txBody>
          <a:bodyPr wrap="square">
            <a:spAutoFit/>
          </a:bodyPr>
          <a:lstStyle/>
          <a:p>
            <a:r>
              <a:rPr lang="en-US" sz="2400" b="1" dirty="0"/>
              <a:t>Detrimental effects of secondhand smoke exposure on infants with cystic fibrosis</a:t>
            </a:r>
          </a:p>
          <a:p>
            <a:r>
              <a:rPr lang="en-US" sz="2400" dirty="0"/>
              <a:t>Benjamin T. Kopp, Lisa </a:t>
            </a:r>
            <a:r>
              <a:rPr lang="en-US" sz="2400" dirty="0" err="1"/>
              <a:t>Sarzynski</a:t>
            </a:r>
            <a:r>
              <a:rPr lang="en-US" sz="2400" dirty="0"/>
              <a:t>, Sabrina </a:t>
            </a:r>
            <a:r>
              <a:rPr lang="en-US" sz="2400" dirty="0" err="1"/>
              <a:t>Khalfoun</a:t>
            </a:r>
            <a:r>
              <a:rPr lang="en-US" sz="2400" dirty="0"/>
              <a:t>, Don </a:t>
            </a:r>
            <a:r>
              <a:rPr lang="en-US" sz="2400" dirty="0" err="1"/>
              <a:t>Hayes,Rohan</a:t>
            </a:r>
            <a:r>
              <a:rPr lang="en-US" sz="2400" dirty="0"/>
              <a:t> Thompson, Lisa Nicholson, Frederick Long, Robert Castile, Judith </a:t>
            </a:r>
            <a:r>
              <a:rPr lang="en-US" sz="2400" dirty="0" err="1"/>
              <a:t>Groner</a:t>
            </a:r>
            <a:endParaRPr lang="en-US" sz="2400" dirty="0"/>
          </a:p>
          <a:p>
            <a:endParaRPr lang="en-US" sz="2400" dirty="0" smtClean="0"/>
          </a:p>
          <a:p>
            <a:endParaRPr lang="en-US" sz="2400" dirty="0"/>
          </a:p>
          <a:p>
            <a:r>
              <a:rPr lang="en-US" sz="2400" b="1" dirty="0"/>
              <a:t>Comprehensive evaluation of lung allograft function in infants after lung and heart-lung transplantation.</a:t>
            </a:r>
          </a:p>
          <a:p>
            <a:r>
              <a:rPr lang="en-US" sz="2400" dirty="0"/>
              <a:t>Don Hayes, </a:t>
            </a:r>
            <a:r>
              <a:rPr lang="en-US" sz="2400" dirty="0" err="1"/>
              <a:t>Aymen</a:t>
            </a:r>
            <a:r>
              <a:rPr lang="en-US" sz="2400" dirty="0"/>
              <a:t> </a:t>
            </a:r>
            <a:r>
              <a:rPr lang="en-US" sz="2400" dirty="0" err="1"/>
              <a:t>Naguib</a:t>
            </a:r>
            <a:r>
              <a:rPr lang="en-US" sz="2400" dirty="0"/>
              <a:t>, Stephen </a:t>
            </a:r>
            <a:r>
              <a:rPr lang="en-US" sz="2400" dirty="0" err="1"/>
              <a:t>Kirkby</a:t>
            </a:r>
            <a:r>
              <a:rPr lang="en-US" sz="2400" dirty="0"/>
              <a:t>, Mark </a:t>
            </a:r>
            <a:r>
              <a:rPr lang="en-US" sz="2400" dirty="0" err="1"/>
              <a:t>Galantowicz,Patrick</a:t>
            </a:r>
            <a:r>
              <a:rPr lang="en-US" sz="2400" dirty="0"/>
              <a:t> I McConnell, Peter B Baker, Benjamin T Kopp, Eric A Lloyd, Todd L Astor</a:t>
            </a:r>
          </a:p>
          <a:p>
            <a:endParaRPr lang="en-US" sz="2400" dirty="0"/>
          </a:p>
        </p:txBody>
      </p:sp>
      <p:sp>
        <p:nvSpPr>
          <p:cNvPr id="3" name="Rectangle 2"/>
          <p:cNvSpPr/>
          <p:nvPr/>
        </p:nvSpPr>
        <p:spPr>
          <a:xfrm>
            <a:off x="399210" y="1066800"/>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524315"/>
          </a:xfrm>
          <a:prstGeom prst="rect">
            <a:avLst/>
          </a:prstGeom>
          <a:noFill/>
        </p:spPr>
        <p:txBody>
          <a:bodyPr wrap="square" rtlCol="0">
            <a:spAutoFit/>
          </a:bodyPr>
          <a:lstStyle/>
          <a:p>
            <a:r>
              <a:rPr lang="en-US" sz="2400" b="1" dirty="0"/>
              <a:t>Survival of patients with cystic fibrosis on ECMO: analysis of the Extracorporeal Life Support Organization Registry.</a:t>
            </a:r>
          </a:p>
          <a:p>
            <a:r>
              <a:rPr lang="en-US" sz="2400" dirty="0"/>
              <a:t>Don Hayes, Benjamin T Kopp, Thomas J Preston, Stephen </a:t>
            </a:r>
            <a:r>
              <a:rPr lang="en-US" sz="2400" dirty="0" err="1"/>
              <a:t>Kirkby,Joseph</a:t>
            </a:r>
            <a:r>
              <a:rPr lang="en-US" sz="2400" dirty="0"/>
              <a:t> D Tobias, Thomas J </a:t>
            </a:r>
            <a:r>
              <a:rPr lang="en-US" sz="2400" dirty="0" err="1"/>
              <a:t>Papadimos</a:t>
            </a:r>
            <a:r>
              <a:rPr lang="en-US" sz="2400" dirty="0"/>
              <a:t>, Bryan A Whitson</a:t>
            </a:r>
          </a:p>
          <a:p>
            <a:endParaRPr lang="en-US" sz="2400" dirty="0" smtClean="0"/>
          </a:p>
          <a:p>
            <a:endParaRPr lang="en-US" sz="2400" dirty="0"/>
          </a:p>
          <a:p>
            <a:r>
              <a:rPr lang="en-US" sz="2400" b="1" u="sng" dirty="0"/>
              <a:t>IFN-</a:t>
            </a:r>
            <a:r>
              <a:rPr lang="el-GR" sz="2400" b="1" u="sng" dirty="0"/>
              <a:t>γ </a:t>
            </a:r>
            <a:r>
              <a:rPr lang="en-US" sz="2400" b="1" u="sng" dirty="0"/>
              <a:t>Stimulates Autophagy-Mediated Clearance of Burkholderia cenocepacia in Human Cystic Fibrosis Macrophages.</a:t>
            </a:r>
            <a:endParaRPr lang="en-US" sz="2400" b="1" dirty="0"/>
          </a:p>
          <a:p>
            <a:r>
              <a:rPr lang="en-US" sz="2400" dirty="0" err="1"/>
              <a:t>Kaivon</a:t>
            </a:r>
            <a:r>
              <a:rPr lang="en-US" sz="2400" dirty="0"/>
              <a:t> </a:t>
            </a:r>
            <a:r>
              <a:rPr lang="en-US" sz="2400" dirty="0" err="1"/>
              <a:t>Assani</a:t>
            </a:r>
            <a:r>
              <a:rPr lang="en-US" sz="2400" dirty="0"/>
              <a:t>, Mia F </a:t>
            </a:r>
            <a:r>
              <a:rPr lang="en-US" sz="2400" dirty="0" err="1"/>
              <a:t>Tazi</a:t>
            </a:r>
            <a:r>
              <a:rPr lang="en-US" sz="2400" dirty="0"/>
              <a:t>, </a:t>
            </a:r>
            <a:r>
              <a:rPr lang="en-US" sz="2400" dirty="0" err="1"/>
              <a:t>Amal</a:t>
            </a:r>
            <a:r>
              <a:rPr lang="en-US" sz="2400" dirty="0"/>
              <a:t> O </a:t>
            </a:r>
            <a:r>
              <a:rPr lang="en-US" sz="2400" dirty="0" err="1"/>
              <a:t>Amer</a:t>
            </a:r>
            <a:r>
              <a:rPr lang="en-US" sz="2400" dirty="0"/>
              <a:t>, Benjamin T Kopp</a:t>
            </a:r>
          </a:p>
          <a:p>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355312"/>
          </a:xfrm>
          <a:prstGeom prst="rect">
            <a:avLst/>
          </a:prstGeom>
          <a:noFill/>
        </p:spPr>
        <p:txBody>
          <a:bodyPr wrap="square" rtlCol="0">
            <a:spAutoFit/>
          </a:bodyPr>
          <a:lstStyle/>
          <a:p>
            <a:r>
              <a:rPr lang="en-US" sz="2400" b="1" dirty="0"/>
              <a:t> Comprehensive evaluation of lung allograft function in infants after lung transplantation</a:t>
            </a:r>
          </a:p>
          <a:p>
            <a:r>
              <a:rPr lang="en-US" sz="2400" dirty="0"/>
              <a:t>Don Hayes, </a:t>
            </a:r>
            <a:r>
              <a:rPr lang="en-US" sz="2400" dirty="0" err="1"/>
              <a:t>Aymen</a:t>
            </a:r>
            <a:r>
              <a:rPr lang="en-US" sz="2400" dirty="0"/>
              <a:t> </a:t>
            </a:r>
            <a:r>
              <a:rPr lang="en-US" sz="2400" dirty="0" err="1"/>
              <a:t>Naguib</a:t>
            </a:r>
            <a:r>
              <a:rPr lang="en-US" sz="2400" dirty="0"/>
              <a:t>, Stephen </a:t>
            </a:r>
            <a:r>
              <a:rPr lang="en-US" sz="2400" dirty="0" err="1"/>
              <a:t>Kirkby</a:t>
            </a:r>
            <a:r>
              <a:rPr lang="en-US" sz="2400" dirty="0"/>
              <a:t>, Mark </a:t>
            </a:r>
            <a:r>
              <a:rPr lang="en-US" sz="2400" dirty="0" err="1"/>
              <a:t>Galantowicz,Peter</a:t>
            </a:r>
            <a:r>
              <a:rPr lang="en-US" sz="2400" dirty="0"/>
              <a:t> B. Baker, Benjamin T. Kopp, Eric A. Lloyd, Todd L. Astor</a:t>
            </a:r>
          </a:p>
          <a:p>
            <a:endParaRPr lang="en-US" sz="2400" dirty="0" smtClean="0"/>
          </a:p>
          <a:p>
            <a:endParaRPr lang="en-US" sz="2400" dirty="0"/>
          </a:p>
          <a:p>
            <a:r>
              <a:rPr lang="en-US" sz="2400" b="1" dirty="0"/>
              <a:t>Respiratory syncytial virus: current and emerging treatment options.</a:t>
            </a:r>
          </a:p>
          <a:p>
            <a:r>
              <a:rPr lang="en-US" sz="2400" dirty="0"/>
              <a:t>Tiffany L Turner, Benjamin T Kopp, Grace Paul, Lindsay C Landgrave, Don Hayes, </a:t>
            </a:r>
            <a:r>
              <a:rPr lang="en-US" sz="2400" dirty="0" err="1"/>
              <a:t>Rohan</a:t>
            </a:r>
            <a:r>
              <a:rPr lang="en-US" sz="2400" dirty="0"/>
              <a:t> Thompson</a:t>
            </a:r>
          </a:p>
          <a:p>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921</TotalTime>
  <Words>631</Words>
  <Application>Microsoft Office PowerPoint</Application>
  <PresentationFormat>On-screen Show (4:3)</PresentationFormat>
  <Paragraphs>80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71</cp:revision>
  <dcterms:created xsi:type="dcterms:W3CDTF">2014-10-01T07:08:05Z</dcterms:created>
  <dcterms:modified xsi:type="dcterms:W3CDTF">2015-11-20T09:12:56Z</dcterms:modified>
</cp:coreProperties>
</file>