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345" r:id="rId2"/>
    <p:sldId id="346" r:id="rId3"/>
    <p:sldId id="256" r:id="rId4"/>
    <p:sldId id="257" r:id="rId5"/>
    <p:sldId id="341" r:id="rId6"/>
    <p:sldId id="260" r:id="rId7"/>
    <p:sldId id="333" r:id="rId8"/>
    <p:sldId id="334" r:id="rId9"/>
    <p:sldId id="335" r:id="rId10"/>
    <p:sldId id="342" r:id="rId11"/>
    <p:sldId id="347" r:id="rId12"/>
    <p:sldId id="348" r:id="rId13"/>
    <p:sldId id="34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A46A11-D320-4319-BB19-6AF34A8AC94B}" type="datetimeFigureOut">
              <a:rPr lang="en-US" smtClean="0"/>
              <a:t>11/23/2015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54FC7-E7F6-46BE-91CA-F07215B68C83}" type="slidenum">
              <a:rPr lang="en-US" smtClean="0"/>
              <a:t>‹#›</a:t>
            </a:fld>
            <a:endParaRPr lang="en-US"/>
          </a:p>
        </p:txBody>
      </p:sp>
    </p:spTree>
    <p:extLst>
      <p:ext uri="{BB962C8B-B14F-4D97-AF65-F5344CB8AC3E}">
        <p14:creationId xmlns:p14="http://schemas.microsoft.com/office/powerpoint/2010/main" val="2421474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E54FC7-E7F6-46BE-91CA-F07215B68C83}" type="slidenum">
              <a:rPr lang="en-US" smtClean="0"/>
              <a:t>3</a:t>
            </a:fld>
            <a:endParaRPr lang="en-US"/>
          </a:p>
        </p:txBody>
      </p:sp>
    </p:spTree>
    <p:extLst>
      <p:ext uri="{BB962C8B-B14F-4D97-AF65-F5344CB8AC3E}">
        <p14:creationId xmlns:p14="http://schemas.microsoft.com/office/powerpoint/2010/main" val="933886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897EF42-4468-45B4-839B-0223E8CED2DD}" type="datetimeFigureOut">
              <a:rPr lang="en-US" smtClean="0"/>
              <a:t>11/23/2015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97EF42-4468-45B4-839B-0223E8CED2DD}"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97EF42-4468-45B4-839B-0223E8CED2DD}" type="datetimeFigureOut">
              <a:rPr lang="en-US" smtClean="0"/>
              <a:t>11/23/2015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97EF42-4468-45B4-839B-0223E8CED2DD}" type="datetimeFigureOut">
              <a:rPr lang="en-US" smtClean="0"/>
              <a:t>11/23/2015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7EF42-4468-45B4-839B-0223E8CED2DD}" type="datetimeFigureOut">
              <a:rPr lang="en-US" smtClean="0"/>
              <a:t>11/23/2015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97EF42-4468-45B4-839B-0223E8CED2DD}" type="datetimeFigureOut">
              <a:rPr lang="en-US" smtClean="0"/>
              <a:t>11/23/2015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F925245-6EC2-4710-A17C-F03DBAEE8AC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97EF42-4468-45B4-839B-0223E8CED2DD}" type="datetimeFigureOut">
              <a:rPr lang="en-US" smtClean="0"/>
              <a:t>11/23/2015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925245-6EC2-4710-A17C-F03DBAEE8AC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79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762000"/>
            <a:ext cx="8077200" cy="4154984"/>
          </a:xfrm>
          <a:prstGeom prst="rect">
            <a:avLst/>
          </a:prstGeom>
        </p:spPr>
        <p:txBody>
          <a:bodyPr wrap="square">
            <a:spAutoFit/>
          </a:bodyPr>
          <a:lstStyle/>
          <a:p>
            <a:r>
              <a:rPr lang="en-IN" sz="2400" b="1" dirty="0"/>
              <a:t>Pathogens in raw foods: what the salad bar can learn from the raw </a:t>
            </a:r>
            <a:r>
              <a:rPr lang="en-IN" sz="2400" b="1" dirty="0" smtClean="0"/>
              <a:t>bar</a:t>
            </a:r>
          </a:p>
          <a:p>
            <a:r>
              <a:rPr lang="en-US" sz="2400" dirty="0"/>
              <a:t>Anita C Wright , Michelle D </a:t>
            </a:r>
            <a:r>
              <a:rPr lang="en-US" sz="2400" dirty="0" err="1"/>
              <a:t>Danyluk</a:t>
            </a:r>
            <a:r>
              <a:rPr lang="en-US" sz="2400" dirty="0"/>
              <a:t>, W Steve </a:t>
            </a:r>
            <a:r>
              <a:rPr lang="en-US" sz="2400" dirty="0" err="1" smtClean="0"/>
              <a:t>Otwell</a:t>
            </a:r>
            <a:endParaRPr lang="en-US" sz="2400" dirty="0" smtClean="0"/>
          </a:p>
          <a:p>
            <a:endParaRPr lang="en-US" sz="2400" dirty="0"/>
          </a:p>
          <a:p>
            <a:r>
              <a:rPr lang="en-IN" sz="2400" b="1" dirty="0" err="1"/>
              <a:t>SOLiD</a:t>
            </a:r>
            <a:r>
              <a:rPr lang="en-IN" sz="2400" b="1" dirty="0"/>
              <a:t> sequencing of four Vibrio </a:t>
            </a:r>
            <a:r>
              <a:rPr lang="en-IN" sz="2400" b="1" dirty="0" err="1"/>
              <a:t>vulnificus</a:t>
            </a:r>
            <a:r>
              <a:rPr lang="en-IN" sz="2400" b="1" dirty="0"/>
              <a:t> genomes enables comparative genomic analysis and identification of candidate clade-specific virulence </a:t>
            </a:r>
            <a:r>
              <a:rPr lang="en-IN" sz="2400" b="1" dirty="0" smtClean="0"/>
              <a:t>genes</a:t>
            </a:r>
          </a:p>
          <a:p>
            <a:r>
              <a:rPr lang="en-US" sz="2400" dirty="0"/>
              <a:t>Paul A </a:t>
            </a:r>
            <a:r>
              <a:rPr lang="en-US" sz="2400" dirty="0" err="1" smtClean="0"/>
              <a:t>Gulig</a:t>
            </a:r>
            <a:r>
              <a:rPr lang="en-US" sz="2400" dirty="0" smtClean="0"/>
              <a:t>, </a:t>
            </a:r>
            <a:r>
              <a:rPr lang="en-US" sz="2400" dirty="0" err="1"/>
              <a:t>Valérie</a:t>
            </a:r>
            <a:r>
              <a:rPr lang="en-US" sz="2400" dirty="0"/>
              <a:t> de </a:t>
            </a:r>
            <a:r>
              <a:rPr lang="en-US" sz="2400" dirty="0" err="1" smtClean="0"/>
              <a:t>Crécy-Lagard</a:t>
            </a:r>
            <a:r>
              <a:rPr lang="en-US" sz="2400" dirty="0" smtClean="0"/>
              <a:t>, </a:t>
            </a:r>
            <a:r>
              <a:rPr lang="en-US" sz="2400" dirty="0"/>
              <a:t>Anita C </a:t>
            </a:r>
            <a:r>
              <a:rPr lang="en-US" sz="2400" dirty="0" smtClean="0"/>
              <a:t>Wright, </a:t>
            </a:r>
            <a:r>
              <a:rPr lang="en-US" sz="2400" dirty="0"/>
              <a:t>Brandon </a:t>
            </a:r>
            <a:r>
              <a:rPr lang="en-US" sz="2400" dirty="0" err="1" smtClean="0"/>
              <a:t>Walts</a:t>
            </a:r>
            <a:r>
              <a:rPr lang="en-US" sz="2400" dirty="0" smtClean="0"/>
              <a:t>, </a:t>
            </a:r>
            <a:r>
              <a:rPr lang="en-US" sz="2400" dirty="0"/>
              <a:t>Marina </a:t>
            </a:r>
            <a:r>
              <a:rPr lang="en-US" sz="2400" dirty="0" smtClean="0"/>
              <a:t>Telonis-Scott1 and </a:t>
            </a:r>
            <a:r>
              <a:rPr lang="en-US" sz="2400" dirty="0"/>
              <a:t>Lauren M </a:t>
            </a:r>
            <a:r>
              <a:rPr lang="en-US" sz="2400" dirty="0" smtClean="0"/>
              <a:t>McIntyre</a:t>
            </a:r>
            <a:endParaRPr lang="en-US" sz="2400" dirty="0"/>
          </a:p>
        </p:txBody>
      </p:sp>
    </p:spTree>
    <p:extLst>
      <p:ext uri="{BB962C8B-B14F-4D97-AF65-F5344CB8AC3E}">
        <p14:creationId xmlns:p14="http://schemas.microsoft.com/office/powerpoint/2010/main" val="3659589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7"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82500" lnSpcReduction="1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US" dirty="0" smtClean="0"/>
              <a:t>Journal of Air &amp; Water Borne Diseases</a:t>
            </a:r>
          </a:p>
          <a:p>
            <a:pPr>
              <a:defRPr/>
            </a:pPr>
            <a:r>
              <a:rPr lang="en-US" dirty="0" smtClean="0"/>
              <a:t>Related Journals</a:t>
            </a:r>
            <a:endParaRPr lang="en-US" dirty="0"/>
          </a:p>
        </p:txBody>
      </p:sp>
      <p:sp>
        <p:nvSpPr>
          <p:cNvPr id="7" name="Vertical Scroll 6"/>
          <p:cNvSpPr/>
          <p:nvPr/>
        </p:nvSpPr>
        <p:spPr>
          <a:xfrm>
            <a:off x="-108826" y="1627188"/>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Bacteriology &amp; </a:t>
            </a:r>
            <a:r>
              <a:rPr lang="en-US" sz="2800" dirty="0" smtClean="0">
                <a:solidFill>
                  <a:schemeClr val="bg1"/>
                </a:solidFill>
                <a:latin typeface="Estrangelo Edessa" panose="03080600000000000000" pitchFamily="66" charset="0"/>
                <a:cs typeface="Estrangelo Edessa" panose="03080600000000000000" pitchFamily="66" charset="0"/>
              </a:rPr>
              <a:t>Parasitology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Medical Microbiology &amp; </a:t>
            </a:r>
            <a:r>
              <a:rPr lang="en-IN" sz="2800" dirty="0" smtClean="0">
                <a:solidFill>
                  <a:schemeClr val="bg1"/>
                </a:solidFill>
                <a:latin typeface="Estrangelo Edessa" panose="03080600000000000000" pitchFamily="66" charset="0"/>
                <a:cs typeface="Estrangelo Edessa" panose="03080600000000000000" pitchFamily="66" charset="0"/>
              </a:rPr>
              <a:t>Diagnosis</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Microbial &amp; Biochemical </a:t>
            </a:r>
            <a:r>
              <a:rPr lang="en-IN" sz="2800" dirty="0" smtClean="0">
                <a:solidFill>
                  <a:schemeClr val="bg1"/>
                </a:solidFill>
                <a:latin typeface="Estrangelo Edessa" panose="03080600000000000000" pitchFamily="66" charset="0"/>
                <a:cs typeface="Estrangelo Edessa" panose="03080600000000000000" pitchFamily="66" charset="0"/>
              </a:rPr>
              <a:t>Technology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Plant Pathology &amp; </a:t>
            </a:r>
            <a:r>
              <a:rPr lang="en-IN" sz="2800" dirty="0" smtClean="0">
                <a:solidFill>
                  <a:schemeClr val="bg1"/>
                </a:solidFill>
                <a:latin typeface="Estrangelo Edessa" panose="03080600000000000000" pitchFamily="66" charset="0"/>
                <a:cs typeface="Estrangelo Edessa" panose="03080600000000000000" pitchFamily="66" charset="0"/>
              </a:rPr>
              <a:t>Microbiology</a:t>
            </a:r>
          </a:p>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Vaccines &amp; Vaccination</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3861048"/>
            <a:ext cx="3561407" cy="29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915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Allergy Conference </a:t>
            </a:r>
            <a:endParaRPr lang="en-IN" dirty="0" smtClean="0"/>
          </a:p>
          <a:p>
            <a:pPr marL="285750" indent="-285750">
              <a:buFont typeface="Wingdings" panose="05000000000000000000" pitchFamily="2" charset="2"/>
              <a:buChar char="Ø"/>
              <a:defRPr/>
            </a:pPr>
            <a:r>
              <a:rPr lang="en-IN" dirty="0"/>
              <a:t>4th Bacteriology and Infectious Diseases </a:t>
            </a:r>
            <a:r>
              <a:rPr lang="en-IN" dirty="0" smtClean="0"/>
              <a:t>Conference</a:t>
            </a:r>
          </a:p>
          <a:p>
            <a:pPr marL="285750" indent="-285750">
              <a:buFont typeface="Wingdings" panose="05000000000000000000" pitchFamily="2" charset="2"/>
              <a:buChar char="Ø"/>
              <a:defRPr/>
            </a:pPr>
            <a:r>
              <a:rPr lang="en-IN" dirty="0"/>
              <a:t>2nd Infectious Diseases Congress</a:t>
            </a:r>
            <a:endParaRPr lang="en-US" dirty="0" smtClean="0"/>
          </a:p>
        </p:txBody>
      </p:sp>
      <p:sp>
        <p:nvSpPr>
          <p:cNvPr id="7" name="Double Wave 6"/>
          <p:cNvSpPr/>
          <p:nvPr/>
        </p:nvSpPr>
        <p:spPr>
          <a:xfrm>
            <a:off x="160585" y="-14436"/>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t>Journal of </a:t>
            </a:r>
            <a:r>
              <a:rPr lang="en-US" sz="3600" dirty="0"/>
              <a:t>Air &amp; Water Borne </a:t>
            </a:r>
            <a:r>
              <a:rPr lang="en-US" sz="3600" dirty="0" smtClean="0"/>
              <a:t>Diseases</a:t>
            </a:r>
          </a:p>
          <a:p>
            <a:pPr algn="ctr">
              <a:defRPr/>
            </a:pPr>
            <a:r>
              <a:rPr lang="en-US" sz="3600" dirty="0" smtClean="0"/>
              <a:t>Related </a:t>
            </a:r>
            <a:r>
              <a:rPr lang="en-US" sz="3600" dirty="0" smtClean="0"/>
              <a:t>Conferences</a:t>
            </a:r>
            <a:endParaRPr lang="en-US" sz="3600" dirty="0"/>
          </a:p>
        </p:txBody>
      </p:sp>
    </p:spTree>
    <p:extLst>
      <p:ext uri="{BB962C8B-B14F-4D97-AF65-F5344CB8AC3E}">
        <p14:creationId xmlns:p14="http://schemas.microsoft.com/office/powerpoint/2010/main" val="3439387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sz="1800" dirty="0">
                <a:latin typeface="Calisto MT" panose="02040603050505030304" pitchFamily="18" charset="0"/>
              </a:rPr>
              <a:t>OMICS </a:t>
            </a:r>
            <a:r>
              <a:rPr lang="en-US" sz="1800" dirty="0" smtClean="0">
                <a:latin typeface="Calisto MT" panose="02040603050505030304" pitchFamily="18" charset="0"/>
              </a:rPr>
              <a:t>International </a:t>
            </a:r>
            <a:r>
              <a:rPr lang="en-US" sz="1800"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sz="1800" dirty="0">
                <a:latin typeface="Calisto MT" panose="02040603050505030304" pitchFamily="18" charset="0"/>
              </a:rPr>
              <a:t>For more details and benefits, click on the link below:</a:t>
            </a:r>
          </a:p>
          <a:p>
            <a:pPr>
              <a:defRPr/>
            </a:pPr>
            <a:r>
              <a:rPr lang="en-US" sz="1800" dirty="0">
                <a:solidFill>
                  <a:schemeClr val="accent4">
                    <a:lumMod val="10000"/>
                  </a:schemeClr>
                </a:solidFill>
                <a:latin typeface="Calisto MT" panose="02040603050505030304" pitchFamily="18" charset="0"/>
                <a:hlinkClick r:id="rId4"/>
              </a:rPr>
              <a:t>http://omicsonline.org/membership.php</a:t>
            </a:r>
            <a:r>
              <a:rPr lang="en-US" sz="1800"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2930249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151521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396847"/>
            <a:ext cx="5210503" cy="2954655"/>
          </a:xfrm>
          <a:prstGeom prst="rect">
            <a:avLst/>
          </a:prstGeom>
        </p:spPr>
        <p:txBody>
          <a:bodyPr wrap="square">
            <a:spAutoFit/>
          </a:bodyPr>
          <a:lstStyle/>
          <a:p>
            <a:pPr>
              <a:lnSpc>
                <a:spcPct val="150000"/>
              </a:lnSpc>
            </a:pPr>
            <a:r>
              <a:rPr lang="en-US" sz="2800" b="1" dirty="0"/>
              <a:t>Anita C Wright</a:t>
            </a:r>
            <a:r>
              <a:rPr lang="en-US" sz="2800" dirty="0"/>
              <a:t/>
            </a:r>
            <a:br>
              <a:rPr lang="en-US" sz="2800" dirty="0"/>
            </a:br>
            <a:r>
              <a:rPr lang="en-US" sz="2400" dirty="0"/>
              <a:t>Associate </a:t>
            </a:r>
            <a:r>
              <a:rPr lang="en-US" sz="2400" dirty="0" smtClean="0"/>
              <a:t>Professor</a:t>
            </a:r>
          </a:p>
          <a:p>
            <a:pPr>
              <a:lnSpc>
                <a:spcPct val="150000"/>
              </a:lnSpc>
            </a:pPr>
            <a:r>
              <a:rPr lang="en-US" sz="2400" dirty="0"/>
              <a:t>University of Florida</a:t>
            </a:r>
            <a:br>
              <a:rPr lang="en-US" sz="2400" dirty="0"/>
            </a:br>
            <a:r>
              <a:rPr lang="en-US" sz="2400" dirty="0" smtClean="0"/>
              <a:t>USA</a:t>
            </a:r>
            <a:r>
              <a:rPr lang="en-US" sz="2400" dirty="0"/>
              <a:t/>
            </a:r>
            <a:br>
              <a:rPr lang="en-US" sz="2400" dirty="0"/>
            </a:br>
            <a:r>
              <a:rPr lang="en-US" sz="2400" dirty="0"/>
              <a:t>Tel: 352-392-1991</a:t>
            </a:r>
            <a:endParaRPr lang="en-US" sz="2400" dirty="0">
              <a:latin typeface="Times New Roman" pitchFamily="18" charset="0"/>
              <a:cs typeface="Times New Roman" pitchFamily="18" charset="0"/>
            </a:endParaRPr>
          </a:p>
        </p:txBody>
      </p:sp>
      <p:sp>
        <p:nvSpPr>
          <p:cNvPr id="5" name="Rectangle 4"/>
          <p:cNvSpPr/>
          <p:nvPr/>
        </p:nvSpPr>
        <p:spPr>
          <a:xfrm>
            <a:off x="2343807" y="1383200"/>
            <a:ext cx="3886200" cy="523220"/>
          </a:xfrm>
          <a:prstGeom prst="rect">
            <a:avLst/>
          </a:prstGeom>
        </p:spPr>
        <p:txBody>
          <a:bodyPr wrap="square">
            <a:spAutoFit/>
          </a:bodyPr>
          <a:lstStyle/>
          <a:p>
            <a:pPr algn="ctr"/>
            <a:r>
              <a:rPr lang="en-US" sz="2800" b="1" dirty="0" smtClean="0">
                <a:latin typeface="Times New Roman" pitchFamily="18" charset="0"/>
                <a:cs typeface="Times New Roman" pitchFamily="18" charset="0"/>
              </a:rPr>
              <a:t>Editorial Board</a:t>
            </a:r>
          </a:p>
        </p:txBody>
      </p:sp>
      <p:sp>
        <p:nvSpPr>
          <p:cNvPr id="7" name="TextBox 6"/>
          <p:cNvSpPr txBox="1"/>
          <p:nvPr/>
        </p:nvSpPr>
        <p:spPr>
          <a:xfrm>
            <a:off x="6248400" y="4267200"/>
            <a:ext cx="2209800" cy="369332"/>
          </a:xfrm>
          <a:prstGeom prst="rect">
            <a:avLst/>
          </a:prstGeom>
          <a:noFill/>
        </p:spPr>
        <p:txBody>
          <a:bodyPr wrap="square" rtlCol="0">
            <a:spAutoFit/>
          </a:bodyPr>
          <a:lstStyle/>
          <a:p>
            <a:endParaRPr lang="en-US" dirty="0"/>
          </a:p>
        </p:txBody>
      </p:sp>
      <p:pic>
        <p:nvPicPr>
          <p:cNvPr id="1026" name="Picture 2" descr="C:\Users\manjula-p\Desktop\AWBD head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95"/>
            <a:ext cx="9144000" cy="12096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Anita C Wrigh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3872" y="2396847"/>
            <a:ext cx="2362200" cy="3307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873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393" y="2398216"/>
            <a:ext cx="8763000" cy="3416320"/>
          </a:xfrm>
          <a:prstGeom prst="rect">
            <a:avLst/>
          </a:prstGeom>
        </p:spPr>
        <p:txBody>
          <a:bodyPr wrap="square">
            <a:spAutoFit/>
          </a:bodyPr>
          <a:lstStyle/>
          <a:p>
            <a:pPr marL="342900" indent="-342900" algn="just">
              <a:buFont typeface="Arial" pitchFamily="34" charset="0"/>
              <a:buChar char="•"/>
            </a:pPr>
            <a:r>
              <a:rPr lang="en-IN" sz="2400" dirty="0" err="1"/>
              <a:t>Dr.</a:t>
            </a:r>
            <a:r>
              <a:rPr lang="en-IN" sz="2400" dirty="0"/>
              <a:t> Anita Wright is an associate professor at University of Florida in the Food Science and Human Nutrition Department with a courtesy appointment in the Microbiology and Cell Science Department. She received her B.S. from Florida State University, M.S. from University of North Carolina, Charlotte and Ph.D. in Molecular Microbiology and Immunology from the University of Maryland. Her postdoctoral studies were conducted at the University of Maryland </a:t>
            </a:r>
            <a:r>
              <a:rPr lang="en-IN" sz="2400" dirty="0" smtClean="0"/>
              <a:t>Centre </a:t>
            </a:r>
            <a:r>
              <a:rPr lang="en-IN" sz="2400" dirty="0"/>
              <a:t>of Marine Biotechnology.</a:t>
            </a:r>
            <a:endParaRPr lang="en-US" sz="2200" dirty="0">
              <a:latin typeface="Times New Roman" pitchFamily="18" charset="0"/>
              <a:cs typeface="Times New Roman" pitchFamily="18" charset="0"/>
            </a:endParaRPr>
          </a:p>
        </p:txBody>
      </p:sp>
      <p:sp>
        <p:nvSpPr>
          <p:cNvPr id="6" name="Rectangle 5"/>
          <p:cNvSpPr/>
          <p:nvPr/>
        </p:nvSpPr>
        <p:spPr>
          <a:xfrm>
            <a:off x="297717" y="1705718"/>
            <a:ext cx="1569661"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Biography</a:t>
            </a:r>
          </a:p>
        </p:txBody>
      </p:sp>
      <p:sp>
        <p:nvSpPr>
          <p:cNvPr id="8" name="Rectangle 7"/>
          <p:cNvSpPr/>
          <p:nvPr/>
        </p:nvSpPr>
        <p:spPr>
          <a:xfrm>
            <a:off x="8001000" y="6368534"/>
            <a:ext cx="838200" cy="369332"/>
          </a:xfrm>
          <a:prstGeom prst="rect">
            <a:avLst/>
          </a:prstGeom>
        </p:spPr>
        <p:txBody>
          <a:bodyPr wrap="square">
            <a:spAutoFit/>
          </a:bodyPr>
          <a:lstStyle/>
          <a:p>
            <a:r>
              <a:rPr lang="en-US" b="1" dirty="0" smtClean="0"/>
              <a:t>&gt; &gt; &gt;</a:t>
            </a:r>
            <a:endParaRPr lang="en-US" b="1" dirty="0"/>
          </a:p>
        </p:txBody>
      </p:sp>
      <p:pic>
        <p:nvPicPr>
          <p:cNvPr id="9"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85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384836"/>
            <a:ext cx="8001000" cy="2677656"/>
          </a:xfrm>
          <a:prstGeom prst="rect">
            <a:avLst/>
          </a:prstGeom>
        </p:spPr>
        <p:txBody>
          <a:bodyPr wrap="square">
            <a:spAutoFit/>
          </a:bodyPr>
          <a:lstStyle/>
          <a:p>
            <a:pPr marL="342900" indent="-342900" algn="just">
              <a:buFont typeface="Arial" pitchFamily="34" charset="0"/>
              <a:buChar char="•"/>
            </a:pPr>
            <a:r>
              <a:rPr lang="en-IN" sz="2400" dirty="0"/>
              <a:t>Anita Wright research interests include  pathogens related to the seafood industry, particularly Vibrio species associated with shellfish genetics of bacterial polysaccharide capsules development of molecular probes and typing systems for detection and characterization of bacteria and protozoa in seafood and the environment.</a:t>
            </a:r>
            <a:endParaRPr lang="en-US" sz="2400" dirty="0">
              <a:latin typeface="Times New Roman" pitchFamily="18" charset="0"/>
              <a:cs typeface="Times New Roman" pitchFamily="18" charset="0"/>
            </a:endParaRPr>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17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310" y="1595735"/>
            <a:ext cx="1808508"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Publications</a:t>
            </a:r>
          </a:p>
        </p:txBody>
      </p:sp>
      <p:sp>
        <p:nvSpPr>
          <p:cNvPr id="3" name="Rectangle 2"/>
          <p:cNvSpPr/>
          <p:nvPr/>
        </p:nvSpPr>
        <p:spPr>
          <a:xfrm>
            <a:off x="34159" y="2109952"/>
            <a:ext cx="8534400" cy="4124206"/>
          </a:xfrm>
          <a:prstGeom prst="rect">
            <a:avLst/>
          </a:prstGeom>
        </p:spPr>
        <p:txBody>
          <a:bodyPr wrap="square">
            <a:spAutoFit/>
          </a:bodyPr>
          <a:lstStyle/>
          <a:p>
            <a:pPr fontAlgn="base"/>
            <a:r>
              <a:rPr lang="en-IN" sz="2400" b="1" dirty="0"/>
              <a:t>Genetic Distinctions among Clinical and Environmental Strains of </a:t>
            </a:r>
            <a:r>
              <a:rPr lang="en-IN" sz="2400" b="1" i="1" dirty="0"/>
              <a:t>Vibrio </a:t>
            </a:r>
            <a:r>
              <a:rPr lang="en-IN" sz="2400" b="1" i="1" dirty="0" err="1"/>
              <a:t>vulnificus</a:t>
            </a:r>
            <a:endParaRPr lang="en-IN" sz="2400" b="1" dirty="0"/>
          </a:p>
          <a:p>
            <a:r>
              <a:rPr lang="en-US" sz="2400" dirty="0"/>
              <a:t>Maria </a:t>
            </a:r>
            <a:r>
              <a:rPr lang="en-US" sz="2400" dirty="0" err="1" smtClean="0"/>
              <a:t>Chatzidaki-Livanis</a:t>
            </a:r>
            <a:r>
              <a:rPr lang="en-US" sz="2400" dirty="0" smtClean="0"/>
              <a:t>, </a:t>
            </a:r>
            <a:r>
              <a:rPr lang="en-US" sz="2400" dirty="0"/>
              <a:t>Michael A. </a:t>
            </a:r>
            <a:r>
              <a:rPr lang="en-US" sz="2400" dirty="0" smtClean="0"/>
              <a:t>Hubbard, </a:t>
            </a:r>
            <a:r>
              <a:rPr lang="en-US" sz="2400" dirty="0"/>
              <a:t>Katrina </a:t>
            </a:r>
            <a:r>
              <a:rPr lang="en-US" sz="2400" dirty="0" smtClean="0"/>
              <a:t>Gordon, </a:t>
            </a:r>
            <a:r>
              <a:rPr lang="en-US" sz="2400" dirty="0"/>
              <a:t>Valerie J. </a:t>
            </a:r>
            <a:r>
              <a:rPr lang="en-US" sz="2400" dirty="0" smtClean="0"/>
              <a:t>Harwood </a:t>
            </a:r>
            <a:r>
              <a:rPr lang="en-US" sz="2400" dirty="0"/>
              <a:t>and Anita C. </a:t>
            </a:r>
            <a:r>
              <a:rPr lang="en-US" sz="2400" dirty="0" smtClean="0"/>
              <a:t>Wright</a:t>
            </a:r>
          </a:p>
          <a:p>
            <a:endParaRPr lang="en-US" sz="2400" b="1" dirty="0"/>
          </a:p>
          <a:p>
            <a:r>
              <a:rPr lang="en-IN" sz="2400" b="1" dirty="0"/>
              <a:t>Identification of a Group 1-Like Capsular Polysaccharide Operon for </a:t>
            </a:r>
            <a:r>
              <a:rPr lang="en-IN" sz="2400" b="1" i="1" dirty="0"/>
              <a:t>Vibrio </a:t>
            </a:r>
            <a:r>
              <a:rPr lang="en-IN" sz="2400" b="1" i="1" dirty="0" err="1"/>
              <a:t>vulnificus</a:t>
            </a:r>
            <a:endParaRPr lang="en-IN" sz="2400" b="1" dirty="0"/>
          </a:p>
          <a:p>
            <a:r>
              <a:rPr lang="en-US" sz="2400" b="1" dirty="0" smtClean="0"/>
              <a:t>Disease </a:t>
            </a:r>
            <a:r>
              <a:rPr lang="en-US" sz="2400" b="1" dirty="0"/>
              <a:t>Due to Cystic Fibrosis.</a:t>
            </a:r>
          </a:p>
          <a:p>
            <a:r>
              <a:rPr lang="en-IN" sz="2400" dirty="0"/>
              <a:t>Anita C. </a:t>
            </a:r>
            <a:r>
              <a:rPr lang="en-IN" sz="2400" dirty="0" smtClean="0"/>
              <a:t>Wright, </a:t>
            </a:r>
            <a:r>
              <a:rPr lang="en-IN" sz="2400" dirty="0"/>
              <a:t>Jan L. </a:t>
            </a:r>
            <a:r>
              <a:rPr lang="en-IN" sz="2400" dirty="0" smtClean="0"/>
              <a:t>Powell, </a:t>
            </a:r>
            <a:r>
              <a:rPr lang="en-IN" sz="2400" dirty="0"/>
              <a:t>James B. </a:t>
            </a:r>
            <a:r>
              <a:rPr lang="en-IN" sz="2400" dirty="0" err="1" smtClean="0"/>
              <a:t>Kaper</a:t>
            </a:r>
            <a:r>
              <a:rPr lang="en-IN" sz="2400" dirty="0" smtClean="0"/>
              <a:t> </a:t>
            </a:r>
            <a:r>
              <a:rPr lang="en-IN" sz="2400" dirty="0"/>
              <a:t>and J. Glenn Morris Jr</a:t>
            </a:r>
            <a:r>
              <a:rPr lang="en-IN" sz="2400" dirty="0" smtClean="0"/>
              <a:t>.</a:t>
            </a:r>
            <a:endParaRPr lang="en-US" sz="22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pic>
        <p:nvPicPr>
          <p:cNvPr id="5"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651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838200"/>
            <a:ext cx="7772400" cy="4154984"/>
          </a:xfrm>
          <a:prstGeom prst="rect">
            <a:avLst/>
          </a:prstGeom>
        </p:spPr>
        <p:txBody>
          <a:bodyPr wrap="square">
            <a:spAutoFit/>
          </a:bodyPr>
          <a:lstStyle/>
          <a:p>
            <a:r>
              <a:rPr lang="en-IN" sz="2400" b="1" dirty="0"/>
              <a:t>Methods for isolation and confirmation of Vibrio </a:t>
            </a:r>
            <a:r>
              <a:rPr lang="en-IN" sz="2400" b="1" dirty="0" err="1"/>
              <a:t>vulnificus</a:t>
            </a:r>
            <a:r>
              <a:rPr lang="en-IN" sz="2400" b="1" dirty="0"/>
              <a:t> from oysters and environmental sources: a </a:t>
            </a:r>
            <a:r>
              <a:rPr lang="en-IN" sz="2400" b="1" dirty="0" smtClean="0"/>
              <a:t>review</a:t>
            </a:r>
          </a:p>
          <a:p>
            <a:endParaRPr lang="en-IN" sz="2400" dirty="0" smtClean="0"/>
          </a:p>
          <a:p>
            <a:r>
              <a:rPr lang="en-IN" sz="2400" dirty="0" smtClean="0"/>
              <a:t>Valerie J</a:t>
            </a:r>
            <a:r>
              <a:rPr lang="en-IN" sz="2400" dirty="0"/>
              <a:t>. </a:t>
            </a:r>
            <a:r>
              <a:rPr lang="en-IN" sz="2400" dirty="0" smtClean="0"/>
              <a:t>Harwood, </a:t>
            </a:r>
            <a:r>
              <a:rPr lang="en-IN" sz="2400" dirty="0" err="1" smtClean="0"/>
              <a:t>Jagruti</a:t>
            </a:r>
            <a:r>
              <a:rPr lang="en-IN" sz="2400" dirty="0" smtClean="0"/>
              <a:t> </a:t>
            </a:r>
            <a:r>
              <a:rPr lang="en-IN" sz="2400" dirty="0"/>
              <a:t>P. </a:t>
            </a:r>
            <a:r>
              <a:rPr lang="en-IN" sz="2400" dirty="0" smtClean="0"/>
              <a:t>Gandhi, Anita </a:t>
            </a:r>
            <a:r>
              <a:rPr lang="en-IN" sz="2400" dirty="0"/>
              <a:t>C. Wright</a:t>
            </a:r>
            <a:endParaRPr lang="en-US" sz="2400" dirty="0" smtClean="0"/>
          </a:p>
          <a:p>
            <a:endParaRPr lang="en-US" sz="2400" dirty="0" smtClean="0"/>
          </a:p>
          <a:p>
            <a:pPr fontAlgn="base"/>
            <a:r>
              <a:rPr lang="en-IN" sz="2400" b="1" dirty="0"/>
              <a:t>Genetic Variation in the </a:t>
            </a:r>
            <a:r>
              <a:rPr lang="en-IN" sz="2400" b="1" i="1" dirty="0"/>
              <a:t>Vibrio </a:t>
            </a:r>
            <a:r>
              <a:rPr lang="en-IN" sz="2400" b="1" i="1" dirty="0" err="1"/>
              <a:t>vulnificus</a:t>
            </a:r>
            <a:r>
              <a:rPr lang="en-IN" sz="2400" b="1" dirty="0"/>
              <a:t> Group 1 Capsular Polysaccharide Operon</a:t>
            </a:r>
          </a:p>
          <a:p>
            <a:endParaRPr lang="en-US" sz="2400" dirty="0" smtClean="0"/>
          </a:p>
          <a:p>
            <a:r>
              <a:rPr lang="en-US" sz="2400" dirty="0" smtClean="0"/>
              <a:t>Maria </a:t>
            </a:r>
            <a:r>
              <a:rPr lang="en-US" sz="2400" dirty="0" err="1"/>
              <a:t>Chatzidaki-Livanis</a:t>
            </a:r>
            <a:r>
              <a:rPr lang="en-US" sz="2400" dirty="0"/>
              <a:t>, Melissa K. Jones, and Anita C. </a:t>
            </a:r>
            <a:r>
              <a:rPr lang="en-US" sz="2400" dirty="0" smtClean="0"/>
              <a:t>Wright</a:t>
            </a:r>
            <a:endParaRPr lang="en-US" sz="2400" dirty="0"/>
          </a:p>
        </p:txBody>
      </p:sp>
    </p:spTree>
    <p:extLst>
      <p:ext uri="{BB962C8B-B14F-4D97-AF65-F5344CB8AC3E}">
        <p14:creationId xmlns:p14="http://schemas.microsoft.com/office/powerpoint/2010/main" val="3589317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221" y="1991710"/>
            <a:ext cx="8875986" cy="4524315"/>
          </a:xfrm>
          <a:prstGeom prst="rect">
            <a:avLst/>
          </a:prstGeom>
          <a:noFill/>
        </p:spPr>
        <p:txBody>
          <a:bodyPr wrap="square" rtlCol="0">
            <a:spAutoFit/>
          </a:bodyPr>
          <a:lstStyle/>
          <a:p>
            <a:pPr fontAlgn="base"/>
            <a:r>
              <a:rPr lang="en-IN" sz="2400" b="1" dirty="0"/>
              <a:t>Expression of </a:t>
            </a:r>
            <a:r>
              <a:rPr lang="en-IN" sz="2400" b="1" i="1" dirty="0"/>
              <a:t>Vibrio </a:t>
            </a:r>
            <a:r>
              <a:rPr lang="en-IN" sz="2400" b="1" i="1" dirty="0" err="1"/>
              <a:t>vulnificus</a:t>
            </a:r>
            <a:r>
              <a:rPr lang="en-IN" sz="2400" b="1" dirty="0"/>
              <a:t> Capsular Polysaccharide Inhibits Biofilm Formation</a:t>
            </a:r>
          </a:p>
          <a:p>
            <a:endParaRPr lang="en-IN" sz="2400" dirty="0" smtClean="0"/>
          </a:p>
          <a:p>
            <a:r>
              <a:rPr lang="en-IN" sz="2400" dirty="0" smtClean="0"/>
              <a:t>Lavin </a:t>
            </a:r>
            <a:r>
              <a:rPr lang="en-IN" sz="2400" dirty="0"/>
              <a:t>A. Joseph and Anita C. </a:t>
            </a:r>
            <a:r>
              <a:rPr lang="en-IN" sz="2400" dirty="0" smtClean="0"/>
              <a:t>Wright</a:t>
            </a:r>
            <a:endParaRPr lang="en-US" sz="2400" dirty="0" smtClean="0"/>
          </a:p>
          <a:p>
            <a:endParaRPr lang="en-US" sz="2400" dirty="0"/>
          </a:p>
          <a:p>
            <a:r>
              <a:rPr lang="en-IN" sz="2400" b="1" dirty="0"/>
              <a:t>Evaluation of Postharvest-Processed Oysters by Using PCR-Based Most-Probable-Number Enumeration of Vibrio </a:t>
            </a:r>
            <a:r>
              <a:rPr lang="en-IN" sz="2400" b="1" dirty="0" err="1"/>
              <a:t>vulnificus</a:t>
            </a:r>
            <a:r>
              <a:rPr lang="en-IN" sz="2400" b="1" dirty="0"/>
              <a:t> </a:t>
            </a:r>
            <a:r>
              <a:rPr lang="en-IN" sz="2400" b="1" dirty="0" smtClean="0"/>
              <a:t>Bacteria</a:t>
            </a:r>
          </a:p>
          <a:p>
            <a:endParaRPr lang="en-IN" sz="2400" b="1" u="sng" dirty="0"/>
          </a:p>
          <a:p>
            <a:r>
              <a:rPr lang="en-US" sz="2400" dirty="0"/>
              <a:t>Anita C. </a:t>
            </a:r>
            <a:r>
              <a:rPr lang="en-US" sz="2400" dirty="0" smtClean="0"/>
              <a:t>Wright, </a:t>
            </a:r>
            <a:r>
              <a:rPr lang="en-US" sz="2400" dirty="0"/>
              <a:t>Victor </a:t>
            </a:r>
            <a:r>
              <a:rPr lang="en-US" sz="2400" dirty="0" err="1"/>
              <a:t>Garrido</a:t>
            </a:r>
            <a:r>
              <a:rPr lang="en-US" sz="2400" dirty="0"/>
              <a:t>, Georgia </a:t>
            </a:r>
            <a:r>
              <a:rPr lang="en-US" sz="2400" dirty="0" err="1"/>
              <a:t>Debuex</a:t>
            </a:r>
            <a:r>
              <a:rPr lang="en-US" sz="2400" dirty="0"/>
              <a:t>, Melissa Farrell-Evans, Archana A. </a:t>
            </a:r>
            <a:r>
              <a:rPr lang="en-US" sz="2400" dirty="0" err="1"/>
              <a:t>Mudbidri</a:t>
            </a:r>
            <a:r>
              <a:rPr lang="en-US" sz="2400" dirty="0"/>
              <a:t> and W. Steven </a:t>
            </a:r>
            <a:r>
              <a:rPr lang="en-US" sz="2400" dirty="0" err="1"/>
              <a:t>Otwell</a:t>
            </a:r>
            <a:endParaRPr lang="en-US" sz="2400" dirty="0"/>
          </a:p>
          <a:p>
            <a:endParaRPr lang="en-US" sz="2400" dirty="0"/>
          </a:p>
        </p:txBody>
      </p:sp>
      <p:sp>
        <p:nvSpPr>
          <p:cNvPr id="7" name="TextBox 6"/>
          <p:cNvSpPr txBox="1"/>
          <p:nvPr/>
        </p:nvSpPr>
        <p:spPr>
          <a:xfrm>
            <a:off x="5486400" y="4557770"/>
            <a:ext cx="2514600" cy="369332"/>
          </a:xfrm>
          <a:prstGeom prst="rect">
            <a:avLst/>
          </a:prstGeom>
          <a:noFill/>
        </p:spPr>
        <p:txBody>
          <a:bodyPr wrap="square" rtlCol="0">
            <a:spAutoFit/>
          </a:bodyPr>
          <a:lstStyle/>
          <a:p>
            <a:endParaRPr lang="en-US" dirty="0"/>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0279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533400"/>
            <a:ext cx="7239000" cy="5447645"/>
          </a:xfrm>
          <a:prstGeom prst="rect">
            <a:avLst/>
          </a:prstGeom>
          <a:noFill/>
        </p:spPr>
        <p:txBody>
          <a:bodyPr wrap="square" rtlCol="0">
            <a:spAutoFit/>
          </a:bodyPr>
          <a:lstStyle/>
          <a:p>
            <a:r>
              <a:rPr lang="en-US" sz="2400" b="1" dirty="0" smtClean="0"/>
              <a:t> </a:t>
            </a:r>
            <a:r>
              <a:rPr lang="en-IN" sz="2400" b="1" dirty="0"/>
              <a:t>Biological approaches for controlling shellfish-associated </a:t>
            </a:r>
            <a:r>
              <a:rPr lang="en-IN" sz="2400" b="1" dirty="0" smtClean="0"/>
              <a:t>pathogens</a:t>
            </a:r>
          </a:p>
          <a:p>
            <a:endParaRPr lang="en-US" sz="2400" dirty="0" smtClean="0"/>
          </a:p>
          <a:p>
            <a:r>
              <a:rPr lang="en-US" sz="2400" dirty="0" smtClean="0"/>
              <a:t>Max </a:t>
            </a:r>
            <a:r>
              <a:rPr lang="en-US" sz="2400" dirty="0" err="1" smtClean="0"/>
              <a:t>Teplitski</a:t>
            </a:r>
            <a:r>
              <a:rPr lang="en-US" sz="2400" dirty="0" smtClean="0"/>
              <a:t> , </a:t>
            </a:r>
            <a:r>
              <a:rPr lang="en-US" sz="2400" dirty="0"/>
              <a:t>Anita C </a:t>
            </a:r>
            <a:r>
              <a:rPr lang="en-US" sz="2400" dirty="0" smtClean="0"/>
              <a:t>Wright, </a:t>
            </a:r>
            <a:r>
              <a:rPr lang="en-US" sz="2400" dirty="0"/>
              <a:t>Graciela </a:t>
            </a:r>
            <a:r>
              <a:rPr lang="en-US" sz="2400" dirty="0" smtClean="0"/>
              <a:t>Lorca</a:t>
            </a:r>
            <a:endParaRPr lang="en-US" sz="2400" dirty="0" smtClean="0"/>
          </a:p>
          <a:p>
            <a:endParaRPr lang="en-US" sz="2400" dirty="0"/>
          </a:p>
          <a:p>
            <a:r>
              <a:rPr lang="en-IN" sz="2400" b="1" dirty="0"/>
              <a:t>Genetic Characterization of Vibrio </a:t>
            </a:r>
            <a:r>
              <a:rPr lang="en-IN" sz="2400" b="1" dirty="0" err="1"/>
              <a:t>vulnificus</a:t>
            </a:r>
            <a:r>
              <a:rPr lang="en-IN" sz="2400" b="1" dirty="0"/>
              <a:t> Strains from Tilapia Aquaculture in </a:t>
            </a:r>
            <a:r>
              <a:rPr lang="en-IN" sz="2400" b="1" dirty="0" smtClean="0"/>
              <a:t>Bangladesh</a:t>
            </a:r>
            <a:endParaRPr lang="en-IN" sz="2400" b="1" dirty="0"/>
          </a:p>
          <a:p>
            <a:endParaRPr lang="en-US" sz="2400" dirty="0" smtClean="0"/>
          </a:p>
          <a:p>
            <a:r>
              <a:rPr lang="en-US" sz="2400" dirty="0" err="1" smtClean="0"/>
              <a:t>Zahid</a:t>
            </a:r>
            <a:r>
              <a:rPr lang="en-US" sz="2400" dirty="0" smtClean="0"/>
              <a:t> </a:t>
            </a:r>
            <a:r>
              <a:rPr lang="en-US" sz="2400" dirty="0"/>
              <a:t>H. </a:t>
            </a:r>
            <a:r>
              <a:rPr lang="en-US" sz="2400" dirty="0" smtClean="0"/>
              <a:t>Mahmud1, </a:t>
            </a:r>
            <a:r>
              <a:rPr lang="en-US" sz="2400" dirty="0"/>
              <a:t>Anita C. </a:t>
            </a:r>
            <a:r>
              <a:rPr lang="en-US" sz="2400" dirty="0" smtClean="0"/>
              <a:t>Wright, Shankar </a:t>
            </a:r>
            <a:r>
              <a:rPr lang="en-US" sz="2400" dirty="0"/>
              <a:t>C. Mandal1, </a:t>
            </a:r>
            <a:r>
              <a:rPr lang="en-US" sz="2400" dirty="0" err="1"/>
              <a:t>Jianli</a:t>
            </a:r>
            <a:r>
              <a:rPr lang="en-US" sz="2400" dirty="0"/>
              <a:t> </a:t>
            </a:r>
            <a:r>
              <a:rPr lang="en-US" sz="2400" dirty="0" smtClean="0"/>
              <a:t>Dai , </a:t>
            </a:r>
            <a:r>
              <a:rPr lang="en-US" sz="2400" dirty="0"/>
              <a:t>Melissa K. </a:t>
            </a:r>
            <a:r>
              <a:rPr lang="en-US" sz="2400" dirty="0" smtClean="0"/>
              <a:t>Jones, </a:t>
            </a:r>
            <a:r>
              <a:rPr lang="en-US" sz="2400" dirty="0"/>
              <a:t>Mahmud </a:t>
            </a:r>
            <a:r>
              <a:rPr lang="en-US" sz="2400" dirty="0" err="1" smtClean="0"/>
              <a:t>Hasan</a:t>
            </a:r>
            <a:r>
              <a:rPr lang="en-US" sz="2400" dirty="0" smtClean="0"/>
              <a:t>, </a:t>
            </a:r>
            <a:r>
              <a:rPr lang="en-US" sz="2400" dirty="0"/>
              <a:t>Mohammad H. </a:t>
            </a:r>
            <a:r>
              <a:rPr lang="en-US" sz="2400" dirty="0" smtClean="0"/>
              <a:t>Rashid, </a:t>
            </a:r>
            <a:r>
              <a:rPr lang="en-US" sz="2400" dirty="0"/>
              <a:t>Mohammad S. </a:t>
            </a:r>
            <a:r>
              <a:rPr lang="en-US" sz="2400" dirty="0" smtClean="0"/>
              <a:t>Islam, </a:t>
            </a:r>
            <a:r>
              <a:rPr lang="en-US" sz="2400" dirty="0"/>
              <a:t>Judith A. </a:t>
            </a:r>
            <a:r>
              <a:rPr lang="en-US" sz="2400" dirty="0" smtClean="0"/>
              <a:t>Johnson, </a:t>
            </a:r>
            <a:r>
              <a:rPr lang="en-US" sz="2400" dirty="0"/>
              <a:t>Paul A. </a:t>
            </a:r>
            <a:r>
              <a:rPr lang="en-US" sz="2400" dirty="0" err="1" smtClean="0"/>
              <a:t>Gulig</a:t>
            </a:r>
            <a:r>
              <a:rPr lang="en-US" sz="2400" dirty="0" smtClean="0"/>
              <a:t>, </a:t>
            </a:r>
            <a:r>
              <a:rPr lang="en-US" sz="2400" dirty="0"/>
              <a:t>J. Glenn Morris </a:t>
            </a:r>
            <a:r>
              <a:rPr lang="en-US" sz="2400" dirty="0" err="1" smtClean="0"/>
              <a:t>Jr</a:t>
            </a:r>
            <a:r>
              <a:rPr lang="en-US" sz="2400" dirty="0"/>
              <a:t>,</a:t>
            </a:r>
            <a:r>
              <a:rPr lang="en-US" sz="2400" dirty="0" smtClean="0"/>
              <a:t> </a:t>
            </a:r>
            <a:r>
              <a:rPr lang="en-US" sz="2400" dirty="0"/>
              <a:t>and </a:t>
            </a:r>
            <a:r>
              <a:rPr lang="en-US" sz="2400" dirty="0" err="1"/>
              <a:t>Afsar</a:t>
            </a:r>
            <a:r>
              <a:rPr lang="en-US" sz="2400" dirty="0"/>
              <a:t> </a:t>
            </a:r>
            <a:r>
              <a:rPr lang="en-US" sz="2400" dirty="0" smtClean="0"/>
              <a:t>Ali,</a:t>
            </a:r>
            <a:endParaRPr lang="en-US" dirty="0"/>
          </a:p>
          <a:p>
            <a:endParaRPr lang="en-US" dirty="0"/>
          </a:p>
          <a:p>
            <a:endParaRPr lang="en-US" dirty="0"/>
          </a:p>
        </p:txBody>
      </p:sp>
    </p:spTree>
    <p:extLst>
      <p:ext uri="{BB962C8B-B14F-4D97-AF65-F5344CB8AC3E}">
        <p14:creationId xmlns:p14="http://schemas.microsoft.com/office/powerpoint/2010/main" val="12329333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936</TotalTime>
  <Words>581</Words>
  <Application>Microsoft Office PowerPoint</Application>
  <PresentationFormat>On-screen Show (4:3)</PresentationFormat>
  <Paragraphs>66</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Vinay Chandra Vipperla</dc:creator>
  <cp:lastModifiedBy>Manjula Podila</cp:lastModifiedBy>
  <cp:revision>82</cp:revision>
  <dcterms:created xsi:type="dcterms:W3CDTF">2014-10-01T07:08:05Z</dcterms:created>
  <dcterms:modified xsi:type="dcterms:W3CDTF">2015-11-23T05:26:44Z</dcterms:modified>
</cp:coreProperties>
</file>