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23" r:id="rId2"/>
  </p:sldMasterIdLst>
  <p:sldIdLst>
    <p:sldId id="261" r:id="rId3"/>
    <p:sldId id="256" r:id="rId4"/>
    <p:sldId id="257" r:id="rId5"/>
    <p:sldId id="258" r:id="rId6"/>
    <p:sldId id="259" r:id="rId7"/>
    <p:sldId id="260"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ayout 1">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0115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6" name="Footer Placeholder 5"/>
          <p:cNvSpPr>
            <a:spLocks noGrp="1"/>
          </p:cNvSpPr>
          <p:nvPr>
            <p:ph type="ftr" sz="quarter" idx="11"/>
          </p:nvPr>
        </p:nvSpPr>
        <p:spPr/>
        <p:txBody>
          <a:bodyPr/>
          <a:lstStyle/>
          <a:p>
            <a:endParaRPr lang="th-TH">
              <a:solidFill>
                <a:prstClr val="black">
                  <a:tint val="75000"/>
                </a:prstClr>
              </a:solidFill>
            </a:endParaRPr>
          </a:p>
        </p:txBody>
      </p:sp>
      <p:sp>
        <p:nvSpPr>
          <p:cNvPr id="7" name="Slide Number Placeholder 6"/>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6" name="Footer Placeholder 5"/>
          <p:cNvSpPr>
            <a:spLocks noGrp="1"/>
          </p:cNvSpPr>
          <p:nvPr>
            <p:ph type="ftr" sz="quarter" idx="11"/>
          </p:nvPr>
        </p:nvSpPr>
        <p:spPr/>
        <p:txBody>
          <a:bodyPr/>
          <a:lstStyle/>
          <a:p>
            <a:endParaRPr lang="th-TH">
              <a:solidFill>
                <a:prstClr val="black">
                  <a:tint val="75000"/>
                </a:prstClr>
              </a:solidFill>
            </a:endParaRPr>
          </a:p>
        </p:txBody>
      </p:sp>
      <p:sp>
        <p:nvSpPr>
          <p:cNvPr id="7" name="Slide Number Placeholder 6"/>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5" name="Footer Placeholder 4"/>
          <p:cNvSpPr>
            <a:spLocks noGrp="1"/>
          </p:cNvSpPr>
          <p:nvPr>
            <p:ph type="ftr" sz="quarter" idx="11"/>
          </p:nvPr>
        </p:nvSpPr>
        <p:spPr/>
        <p:txBody>
          <a:bodyPr/>
          <a:lstStyle/>
          <a:p>
            <a:endParaRPr lang="th-TH">
              <a:solidFill>
                <a:prstClr val="black">
                  <a:tint val="75000"/>
                </a:prstClr>
              </a:solidFill>
            </a:endParaRPr>
          </a:p>
        </p:txBody>
      </p:sp>
      <p:sp>
        <p:nvSpPr>
          <p:cNvPr id="6" name="Slide Number Placeholder 5"/>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5" name="Footer Placeholder 4"/>
          <p:cNvSpPr>
            <a:spLocks noGrp="1"/>
          </p:cNvSpPr>
          <p:nvPr>
            <p:ph type="ftr" sz="quarter" idx="11"/>
          </p:nvPr>
        </p:nvSpPr>
        <p:spPr/>
        <p:txBody>
          <a:bodyPr/>
          <a:lstStyle/>
          <a:p>
            <a:endParaRPr lang="th-TH">
              <a:solidFill>
                <a:prstClr val="black">
                  <a:tint val="75000"/>
                </a:prstClr>
              </a:solidFill>
            </a:endParaRPr>
          </a:p>
        </p:txBody>
      </p:sp>
      <p:sp>
        <p:nvSpPr>
          <p:cNvPr id="6" name="Slide Number Placeholder 5"/>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373BDAFA-7404-4B67-9083-39AF143DFE44}" type="datetimeFigureOut">
              <a:rPr lang="en-US">
                <a:solidFill>
                  <a:srgbClr val="FFFFFF"/>
                </a:solidFill>
                <a:latin typeface="Arial" charset="0"/>
                <a:cs typeface="Arial" charset="0"/>
              </a:rPr>
              <a:pPr fontAlgn="base">
                <a:spcBef>
                  <a:spcPct val="0"/>
                </a:spcBef>
                <a:spcAft>
                  <a:spcPct val="0"/>
                </a:spcAft>
                <a:defRPr/>
              </a:pPr>
              <a:t>10/19/2015</a:t>
            </a:fld>
            <a:endParaRPr lang="en-US">
              <a:solidFill>
                <a:srgbClr val="FFFFFF"/>
              </a:solidFill>
              <a:latin typeface="Arial" charset="0"/>
              <a:cs typeface="Arial"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en-US">
              <a:solidFill>
                <a:srgbClr val="FFFFFF"/>
              </a:solidFill>
              <a:latin typeface="Arial" charset="0"/>
              <a:cs typeface="Arial"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7CE9840C-31B5-4374-8D87-3012E0C86EE8}" type="slidenum">
              <a:rPr lang="en-US">
                <a:solidFill>
                  <a:srgbClr val="FFFFFF"/>
                </a:solidFill>
                <a:latin typeface="Arial" charset="0"/>
                <a:cs typeface="Arial" charset="0"/>
              </a:rPr>
              <a:pPr fontAlgn="base">
                <a:spcBef>
                  <a:spcPct val="0"/>
                </a:spcBef>
                <a:spcAft>
                  <a:spcPct val="0"/>
                </a:spcAft>
                <a:defRPr/>
              </a:pPr>
              <a:t>‹#›</a:t>
            </a:fld>
            <a:endParaRPr lang="en-US">
              <a:solidFill>
                <a:srgbClr val="FFFFFF"/>
              </a:solidFill>
              <a:latin typeface="Arial" charset="0"/>
              <a:cs typeface="Arial" charset="0"/>
            </a:endParaRPr>
          </a:p>
        </p:txBody>
      </p:sp>
    </p:spTree>
    <p:extLst>
      <p:ext uri="{BB962C8B-B14F-4D97-AF65-F5344CB8AC3E}">
        <p14:creationId xmlns:p14="http://schemas.microsoft.com/office/powerpoint/2010/main" val="3991896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5" name="Footer Placeholder 4"/>
          <p:cNvSpPr>
            <a:spLocks noGrp="1"/>
          </p:cNvSpPr>
          <p:nvPr>
            <p:ph type="ftr" sz="quarter" idx="11"/>
          </p:nvPr>
        </p:nvSpPr>
        <p:spPr/>
        <p:txBody>
          <a:bodyPr/>
          <a:lstStyle/>
          <a:p>
            <a:endParaRPr lang="th-TH">
              <a:solidFill>
                <a:prstClr val="black">
                  <a:tint val="75000"/>
                </a:prstClr>
              </a:solidFill>
            </a:endParaRPr>
          </a:p>
        </p:txBody>
      </p:sp>
      <p:sp>
        <p:nvSpPr>
          <p:cNvPr id="6" name="Slide Number Placeholder 5"/>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5" name="Footer Placeholder 4"/>
          <p:cNvSpPr>
            <a:spLocks noGrp="1"/>
          </p:cNvSpPr>
          <p:nvPr>
            <p:ph type="ftr" sz="quarter" idx="11"/>
          </p:nvPr>
        </p:nvSpPr>
        <p:spPr/>
        <p:txBody>
          <a:bodyPr/>
          <a:lstStyle/>
          <a:p>
            <a:endParaRPr lang="th-TH">
              <a:solidFill>
                <a:prstClr val="black">
                  <a:tint val="75000"/>
                </a:prstClr>
              </a:solidFill>
            </a:endParaRPr>
          </a:p>
        </p:txBody>
      </p:sp>
      <p:sp>
        <p:nvSpPr>
          <p:cNvPr id="6" name="Slide Number Placeholder 5"/>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91" name="Footer Placeholder 90"/>
          <p:cNvSpPr>
            <a:spLocks noGrp="1"/>
          </p:cNvSpPr>
          <p:nvPr>
            <p:ph type="ftr" sz="quarter" idx="11"/>
          </p:nvPr>
        </p:nvSpPr>
        <p:spPr/>
        <p:txBody>
          <a:bodyPr/>
          <a:lstStyle/>
          <a:p>
            <a:endParaRPr lang="th-TH">
              <a:solidFill>
                <a:prstClr val="black">
                  <a:tint val="75000"/>
                </a:prstClr>
              </a:solidFill>
            </a:endParaRPr>
          </a:p>
        </p:txBody>
      </p:sp>
      <p:sp>
        <p:nvSpPr>
          <p:cNvPr id="92" name="Slide Number Placeholder 91"/>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6" name="Footer Placeholder 5"/>
          <p:cNvSpPr>
            <a:spLocks noGrp="1"/>
          </p:cNvSpPr>
          <p:nvPr>
            <p:ph type="ftr" sz="quarter" idx="11"/>
          </p:nvPr>
        </p:nvSpPr>
        <p:spPr/>
        <p:txBody>
          <a:bodyPr/>
          <a:lstStyle/>
          <a:p>
            <a:endParaRPr lang="th-TH">
              <a:solidFill>
                <a:prstClr val="black">
                  <a:tint val="75000"/>
                </a:prstClr>
              </a:solidFill>
            </a:endParaRPr>
          </a:p>
        </p:txBody>
      </p:sp>
      <p:sp>
        <p:nvSpPr>
          <p:cNvPr id="7" name="Slide Number Placeholder 6"/>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8" name="Footer Placeholder 7"/>
          <p:cNvSpPr>
            <a:spLocks noGrp="1"/>
          </p:cNvSpPr>
          <p:nvPr>
            <p:ph type="ftr" sz="quarter" idx="11"/>
          </p:nvPr>
        </p:nvSpPr>
        <p:spPr/>
        <p:txBody>
          <a:bodyPr/>
          <a:lstStyle/>
          <a:p>
            <a:endParaRPr lang="th-TH">
              <a:solidFill>
                <a:prstClr val="black">
                  <a:tint val="75000"/>
                </a:prstClr>
              </a:solidFill>
            </a:endParaRPr>
          </a:p>
        </p:txBody>
      </p:sp>
      <p:sp>
        <p:nvSpPr>
          <p:cNvPr id="9" name="Slide Number Placeholder 8"/>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4" name="Footer Placeholder 3"/>
          <p:cNvSpPr>
            <a:spLocks noGrp="1"/>
          </p:cNvSpPr>
          <p:nvPr>
            <p:ph type="ftr" sz="quarter" idx="11"/>
          </p:nvPr>
        </p:nvSpPr>
        <p:spPr/>
        <p:txBody>
          <a:bodyPr/>
          <a:lstStyle/>
          <a:p>
            <a:endParaRPr lang="th-TH">
              <a:solidFill>
                <a:prstClr val="black">
                  <a:tint val="75000"/>
                </a:prstClr>
              </a:solidFill>
            </a:endParaRPr>
          </a:p>
        </p:txBody>
      </p:sp>
      <p:sp>
        <p:nvSpPr>
          <p:cNvPr id="5" name="Slide Number Placeholder 4"/>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2B69C-8442-4309-8236-390C6504C986}" type="datetimeFigureOut">
              <a:rPr lang="th-TH" smtClean="0">
                <a:solidFill>
                  <a:prstClr val="black">
                    <a:tint val="75000"/>
                  </a:prstClr>
                </a:solidFill>
              </a:rPr>
              <a:pPr/>
              <a:t>19/10/58</a:t>
            </a:fld>
            <a:endParaRPr lang="th-TH">
              <a:solidFill>
                <a:prstClr val="black">
                  <a:tint val="75000"/>
                </a:prstClr>
              </a:solidFill>
            </a:endParaRPr>
          </a:p>
        </p:txBody>
      </p:sp>
      <p:sp>
        <p:nvSpPr>
          <p:cNvPr id="3" name="Footer Placeholder 2"/>
          <p:cNvSpPr>
            <a:spLocks noGrp="1"/>
          </p:cNvSpPr>
          <p:nvPr>
            <p:ph type="ftr" sz="quarter" idx="11"/>
          </p:nvPr>
        </p:nvSpPr>
        <p:spPr/>
        <p:txBody>
          <a:bodyPr/>
          <a:lstStyle/>
          <a:p>
            <a:endParaRPr lang="th-TH">
              <a:solidFill>
                <a:prstClr val="black">
                  <a:tint val="75000"/>
                </a:prstClr>
              </a:solidFill>
            </a:endParaRPr>
          </a:p>
        </p:txBody>
      </p:sp>
      <p:sp>
        <p:nvSpPr>
          <p:cNvPr id="4" name="Slide Number Placeholder 3"/>
          <p:cNvSpPr>
            <a:spLocks noGrp="1"/>
          </p:cNvSpPr>
          <p:nvPr>
            <p:ph type="sldNum" sz="quarter" idx="12"/>
          </p:nvPr>
        </p:nvSpPr>
        <p:spPr/>
        <p:txBody>
          <a:bodyPr/>
          <a:lstStyle/>
          <a:p>
            <a:fld id="{74D74678-0B27-4BC8-AAB5-17DB03C32845}" type="slidenum">
              <a:rPr lang="th-TH" smtClean="0">
                <a:solidFill>
                  <a:prstClr val="black">
                    <a:tint val="75000"/>
                  </a:prstClr>
                </a:solidFill>
              </a:rPr>
              <a:pPr/>
              <a:t>‹#›</a:t>
            </a:fld>
            <a:endParaRPr lang="th-TH">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002060"/>
            </a:gs>
            <a:gs pos="83000">
              <a:srgbClr val="0A128C"/>
            </a:gs>
            <a:gs pos="85001">
              <a:srgbClr val="181CC7"/>
            </a:gs>
            <a:gs pos="87000">
              <a:srgbClr val="0066FF"/>
            </a:gs>
            <a:gs pos="100000">
              <a:srgbClr val="002060"/>
            </a:gs>
          </a:gsLst>
          <a:lin ang="5400000"/>
        </a:gradFill>
        <a:effectLst/>
      </p:bgPr>
    </p:bg>
    <p:spTree>
      <p:nvGrpSpPr>
        <p:cNvPr id="1" name=""/>
        <p:cNvGrpSpPr/>
        <p:nvPr/>
      </p:nvGrpSpPr>
      <p:grpSpPr>
        <a:xfrm>
          <a:off x="0" y="0"/>
          <a:ext cx="0" cy="0"/>
          <a:chOff x="0" y="0"/>
          <a:chExt cx="0" cy="0"/>
        </a:xfrm>
      </p:grpSpPr>
      <p:pic>
        <p:nvPicPr>
          <p:cNvPr id="1026" name="Picture 4" descr="Uni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263" y="6092825"/>
            <a:ext cx="649287"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5" name="Text Box 6"/>
          <p:cNvSpPr txBox="1">
            <a:spLocks noChangeArrowheads="1"/>
          </p:cNvSpPr>
          <p:nvPr/>
        </p:nvSpPr>
        <p:spPr bwMode="auto">
          <a:xfrm>
            <a:off x="971550" y="6094413"/>
            <a:ext cx="3240088" cy="53816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sz="1100" b="1" i="1" dirty="0" smtClean="0">
                <a:solidFill>
                  <a:srgbClr val="FFFFFF"/>
                </a:solidFill>
              </a:rPr>
              <a:t>Dr. Antonio Simone Laganà</a:t>
            </a:r>
          </a:p>
          <a:p>
            <a:pPr eaLnBrk="1" fontAlgn="base" hangingPunct="1">
              <a:spcBef>
                <a:spcPct val="0"/>
              </a:spcBef>
              <a:spcAft>
                <a:spcPct val="0"/>
              </a:spcAft>
              <a:defRPr/>
            </a:pPr>
            <a:r>
              <a:rPr lang="en-US" sz="900" b="1" i="1" dirty="0" smtClean="0">
                <a:solidFill>
                  <a:srgbClr val="FFFFFF"/>
                </a:solidFill>
              </a:rPr>
              <a:t>Department of Pediatric, Gynecological, Microbiological</a:t>
            </a:r>
          </a:p>
          <a:p>
            <a:pPr eaLnBrk="1" fontAlgn="base" hangingPunct="1">
              <a:spcBef>
                <a:spcPct val="0"/>
              </a:spcBef>
              <a:spcAft>
                <a:spcPct val="0"/>
              </a:spcAft>
              <a:defRPr/>
            </a:pPr>
            <a:r>
              <a:rPr lang="en-US" sz="900" b="1" i="1" dirty="0" smtClean="0">
                <a:solidFill>
                  <a:srgbClr val="FFFFFF"/>
                </a:solidFill>
              </a:rPr>
              <a:t>and Biomedical Sciences - University of Messina (Italy)</a:t>
            </a:r>
            <a:endParaRPr lang="it-IT" sz="900" b="1" i="1" dirty="0" smtClean="0">
              <a:solidFill>
                <a:srgbClr val="FFFFFF"/>
              </a:solidFill>
            </a:endParaRPr>
          </a:p>
        </p:txBody>
      </p:sp>
      <p:grpSp>
        <p:nvGrpSpPr>
          <p:cNvPr id="1028" name="Gruppo 6"/>
          <p:cNvGrpSpPr>
            <a:grpSpLocks/>
          </p:cNvGrpSpPr>
          <p:nvPr userDrawn="1"/>
        </p:nvGrpSpPr>
        <p:grpSpPr bwMode="auto">
          <a:xfrm>
            <a:off x="7245350" y="6091238"/>
            <a:ext cx="828675" cy="573087"/>
            <a:chOff x="7245522" y="6091901"/>
            <a:chExt cx="828675" cy="572631"/>
          </a:xfrm>
        </p:grpSpPr>
        <p:pic>
          <p:nvPicPr>
            <p:cNvPr id="1045"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32860" y="6091901"/>
              <a:ext cx="306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pic>
        <p:sp>
          <p:nvSpPr>
            <p:cNvPr id="1049" name="Rectangle 10"/>
            <p:cNvSpPr>
              <a:spLocks noChangeArrowheads="1"/>
            </p:cNvSpPr>
            <p:nvPr/>
          </p:nvSpPr>
          <p:spPr bwMode="auto">
            <a:xfrm>
              <a:off x="7245522" y="6448804"/>
              <a:ext cx="828675" cy="215728"/>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it-IT" altLang="it-IT" sz="700" i="1" smtClean="0">
                  <a:solidFill>
                    <a:srgbClr val="FFFFCC"/>
                  </a:solidFill>
                </a:rPr>
                <a:t>Giorgio Pardi’s</a:t>
              </a:r>
            </a:p>
            <a:p>
              <a:pPr eaLnBrk="1" fontAlgn="base" hangingPunct="1">
                <a:spcBef>
                  <a:spcPct val="0"/>
                </a:spcBef>
                <a:spcAft>
                  <a:spcPct val="0"/>
                </a:spcAft>
                <a:defRPr/>
              </a:pPr>
              <a:r>
                <a:rPr lang="it-IT" altLang="it-IT" sz="700" i="1" smtClean="0">
                  <a:solidFill>
                    <a:srgbClr val="FFFFCC"/>
                  </a:solidFill>
                </a:rPr>
                <a:t>Foundation</a:t>
              </a:r>
              <a:endParaRPr lang="it-IT" altLang="it-IT" sz="700" smtClean="0">
                <a:solidFill>
                  <a:srgbClr val="FFFFCC"/>
                </a:solidFill>
              </a:endParaRPr>
            </a:p>
          </p:txBody>
        </p:sp>
      </p:grpSp>
      <p:cxnSp>
        <p:nvCxnSpPr>
          <p:cNvPr id="1029" name="AutoShape 7"/>
          <p:cNvCxnSpPr>
            <a:cxnSpLocks noChangeShapeType="1"/>
          </p:cNvCxnSpPr>
          <p:nvPr/>
        </p:nvCxnSpPr>
        <p:spPr bwMode="auto">
          <a:xfrm>
            <a:off x="365125" y="5949950"/>
            <a:ext cx="8396288" cy="0"/>
          </a:xfrm>
          <a:prstGeom prst="straightConnector1">
            <a:avLst/>
          </a:prstGeom>
          <a:noFill/>
          <a:ln w="15875">
            <a:solidFill>
              <a:srgbClr val="00B0F0"/>
            </a:solidFill>
            <a:round/>
            <a:headEnd/>
            <a:tailEnd/>
          </a:ln>
          <a:extLst>
            <a:ext uri="{909E8E84-426E-40DD-AFC4-6F175D3DCCD1}">
              <a14:hiddenFill xmlns:a14="http://schemas.microsoft.com/office/drawing/2010/main">
                <a:noFill/>
              </a14:hiddenFill>
            </a:ext>
          </a:extLst>
        </p:spPr>
      </p:cxnSp>
      <p:sp>
        <p:nvSpPr>
          <p:cNvPr id="1030" name="Rectangle 10"/>
          <p:cNvSpPr>
            <a:spLocks noChangeArrowheads="1"/>
          </p:cNvSpPr>
          <p:nvPr/>
        </p:nvSpPr>
        <p:spPr bwMode="auto">
          <a:xfrm>
            <a:off x="7885113" y="6453188"/>
            <a:ext cx="1089025" cy="215900"/>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it-IT" altLang="it-IT" sz="700" i="1" smtClean="0">
                <a:solidFill>
                  <a:srgbClr val="FFFFFF"/>
                </a:solidFill>
              </a:rPr>
              <a:t>Italian Association</a:t>
            </a:r>
            <a:endParaRPr lang="it-IT" altLang="it-IT" sz="700" i="1" smtClean="0">
              <a:solidFill>
                <a:srgbClr val="FFFFCC"/>
              </a:solidFill>
            </a:endParaRPr>
          </a:p>
          <a:p>
            <a:pPr eaLnBrk="1" fontAlgn="base" hangingPunct="1">
              <a:spcBef>
                <a:spcPct val="0"/>
              </a:spcBef>
              <a:spcAft>
                <a:spcPct val="0"/>
              </a:spcAft>
              <a:defRPr/>
            </a:pPr>
            <a:r>
              <a:rPr lang="it-IT" altLang="it-IT" sz="700" i="1" smtClean="0">
                <a:solidFill>
                  <a:srgbClr val="FFFFFF"/>
                </a:solidFill>
              </a:rPr>
              <a:t>of Endometriosis</a:t>
            </a:r>
            <a:endParaRPr lang="it-IT" altLang="it-IT" sz="700" i="1" smtClean="0">
              <a:solidFill>
                <a:srgbClr val="FFFFCC"/>
              </a:solidFill>
            </a:endParaRPr>
          </a:p>
        </p:txBody>
      </p:sp>
      <p:grpSp>
        <p:nvGrpSpPr>
          <p:cNvPr id="1031" name="Gruppo 2"/>
          <p:cNvGrpSpPr>
            <a:grpSpLocks/>
          </p:cNvGrpSpPr>
          <p:nvPr userDrawn="1"/>
        </p:nvGrpSpPr>
        <p:grpSpPr bwMode="auto">
          <a:xfrm>
            <a:off x="5435600" y="6065838"/>
            <a:ext cx="936625" cy="701675"/>
            <a:chOff x="5436096" y="6065500"/>
            <a:chExt cx="936104" cy="701262"/>
          </a:xfrm>
        </p:grpSpPr>
        <p:sp>
          <p:nvSpPr>
            <p:cNvPr id="1046" name="Rectangle 10"/>
            <p:cNvSpPr>
              <a:spLocks noChangeArrowheads="1"/>
            </p:cNvSpPr>
            <p:nvPr/>
          </p:nvSpPr>
          <p:spPr bwMode="auto">
            <a:xfrm>
              <a:off x="5436096" y="6443103"/>
              <a:ext cx="936104" cy="323659"/>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it-IT" sz="700" i="1" smtClean="0">
                  <a:solidFill>
                    <a:srgbClr val="FFFFCC"/>
                  </a:solidFill>
                </a:rPr>
                <a:t>European Society of</a:t>
              </a:r>
            </a:p>
            <a:p>
              <a:pPr eaLnBrk="1" fontAlgn="base" hangingPunct="1">
                <a:spcBef>
                  <a:spcPct val="0"/>
                </a:spcBef>
                <a:spcAft>
                  <a:spcPct val="0"/>
                </a:spcAft>
                <a:defRPr/>
              </a:pPr>
              <a:r>
                <a:rPr lang="en-US" altLang="it-IT" sz="700" i="1" smtClean="0">
                  <a:solidFill>
                    <a:srgbClr val="FFFFCC"/>
                  </a:solidFill>
                </a:rPr>
                <a:t>Human Reproduction</a:t>
              </a:r>
            </a:p>
            <a:p>
              <a:pPr eaLnBrk="1" fontAlgn="base" hangingPunct="1">
                <a:spcBef>
                  <a:spcPct val="0"/>
                </a:spcBef>
                <a:spcAft>
                  <a:spcPct val="0"/>
                </a:spcAft>
                <a:defRPr/>
              </a:pPr>
              <a:r>
                <a:rPr lang="en-US" altLang="it-IT" sz="700" i="1" smtClean="0">
                  <a:solidFill>
                    <a:srgbClr val="FFFFCC"/>
                  </a:solidFill>
                </a:rPr>
                <a:t>and Embryology</a:t>
              </a:r>
              <a:endParaRPr lang="it-IT" altLang="it-IT" sz="700" smtClean="0">
                <a:solidFill>
                  <a:srgbClr val="FFFFCC"/>
                </a:solidFill>
              </a:endParaRPr>
            </a:p>
          </p:txBody>
        </p:sp>
        <p:pic>
          <p:nvPicPr>
            <p:cNvPr id="2" name="Immagine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580112" y="6065500"/>
              <a:ext cx="614831" cy="323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2" name="Gruppo 3"/>
          <p:cNvGrpSpPr>
            <a:grpSpLocks/>
          </p:cNvGrpSpPr>
          <p:nvPr userDrawn="1"/>
        </p:nvGrpSpPr>
        <p:grpSpPr bwMode="auto">
          <a:xfrm>
            <a:off x="6372225" y="6027738"/>
            <a:ext cx="936625" cy="749300"/>
            <a:chOff x="6372200" y="6028479"/>
            <a:chExt cx="936104" cy="748022"/>
          </a:xfrm>
        </p:grpSpPr>
        <p:sp>
          <p:nvSpPr>
            <p:cNvPr id="1044" name="Rectangle 10"/>
            <p:cNvSpPr>
              <a:spLocks noChangeArrowheads="1"/>
            </p:cNvSpPr>
            <p:nvPr userDrawn="1"/>
          </p:nvSpPr>
          <p:spPr bwMode="auto">
            <a:xfrm>
              <a:off x="6372200" y="6453203"/>
              <a:ext cx="936104" cy="323298"/>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it-IT" sz="700" i="1" smtClean="0">
                  <a:solidFill>
                    <a:srgbClr val="FFFFCC"/>
                  </a:solidFill>
                </a:rPr>
                <a:t>International Society </a:t>
              </a:r>
            </a:p>
            <a:p>
              <a:pPr eaLnBrk="1" fontAlgn="base" hangingPunct="1">
                <a:spcBef>
                  <a:spcPct val="0"/>
                </a:spcBef>
                <a:spcAft>
                  <a:spcPct val="0"/>
                </a:spcAft>
                <a:defRPr/>
              </a:pPr>
              <a:r>
                <a:rPr lang="en-US" altLang="it-IT" sz="700" i="1" smtClean="0">
                  <a:solidFill>
                    <a:srgbClr val="FFFFCC"/>
                  </a:solidFill>
                </a:rPr>
                <a:t>Of Gynecological</a:t>
              </a:r>
            </a:p>
            <a:p>
              <a:pPr eaLnBrk="1" fontAlgn="base" hangingPunct="1">
                <a:spcBef>
                  <a:spcPct val="0"/>
                </a:spcBef>
                <a:spcAft>
                  <a:spcPct val="0"/>
                </a:spcAft>
                <a:defRPr/>
              </a:pPr>
              <a:r>
                <a:rPr lang="en-US" altLang="it-IT" sz="700" i="1" smtClean="0">
                  <a:solidFill>
                    <a:srgbClr val="FFFFCC"/>
                  </a:solidFill>
                </a:rPr>
                <a:t>Endocrinology</a:t>
              </a:r>
            </a:p>
          </p:txBody>
        </p:sp>
        <p:pic>
          <p:nvPicPr>
            <p:cNvPr id="1042" name="Immagine 5"/>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609486" y="6028479"/>
              <a:ext cx="410786" cy="370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3" name="Gruppo 17"/>
          <p:cNvGrpSpPr>
            <a:grpSpLocks/>
          </p:cNvGrpSpPr>
          <p:nvPr userDrawn="1"/>
        </p:nvGrpSpPr>
        <p:grpSpPr bwMode="auto">
          <a:xfrm>
            <a:off x="4300538" y="6094413"/>
            <a:ext cx="1135062" cy="595312"/>
            <a:chOff x="3779838" y="6101056"/>
            <a:chExt cx="1135062" cy="594563"/>
          </a:xfrm>
        </p:grpSpPr>
        <p:sp>
          <p:nvSpPr>
            <p:cNvPr id="19" name="Rectangle 10"/>
            <p:cNvSpPr>
              <a:spLocks noChangeArrowheads="1"/>
            </p:cNvSpPr>
            <p:nvPr userDrawn="1"/>
          </p:nvSpPr>
          <p:spPr bwMode="auto">
            <a:xfrm>
              <a:off x="3779838" y="6479991"/>
              <a:ext cx="1135062" cy="215628"/>
            </a:xfrm>
            <a:prstGeom prst="rect">
              <a:avLst/>
            </a:prstGeom>
            <a:noFill/>
            <a:ln>
              <a:noFill/>
            </a:ln>
            <a:extLst/>
          </p:spPr>
          <p:txBody>
            <a:bodyPr lIns="0" tIns="0" rIns="0" bIns="0">
              <a:spAutoFit/>
            </a:bodyPr>
            <a:ls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defRPr/>
              </a:pPr>
              <a:r>
                <a:rPr lang="it-IT" altLang="it-IT" sz="700" i="1" dirty="0" smtClean="0">
                  <a:solidFill>
                    <a:srgbClr val="FFFFCC"/>
                  </a:solidFill>
                </a:rPr>
                <a:t>Society for </a:t>
              </a:r>
              <a:r>
                <a:rPr lang="it-IT" altLang="it-IT" sz="700" i="1" dirty="0" err="1" smtClean="0">
                  <a:solidFill>
                    <a:srgbClr val="FFFFCC"/>
                  </a:solidFill>
                </a:rPr>
                <a:t>Reproductive</a:t>
              </a:r>
              <a:r>
                <a:rPr lang="it-IT" altLang="it-IT" sz="700" i="1" dirty="0" smtClean="0">
                  <a:solidFill>
                    <a:srgbClr val="FFFFCC"/>
                  </a:solidFill>
                </a:rPr>
                <a:t> </a:t>
              </a:r>
              <a:r>
                <a:rPr lang="it-IT" altLang="it-IT" sz="700" i="1" dirty="0" err="1" smtClean="0">
                  <a:solidFill>
                    <a:srgbClr val="FFFFCC"/>
                  </a:solidFill>
                </a:rPr>
                <a:t>Investigation</a:t>
              </a:r>
              <a:endParaRPr lang="it-IT" altLang="it-IT" sz="700" dirty="0" smtClean="0">
                <a:solidFill>
                  <a:srgbClr val="FFFFCC"/>
                </a:solidFill>
              </a:endParaRPr>
            </a:p>
          </p:txBody>
        </p:sp>
        <p:pic>
          <p:nvPicPr>
            <p:cNvPr id="1040" name="Immagine 19"/>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023333" y="6101056"/>
              <a:ext cx="648072" cy="345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 name="Rettangolo arrotondato 20"/>
          <p:cNvSpPr/>
          <p:nvPr userDrawn="1"/>
        </p:nvSpPr>
        <p:spPr>
          <a:xfrm>
            <a:off x="251520" y="188640"/>
            <a:ext cx="8640960" cy="1008112"/>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a:defRPr/>
            </a:pPr>
            <a:endParaRPr lang="it-IT" kern="0">
              <a:solidFill>
                <a:sysClr val="window" lastClr="FFFFFF"/>
              </a:solidFill>
              <a:latin typeface="Calibri"/>
              <a:cs typeface="Arial" charset="0"/>
            </a:endParaRPr>
          </a:p>
        </p:txBody>
      </p:sp>
      <p:pic>
        <p:nvPicPr>
          <p:cNvPr id="1037" name="Picture 2" descr="C:\Users\AntonioSimone\Desktop\logo_associazione_05.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189913" y="6042025"/>
            <a:ext cx="477837"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22"/>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619250" y="296863"/>
            <a:ext cx="61118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1495011"/>
      </p:ext>
    </p:extLst>
  </p:cSld>
  <p:clrMap bg1="dk2" tx1="lt1" bg2="dk1" tx2="lt2" accent1="accent1" accent2="accent2" accent3="accent3" accent4="accent4" accent5="accent5" accent6="accent6" hlink="hlink" folHlink="folHlink"/>
  <p:sldLayoutIdLst>
    <p:sldLayoutId id="2147483697" r:id="rId1"/>
    <p:sldLayoutId id="2147483698" r:id="rId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E48785BE-30D6-45E9-9828-9A90A2D6DF6D}" type="datetime1">
              <a:rPr lang="en-US" smtClean="0"/>
              <a:pPr/>
              <a:t>10/19/2015</a:t>
            </a:fld>
            <a:endParaRPr lang="en-US"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www.conferenceseries.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fontAlgn="base">
              <a:spcBef>
                <a:spcPct val="0"/>
              </a:spcBef>
              <a:spcAft>
                <a:spcPct val="0"/>
              </a:spcAft>
              <a:defRPr/>
            </a:pPr>
            <a:r>
              <a:rPr lang="en-IN" sz="2000" dirty="0">
                <a:solidFill>
                  <a:srgbClr val="8C0000">
                    <a:lumMod val="10000"/>
                  </a:srgbClr>
                </a:solidFill>
                <a:latin typeface="Centaur" panose="02030504050205020304" pitchFamily="18" charset="0"/>
              </a:rPr>
              <a:t>OMICS </a:t>
            </a:r>
            <a:r>
              <a:rPr lang="en-IN" sz="2000" dirty="0" smtClean="0">
                <a:solidFill>
                  <a:srgbClr val="8C0000">
                    <a:lumMod val="10000"/>
                  </a:srgbClr>
                </a:solidFill>
                <a:latin typeface="Centaur" panose="02030504050205020304" pitchFamily="18" charset="0"/>
              </a:rPr>
              <a:t>International </a:t>
            </a:r>
            <a:r>
              <a:rPr lang="en-IN" sz="2000" dirty="0">
                <a:solidFill>
                  <a:srgbClr val="8C0000">
                    <a:lumMod val="10000"/>
                  </a:srgbClr>
                </a:solidFill>
                <a:latin typeface="Centaur" panose="02030504050205020304" pitchFamily="18" charset="0"/>
              </a:rPr>
              <a:t>welcomes submissions that are original and technically so as to serve both the developing world and developed countries in the best possible way.</a:t>
            </a:r>
          </a:p>
          <a:p>
            <a:pPr algn="ctr" fontAlgn="base">
              <a:spcBef>
                <a:spcPct val="0"/>
              </a:spcBef>
              <a:spcAft>
                <a:spcPct val="0"/>
              </a:spcAft>
              <a:defRPr/>
            </a:pPr>
            <a:r>
              <a:rPr lang="en-US" sz="2000" dirty="0">
                <a:solidFill>
                  <a:srgbClr val="8C0000">
                    <a:lumMod val="10000"/>
                  </a:srgbClr>
                </a:solidFill>
                <a:latin typeface="Centaur" panose="02030504050205020304" pitchFamily="18" charset="0"/>
              </a:rPr>
              <a:t>OMICS Journals  are poised in excellence by publishing high quality research. </a:t>
            </a:r>
            <a:r>
              <a:rPr lang="en-IN" sz="2000" dirty="0">
                <a:solidFill>
                  <a:srgbClr val="8C0000">
                    <a:lumMod val="10000"/>
                  </a:srgbClr>
                </a:solidFill>
                <a:latin typeface="Centaur" panose="02030504050205020304" pitchFamily="18" charset="0"/>
              </a:rPr>
              <a:t>OMICS International follows an Editorial Manager® System peer review process and boasts of a strong and active editorial board.</a:t>
            </a:r>
            <a:endParaRPr lang="en-US" sz="2000" dirty="0">
              <a:solidFill>
                <a:srgbClr val="8C0000">
                  <a:lumMod val="10000"/>
                </a:srgbClr>
              </a:solidFill>
              <a:latin typeface="Centaur" panose="02030504050205020304" pitchFamily="18" charset="0"/>
            </a:endParaRPr>
          </a:p>
          <a:p>
            <a:pPr algn="ctr" fontAlgn="base">
              <a:spcBef>
                <a:spcPct val="0"/>
              </a:spcBef>
              <a:spcAft>
                <a:spcPct val="0"/>
              </a:spcAft>
              <a:defRPr/>
            </a:pPr>
            <a:r>
              <a:rPr lang="en-US" sz="2000" dirty="0">
                <a:solidFill>
                  <a:srgbClr val="8C0000">
                    <a:lumMod val="10000"/>
                  </a:srgbClr>
                </a:solidFill>
                <a:latin typeface="Centaur" panose="02030504050205020304" pitchFamily="18" charset="0"/>
              </a:rPr>
              <a:t>Editors and reviewers are experts in their field and provide anonymous, unbiased and detailed reviews of all submissions.</a:t>
            </a:r>
          </a:p>
          <a:p>
            <a:pPr algn="ctr" fontAlgn="base">
              <a:spcBef>
                <a:spcPct val="0"/>
              </a:spcBef>
              <a:spcAft>
                <a:spcPct val="0"/>
              </a:spcAft>
              <a:defRPr/>
            </a:pPr>
            <a:r>
              <a:rPr lang="en-IN" sz="2000" dirty="0">
                <a:solidFill>
                  <a:srgbClr val="8C0000">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8C0000">
                  <a:lumMod val="10000"/>
                </a:srgbClr>
              </a:solidFill>
              <a:latin typeface="Centaur" panose="02030504050205020304" pitchFamily="18" charset="0"/>
            </a:endParaRPr>
          </a:p>
          <a:p>
            <a:pPr fontAlgn="base">
              <a:spcBef>
                <a:spcPct val="0"/>
              </a:spcBef>
              <a:spcAft>
                <a:spcPct val="0"/>
              </a:spcAft>
              <a:defRPr/>
            </a:pPr>
            <a:endParaRPr lang="en-US" sz="2000" dirty="0">
              <a:solidFill>
                <a:srgbClr val="8C0000"/>
              </a:solidFill>
            </a:endParaRPr>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base">
              <a:spcBef>
                <a:spcPct val="0"/>
              </a:spcBef>
              <a:spcAft>
                <a:spcPct val="0"/>
              </a:spcAft>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rgbClr val="FFADAA">
                    <a:lumMod val="10000"/>
                  </a:srgb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rgbClr val="FFADAA">
                    <a:lumMod val="10000"/>
                  </a:srgbClr>
                </a:solidFill>
                <a:latin typeface="Microsoft YaHei" panose="020B0503020204020204" pitchFamily="34" charset="-122"/>
                <a:ea typeface="Microsoft YaHei" panose="020B0503020204020204" pitchFamily="34" charset="-122"/>
              </a:rPr>
              <a:t> </a:t>
            </a:r>
          </a:p>
          <a:p>
            <a:pPr fontAlgn="base">
              <a:spcBef>
                <a:spcPct val="0"/>
              </a:spcBef>
              <a:spcAft>
                <a:spcPct val="0"/>
              </a:spcAft>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base">
              <a:spcAft>
                <a:spcPct val="0"/>
              </a:spcAft>
              <a:defRPr/>
            </a:pPr>
            <a:r>
              <a:rPr lang="en-US" sz="3200" b="1" dirty="0" smtClean="0">
                <a:solidFill>
                  <a:srgbClr val="DADADA">
                    <a:lumMod val="10000"/>
                  </a:srgbClr>
                </a:solidFill>
                <a:latin typeface="Baskerville Old Face" panose="02020602080505020303" pitchFamily="18" charset="0"/>
              </a:rPr>
              <a:t>OMICS Journals are welcoming Submissions</a:t>
            </a:r>
            <a:r>
              <a:rPr lang="en-US" sz="3200" b="1" dirty="0" smtClean="0">
                <a:solidFill>
                  <a:srgbClr val="DADADA">
                    <a:lumMod val="10000"/>
                  </a:srgbClr>
                </a:solidFill>
              </a:rPr>
              <a:t/>
            </a:r>
            <a:br>
              <a:rPr lang="en-US" sz="3200" b="1" dirty="0" smtClean="0">
                <a:solidFill>
                  <a:srgbClr val="DADADA">
                    <a:lumMod val="10000"/>
                  </a:srgbClr>
                </a:solidFill>
              </a:rPr>
            </a:br>
            <a:endParaRPr lang="en-US" sz="3200" dirty="0">
              <a:solidFill>
                <a:srgbClr val="DADADA">
                  <a:lumMod val="10000"/>
                </a:srgbClr>
              </a:solidFill>
            </a:endParaRPr>
          </a:p>
        </p:txBody>
      </p:sp>
    </p:spTree>
    <p:extLst>
      <p:ext uri="{BB962C8B-B14F-4D97-AF65-F5344CB8AC3E}">
        <p14:creationId xmlns:p14="http://schemas.microsoft.com/office/powerpoint/2010/main" val="3416960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696200" cy="1981199"/>
          </a:xfrm>
        </p:spPr>
        <p:txBody>
          <a:bodyPr/>
          <a:lstStyle/>
          <a:p>
            <a:r>
              <a:rPr lang="en-US" dirty="0" err="1" smtClean="0"/>
              <a:t>Arnon</a:t>
            </a:r>
            <a:r>
              <a:rPr lang="en-US" dirty="0" smtClean="0"/>
              <a:t> Blum, MD</a:t>
            </a:r>
            <a:endParaRPr lang="en-US" dirty="0"/>
          </a:p>
        </p:txBody>
      </p:sp>
      <p:sp>
        <p:nvSpPr>
          <p:cNvPr id="3" name="Subtitle 2"/>
          <p:cNvSpPr>
            <a:spLocks noGrp="1"/>
          </p:cNvSpPr>
          <p:nvPr>
            <p:ph type="subTitle" idx="1"/>
          </p:nvPr>
        </p:nvSpPr>
        <p:spPr>
          <a:xfrm>
            <a:off x="685800" y="3429000"/>
            <a:ext cx="3581400" cy="1524000"/>
          </a:xfrm>
        </p:spPr>
        <p:txBody>
          <a:bodyPr>
            <a:normAutofit fontScale="70000" lnSpcReduction="20000"/>
          </a:bodyPr>
          <a:lstStyle/>
          <a:p>
            <a:r>
              <a:rPr lang="en-US" dirty="0" smtClean="0">
                <a:solidFill>
                  <a:srgbClr val="FF0000"/>
                </a:solidFill>
              </a:rPr>
              <a:t>Director </a:t>
            </a:r>
          </a:p>
          <a:p>
            <a:r>
              <a:rPr lang="en-US" dirty="0" smtClean="0">
                <a:solidFill>
                  <a:srgbClr val="FF0000"/>
                </a:solidFill>
              </a:rPr>
              <a:t>Department of Medicine</a:t>
            </a:r>
          </a:p>
          <a:p>
            <a:r>
              <a:rPr lang="en-US" dirty="0" smtClean="0">
                <a:solidFill>
                  <a:srgbClr val="FF0000"/>
                </a:solidFill>
              </a:rPr>
              <a:t>Professor of Medicine</a:t>
            </a:r>
          </a:p>
          <a:p>
            <a:r>
              <a:rPr lang="en-US" dirty="0" smtClean="0">
                <a:solidFill>
                  <a:srgbClr val="FF0000"/>
                </a:solidFill>
              </a:rPr>
              <a:t>Baruch </a:t>
            </a:r>
            <a:r>
              <a:rPr lang="en-US" dirty="0" err="1" smtClean="0">
                <a:solidFill>
                  <a:srgbClr val="FF0000"/>
                </a:solidFill>
              </a:rPr>
              <a:t>Padeh</a:t>
            </a:r>
            <a:r>
              <a:rPr lang="en-US" dirty="0" smtClean="0">
                <a:solidFill>
                  <a:srgbClr val="FF0000"/>
                </a:solidFill>
              </a:rPr>
              <a:t> </a:t>
            </a:r>
            <a:r>
              <a:rPr lang="en-US" dirty="0" err="1" smtClean="0">
                <a:solidFill>
                  <a:srgbClr val="FF0000"/>
                </a:solidFill>
              </a:rPr>
              <a:t>Poria</a:t>
            </a:r>
            <a:r>
              <a:rPr lang="en-US" dirty="0" smtClean="0">
                <a:solidFill>
                  <a:srgbClr val="FF0000"/>
                </a:solidFill>
              </a:rPr>
              <a:t> Hospital, Bar-</a:t>
            </a:r>
            <a:r>
              <a:rPr lang="en-US" dirty="0" err="1" smtClean="0">
                <a:solidFill>
                  <a:srgbClr val="FF0000"/>
                </a:solidFill>
              </a:rPr>
              <a:t>Ilan</a:t>
            </a:r>
            <a:r>
              <a:rPr lang="en-US" dirty="0" smtClean="0">
                <a:solidFill>
                  <a:srgbClr val="FF0000"/>
                </a:solidFill>
              </a:rPr>
              <a:t> University</a:t>
            </a:r>
          </a:p>
          <a:p>
            <a:r>
              <a:rPr lang="en-US" dirty="0" smtClean="0">
                <a:solidFill>
                  <a:srgbClr val="FF0000"/>
                </a:solidFill>
              </a:rPr>
              <a:t>Lower </a:t>
            </a:r>
            <a:r>
              <a:rPr lang="en-US" dirty="0" err="1" smtClean="0">
                <a:solidFill>
                  <a:srgbClr val="FF0000"/>
                </a:solidFill>
              </a:rPr>
              <a:t>Galillee</a:t>
            </a:r>
            <a:r>
              <a:rPr lang="en-US" dirty="0" smtClean="0">
                <a:solidFill>
                  <a:srgbClr val="FF0000"/>
                </a:solidFill>
              </a:rPr>
              <a:t>, Israel</a:t>
            </a:r>
            <a:endParaRPr lang="en-US" dirty="0">
              <a:solidFill>
                <a:srgbClr val="FF0000"/>
              </a:solidFill>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27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8354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Background</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BC/BE Internal Medicine </a:t>
            </a:r>
          </a:p>
          <a:p>
            <a:r>
              <a:rPr lang="en-US" dirty="0" smtClean="0"/>
              <a:t>BC/BE Cardiology</a:t>
            </a:r>
          </a:p>
          <a:p>
            <a:r>
              <a:rPr lang="en-US" dirty="0" smtClean="0"/>
              <a:t>Fellowship in Interventional Cardiology</a:t>
            </a:r>
          </a:p>
          <a:p>
            <a:r>
              <a:rPr lang="en-US" dirty="0" smtClean="0"/>
              <a:t>Fellowship in Vascular Medicine – NIH, USA</a:t>
            </a:r>
          </a:p>
          <a:p>
            <a:r>
              <a:rPr lang="en-US" dirty="0" smtClean="0"/>
              <a:t>Fellowship in Stem Cells – NIH, USA</a:t>
            </a:r>
          </a:p>
          <a:p>
            <a:r>
              <a:rPr lang="en-US" dirty="0" smtClean="0"/>
              <a:t>Fellowship in Stem Cells Transplantation – University of Miami, USA</a:t>
            </a: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 y="76199"/>
            <a:ext cx="9144000" cy="127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31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rgbClr val="FF0000"/>
                </a:solidFill>
              </a:rPr>
              <a:t>    Editor in Chief </a:t>
            </a:r>
            <a:endParaRPr lang="en-US" sz="2400" dirty="0">
              <a:solidFill>
                <a:srgbClr val="FF0000"/>
              </a:solidFill>
            </a:endParaRPr>
          </a:p>
        </p:txBody>
      </p:sp>
      <p:sp>
        <p:nvSpPr>
          <p:cNvPr id="3" name="Content Placeholder 2"/>
          <p:cNvSpPr>
            <a:spLocks noGrp="1"/>
          </p:cNvSpPr>
          <p:nvPr>
            <p:ph idx="1"/>
          </p:nvPr>
        </p:nvSpPr>
        <p:spPr>
          <a:xfrm>
            <a:off x="843643" y="1364343"/>
            <a:ext cx="8229600" cy="5297488"/>
          </a:xfrm>
        </p:spPr>
        <p:txBody>
          <a:bodyPr>
            <a:normAutofit fontScale="47500" lnSpcReduction="20000"/>
          </a:bodyPr>
          <a:lstStyle/>
          <a:p>
            <a:endParaRPr lang="en-US" dirty="0"/>
          </a:p>
          <a:p>
            <a:pPr lvl="0">
              <a:lnSpc>
                <a:spcPct val="150000"/>
              </a:lnSpc>
              <a:spcBef>
                <a:spcPts val="0"/>
              </a:spcBef>
              <a:buFont typeface="Symbol"/>
              <a:buChar char=""/>
            </a:pPr>
            <a:r>
              <a:rPr lang="en-US" sz="5000" dirty="0" smtClean="0">
                <a:solidFill>
                  <a:srgbClr val="FF0000"/>
                </a:solidFill>
              </a:rPr>
              <a:t>Editorial Board: </a:t>
            </a:r>
          </a:p>
          <a:p>
            <a:pPr lvl="0">
              <a:lnSpc>
                <a:spcPct val="150000"/>
              </a:lnSpc>
              <a:spcBef>
                <a:spcPts val="0"/>
              </a:spcBef>
              <a:buFont typeface="Symbol"/>
              <a:buChar char=""/>
            </a:pPr>
            <a:r>
              <a:rPr lang="en-US" sz="4000" dirty="0" smtClean="0">
                <a:effectLst/>
                <a:ea typeface="Times New Roman"/>
              </a:rPr>
              <a:t>Clinical Medicine Insights: Cardiology</a:t>
            </a:r>
          </a:p>
          <a:p>
            <a:pPr lvl="0">
              <a:lnSpc>
                <a:spcPct val="150000"/>
              </a:lnSpc>
              <a:spcBef>
                <a:spcPts val="0"/>
              </a:spcBef>
              <a:buFont typeface="Symbol"/>
              <a:buChar char=""/>
            </a:pPr>
            <a:r>
              <a:rPr lang="en-US" sz="4000" dirty="0" smtClean="0">
                <a:solidFill>
                  <a:srgbClr val="444444"/>
                </a:solidFill>
                <a:effectLst/>
                <a:ea typeface="Times New Roman"/>
              </a:rPr>
              <a:t>The Open Nitric Oxide Journal (open access)</a:t>
            </a:r>
            <a:endParaRPr lang="en-US" sz="4000" dirty="0" smtClean="0">
              <a:effectLst/>
              <a:ea typeface="Times New Roman"/>
            </a:endParaRPr>
          </a:p>
          <a:p>
            <a:pPr lvl="0">
              <a:lnSpc>
                <a:spcPct val="150000"/>
              </a:lnSpc>
              <a:spcBef>
                <a:spcPts val="0"/>
              </a:spcBef>
              <a:buFont typeface="Symbol"/>
              <a:buChar char=""/>
            </a:pPr>
            <a:r>
              <a:rPr lang="en-US" sz="4000" i="0" dirty="0" smtClean="0">
                <a:effectLst/>
                <a:ea typeface="Times New Roman"/>
              </a:rPr>
              <a:t>Clinical Medicine Reviews in Women's Health</a:t>
            </a:r>
            <a:r>
              <a:rPr lang="en-US" sz="4000" i="1" dirty="0" smtClean="0">
                <a:effectLst/>
                <a:ea typeface="Times New Roman"/>
              </a:rPr>
              <a:t> </a:t>
            </a:r>
            <a:endParaRPr lang="en-US" sz="4000" dirty="0" smtClean="0">
              <a:effectLst/>
              <a:ea typeface="Times New Roman"/>
            </a:endParaRPr>
          </a:p>
          <a:p>
            <a:pPr lvl="0">
              <a:lnSpc>
                <a:spcPct val="150000"/>
              </a:lnSpc>
              <a:spcBef>
                <a:spcPts val="0"/>
              </a:spcBef>
              <a:buFont typeface="Symbol"/>
              <a:buChar char=""/>
            </a:pPr>
            <a:r>
              <a:rPr lang="en-US" sz="4000" dirty="0" smtClean="0">
                <a:effectLst/>
                <a:ea typeface="Times New Roman"/>
              </a:rPr>
              <a:t>Journal of Geriatric Cardiology</a:t>
            </a:r>
          </a:p>
          <a:p>
            <a:pPr lvl="0">
              <a:lnSpc>
                <a:spcPct val="150000"/>
              </a:lnSpc>
              <a:spcBef>
                <a:spcPts val="0"/>
              </a:spcBef>
              <a:buFont typeface="Symbol"/>
              <a:buChar char=""/>
            </a:pPr>
            <a:r>
              <a:rPr lang="en-US" sz="4000" dirty="0" smtClean="0">
                <a:effectLst/>
                <a:ea typeface="Times New Roman"/>
              </a:rPr>
              <a:t>Journal of Cardiovascular Disease Research</a:t>
            </a:r>
          </a:p>
          <a:p>
            <a:pPr lvl="0">
              <a:lnSpc>
                <a:spcPct val="150000"/>
              </a:lnSpc>
              <a:spcBef>
                <a:spcPts val="0"/>
              </a:spcBef>
              <a:buFont typeface="Symbol"/>
              <a:buChar char=""/>
            </a:pPr>
            <a:r>
              <a:rPr lang="en-US" sz="4000" dirty="0" smtClean="0">
                <a:effectLst/>
                <a:ea typeface="Times New Roman"/>
              </a:rPr>
              <a:t>Journal of Clinical Case Reports</a:t>
            </a:r>
          </a:p>
          <a:p>
            <a:pPr lvl="0">
              <a:lnSpc>
                <a:spcPct val="150000"/>
              </a:lnSpc>
              <a:spcBef>
                <a:spcPts val="0"/>
              </a:spcBef>
              <a:buFont typeface="Symbol"/>
              <a:buChar char=""/>
            </a:pPr>
            <a:r>
              <a:rPr lang="en-US" sz="4000" dirty="0" smtClean="0">
                <a:effectLst/>
                <a:ea typeface="Times New Roman"/>
              </a:rPr>
              <a:t>Coronary Artery Disease </a:t>
            </a:r>
          </a:p>
          <a:p>
            <a:pPr lvl="0">
              <a:lnSpc>
                <a:spcPct val="150000"/>
              </a:lnSpc>
              <a:spcBef>
                <a:spcPts val="0"/>
              </a:spcBef>
              <a:buFont typeface="Symbol"/>
              <a:buChar char=""/>
            </a:pPr>
            <a:r>
              <a:rPr lang="en-US" sz="4000" dirty="0" smtClean="0">
                <a:effectLst/>
                <a:ea typeface="Times New Roman"/>
              </a:rPr>
              <a:t>Advances in Vascular Medicine</a:t>
            </a:r>
            <a:r>
              <a:rPr lang="he-IL" sz="4000" i="1" dirty="0" smtClean="0">
                <a:effectLst/>
                <a:ea typeface="Times New Roman"/>
              </a:rPr>
              <a:t>‏</a:t>
            </a:r>
            <a:endParaRPr lang="en-US" sz="4000" dirty="0" smtClean="0">
              <a:effectLst/>
              <a:ea typeface="Times New Roman"/>
            </a:endParaRPr>
          </a:p>
          <a:p>
            <a:pPr lvl="0">
              <a:lnSpc>
                <a:spcPct val="150000"/>
              </a:lnSpc>
              <a:spcBef>
                <a:spcPts val="0"/>
              </a:spcBef>
              <a:buFont typeface="Symbol"/>
              <a:buChar char=""/>
            </a:pPr>
            <a:r>
              <a:rPr lang="en-US" sz="4000" dirty="0" smtClean="0">
                <a:effectLst/>
                <a:ea typeface="Times New Roman"/>
              </a:rPr>
              <a:t>Journal of Disease Markers</a:t>
            </a:r>
          </a:p>
          <a:p>
            <a:pPr lvl="0">
              <a:lnSpc>
                <a:spcPct val="150000"/>
              </a:lnSpc>
              <a:spcBef>
                <a:spcPts val="0"/>
              </a:spcBef>
              <a:buFont typeface="Symbol"/>
              <a:buChar char=""/>
            </a:pPr>
            <a:r>
              <a:rPr lang="en-US" sz="4000" dirty="0" smtClean="0">
                <a:effectLst/>
                <a:ea typeface="Times New Roman"/>
              </a:rPr>
              <a:t>Central European Journal of Medicine</a:t>
            </a:r>
          </a:p>
          <a:p>
            <a:pPr lvl="0">
              <a:lnSpc>
                <a:spcPct val="150000"/>
              </a:lnSpc>
              <a:spcBef>
                <a:spcPts val="0"/>
              </a:spcBef>
              <a:buFont typeface="Symbol"/>
              <a:buChar char=""/>
            </a:pPr>
            <a:r>
              <a:rPr lang="en-US" sz="4000" dirty="0" err="1" smtClean="0">
                <a:effectLst/>
                <a:ea typeface="Times New Roman"/>
              </a:rPr>
              <a:t>Edorium</a:t>
            </a:r>
            <a:r>
              <a:rPr lang="en-US" sz="4000" dirty="0" smtClean="0">
                <a:effectLst/>
                <a:ea typeface="Times New Roman"/>
              </a:rPr>
              <a:t> Journal of Medicine</a:t>
            </a:r>
          </a:p>
          <a:p>
            <a:pPr lvl="0">
              <a:lnSpc>
                <a:spcPct val="150000"/>
              </a:lnSpc>
              <a:spcBef>
                <a:spcPts val="0"/>
              </a:spcBef>
              <a:buFont typeface="Symbol"/>
              <a:buChar char=""/>
            </a:pPr>
            <a:r>
              <a:rPr lang="en-US" sz="4000" dirty="0" smtClean="0">
                <a:effectLst/>
                <a:ea typeface="Times New Roman"/>
              </a:rPr>
              <a:t>Journal of Case Reports and Clinical Research Studies</a:t>
            </a:r>
          </a:p>
          <a:p>
            <a:endParaRPr lang="en-US" sz="35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066800"/>
            <a:ext cx="4114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98159"/>
            <a:ext cx="9144000" cy="127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3007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Academic Appointments</a:t>
            </a:r>
            <a:endParaRPr lang="en-US" dirty="0">
              <a:solidFill>
                <a:srgbClr val="FF0000"/>
              </a:solidFill>
            </a:endParaRPr>
          </a:p>
        </p:txBody>
      </p:sp>
      <p:pic>
        <p:nvPicPr>
          <p:cNvPr id="2050"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tretch/>
        </p:blipFill>
        <p:spPr bwMode="auto">
          <a:xfrm>
            <a:off x="1599418" y="1759679"/>
            <a:ext cx="5945163" cy="4207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
            <a:ext cx="9144000" cy="127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4403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Research</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Stem cells in Vascular Medicine</a:t>
            </a:r>
          </a:p>
          <a:p>
            <a:r>
              <a:rPr lang="en-US" dirty="0" smtClean="0"/>
              <a:t>Endothelial Function measurement for risk assessment, prediction, guiding management</a:t>
            </a:r>
          </a:p>
          <a:p>
            <a:r>
              <a:rPr lang="en-US" dirty="0" smtClean="0"/>
              <a:t>Stem cells transplantation for cardiovascular diseases</a:t>
            </a:r>
          </a:p>
          <a:p>
            <a:r>
              <a:rPr lang="en-US" dirty="0" smtClean="0"/>
              <a:t>Heart Failure </a:t>
            </a:r>
          </a:p>
          <a:p>
            <a:r>
              <a:rPr lang="en-US" dirty="0" smtClean="0"/>
              <a:t>Atherosclerosis</a:t>
            </a: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
            <a:ext cx="9144000" cy="127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8426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768"/>
            <a:ext cx="8229600" cy="1584176"/>
          </a:xfrm>
        </p:spPr>
        <p:txBody>
          <a:bodyPr>
            <a:noAutofit/>
          </a:bodyPr>
          <a:lstStyle/>
          <a:p>
            <a:r>
              <a:rPr lang="en-US" sz="3600" b="1" dirty="0" smtClean="0"/>
              <a:t>Journal of Clinical Case Reports</a:t>
            </a:r>
            <a:r>
              <a:rPr lang="en-US" sz="3600" b="1" dirty="0"/>
              <a:t/>
            </a:r>
            <a:br>
              <a:rPr lang="en-US" sz="3600" b="1" dirty="0"/>
            </a:br>
            <a:r>
              <a:rPr lang="en-US" sz="3600" b="1" dirty="0"/>
              <a:t>Related Journals</a:t>
            </a:r>
            <a:r>
              <a:rPr lang="en-US" sz="3600" dirty="0"/>
              <a:t/>
            </a:r>
            <a:br>
              <a:rPr lang="en-US" sz="3600" dirty="0"/>
            </a:br>
            <a:endParaRPr lang="en-US" sz="3600" dirty="0"/>
          </a:p>
        </p:txBody>
      </p:sp>
      <p:sp>
        <p:nvSpPr>
          <p:cNvPr id="3" name="Content Placeholder 2"/>
          <p:cNvSpPr>
            <a:spLocks noGrp="1"/>
          </p:cNvSpPr>
          <p:nvPr>
            <p:ph idx="1"/>
          </p:nvPr>
        </p:nvSpPr>
        <p:spPr>
          <a:xfrm>
            <a:off x="457200" y="3429000"/>
            <a:ext cx="8229600" cy="2697163"/>
          </a:xfrm>
        </p:spPr>
        <p:txBody>
          <a:bodyPr/>
          <a:lstStyle/>
          <a:p>
            <a:r>
              <a:rPr lang="en-US" dirty="0" smtClean="0"/>
              <a:t>Journal of Clinical Trials</a:t>
            </a:r>
          </a:p>
          <a:p>
            <a:r>
              <a:rPr lang="en-US" dirty="0"/>
              <a:t>Journal of Clinical &amp; Experimental Pathology</a:t>
            </a:r>
            <a:endParaRPr lang="en-US" dirty="0" smtClean="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3"/>
            <a:ext cx="9144000"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9997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To view Related conferences</a:t>
            </a:r>
            <a:endParaRPr lang="en-IN" dirty="0"/>
          </a:p>
        </p:txBody>
      </p:sp>
      <p:sp>
        <p:nvSpPr>
          <p:cNvPr id="3" name="Content Placeholder 2"/>
          <p:cNvSpPr>
            <a:spLocks noGrp="1"/>
          </p:cNvSpPr>
          <p:nvPr>
            <p:ph idx="1"/>
          </p:nvPr>
        </p:nvSpPr>
        <p:spPr/>
        <p:txBody>
          <a:bodyPr/>
          <a:lstStyle/>
          <a:p>
            <a:r>
              <a:rPr lang="en-IN" dirty="0">
                <a:hlinkClick r:id="rId2"/>
              </a:rPr>
              <a:t>http://www.conferenceseries.com</a:t>
            </a:r>
            <a:r>
              <a:rPr lang="en-IN" dirty="0" smtClean="0">
                <a:hlinkClick r:id="rId2"/>
              </a:rPr>
              <a:t>/</a:t>
            </a:r>
            <a:endParaRPr lang="en-IN" dirty="0" smtClean="0"/>
          </a:p>
          <a:p>
            <a:endParaRPr lang="en-IN" dirty="0"/>
          </a:p>
        </p:txBody>
      </p:sp>
    </p:spTree>
    <p:extLst>
      <p:ext uri="{BB962C8B-B14F-4D97-AF65-F5344CB8AC3E}">
        <p14:creationId xmlns:p14="http://schemas.microsoft.com/office/powerpoint/2010/main" val="2708567503"/>
      </p:ext>
    </p:extLst>
  </p:cSld>
  <p:clrMapOvr>
    <a:masterClrMapping/>
  </p:clrMapOvr>
</p:sld>
</file>

<file path=ppt/theme/theme1.xml><?xml version="1.0" encoding="utf-8"?>
<a:theme xmlns:a="http://schemas.openxmlformats.org/drawingml/2006/main" name="1_Master 2">
  <a:themeElements>
    <a:clrScheme name="Fenditur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Fenditur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enditur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Fenditura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enditura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Fenditura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Fenditura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Fenditura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Fenditura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Fenditura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Fenditura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23</TotalTime>
  <Words>338</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1_Master 2</vt:lpstr>
      <vt:lpstr>Thatch</vt:lpstr>
      <vt:lpstr>PowerPoint Presentation</vt:lpstr>
      <vt:lpstr>Arnon Blum, MD</vt:lpstr>
      <vt:lpstr>Background</vt:lpstr>
      <vt:lpstr>    Editor in Chief </vt:lpstr>
      <vt:lpstr>Academic Appointments</vt:lpstr>
      <vt:lpstr>Research</vt:lpstr>
      <vt:lpstr>Journal of Clinical Case Reports Related Journals </vt:lpstr>
      <vt:lpstr> To view Related conferences</vt:lpstr>
    </vt:vector>
  </TitlesOfParts>
  <Company>Univeristy of Miami - Miller School of Medicine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Arnon Blum, MD</dc:title>
  <dc:creator>Nava</dc:creator>
  <cp:lastModifiedBy>Ayushi Sharma</cp:lastModifiedBy>
  <cp:revision>6</cp:revision>
  <dcterms:created xsi:type="dcterms:W3CDTF">2014-09-20T18:02:54Z</dcterms:created>
  <dcterms:modified xsi:type="dcterms:W3CDTF">2015-10-19T08:35:56Z</dcterms:modified>
</cp:coreProperties>
</file>