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56" r:id="rId4"/>
    <p:sldId id="257" r:id="rId5"/>
    <p:sldId id="258" r:id="rId6"/>
    <p:sldId id="259" r:id="rId7"/>
    <p:sldId id="275" r:id="rId8"/>
    <p:sldId id="260" r:id="rId9"/>
    <p:sldId id="269" r:id="rId10"/>
    <p:sldId id="270" r:id="rId11"/>
    <p:sldId id="261" r:id="rId12"/>
    <p:sldId id="276" r:id="rId13"/>
    <p:sldId id="277" r:id="rId14"/>
    <p:sldId id="27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23" autoAdjust="0"/>
  </p:normalViewPr>
  <p:slideViewPr>
    <p:cSldViewPr>
      <p:cViewPr varScale="1">
        <p:scale>
          <a:sx n="61" d="100"/>
          <a:sy n="61" d="100"/>
        </p:scale>
        <p:origin x="-16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10/14/2014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10/14/2014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omics@omicsonline.or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sciencecentral.org/journals/alternative-integrative-medicine.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42431"/>
            <a:ext cx="9137650" cy="2278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07769" y="829120"/>
            <a:ext cx="4876800"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6600" b="1" dirty="0" smtClean="0">
                <a:latin typeface="Stencil" panose="040409050D0802020404" pitchFamily="82" charset="0"/>
              </a:rPr>
              <a:t>OMICS Group</a:t>
            </a:r>
            <a:endParaRPr lang="en-US" sz="6600" b="1" dirty="0">
              <a:latin typeface="Stencil" panose="040409050D0802020404" pitchFamily="82" charset="0"/>
            </a:endParaRPr>
          </a:p>
        </p:txBody>
      </p:sp>
      <p:sp>
        <p:nvSpPr>
          <p:cNvPr id="2052" name="Rectangle 8"/>
          <p:cNvSpPr>
            <a:spLocks noChangeArrowheads="1"/>
          </p:cNvSpPr>
          <p:nvPr/>
        </p:nvSpPr>
        <p:spPr bwMode="auto">
          <a:xfrm>
            <a:off x="152400" y="6457950"/>
            <a:ext cx="56388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000" dirty="0">
                <a:latin typeface="Arial" pitchFamily="34" charset="0"/>
              </a:rPr>
              <a:t>Contact us at: </a:t>
            </a:r>
            <a:r>
              <a:rPr lang="en-US" altLang="en-US" sz="2000" dirty="0" smtClean="0">
                <a:latin typeface="Arial" pitchFamily="34" charset="0"/>
                <a:hlinkClick r:id="rId3"/>
              </a:rPr>
              <a:t>contact.omics@omicsonline.org</a:t>
            </a:r>
            <a:r>
              <a:rPr lang="en-US" altLang="en-US" sz="2000" dirty="0" smtClean="0">
                <a:latin typeface="Arial" pitchFamily="34" charset="0"/>
              </a:rPr>
              <a:t> </a:t>
            </a:r>
            <a:endParaRPr lang="en-US" altLang="en-US" sz="2000" dirty="0">
              <a:latin typeface="Arial" pitchFamily="34" charset="0"/>
            </a:endParaRPr>
          </a:p>
        </p:txBody>
      </p:sp>
      <p:pic>
        <p:nvPicPr>
          <p:cNvPr id="2053" name="Picture 3" descr="C:\Users\rakesh-s\Desktop\indexF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85306"/>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278062"/>
            <a:ext cx="9137650" cy="4179888"/>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endParaRPr lang="en-US" sz="2400" dirty="0" smtClean="0">
              <a:solidFill>
                <a:srgbClr val="0070C0"/>
              </a:solidFill>
              <a:latin typeface="Nyala" panose="02000504070300020003" pitchFamily="2" charset="0"/>
            </a:endParaRPr>
          </a:p>
          <a:p>
            <a:pPr>
              <a:defRPr/>
            </a:pPr>
            <a:r>
              <a:rPr lang="en-US" sz="2400" dirty="0" smtClean="0">
                <a:solidFill>
                  <a:srgbClr val="0070C0"/>
                </a:solidFill>
                <a:latin typeface="Nyala" panose="02000504070300020003" pitchFamily="2" charset="0"/>
              </a:rPr>
              <a:t>OMICS </a:t>
            </a:r>
            <a:r>
              <a:rPr lang="en-US" sz="2400" dirty="0">
                <a:solidFill>
                  <a:srgbClr val="0070C0"/>
                </a:solidFill>
                <a:latin typeface="Nyala" panose="02000504070300020003" pitchFamily="2" charset="0"/>
              </a:rPr>
              <a:t>Group International through its Open Access Initiative is committed to make genuine and reliable contributions to the scientific community. OMICS Group hosts over </a:t>
            </a:r>
            <a:r>
              <a:rPr lang="en-US" sz="2400" b="1" dirty="0">
                <a:solidFill>
                  <a:srgbClr val="0070C0"/>
                </a:solidFill>
                <a:latin typeface="Nyala" panose="02000504070300020003" pitchFamily="2" charset="0"/>
              </a:rPr>
              <a:t>400</a:t>
            </a:r>
            <a:r>
              <a:rPr lang="en-US" sz="2400" dirty="0">
                <a:solidFill>
                  <a:srgbClr val="0070C0"/>
                </a:solidFill>
                <a:latin typeface="Nyala" panose="02000504070300020003" pitchFamily="2" charset="0"/>
              </a:rPr>
              <a:t> leading-edge peer reviewed Open Access Journals and organizes over </a:t>
            </a:r>
            <a:r>
              <a:rPr lang="en-US" sz="2400" b="1" dirty="0">
                <a:solidFill>
                  <a:srgbClr val="0070C0"/>
                </a:solidFill>
                <a:latin typeface="Nyala" panose="02000504070300020003" pitchFamily="2" charset="0"/>
              </a:rPr>
              <a:t>300</a:t>
            </a:r>
            <a:r>
              <a:rPr lang="en-US" sz="2400" dirty="0">
                <a:solidFill>
                  <a:srgbClr val="0070C0"/>
                </a:solidFill>
                <a:latin typeface="Nyala" panose="02000504070300020003" pitchFamily="2" charset="0"/>
              </a:rPr>
              <a:t> International Conferences annually all over the world. OMICS Publishing Group journals have over </a:t>
            </a:r>
            <a:r>
              <a:rPr lang="en-US" sz="2400" b="1" dirty="0">
                <a:solidFill>
                  <a:srgbClr val="0070C0"/>
                </a:solidFill>
                <a:latin typeface="Nyala" panose="02000504070300020003" pitchFamily="2" charset="0"/>
              </a:rPr>
              <a:t>3 million</a:t>
            </a:r>
            <a:r>
              <a:rPr lang="en-US" sz="2400" dirty="0">
                <a:solidFill>
                  <a:srgbClr val="0070C0"/>
                </a:solidFill>
                <a:latin typeface="Nyala" panose="02000504070300020003" pitchFamily="2" charset="0"/>
              </a:rPr>
              <a:t> readers and the fame and success of the same can be attributed to the strong editorial board which contains over </a:t>
            </a:r>
            <a:r>
              <a:rPr lang="en-US" sz="2400" b="1" dirty="0">
                <a:solidFill>
                  <a:srgbClr val="0070C0"/>
                </a:solidFill>
                <a:latin typeface="Nyala" panose="02000504070300020003" pitchFamily="2" charset="0"/>
              </a:rPr>
              <a:t>30000</a:t>
            </a:r>
            <a:r>
              <a:rPr lang="en-US" sz="2400" dirty="0">
                <a:solidFill>
                  <a:srgbClr val="0070C0"/>
                </a:solidFill>
                <a:latin typeface="Nyala" panose="02000504070300020003" pitchFamily="2" charset="0"/>
              </a:rPr>
              <a:t> eminent personalities that ensure a rapid, quality and quick review process. OMICS Group signed an agreement with more than </a:t>
            </a:r>
            <a:r>
              <a:rPr lang="en-US" sz="2400" b="1" dirty="0">
                <a:solidFill>
                  <a:srgbClr val="0070C0"/>
                </a:solidFill>
                <a:latin typeface="Nyala" panose="02000504070300020003" pitchFamily="2" charset="0"/>
              </a:rPr>
              <a:t>1000</a:t>
            </a:r>
            <a:r>
              <a:rPr lang="en-US" sz="24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8736353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hargavi-k\Desktop\pm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4791" y="1905000"/>
            <a:ext cx="4953000" cy="425515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p:cNvSpPr>
            <a:spLocks noGrp="1" noChangeArrowheads="1"/>
          </p:cNvSpPr>
          <p:nvPr>
            <p:ph type="title"/>
          </p:nvPr>
        </p:nvSpPr>
        <p:spPr>
          <a:xfrm>
            <a:off x="381000" y="343546"/>
            <a:ext cx="8305800" cy="1180454"/>
          </a:xfrm>
        </p:spPr>
        <p:txBody>
          <a:bodyPr>
            <a:normAutofit/>
          </a:bodyPr>
          <a:lstStyle/>
          <a:p>
            <a:pPr marL="0" indent="0"/>
            <a:r>
              <a:rPr lang="en-US" sz="3200" dirty="0">
                <a:solidFill>
                  <a:schemeClr val="tx1"/>
                </a:solidFill>
                <a:cs typeface="MV Boli" pitchFamily="2" charset="0"/>
              </a:rPr>
              <a:t>Physical Medicine </a:t>
            </a:r>
            <a:r>
              <a:rPr lang="en-US" sz="3200" dirty="0" smtClean="0">
                <a:solidFill>
                  <a:schemeClr val="tx1"/>
                </a:solidFill>
                <a:cs typeface="MV Boli" pitchFamily="2" charset="0"/>
              </a:rPr>
              <a:t>and Rehabilitation Practice</a:t>
            </a:r>
            <a:endParaRPr lang="en-US" sz="3200" dirty="0">
              <a:solidFill>
                <a:schemeClr val="tx1"/>
              </a:solidFill>
              <a:cs typeface="MV Boli" pitchFamily="2" charset="0"/>
            </a:endParaRPr>
          </a:p>
        </p:txBody>
      </p:sp>
    </p:spTree>
    <p:extLst>
      <p:ext uri="{BB962C8B-B14F-4D97-AF65-F5344CB8AC3E}">
        <p14:creationId xmlns:p14="http://schemas.microsoft.com/office/powerpoint/2010/main" val="1845877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81000"/>
            <a:ext cx="8183880" cy="838200"/>
          </a:xfrm>
        </p:spPr>
        <p:txBody>
          <a:bodyPr>
            <a:normAutofit/>
          </a:bodyPr>
          <a:lstStyle/>
          <a:p>
            <a:pPr algn="r" eaLnBrk="1" hangingPunct="1"/>
            <a:r>
              <a:rPr lang="en-US" b="1" dirty="0" smtClean="0">
                <a:solidFill>
                  <a:schemeClr val="tx1"/>
                </a:solidFill>
              </a:rPr>
              <a:t>Scope &amp; Future</a:t>
            </a:r>
          </a:p>
        </p:txBody>
      </p:sp>
      <p:sp>
        <p:nvSpPr>
          <p:cNvPr id="6147" name="Rectangle 3"/>
          <p:cNvSpPr>
            <a:spLocks noGrp="1" noChangeArrowheads="1"/>
          </p:cNvSpPr>
          <p:nvPr>
            <p:ph idx="1"/>
          </p:nvPr>
        </p:nvSpPr>
        <p:spPr>
          <a:xfrm>
            <a:off x="381000" y="1524000"/>
            <a:ext cx="8229599" cy="4876800"/>
          </a:xfrm>
        </p:spPr>
        <p:txBody>
          <a:bodyPr>
            <a:normAutofit fontScale="70000" lnSpcReduction="20000"/>
          </a:bodyPr>
          <a:lstStyle/>
          <a:p>
            <a:pPr marL="0" indent="0">
              <a:buNone/>
            </a:pPr>
            <a:r>
              <a:rPr lang="en-US" dirty="0"/>
              <a:t>It is with a feeling of great pride that we physicians who have devoted our interest to the combined specialty of physical medicine and rehabilitation gather here for the first meetings of the new section of the American Medical Association which deals with this field. Physical medicine has been defined as the employment of the physical and other effective diagnostic and therapeutic properties of light, heat, cold, water, electricity, massage, manipulation, exercise and mechanical devices for diagnosis, for research and for physical and occupational therapy and physical rehabilitation. Rehabilitation has been defined as the employment of physical medicine, technics of psychosocial adjustment and vocational retraining for the purpose of aiding the patient to achieve the maximal function and adjustment and of preparing him physically, mentally, socially and vocationally for the fullest possible life compatible with his abilities and disabilities.</a:t>
            </a:r>
            <a:endParaRPr lang="en-US" dirty="0" smtClean="0"/>
          </a:p>
        </p:txBody>
      </p:sp>
    </p:spTree>
    <p:extLst>
      <p:ext uri="{BB962C8B-B14F-4D97-AF65-F5344CB8AC3E}">
        <p14:creationId xmlns:p14="http://schemas.microsoft.com/office/powerpoint/2010/main" val="2618655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0052" y="1828800"/>
            <a:ext cx="4191000" cy="4648200"/>
          </a:xfrm>
        </p:spPr>
        <p:txBody>
          <a:bodyPr>
            <a:normAutofit fontScale="70000" lnSpcReduction="20000"/>
          </a:bodyPr>
          <a:lstStyle/>
          <a:p>
            <a:pPr>
              <a:buFont typeface="Wingdings" pitchFamily="2" charset="2"/>
              <a:buChar char="q"/>
              <a:defRPr/>
            </a:pPr>
            <a:endParaRPr lang="en-US" sz="2600" dirty="0" smtClean="0"/>
          </a:p>
          <a:p>
            <a:pPr>
              <a:buFont typeface="Wingdings" pitchFamily="2" charset="2"/>
              <a:buChar char="q"/>
              <a:defRPr/>
            </a:pPr>
            <a:r>
              <a:rPr lang="en-US" sz="3300" dirty="0" smtClean="0"/>
              <a:t>Journal </a:t>
            </a:r>
            <a:r>
              <a:rPr lang="en-US" sz="3300" dirty="0"/>
              <a:t>of Community Medicine &amp; Health </a:t>
            </a:r>
            <a:r>
              <a:rPr lang="en-US" sz="3300" dirty="0" smtClean="0"/>
              <a:t>Education</a:t>
            </a:r>
          </a:p>
          <a:p>
            <a:pPr marL="137160" indent="0">
              <a:buNone/>
              <a:defRPr/>
            </a:pPr>
            <a:endParaRPr lang="en-US" sz="3300" dirty="0"/>
          </a:p>
          <a:p>
            <a:pPr>
              <a:buFont typeface="Wingdings" pitchFamily="2" charset="2"/>
              <a:buChar char="q"/>
              <a:defRPr/>
            </a:pPr>
            <a:r>
              <a:rPr lang="en-US" sz="3300" dirty="0"/>
              <a:t>Internal Medicine: Open </a:t>
            </a:r>
            <a:r>
              <a:rPr lang="en-US" sz="3300" dirty="0" smtClean="0"/>
              <a:t>Access</a:t>
            </a:r>
          </a:p>
          <a:p>
            <a:pPr>
              <a:buFont typeface="Wingdings" pitchFamily="2" charset="2"/>
              <a:buChar char="q"/>
              <a:defRPr/>
            </a:pPr>
            <a:endParaRPr lang="en-US" sz="3300" dirty="0" smtClean="0"/>
          </a:p>
          <a:p>
            <a:pPr>
              <a:buFont typeface="Wingdings" pitchFamily="2" charset="2"/>
              <a:buChar char="q"/>
              <a:defRPr/>
            </a:pPr>
            <a:r>
              <a:rPr lang="en-US" sz="3300" dirty="0" smtClean="0"/>
              <a:t>General </a:t>
            </a:r>
            <a:r>
              <a:rPr lang="en-US" sz="3300" dirty="0"/>
              <a:t>Medicine: Open </a:t>
            </a:r>
            <a:r>
              <a:rPr lang="en-US" sz="3300" dirty="0" smtClean="0"/>
              <a:t>Access</a:t>
            </a:r>
          </a:p>
          <a:p>
            <a:pPr marL="137160" indent="0">
              <a:buNone/>
              <a:defRPr/>
            </a:pPr>
            <a:endParaRPr lang="en-US" sz="3300" dirty="0" smtClean="0"/>
          </a:p>
          <a:p>
            <a:pPr>
              <a:buFont typeface="Wingdings" pitchFamily="2" charset="2"/>
              <a:buChar char="q"/>
              <a:defRPr/>
            </a:pPr>
            <a:r>
              <a:rPr lang="en-US" sz="3300" dirty="0"/>
              <a:t>Journal of Vascular Medicine &amp; Surgery</a:t>
            </a:r>
            <a:r>
              <a:rPr lang="en-US" dirty="0"/>
              <a:t/>
            </a:r>
            <a:br>
              <a:rPr lang="en-US" dirty="0"/>
            </a:br>
            <a:r>
              <a:rPr lang="en-US" dirty="0"/>
              <a:t/>
            </a:r>
            <a:br>
              <a:rPr lang="en-US" dirty="0"/>
            </a:br>
            <a:endParaRPr lang="en-US" dirty="0"/>
          </a:p>
        </p:txBody>
      </p:sp>
      <p:pic>
        <p:nvPicPr>
          <p:cNvPr id="15363" name="Picture 3" descr="C:\Users\bhargavi-k\Desktop\alternative-integrative-medici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057400"/>
            <a:ext cx="3200400" cy="3581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p:cNvSpPr>
            <a:spLocks noGrp="1" noChangeArrowheads="1"/>
          </p:cNvSpPr>
          <p:nvPr>
            <p:ph type="title"/>
          </p:nvPr>
        </p:nvSpPr>
        <p:spPr>
          <a:xfrm>
            <a:off x="457200" y="381000"/>
            <a:ext cx="8183880" cy="838200"/>
          </a:xfrm>
        </p:spPr>
        <p:txBody>
          <a:bodyPr>
            <a:normAutofit/>
          </a:bodyPr>
          <a:lstStyle/>
          <a:p>
            <a:pPr algn="r" eaLnBrk="1" hangingPunct="1"/>
            <a:r>
              <a:rPr lang="en-US" b="1" dirty="0" smtClean="0">
                <a:solidFill>
                  <a:schemeClr val="tx1"/>
                </a:solidFill>
              </a:rPr>
              <a:t>Related Journals</a:t>
            </a:r>
          </a:p>
        </p:txBody>
      </p:sp>
    </p:spTree>
    <p:extLst>
      <p:ext uri="{BB962C8B-B14F-4D97-AF65-F5344CB8AC3E}">
        <p14:creationId xmlns:p14="http://schemas.microsoft.com/office/powerpoint/2010/main" val="3319486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49170" y="609600"/>
            <a:ext cx="7785230" cy="914400"/>
          </a:xfrm>
        </p:spPr>
        <p:txBody>
          <a:bodyPr>
            <a:normAutofit/>
          </a:bodyPr>
          <a:lstStyle/>
          <a:p>
            <a:pPr algn="r"/>
            <a:r>
              <a:rPr lang="en-US" dirty="0" smtClean="0">
                <a:solidFill>
                  <a:schemeClr val="tx1"/>
                </a:solidFill>
              </a:rPr>
              <a:t>Related Conferences </a:t>
            </a:r>
            <a:endParaRPr lang="en-US" dirty="0">
              <a:solidFill>
                <a:schemeClr val="tx1"/>
              </a:solidFill>
            </a:endParaRPr>
          </a:p>
        </p:txBody>
      </p:sp>
      <p:sp>
        <p:nvSpPr>
          <p:cNvPr id="8" name="Content Placeholder 7"/>
          <p:cNvSpPr>
            <a:spLocks noGrp="1"/>
          </p:cNvSpPr>
          <p:nvPr>
            <p:ph idx="1"/>
          </p:nvPr>
        </p:nvSpPr>
        <p:spPr>
          <a:xfrm>
            <a:off x="381000" y="3657600"/>
            <a:ext cx="6400800" cy="2286000"/>
          </a:xfrm>
        </p:spPr>
        <p:txBody>
          <a:bodyPr>
            <a:normAutofit fontScale="92500" lnSpcReduction="20000"/>
          </a:bodyPr>
          <a:lstStyle/>
          <a:p>
            <a:endParaRPr lang="en-US" b="1" dirty="0" smtClean="0"/>
          </a:p>
          <a:p>
            <a:r>
              <a:rPr lang="en-US" b="1" dirty="0" smtClean="0"/>
              <a:t>2</a:t>
            </a:r>
            <a:r>
              <a:rPr lang="en-US" b="1" baseline="30000" dirty="0" smtClean="0"/>
              <a:t>nd</a:t>
            </a:r>
            <a:r>
              <a:rPr lang="en-US" b="1" dirty="0"/>
              <a:t> International Conference on</a:t>
            </a:r>
          </a:p>
          <a:p>
            <a:pPr marL="137160" indent="0">
              <a:buNone/>
            </a:pPr>
            <a:r>
              <a:rPr lang="en-US" dirty="0"/>
              <a:t>Predictive, Preventive and Personalized Medicine &amp; Molecular Diagnostics</a:t>
            </a:r>
          </a:p>
          <a:p>
            <a:pPr marL="137160" indent="0">
              <a:buNone/>
            </a:pPr>
            <a:endParaRPr lang="en-US" dirty="0"/>
          </a:p>
        </p:txBody>
      </p:sp>
      <p:pic>
        <p:nvPicPr>
          <p:cNvPr id="6"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1390" y="1905000"/>
            <a:ext cx="240541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3709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438400" y="164873"/>
            <a:ext cx="6248400" cy="369332"/>
          </a:xfrm>
          <a:prstGeom prst="rect">
            <a:avLst/>
          </a:prstGeom>
        </p:spPr>
        <p:txBody>
          <a:bodyPr wrap="square">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a:t>
            </a:r>
            <a:r>
              <a:rPr lang="en-US" b="1" dirty="0" smtClean="0">
                <a:solidFill>
                  <a:schemeClr val="accent5">
                    <a:lumMod val="10000"/>
                  </a:schemeClr>
                </a:solidFill>
                <a:latin typeface="Andalus" panose="02020603050405020304" pitchFamily="18" charset="-78"/>
                <a:ea typeface="Osaka" charset="-128"/>
                <a:cs typeface="Andalus" panose="02020603050405020304" pitchFamily="18" charset="-78"/>
              </a:rPr>
              <a:t>Membership</a:t>
            </a: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solidFill>
                  <a:schemeClr val="bg1"/>
                </a:solidFill>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solidFill>
                  <a:schemeClr val="bg1"/>
                </a:solidFill>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990600"/>
            <a:ext cx="8991600" cy="48006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166688" y="6019800"/>
            <a:ext cx="8839200"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a:t>
            </a:r>
            <a:r>
              <a:rPr lang="en-US" b="1" dirty="0" smtClean="0">
                <a:solidFill>
                  <a:srgbClr val="0070C0"/>
                </a:solidFill>
                <a:latin typeface="Microsoft YaHei" panose="020B0503020204020204" pitchFamily="34" charset="-122"/>
                <a:ea typeface="Microsoft YaHei" panose="020B0503020204020204" pitchFamily="34" charset="-122"/>
              </a:rPr>
              <a:t>: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http://esciencecentral.org/journals/alternative-integrative-medicine.php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p:txBody>
      </p:sp>
      <p:sp>
        <p:nvSpPr>
          <p:cNvPr id="7" name="Title 1"/>
          <p:cNvSpPr txBox="1">
            <a:spLocks/>
          </p:cNvSpPr>
          <p:nvPr/>
        </p:nvSpPr>
        <p:spPr>
          <a:xfrm>
            <a:off x="319088" y="41275"/>
            <a:ext cx="8534400" cy="790575"/>
          </a:xfrm>
          <a:prstGeom prst="rect">
            <a:avLst/>
          </a:prstGeom>
        </p:spPr>
        <p:txBody>
          <a:bodyPr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2819400"/>
            <a:ext cx="4114800" cy="1905000"/>
          </a:xfrm>
        </p:spPr>
        <p:txBody>
          <a:bodyPr>
            <a:normAutofit fontScale="90000"/>
          </a:bodyPr>
          <a:lstStyle/>
          <a:p>
            <a:pPr algn="l"/>
            <a:r>
              <a:rPr lang="en-US" sz="2800" dirty="0" smtClean="0">
                <a:solidFill>
                  <a:schemeClr val="tx1"/>
                </a:solidFill>
                <a:effectLst/>
                <a:latin typeface="Narkisim" pitchFamily="34" charset="-79"/>
                <a:cs typeface="Narkisim" pitchFamily="34" charset="-79"/>
              </a:rPr>
              <a:t/>
            </a:r>
            <a:br>
              <a:rPr lang="en-US" sz="2800" dirty="0" smtClean="0">
                <a:solidFill>
                  <a:schemeClr val="tx1"/>
                </a:solidFill>
                <a:effectLst/>
                <a:latin typeface="Narkisim" pitchFamily="34" charset="-79"/>
                <a:cs typeface="Narkisim" pitchFamily="34" charset="-79"/>
              </a:rPr>
            </a:br>
            <a:r>
              <a:rPr lang="en-US" sz="2800" dirty="0" smtClean="0">
                <a:solidFill>
                  <a:schemeClr val="tx1"/>
                </a:solidFill>
                <a:effectLst/>
                <a:latin typeface="Narkisim" pitchFamily="34" charset="-79"/>
                <a:cs typeface="Narkisim" pitchFamily="34" charset="-79"/>
              </a:rPr>
              <a:t>Arthur </a:t>
            </a:r>
            <a:r>
              <a:rPr lang="en-US" sz="2800" dirty="0">
                <a:solidFill>
                  <a:schemeClr val="tx1"/>
                </a:solidFill>
                <a:effectLst/>
                <a:latin typeface="Narkisim" pitchFamily="34" charset="-79"/>
                <a:cs typeface="Narkisim" pitchFamily="34" charset="-79"/>
              </a:rPr>
              <a:t>Jason De </a:t>
            </a:r>
            <a:r>
              <a:rPr lang="en-US" sz="2800" dirty="0" smtClean="0">
                <a:solidFill>
                  <a:schemeClr val="tx1"/>
                </a:solidFill>
                <a:effectLst/>
                <a:latin typeface="Narkisim" pitchFamily="34" charset="-79"/>
                <a:cs typeface="Narkisim" pitchFamily="34" charset="-79"/>
              </a:rPr>
              <a:t>Luigi</a:t>
            </a:r>
            <a:br>
              <a:rPr lang="en-US" sz="2800" dirty="0" smtClean="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
            </a:r>
            <a:br>
              <a:rPr lang="en-US" sz="2800" dirty="0">
                <a:solidFill>
                  <a:schemeClr val="tx1"/>
                </a:solidFill>
                <a:effectLst/>
                <a:latin typeface="Narkisim" pitchFamily="34" charset="-79"/>
                <a:cs typeface="Narkisim" pitchFamily="34" charset="-79"/>
              </a:rPr>
            </a:br>
            <a:r>
              <a:rPr lang="en-US" sz="2800" dirty="0">
                <a:solidFill>
                  <a:schemeClr val="tx1"/>
                </a:solidFill>
                <a:effectLst/>
                <a:latin typeface="Narkisim" pitchFamily="34" charset="-79"/>
                <a:cs typeface="Narkisim" pitchFamily="34" charset="-79"/>
              </a:rPr>
              <a:t>Georgetown University School of </a:t>
            </a:r>
            <a:r>
              <a:rPr lang="en-US" sz="2800" dirty="0" smtClean="0">
                <a:solidFill>
                  <a:schemeClr val="tx1"/>
                </a:solidFill>
                <a:effectLst/>
                <a:latin typeface="Narkisim" pitchFamily="34" charset="-79"/>
                <a:cs typeface="Narkisim" pitchFamily="34" charset="-79"/>
              </a:rPr>
              <a:t>Medicine , USA</a:t>
            </a:r>
            <a:r>
              <a:rPr lang="en-US" sz="2800" dirty="0" smtClean="0">
                <a:solidFill>
                  <a:schemeClr val="tx1"/>
                </a:solidFill>
                <a:effectLst/>
                <a:latin typeface="Narkisim" pitchFamily="34" charset="-79"/>
                <a:cs typeface="Narkisim" pitchFamily="34" charset="-79"/>
              </a:rPr>
              <a:t/>
            </a:r>
            <a:br>
              <a:rPr lang="en-US" sz="2800" dirty="0" smtClean="0">
                <a:solidFill>
                  <a:schemeClr val="tx1"/>
                </a:solidFill>
                <a:effectLst/>
                <a:latin typeface="Narkisim" pitchFamily="34" charset="-79"/>
                <a:cs typeface="Narkisim" pitchFamily="34" charset="-79"/>
              </a:rPr>
            </a:br>
            <a:endParaRPr lang="en-US" sz="2800" dirty="0">
              <a:solidFill>
                <a:schemeClr val="tx1"/>
              </a:solidFill>
              <a:latin typeface="Narkisim" pitchFamily="34" charset="-79"/>
              <a:cs typeface="Narkisim" pitchFamily="34" charset="-79"/>
            </a:endParaRPr>
          </a:p>
        </p:txBody>
      </p:sp>
      <p:sp>
        <p:nvSpPr>
          <p:cNvPr id="3" name="Subtitle 2"/>
          <p:cNvSpPr>
            <a:spLocks noGrp="1"/>
          </p:cNvSpPr>
          <p:nvPr>
            <p:ph type="subTitle" idx="1"/>
          </p:nvPr>
        </p:nvSpPr>
        <p:spPr>
          <a:xfrm>
            <a:off x="157842" y="5029200"/>
            <a:ext cx="8300357" cy="1371600"/>
          </a:xfrm>
        </p:spPr>
        <p:txBody>
          <a:bodyPr>
            <a:normAutofit fontScale="85000" lnSpcReduction="10000"/>
          </a:bodyPr>
          <a:lstStyle/>
          <a:p>
            <a:pPr algn="ctr"/>
            <a:endParaRPr lang="en-US" b="1" i="1" dirty="0" smtClean="0">
              <a:solidFill>
                <a:schemeClr val="tx1"/>
              </a:solidFill>
            </a:endParaRPr>
          </a:p>
          <a:p>
            <a:pPr algn="ctr"/>
            <a:r>
              <a:rPr lang="en-US" sz="2800" b="1" i="1" dirty="0" smtClean="0">
                <a:solidFill>
                  <a:schemeClr val="tx1"/>
                </a:solidFill>
              </a:rPr>
              <a:t>Editor-in-chief </a:t>
            </a:r>
          </a:p>
          <a:p>
            <a:pPr algn="ctr"/>
            <a:r>
              <a:rPr lang="en-US" sz="2800" b="1" i="1" dirty="0" smtClean="0">
                <a:solidFill>
                  <a:schemeClr val="tx1"/>
                </a:solidFill>
              </a:rPr>
              <a:t>of</a:t>
            </a:r>
          </a:p>
          <a:p>
            <a:pPr algn="ctr"/>
            <a:r>
              <a:rPr lang="en-US" sz="2800" b="1" i="1" dirty="0" smtClean="0">
                <a:solidFill>
                  <a:schemeClr val="tx1"/>
                </a:solidFill>
              </a:rPr>
              <a:t>Journal of Alternative &amp; Integrative Medicine</a:t>
            </a:r>
            <a:endParaRPr lang="en-US" sz="2800" b="1" i="1" dirty="0">
              <a:solidFill>
                <a:schemeClr val="tx1"/>
              </a:solidFill>
            </a:endParaRPr>
          </a:p>
        </p:txBody>
      </p:sp>
      <p:pic>
        <p:nvPicPr>
          <p:cNvPr id="1026" name="Picture 2" descr="C:\Users\bhargavi-k\Desktop\DeLuigi_Arthur_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559078"/>
            <a:ext cx="2438400" cy="322860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bhargavi-k\Bhagi\4) Managemnt Task\University Content\Logo Images\Arthur Jason De Luig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756184"/>
            <a:ext cx="2209800" cy="160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315200" cy="685800"/>
          </a:xfrm>
        </p:spPr>
        <p:txBody>
          <a:bodyPr>
            <a:normAutofit/>
          </a:bodyPr>
          <a:lstStyle/>
          <a:p>
            <a:pPr algn="r"/>
            <a:r>
              <a:rPr lang="en-US" dirty="0" smtClean="0">
                <a:solidFill>
                  <a:schemeClr val="tx1"/>
                </a:solidFill>
              </a:rPr>
              <a:t>Bio-Sketch</a:t>
            </a:r>
            <a:endParaRPr lang="en-US" dirty="0">
              <a:solidFill>
                <a:schemeClr val="tx1"/>
              </a:solidFill>
            </a:endParaRPr>
          </a:p>
        </p:txBody>
      </p:sp>
      <p:sp>
        <p:nvSpPr>
          <p:cNvPr id="3" name="Content Placeholder 2"/>
          <p:cNvSpPr>
            <a:spLocks noGrp="1"/>
          </p:cNvSpPr>
          <p:nvPr>
            <p:ph idx="1"/>
          </p:nvPr>
        </p:nvSpPr>
        <p:spPr>
          <a:xfrm>
            <a:off x="304800" y="1219200"/>
            <a:ext cx="8458200" cy="5257800"/>
          </a:xfrm>
        </p:spPr>
        <p:txBody>
          <a:bodyPr>
            <a:noAutofit/>
          </a:bodyPr>
          <a:lstStyle/>
          <a:p>
            <a:pPr marL="0" indent="0">
              <a:buNone/>
            </a:pPr>
            <a:r>
              <a:rPr lang="en-US" sz="1800" dirty="0"/>
              <a:t>Arthur Jason De Luigi, DO, is the Director of Sports Medicine at </a:t>
            </a:r>
            <a:r>
              <a:rPr lang="en-US" sz="1800" dirty="0" err="1"/>
              <a:t>MedStar</a:t>
            </a:r>
            <a:r>
              <a:rPr lang="en-US" sz="1800" dirty="0"/>
              <a:t> National Rehabilitation Hospital, and Program Director of the </a:t>
            </a:r>
            <a:r>
              <a:rPr lang="en-US" sz="1800" dirty="0" err="1"/>
              <a:t>MedStar</a:t>
            </a:r>
            <a:r>
              <a:rPr lang="en-US" sz="1800" dirty="0"/>
              <a:t> National </a:t>
            </a:r>
            <a:r>
              <a:rPr lang="en-US" sz="1800" dirty="0" err="1"/>
              <a:t>Rehabiliation</a:t>
            </a:r>
            <a:r>
              <a:rPr lang="en-US" sz="1800" dirty="0"/>
              <a:t> Hospital/Georgetown University Hospital Sports Medicine Fellowship. Dr. De Luigi is board certified in Physical Medicine and Rehabilitation (PM&amp;R), Sports Medicine, Pain Medicine, and Musculoskeletal Ultrasound. </a:t>
            </a:r>
            <a:endParaRPr lang="en-US" sz="1800" dirty="0" smtClean="0"/>
          </a:p>
          <a:p>
            <a:pPr marL="0" indent="0">
              <a:buNone/>
            </a:pPr>
            <a:r>
              <a:rPr lang="en-US" sz="1800" dirty="0" smtClean="0"/>
              <a:t>Dr</a:t>
            </a:r>
            <a:r>
              <a:rPr lang="en-US" sz="1800" dirty="0"/>
              <a:t>. De Luigi specializes in Sports Medicine, Interventional Pain Management, Musculoskeletal Ultrasound, Concussions, and Fluoroscopic Guided Interventional Spine and Pain procedures. </a:t>
            </a:r>
          </a:p>
          <a:p>
            <a:pPr marL="0" indent="0">
              <a:buNone/>
            </a:pPr>
            <a:r>
              <a:rPr lang="en-US" sz="1800" dirty="0"/>
              <a:t>Since joining </a:t>
            </a:r>
            <a:r>
              <a:rPr lang="en-US" sz="1800" dirty="0" err="1"/>
              <a:t>MedStar</a:t>
            </a:r>
            <a:r>
              <a:rPr lang="en-US" sz="1800" dirty="0"/>
              <a:t> NRH Dr. De Luigi established the ACGME accredited Sports Medicine fellowship and the </a:t>
            </a:r>
            <a:r>
              <a:rPr lang="en-US" sz="1800" dirty="0" err="1"/>
              <a:t>MedStar</a:t>
            </a:r>
            <a:r>
              <a:rPr lang="en-US" sz="1800" dirty="0"/>
              <a:t> NRH Interventional Spine Center, and also serves as the Editor-In-Chief for Alternative &amp; Integrative Medicine. Prior to his arrival at </a:t>
            </a:r>
            <a:r>
              <a:rPr lang="en-US" sz="1800" dirty="0" err="1"/>
              <a:t>MedStar</a:t>
            </a:r>
            <a:r>
              <a:rPr lang="en-US" sz="1800" dirty="0"/>
              <a:t> NRH, Dr. De Luigi served as the Program Director of the PM&amp;R Residency at Walter Reed Army Medical Center/National Capital Consortium. During his years of military service, Dr. De Luigi twice served in military deployments in Operation Iraqi Freedom (OIF) as a Battalion Surgeon. </a:t>
            </a:r>
          </a:p>
          <a:p>
            <a:pPr marL="0" indent="0">
              <a:buNone/>
            </a:pPr>
            <a:endParaRPr lang="en-US" sz="1800" dirty="0"/>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848600" cy="914400"/>
          </a:xfrm>
        </p:spPr>
        <p:txBody>
          <a:bodyPr/>
          <a:lstStyle/>
          <a:p>
            <a:pPr algn="r"/>
            <a:r>
              <a:rPr lang="en-US" dirty="0" smtClean="0">
                <a:solidFill>
                  <a:schemeClr val="tx1"/>
                </a:solidFill>
              </a:rPr>
              <a:t>Research Interests</a:t>
            </a:r>
            <a:endParaRPr lang="en-US" dirty="0">
              <a:solidFill>
                <a:schemeClr val="tx1"/>
              </a:solidFill>
            </a:endParaRPr>
          </a:p>
        </p:txBody>
      </p:sp>
      <p:sp>
        <p:nvSpPr>
          <p:cNvPr id="3" name="Content Placeholder 2"/>
          <p:cNvSpPr>
            <a:spLocks noGrp="1"/>
          </p:cNvSpPr>
          <p:nvPr>
            <p:ph idx="1"/>
          </p:nvPr>
        </p:nvSpPr>
        <p:spPr>
          <a:xfrm>
            <a:off x="457200" y="1295400"/>
            <a:ext cx="8229600" cy="5410200"/>
          </a:xfrm>
        </p:spPr>
        <p:txBody>
          <a:bodyPr/>
          <a:lstStyle/>
          <a:p>
            <a:pPr>
              <a:buFont typeface="Wingdings" pitchFamily="2" charset="2"/>
              <a:buChar char="Ø"/>
            </a:pPr>
            <a:r>
              <a:rPr lang="en-US" dirty="0"/>
              <a:t>Physical Medicine and </a:t>
            </a:r>
            <a:r>
              <a:rPr lang="en-US" dirty="0" smtClean="0"/>
              <a:t>Rehabilitation</a:t>
            </a:r>
          </a:p>
          <a:p>
            <a:pPr>
              <a:buFont typeface="Wingdings" pitchFamily="2" charset="2"/>
              <a:buChar char="Ø"/>
            </a:pPr>
            <a:r>
              <a:rPr lang="en-US" dirty="0" smtClean="0"/>
              <a:t>Pain Medicine </a:t>
            </a:r>
          </a:p>
          <a:p>
            <a:pPr>
              <a:buFont typeface="Wingdings" pitchFamily="2" charset="2"/>
              <a:buChar char="Ø"/>
            </a:pPr>
            <a:r>
              <a:rPr lang="en-US" dirty="0" err="1" smtClean="0"/>
              <a:t>Physiatry</a:t>
            </a:r>
            <a:endParaRPr lang="en-US" dirty="0" smtClean="0"/>
          </a:p>
          <a:p>
            <a:pPr>
              <a:buFont typeface="Wingdings" pitchFamily="2" charset="2"/>
              <a:buChar char="Ø"/>
            </a:pPr>
            <a:r>
              <a:rPr lang="en-US" dirty="0"/>
              <a:t>Sports Medicine</a:t>
            </a:r>
          </a:p>
          <a:p>
            <a:pPr>
              <a:buFont typeface="Wingdings" pitchFamily="2" charset="2"/>
              <a:buChar char="Ø"/>
            </a:pPr>
            <a:r>
              <a:rPr lang="en-US" dirty="0"/>
              <a:t>Musculoskeletal Medicine</a:t>
            </a:r>
          </a:p>
          <a:p>
            <a:pPr>
              <a:buFont typeface="Wingdings" pitchFamily="2" charset="2"/>
              <a:buChar char="Ø"/>
            </a:pPr>
            <a:r>
              <a:rPr lang="en-US" dirty="0"/>
              <a:t>Ultrasonography (Diagnostic and Guided Injections)</a:t>
            </a:r>
          </a:p>
          <a:p>
            <a:pPr>
              <a:buFont typeface="Wingdings" pitchFamily="2" charset="2"/>
              <a:buChar char="Ø"/>
            </a:pPr>
            <a:r>
              <a:rPr lang="en-US" dirty="0"/>
              <a:t>Fluoroscopic Guided Injections</a:t>
            </a:r>
          </a:p>
          <a:p>
            <a:pPr>
              <a:buFont typeface="Wingdings" pitchFamily="2" charset="2"/>
              <a:buChar char="Ø"/>
            </a:pPr>
            <a:r>
              <a:rPr lang="en-US" dirty="0"/>
              <a:t>Interventional Spine</a:t>
            </a:r>
          </a:p>
          <a:p>
            <a:pPr>
              <a:buFont typeface="Wingdings" pitchFamily="2" charset="2"/>
              <a:buChar char="Ø"/>
            </a:pPr>
            <a:r>
              <a:rPr lang="en-US" dirty="0"/>
              <a:t>Interventional Pain Procedures</a:t>
            </a:r>
          </a:p>
          <a:p>
            <a:pPr>
              <a:buFont typeface="Wingdings" pitchFamily="2" charset="2"/>
              <a:buChar char="Ø"/>
            </a:pPr>
            <a:r>
              <a:rPr lang="en-US" dirty="0"/>
              <a:t>Pain Management</a:t>
            </a:r>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924800" cy="762000"/>
          </a:xfrm>
        </p:spPr>
        <p:txBody>
          <a:bodyPr/>
          <a:lstStyle/>
          <a:p>
            <a:pPr algn="r"/>
            <a:r>
              <a:rPr lang="en-US" dirty="0" smtClean="0">
                <a:solidFill>
                  <a:schemeClr val="tx1"/>
                </a:solidFill>
                <a:effectLst/>
              </a:rPr>
              <a:t>Fellowship &amp; Certifications</a:t>
            </a:r>
            <a:endParaRPr lang="en-US" dirty="0">
              <a:solidFill>
                <a:schemeClr val="tx1"/>
              </a:solidFill>
            </a:endParaRPr>
          </a:p>
        </p:txBody>
      </p:sp>
      <p:sp>
        <p:nvSpPr>
          <p:cNvPr id="3" name="Content Placeholder 2"/>
          <p:cNvSpPr>
            <a:spLocks noGrp="1"/>
          </p:cNvSpPr>
          <p:nvPr>
            <p:ph idx="1"/>
          </p:nvPr>
        </p:nvSpPr>
        <p:spPr>
          <a:xfrm>
            <a:off x="304800" y="1600200"/>
            <a:ext cx="8382000" cy="4876800"/>
          </a:xfrm>
        </p:spPr>
        <p:txBody>
          <a:bodyPr>
            <a:noAutofit/>
          </a:bodyPr>
          <a:lstStyle/>
          <a:p>
            <a:pPr>
              <a:buFont typeface="Wingdings" pitchFamily="2" charset="2"/>
              <a:buChar char="ü"/>
            </a:pPr>
            <a:r>
              <a:rPr lang="en-US" dirty="0"/>
              <a:t>Sports Medicine and Pain Medicine, University of Utah, Salt Lake City, UT, </a:t>
            </a:r>
            <a:r>
              <a:rPr lang="en-US" dirty="0" smtClean="0"/>
              <a:t>2008</a:t>
            </a:r>
          </a:p>
          <a:p>
            <a:pPr>
              <a:buFont typeface="Wingdings" pitchFamily="2" charset="2"/>
              <a:buChar char="ü"/>
            </a:pPr>
            <a:r>
              <a:rPr lang="en-US" dirty="0"/>
              <a:t>ABPMR (Sports Medicine), 2006 (2008)</a:t>
            </a:r>
          </a:p>
          <a:p>
            <a:pPr>
              <a:buFont typeface="Wingdings" pitchFamily="2" charset="2"/>
              <a:buChar char="ü"/>
            </a:pPr>
            <a:r>
              <a:rPr lang="en-US" dirty="0"/>
              <a:t>American Board of Pain Medicine, 2011</a:t>
            </a:r>
          </a:p>
          <a:p>
            <a:pPr>
              <a:buFont typeface="Wingdings" pitchFamily="2" charset="2"/>
              <a:buChar char="ü"/>
            </a:pPr>
            <a:r>
              <a:rPr lang="en-US" dirty="0"/>
              <a:t>American Board of Physical Medicine and Rehabilitation</a:t>
            </a:r>
          </a:p>
          <a:p>
            <a:pPr>
              <a:buFont typeface="Wingdings" pitchFamily="2" charset="2"/>
              <a:buChar char="ü"/>
            </a:pPr>
            <a:r>
              <a:rPr lang="en-US" dirty="0"/>
              <a:t>American Registry of Diagnostic Medical </a:t>
            </a:r>
            <a:r>
              <a:rPr lang="en-US" dirty="0" err="1"/>
              <a:t>Sonography</a:t>
            </a:r>
            <a:r>
              <a:rPr lang="en-US" dirty="0"/>
              <a:t> (ARDMS), Registered in Musculoskeletal </a:t>
            </a:r>
            <a:r>
              <a:rPr lang="en-US" dirty="0" err="1"/>
              <a:t>Sonography</a:t>
            </a:r>
            <a:endParaRPr lang="en-US" dirty="0"/>
          </a:p>
          <a:p>
            <a:pPr>
              <a:buFont typeface="Wingdings" pitchFamily="2" charset="2"/>
              <a:buChar char="ü"/>
            </a:pPr>
            <a:endParaRPr lang="en-US" sz="1800" dirty="0"/>
          </a:p>
        </p:txBody>
      </p:sp>
    </p:spTree>
    <p:extLst>
      <p:ext uri="{BB962C8B-B14F-4D97-AF65-F5344CB8AC3E}">
        <p14:creationId xmlns:p14="http://schemas.microsoft.com/office/powerpoint/2010/main" val="212741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762000"/>
          </a:xfrm>
        </p:spPr>
        <p:txBody>
          <a:bodyPr/>
          <a:lstStyle/>
          <a:p>
            <a:pPr algn="r"/>
            <a:r>
              <a:rPr lang="en-US" dirty="0" smtClean="0">
                <a:solidFill>
                  <a:schemeClr val="tx1"/>
                </a:solidFill>
              </a:rPr>
              <a:t>Publications</a:t>
            </a:r>
            <a:endParaRPr lang="en-US" dirty="0">
              <a:solidFill>
                <a:schemeClr val="tx1"/>
              </a:solidFill>
            </a:endParaRPr>
          </a:p>
        </p:txBody>
      </p:sp>
      <p:sp>
        <p:nvSpPr>
          <p:cNvPr id="3" name="Content Placeholder 2"/>
          <p:cNvSpPr>
            <a:spLocks noGrp="1"/>
          </p:cNvSpPr>
          <p:nvPr>
            <p:ph idx="1"/>
          </p:nvPr>
        </p:nvSpPr>
        <p:spPr>
          <a:xfrm>
            <a:off x="304800" y="1295400"/>
            <a:ext cx="8382000" cy="5334000"/>
          </a:xfrm>
        </p:spPr>
        <p:txBody>
          <a:bodyPr>
            <a:noAutofit/>
          </a:bodyPr>
          <a:lstStyle/>
          <a:p>
            <a:pPr>
              <a:buFont typeface="Wingdings" pitchFamily="2" charset="2"/>
              <a:buChar char="v"/>
            </a:pPr>
            <a:r>
              <a:rPr lang="en-US" sz="1400" dirty="0"/>
              <a:t>Emerging Concepts in the Treatment of </a:t>
            </a:r>
            <a:r>
              <a:rPr lang="en-US" sz="1400" dirty="0" err="1"/>
              <a:t>Myofascial</a:t>
            </a:r>
            <a:r>
              <a:rPr lang="en-US" sz="1400" dirty="0"/>
              <a:t> Pain: A Review of Medications, Modalities, and Needle-based Interventions.” </a:t>
            </a:r>
            <a:r>
              <a:rPr lang="en-US" sz="1400" dirty="0" err="1"/>
              <a:t>Annaswamy</a:t>
            </a:r>
            <a:r>
              <a:rPr lang="en-US" sz="1400" dirty="0"/>
              <a:t> T, De Luigi AJ, </a:t>
            </a:r>
            <a:r>
              <a:rPr lang="en-US" sz="1400" dirty="0" err="1"/>
              <a:t>Keole</a:t>
            </a:r>
            <a:r>
              <a:rPr lang="en-US" sz="1400" dirty="0"/>
              <a:t> N, O’Neill B, </a:t>
            </a:r>
            <a:r>
              <a:rPr lang="en-US" sz="1400" dirty="0" err="1"/>
              <a:t>Berbrayer</a:t>
            </a:r>
            <a:r>
              <a:rPr lang="en-US" sz="1400" dirty="0"/>
              <a:t> D. Clinical Review: Current Concepts. PM&amp;R. Oct 2011. 3(10):940-961.</a:t>
            </a:r>
          </a:p>
          <a:p>
            <a:pPr>
              <a:buFont typeface="Wingdings" pitchFamily="2" charset="2"/>
              <a:buChar char="v"/>
            </a:pPr>
            <a:r>
              <a:rPr lang="en-US" sz="1400" dirty="0"/>
              <a:t>“Physical Exam in Radiculopathy.” De Luigi AJ, Fitzpatrick KF. </a:t>
            </a:r>
            <a:r>
              <a:rPr lang="en-US" sz="1400" dirty="0" err="1"/>
              <a:t>Phys</a:t>
            </a:r>
            <a:r>
              <a:rPr lang="en-US" sz="1400" dirty="0"/>
              <a:t> Med </a:t>
            </a:r>
            <a:r>
              <a:rPr lang="en-US" sz="1400" dirty="0" err="1"/>
              <a:t>Rehabil</a:t>
            </a:r>
            <a:r>
              <a:rPr lang="en-US" sz="1400" dirty="0"/>
              <a:t> </a:t>
            </a:r>
            <a:r>
              <a:rPr lang="en-US" sz="1400" dirty="0" err="1"/>
              <a:t>Clin</a:t>
            </a:r>
            <a:r>
              <a:rPr lang="en-US" sz="1400" dirty="0"/>
              <a:t> N Am. 2011 Feb; 22(1):7-40. </a:t>
            </a:r>
            <a:r>
              <a:rPr lang="en-US" sz="1400" dirty="0" err="1"/>
              <a:t>Epub</a:t>
            </a:r>
            <a:r>
              <a:rPr lang="en-US" sz="1400" dirty="0"/>
              <a:t> 2010 Dec 14.</a:t>
            </a:r>
          </a:p>
          <a:p>
            <a:pPr>
              <a:buFont typeface="Wingdings" pitchFamily="2" charset="2"/>
              <a:buChar char="v"/>
            </a:pPr>
            <a:r>
              <a:rPr lang="en-US" sz="1400" dirty="0"/>
              <a:t>”Analgesic benefit of niacin for shrapnel wound pain in war veteran,” Military Medicine, </a:t>
            </a:r>
            <a:r>
              <a:rPr lang="en-US" sz="1400" dirty="0" err="1"/>
              <a:t>Kamerath</a:t>
            </a:r>
            <a:r>
              <a:rPr lang="en-US" sz="1400" dirty="0"/>
              <a:t> JH, De Luigi AJ. Mil Med. 2010 Nov; 175(11):876-7.</a:t>
            </a:r>
          </a:p>
          <a:p>
            <a:pPr>
              <a:buFont typeface="Wingdings" pitchFamily="2" charset="2"/>
              <a:buChar char="v"/>
            </a:pPr>
            <a:r>
              <a:rPr lang="en-US" sz="1400" dirty="0"/>
              <a:t>“Rucksack Induced </a:t>
            </a:r>
            <a:r>
              <a:rPr lang="en-US" sz="1400" dirty="0" err="1"/>
              <a:t>Plexopathy</a:t>
            </a:r>
            <a:r>
              <a:rPr lang="en-US" sz="1400" dirty="0"/>
              <a:t> Mimicking a Lateral </a:t>
            </a:r>
            <a:r>
              <a:rPr lang="en-US" sz="1400" dirty="0" err="1"/>
              <a:t>Antebrachial</a:t>
            </a:r>
            <a:r>
              <a:rPr lang="en-US" sz="1400" dirty="0"/>
              <a:t> Cutaneous Neuropathy,” American Journal of Physical Medicine &amp; Rehabilitation. De Luigi AJ, </a:t>
            </a:r>
            <a:r>
              <a:rPr lang="en-US" sz="1400" dirty="0" err="1"/>
              <a:t>Pasquina</a:t>
            </a:r>
            <a:r>
              <a:rPr lang="en-US" sz="1400" dirty="0"/>
              <a:t> P, Dahl E. 2008 Sep; 87(9):773-5.</a:t>
            </a:r>
          </a:p>
          <a:p>
            <a:pPr>
              <a:buFont typeface="Wingdings" pitchFamily="2" charset="2"/>
              <a:buChar char="v"/>
            </a:pPr>
            <a:r>
              <a:rPr lang="en-US" sz="1400" dirty="0"/>
              <a:t>“The Wheelchair Athlete.” De Luigi AJ, Fitzpatrick KF, </a:t>
            </a:r>
            <a:r>
              <a:rPr lang="en-US" sz="1400" dirty="0" err="1"/>
              <a:t>Pasquina</a:t>
            </a:r>
            <a:r>
              <a:rPr lang="en-US" sz="1400" dirty="0"/>
              <a:t> PF. ACSM’s Sports Medicine: A Comprehensive Review. Chapter 111: 749-751.</a:t>
            </a:r>
          </a:p>
          <a:p>
            <a:pPr>
              <a:buFont typeface="Wingdings" pitchFamily="2" charset="2"/>
              <a:buChar char="v"/>
            </a:pPr>
            <a:r>
              <a:rPr lang="en-US" sz="1400" dirty="0"/>
              <a:t>“Evaluation of Highly Adjustable Throwing Chair for People with Disabilities.” </a:t>
            </a:r>
            <a:r>
              <a:rPr lang="en-US" sz="1400" dirty="0" err="1"/>
              <a:t>Grindle</a:t>
            </a:r>
            <a:r>
              <a:rPr lang="en-US" sz="1400" dirty="0"/>
              <a:t> GG, De Luigi AJ, </a:t>
            </a:r>
            <a:r>
              <a:rPr lang="en-US" sz="1400" dirty="0" err="1"/>
              <a:t>LaFerrier</a:t>
            </a:r>
            <a:r>
              <a:rPr lang="en-US" sz="1400" dirty="0"/>
              <a:t> JZ, Cooper RA. Assistive Technology: The Official Journal of RESNA. 2012: 24 (4): 240-245.</a:t>
            </a:r>
          </a:p>
          <a:p>
            <a:pPr>
              <a:buFont typeface="Wingdings" pitchFamily="2" charset="2"/>
              <a:buChar char="v"/>
            </a:pPr>
            <a:r>
              <a:rPr lang="en-US" sz="1400" dirty="0"/>
              <a:t>“Complementary and Alternative Medicine in Osteoarthritis.” De Luigi AJ. PM&amp;R. 2012;(4):S122-S133.</a:t>
            </a:r>
          </a:p>
          <a:p>
            <a:pPr>
              <a:buFont typeface="Wingdings" pitchFamily="2" charset="2"/>
              <a:buChar char="v"/>
            </a:pPr>
            <a:r>
              <a:rPr lang="en-US" sz="1400" dirty="0"/>
              <a:t>“Lower Back/Gluteal Pain.” </a:t>
            </a:r>
            <a:r>
              <a:rPr lang="en-US" sz="1400" dirty="0" err="1"/>
              <a:t>McCallin</a:t>
            </a:r>
            <a:r>
              <a:rPr lang="en-US" sz="1400" dirty="0"/>
              <a:t> JP, De Luigi AJ. AAPM&amp;R Case of the Month, MSK Case #26, April 2012, http://me.e-aapmr.org/CaseStudies.aspx. Electronic Publication.</a:t>
            </a:r>
          </a:p>
          <a:p>
            <a:pPr>
              <a:buFont typeface="Wingdings" pitchFamily="2" charset="2"/>
              <a:buChar char="v"/>
            </a:pPr>
            <a:r>
              <a:rPr lang="en-US" sz="1400" dirty="0"/>
              <a:t>“</a:t>
            </a:r>
            <a:r>
              <a:rPr lang="en-US" sz="1400" dirty="0" err="1"/>
              <a:t>Iliotibial</a:t>
            </a:r>
            <a:r>
              <a:rPr lang="en-US" sz="1400" dirty="0"/>
              <a:t> Band Syndrome.” De Luigi AJ, </a:t>
            </a:r>
            <a:r>
              <a:rPr lang="en-US" sz="1400" dirty="0" err="1"/>
              <a:t>Krabak</a:t>
            </a:r>
            <a:r>
              <a:rPr lang="en-US" sz="1400" dirty="0"/>
              <a:t> BJ. http://www.racingtheplanet.com/store/ITB. Electronic Publication</a:t>
            </a:r>
          </a:p>
          <a:p>
            <a:pPr marL="0" indent="0">
              <a:buNone/>
            </a:pPr>
            <a:endParaRPr lang="en-US" sz="1400" b="1" dirty="0"/>
          </a:p>
        </p:txBody>
      </p:sp>
    </p:spTree>
    <p:extLst>
      <p:ext uri="{BB962C8B-B14F-4D97-AF65-F5344CB8AC3E}">
        <p14:creationId xmlns:p14="http://schemas.microsoft.com/office/powerpoint/2010/main" val="4148072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09600" y="381000"/>
            <a:ext cx="7848600" cy="685800"/>
          </a:xfrm>
        </p:spPr>
        <p:txBody>
          <a:bodyPr/>
          <a:lstStyle/>
          <a:p>
            <a:pPr algn="r" eaLnBrk="1" hangingPunct="1"/>
            <a:r>
              <a:rPr lang="en-US" dirty="0" smtClean="0">
                <a:solidFill>
                  <a:schemeClr val="tx1"/>
                </a:solidFill>
              </a:rPr>
              <a:t>Introduction</a:t>
            </a:r>
          </a:p>
        </p:txBody>
      </p:sp>
      <p:sp>
        <p:nvSpPr>
          <p:cNvPr id="5123" name="Rectangle 3"/>
          <p:cNvSpPr>
            <a:spLocks noGrp="1" noChangeArrowheads="1"/>
          </p:cNvSpPr>
          <p:nvPr>
            <p:ph idx="1"/>
          </p:nvPr>
        </p:nvSpPr>
        <p:spPr>
          <a:xfrm>
            <a:off x="457200" y="1219200"/>
            <a:ext cx="8305800" cy="5334000"/>
          </a:xfrm>
        </p:spPr>
        <p:txBody>
          <a:bodyPr>
            <a:normAutofit lnSpcReduction="10000"/>
          </a:bodyPr>
          <a:lstStyle/>
          <a:p>
            <a:pPr marL="0" indent="0" algn="ctr">
              <a:buNone/>
            </a:pPr>
            <a:r>
              <a:rPr lang="en-US" b="1" dirty="0">
                <a:latin typeface="MV Boli" pitchFamily="2" charset="0"/>
                <a:cs typeface="MV Boli" pitchFamily="2" charset="0"/>
              </a:rPr>
              <a:t>Physical Medicine and </a:t>
            </a:r>
            <a:r>
              <a:rPr lang="en-US" b="1" dirty="0" smtClean="0">
                <a:latin typeface="MV Boli" pitchFamily="2" charset="0"/>
                <a:cs typeface="MV Boli" pitchFamily="2" charset="0"/>
              </a:rPr>
              <a:t>Rehabilitation</a:t>
            </a:r>
          </a:p>
          <a:p>
            <a:pPr marL="0" indent="0">
              <a:buNone/>
            </a:pPr>
            <a:endParaRPr lang="en-US" sz="2400" dirty="0" smtClean="0"/>
          </a:p>
          <a:p>
            <a:pPr marL="0" indent="0">
              <a:buNone/>
            </a:pPr>
            <a:r>
              <a:rPr lang="en-US" sz="2400" dirty="0" smtClean="0"/>
              <a:t>Physical </a:t>
            </a:r>
            <a:r>
              <a:rPr lang="en-US" sz="2400" dirty="0"/>
              <a:t>medicine and rehabilitation (PM&amp;R), also referred to as </a:t>
            </a:r>
            <a:r>
              <a:rPr lang="en-US" sz="2400" dirty="0" err="1"/>
              <a:t>physiatry</a:t>
            </a:r>
            <a:r>
              <a:rPr lang="en-US" sz="2400" dirty="0"/>
              <a:t>, is a medical specialty concerned with diagnosis, evaluation, and management of persons of all ages with physical and/or cognitive impairment and disability. This specialty involves diagnosis and treatment of patients with painful or functionally limiting conditions, the management of comorbidities and co-impairments, diagnostic and therapeutic injection procedures, </a:t>
            </a:r>
            <a:r>
              <a:rPr lang="en-US" sz="2400" dirty="0" err="1"/>
              <a:t>electrodiagnostic</a:t>
            </a:r>
            <a:r>
              <a:rPr lang="en-US" sz="2400" dirty="0"/>
              <a:t> medicine, and emphasis on prevention of complications of disability from secondary conditions.</a:t>
            </a:r>
          </a:p>
          <a:p>
            <a:pPr marL="0" indent="0">
              <a:buNone/>
            </a:pPr>
            <a:endParaRPr lang="en-US" b="1" dirty="0" smtClean="0"/>
          </a:p>
        </p:txBody>
      </p:sp>
    </p:spTree>
    <p:extLst>
      <p:ext uri="{BB962C8B-B14F-4D97-AF65-F5344CB8AC3E}">
        <p14:creationId xmlns:p14="http://schemas.microsoft.com/office/powerpoint/2010/main" val="9097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hargavi-k\Desktop\ima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209" y="762000"/>
            <a:ext cx="7022591" cy="5103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5830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130</TotalTime>
  <Words>1125</Words>
  <Application>Microsoft Office PowerPoint</Application>
  <PresentationFormat>On-screen Show (4:3)</PresentationFormat>
  <Paragraphs>70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PowerPoint Presentation</vt:lpstr>
      <vt:lpstr>PowerPoint Presentation</vt:lpstr>
      <vt:lpstr> Arthur Jason De Luigi  Georgetown University School of Medicine , USA </vt:lpstr>
      <vt:lpstr>Bio-Sketch</vt:lpstr>
      <vt:lpstr>Research Interests</vt:lpstr>
      <vt:lpstr>Fellowship &amp; Certifications</vt:lpstr>
      <vt:lpstr>Publications</vt:lpstr>
      <vt:lpstr>Introduction</vt:lpstr>
      <vt:lpstr>PowerPoint Presentation</vt:lpstr>
      <vt:lpstr>Physical Medicine and Rehabilitation Practice</vt:lpstr>
      <vt:lpstr>Scope &amp; Future</vt:lpstr>
      <vt:lpstr>Related Journals</vt:lpstr>
      <vt:lpstr>Related Conferences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Bhargavi Kancherla</cp:lastModifiedBy>
  <cp:revision>50</cp:revision>
  <dcterms:created xsi:type="dcterms:W3CDTF">2014-10-08T08:45:06Z</dcterms:created>
  <dcterms:modified xsi:type="dcterms:W3CDTF">2014-10-14T13:14:22Z</dcterms:modified>
</cp:coreProperties>
</file>