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4"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DAF7E-E2EC-408E-8021-83A07095DED5}"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57552-81E1-428E-A6F7-EC320E2EE0B4}" type="slidenum">
              <a:rPr lang="en-US" smtClean="0"/>
              <a:t>‹#›</a:t>
            </a:fld>
            <a:endParaRPr lang="en-US"/>
          </a:p>
        </p:txBody>
      </p:sp>
    </p:spTree>
    <p:extLst>
      <p:ext uri="{BB962C8B-B14F-4D97-AF65-F5344CB8AC3E}">
        <p14:creationId xmlns:p14="http://schemas.microsoft.com/office/powerpoint/2010/main" val="400887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A3ADB-040A-4962-BE08-A8C91F1D6D3E}" type="slidenum">
              <a:rPr lang="en-US" smtClean="0"/>
              <a:pPr/>
              <a:t>‹#›</a:t>
            </a:fld>
            <a:endParaRPr lang="en-US"/>
          </a:p>
        </p:txBody>
      </p:sp>
    </p:spTree>
    <p:extLst>
      <p:ext uri="{BB962C8B-B14F-4D97-AF65-F5344CB8AC3E}">
        <p14:creationId xmlns:p14="http://schemas.microsoft.com/office/powerpoint/2010/main" val="2389576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DAF7E-E2EC-408E-8021-83A07095DED5}"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57552-81E1-428E-A6F7-EC320E2EE0B4}" type="slidenum">
              <a:rPr lang="en-US" smtClean="0"/>
              <a:t>‹#›</a:t>
            </a:fld>
            <a:endParaRPr lang="en-US"/>
          </a:p>
        </p:txBody>
      </p:sp>
    </p:spTree>
    <p:extLst>
      <p:ext uri="{BB962C8B-B14F-4D97-AF65-F5344CB8AC3E}">
        <p14:creationId xmlns:p14="http://schemas.microsoft.com/office/powerpoint/2010/main" val="2064799738"/>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radiology.conferenceseries.com/"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International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81990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1800" smtClean="0">
                <a:latin typeface="Arial" charset="0"/>
                <a:cs typeface="Arial" charset="0"/>
              </a:rPr>
              <a:t>Hypoxic prostate/muscle PO2 ratio predicts for outcome in patients with localized prostate cancer: long-term results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3735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z="2400" smtClean="0">
                <a:latin typeface="Arial" charset="0"/>
                <a:cs typeface="Arial" charset="0"/>
              </a:rPr>
              <a:t>Conventional versus Hypo fractionated IMRT: Results of Late GI and GU Toxicity and Quality of Life from a Phase III Trial</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425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Merkel Cell Carcinoma and Sentinel Lymph Node Evaluation: Outcomes from a Single Institution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7375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148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Adjuvant Radiotherapy in Merkel Cell Carcinoma: A 20-year Experience at a Single Institution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4924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A better prognosis for Merkel cell carcinoma of unknown primary origin.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324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Absolute lymphocyte count: a potential prognostic factor for Merkel cell carcinoma.</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8414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400" smtClean="0">
                <a:latin typeface="Arial" charset="0"/>
                <a:cs typeface="Arial" charset="0"/>
              </a:rPr>
              <a:t>Presence and Clinical Significance of Polyomavirus in Merkel Cell Carcinoma of Unknown vs. Known Primary Cutaneous Origin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9667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z="2400" smtClean="0">
                <a:latin typeface="Arial" charset="0"/>
                <a:cs typeface="Arial" charset="0"/>
              </a:rPr>
              <a:t>Multidisciplinary therapy of stage IIIA non-small-cell lung cancer: long-term outcome of chemoradiation with or without surgery.</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322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400" smtClean="0">
                <a:latin typeface="Arial" charset="0"/>
                <a:cs typeface="Arial" charset="0"/>
              </a:rPr>
              <a:t>Tri modality Treatment (Carboplatin + Paclitaxel + Radiation Therapy and Surgery) of Locally Advanced Lung Cancer: The Fox Chase Cancer Center Experience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8214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4739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Role of Radiation Therapy for Malignant Thymoma: A Single Institution Experience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87023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400" smtClean="0">
                <a:latin typeface="Arial" charset="0"/>
                <a:cs typeface="Arial" charset="0"/>
              </a:rPr>
              <a:t>Twice Daily Versus Once Daily Radiation Therapy in Unselected Limited-Stage Small Cell Lung Cancer Patients: “Medicine-Based” Evidence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5896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400" smtClean="0">
                <a:latin typeface="Arial" charset="0"/>
                <a:cs typeface="Arial" charset="0"/>
              </a:rPr>
              <a:t>Effectiveness and Timing of Prophylactic Cranial Irradiation (PCI) in Limited Stage Small Cell Lung Carcinoma (LS-SCLC) Patients: A Single Institution Experience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0283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Curative Radiation Therapy for Primary Ocular Lymphomas: Demonstration of Dose Response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417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35293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Results of Radiation Therapy for Primary Extranodal Lymphoma of the Head and Neck: A Report of Case Series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577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t>Lacrimal gland lymphoma: Role of radiation therapy.</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3839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400" smtClean="0">
                <a:latin typeface="Arial" charset="0"/>
                <a:cs typeface="Arial" charset="0"/>
              </a:rPr>
              <a:t>Extranodal Lymphoma and Radiation Therapy: A Single Institution Experience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6975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400" smtClean="0">
                <a:latin typeface="Arial" charset="0"/>
                <a:cs typeface="Arial" charset="0"/>
              </a:rPr>
              <a:t>Evolving Treatment Methods in the Management of Primary Breast Lymphoma (PBL)</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040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Nasopharyngeal Hodgkin lymphoma</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0640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Summary of Research work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09986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Primary mucosa-associated lymphoid tissue lymphoma of the thyroid with concomitant papillary carcinoma</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7935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400" cap="all" smtClean="0">
                <a:latin typeface="Arial" panose="020B0604020202020204" pitchFamily="34" charset="0"/>
                <a:cs typeface="Arial" panose="020B0604020202020204" pitchFamily="34" charset="0"/>
              </a:rPr>
              <a:t>Role of Radiation Therapy for Gastric Lymphoma: A Single Institution Experience.</a:t>
            </a:r>
            <a:endParaRPr lang="en-US" altLang="en-US" sz="2400" dirty="0" smtClean="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3460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400" smtClean="0">
                <a:latin typeface="Arial" charset="0"/>
                <a:cs typeface="Arial" charset="0"/>
              </a:rPr>
              <a:t>ROLE OF PROPHYLACTIC RADIATION THERAPY TESTICULAR LYMPHOMA: CASE SERIES.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35290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latin typeface="Arial" charset="0"/>
                <a:cs typeface="Arial" charset="0"/>
              </a:rPr>
              <a:t>Radiation therapy for pituitary metastasis: report of four cases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89857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3200" smtClean="0">
                <a:solidFill>
                  <a:schemeClr val="tx1">
                    <a:lumMod val="95000"/>
                    <a:lumOff val="5000"/>
                  </a:schemeClr>
                </a:solidFill>
                <a:latin typeface="Bodoni MT Condensed" pitchFamily="18" charset="0"/>
              </a:rPr>
              <a:t>OMICS Journal of Radiology related journals</a:t>
            </a:r>
            <a:endParaRPr lang="en-US" sz="3200" dirty="0">
              <a:solidFill>
                <a:schemeClr val="tx1">
                  <a:lumMod val="95000"/>
                  <a:lumOff val="5000"/>
                </a:schemeClr>
              </a:solidFill>
              <a:latin typeface="Bodoni MT Condensed"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952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11944"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endParaRPr lang="en-US" sz="3200" b="1" dirty="0" smtClean="0">
              <a:hlinkClick r:id="rId3"/>
            </a:endParaRPr>
          </a:p>
          <a:p>
            <a:r>
              <a:rPr lang="en-US" sz="3200" b="1" dirty="0" smtClean="0">
                <a:hlinkClick r:id="rId3"/>
              </a:rPr>
              <a:t>Radiology Conferences</a:t>
            </a:r>
            <a:endParaRPr lang="en-US" sz="3200" b="1" dirty="0"/>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smtClean="0"/>
              <a:t>Radiology </a:t>
            </a:r>
            <a:r>
              <a:rPr lang="en-US" sz="3600" dirty="0"/>
              <a:t>Related Conferences</a:t>
            </a:r>
          </a:p>
        </p:txBody>
      </p:sp>
      <p:sp>
        <p:nvSpPr>
          <p:cNvPr id="2" name="TextBox 1"/>
          <p:cNvSpPr txBox="1"/>
          <p:nvPr/>
        </p:nvSpPr>
        <p:spPr>
          <a:xfrm>
            <a:off x="1524000" y="1905000"/>
            <a:ext cx="5096267" cy="369332"/>
          </a:xfrm>
          <a:prstGeom prst="rect">
            <a:avLst/>
          </a:prstGeom>
          <a:noFill/>
        </p:spPr>
        <p:txBody>
          <a:bodyPr wrap="none" rtlCol="0">
            <a:spAutoFit/>
          </a:bodyPr>
          <a:lstStyle/>
          <a:p>
            <a:r>
              <a:rPr lang="en-US" b="1" dirty="0" smtClean="0"/>
              <a:t>For further details please go through the link</a:t>
            </a:r>
            <a:endParaRPr lang="en-US" b="1" dirty="0"/>
          </a:p>
        </p:txBody>
      </p:sp>
    </p:spTree>
    <p:extLst>
      <p:ext uri="{BB962C8B-B14F-4D97-AF65-F5344CB8AC3E}">
        <p14:creationId xmlns:p14="http://schemas.microsoft.com/office/powerpoint/2010/main" val="1125729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smtClean="0">
                <a:latin typeface="Calisto MT" panose="02040603050505030304" pitchFamily="18" charset="0"/>
              </a:rPr>
              <a:t>Open </a:t>
            </a:r>
            <a:r>
              <a:rPr lang="en-US" dirty="0">
                <a:latin typeface="Calisto MT" panose="02040603050505030304" pitchFamily="18" charset="0"/>
              </a:rPr>
              <a:t>Access Membership </a:t>
            </a:r>
            <a:r>
              <a:rPr lang="en-US" dirty="0" smtClean="0">
                <a:latin typeface="Calisto MT" panose="02040603050505030304" pitchFamily="18" charset="0"/>
              </a:rPr>
              <a:t>with OMICS International enables academicians, research </a:t>
            </a:r>
            <a:r>
              <a:rPr lang="en-US" dirty="0">
                <a:latin typeface="Calisto MT" panose="02040603050505030304" pitchFamily="18" charset="0"/>
              </a:rPr>
              <a:t>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26496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1800" smtClean="0">
                <a:latin typeface="Arial" charset="0"/>
                <a:cs typeface="Arial" charset="0"/>
              </a:rPr>
              <a:t>Increased recurrences using intensity-modulated radiation therapy in the postoperative setting</a:t>
            </a:r>
            <a:r>
              <a:rPr lang="en-US" altLang="en-US" sz="2400" smtClean="0">
                <a:latin typeface="Arial" charset="0"/>
                <a:cs typeface="Arial" charset="0"/>
              </a:rPr>
              <a:t>.</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6236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z="2400" smtClean="0">
                <a:latin typeface="Arial" charset="0"/>
                <a:cs typeface="Arial" charset="0"/>
              </a:rPr>
              <a:t/>
            </a:r>
            <a:br>
              <a:rPr lang="en-US" altLang="en-US" sz="2400" smtClean="0">
                <a:latin typeface="Arial" charset="0"/>
                <a:cs typeface="Arial" charset="0"/>
              </a:rPr>
            </a:br>
            <a:r>
              <a:rPr lang="en-US" altLang="en-US" sz="2400" smtClean="0">
                <a:latin typeface="Arial" charset="0"/>
                <a:cs typeface="Arial" charset="0"/>
              </a:rPr>
              <a:t/>
            </a:r>
            <a:br>
              <a:rPr lang="en-US" altLang="en-US" sz="2400" smtClean="0">
                <a:latin typeface="Arial" charset="0"/>
                <a:cs typeface="Arial" charset="0"/>
              </a:rPr>
            </a:br>
            <a:r>
              <a:rPr lang="en-US" altLang="en-US" sz="2400" smtClean="0">
                <a:latin typeface="Arial" charset="0"/>
                <a:cs typeface="Arial" charset="0"/>
              </a:rPr>
              <a:t/>
            </a:r>
            <a:br>
              <a:rPr lang="en-US" altLang="en-US" sz="2400" smtClean="0">
                <a:latin typeface="Arial" charset="0"/>
                <a:cs typeface="Arial" charset="0"/>
              </a:rPr>
            </a:br>
            <a:r>
              <a:rPr lang="en-US" altLang="en-US" sz="2400" smtClean="0">
                <a:latin typeface="Arial" charset="0"/>
                <a:cs typeface="Arial" charset="0"/>
              </a:rPr>
              <a:t/>
            </a:r>
            <a:br>
              <a:rPr lang="en-US" altLang="en-US" sz="2400" smtClean="0">
                <a:latin typeface="Arial" charset="0"/>
                <a:cs typeface="Arial" charset="0"/>
              </a:rPr>
            </a:br>
            <a:r>
              <a:rPr lang="en-US" altLang="en-US" sz="2200" smtClean="0">
                <a:latin typeface="Arial" charset="0"/>
                <a:cs typeface="Arial" charset="0"/>
              </a:rPr>
              <a:t>Use of a conventional low neck field (LNF) and intensity-modulated radiotherapy (IMRT): no clinical detriment of IMRT to an anterior LNF during the treatment of head-and neck-cancer.</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68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400" smtClean="0">
                <a:latin typeface="Arial" charset="0"/>
                <a:cs typeface="Arial" charset="0"/>
              </a:rPr>
              <a:t>Intensity Modulated Radiation Therapy (IMRT) for the Para nasal Sinus (PNS) Malignancies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9274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800" smtClean="0">
                <a:latin typeface="Arial" charset="0"/>
                <a:cs typeface="Arial" charset="0"/>
              </a:rPr>
              <a:t>Intensity-Modulated Radiation Therapy (IMRT) in the Treatment of Oropharyngeal Carcinoma: Clinical outcomes and relation of Parotid Gland volume with Xerostomia.</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412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400" smtClean="0">
                <a:latin typeface="Arial" charset="0"/>
                <a:cs typeface="Arial" charset="0"/>
              </a:rPr>
              <a:t>Intensity Modulated Radiation Therapy (IMRT) for Thyroid Cancer</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3681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z="2400" smtClean="0">
                <a:latin typeface="Arial" charset="0"/>
                <a:cs typeface="Arial" charset="0"/>
              </a:rPr>
              <a:t>Young age is not associated with increased local recurrence for DCIS treated by breast-conserving surgery and radiation.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473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602</Words>
  <Application>Microsoft Office PowerPoint</Application>
  <PresentationFormat>On-screen Show (4:3)</PresentationFormat>
  <Paragraphs>44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Summary of Research work </vt:lpstr>
      <vt:lpstr>Increased recurrences using intensity-modulated radiation therapy in the postoperative setting.</vt:lpstr>
      <vt:lpstr>    Use of a conventional low neck field (LNF) and intensity-modulated radiotherapy (IMRT): no clinical detriment of IMRT to an anterior LNF during the treatment of head-and neck-cancer.</vt:lpstr>
      <vt:lpstr>Intensity Modulated Radiation Therapy (IMRT) for the Para nasal Sinus (PNS) Malignancies</vt:lpstr>
      <vt:lpstr>Intensity-Modulated Radiation Therapy (IMRT) in the Treatment of Oropharyngeal Carcinoma: Clinical outcomes and relation of Parotid Gland volume with Xerostomia.</vt:lpstr>
      <vt:lpstr>Intensity Modulated Radiation Therapy (IMRT) for Thyroid Cancer</vt:lpstr>
      <vt:lpstr>Young age is not associated with increased local recurrence for DCIS treated by breast-conserving surgery and radiation.</vt:lpstr>
      <vt:lpstr>Hypoxic prostate/muscle PO2 ratio predicts for outcome in patients with localized prostate cancer: long-term results</vt:lpstr>
      <vt:lpstr>Conventional versus Hypo fractionated IMRT: Results of Late GI and GU Toxicity and Quality of Life from a Phase III Trial</vt:lpstr>
      <vt:lpstr>Merkel Cell Carcinoma and Sentinel Lymph Node Evaluation: Outcomes from a Single Institution</vt:lpstr>
      <vt:lpstr>PowerPoint Presentation</vt:lpstr>
      <vt:lpstr>Adjuvant Radiotherapy in Merkel Cell Carcinoma: A 20-year Experience at a Single Institution</vt:lpstr>
      <vt:lpstr>A better prognosis for Merkel cell carcinoma of unknown primary origin.</vt:lpstr>
      <vt:lpstr>Absolute lymphocyte count: a potential prognostic factor for Merkel cell carcinoma.</vt:lpstr>
      <vt:lpstr>Presence and Clinical Significance of Polyomavirus in Merkel Cell Carcinoma of Unknown vs. Known Primary Cutaneous Origin</vt:lpstr>
      <vt:lpstr>Multidisciplinary therapy of stage IIIA non-small-cell lung cancer: long-term outcome of chemoradiation with or without surgery.</vt:lpstr>
      <vt:lpstr>Tri modality Treatment (Carboplatin + Paclitaxel + Radiation Therapy and Surgery) of Locally Advanced Lung Cancer: The Fox Chase Cancer Center Experience</vt:lpstr>
      <vt:lpstr>Role of Radiation Therapy for Malignant Thymoma: A Single Institution Experience</vt:lpstr>
      <vt:lpstr>Twice Daily Versus Once Daily Radiation Therapy in Unselected Limited-Stage Small Cell Lung Cancer Patients: “Medicine-Based” Evidence</vt:lpstr>
      <vt:lpstr>Effectiveness and Timing of Prophylactic Cranial Irradiation (PCI) in Limited Stage Small Cell Lung Carcinoma (LS-SCLC) Patients: A Single Institution Experience</vt:lpstr>
      <vt:lpstr>Curative Radiation Therapy for Primary Ocular Lymphomas: Demonstration of Dose Response</vt:lpstr>
      <vt:lpstr>PowerPoint Presentation</vt:lpstr>
      <vt:lpstr>Results of Radiation Therapy for Primary Extranodal Lymphoma of the Head and Neck: A Report of Case Series</vt:lpstr>
      <vt:lpstr>Lacrimal gland lymphoma: Role of radiation therapy.</vt:lpstr>
      <vt:lpstr>Extranodal Lymphoma and Radiation Therapy: A Single Institution Experience</vt:lpstr>
      <vt:lpstr>Evolving Treatment Methods in the Management of Primary Breast Lymphoma (PBL)</vt:lpstr>
      <vt:lpstr>Nasopharyngeal Hodgkin lymphoma</vt:lpstr>
      <vt:lpstr>Primary mucosa-associated lymphoid tissue lymphoma of the thyroid with concomitant papillary carcinoma</vt:lpstr>
      <vt:lpstr>Role of Radiation Therapy for Gastric Lymphoma: A Single Institution Experience.</vt:lpstr>
      <vt:lpstr>ROLE OF PROPHYLACTIC RADIATION THERAPY TESTICULAR LYMPHOMA: CASE SERIES.</vt:lpstr>
      <vt:lpstr>Radiation therapy for pituitary metastasis: report of four cases</vt:lpstr>
      <vt:lpstr>OMICS Journal of Radiology related journals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Lavanya</dc:creator>
  <cp:lastModifiedBy>Venkatesh Velangi</cp:lastModifiedBy>
  <cp:revision>4</cp:revision>
  <dcterms:created xsi:type="dcterms:W3CDTF">2014-09-04T12:56:48Z</dcterms:created>
  <dcterms:modified xsi:type="dcterms:W3CDTF">2015-10-13T12:48:25Z</dcterms:modified>
</cp:coreProperties>
</file>