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289" r:id="rId2"/>
    <p:sldId id="259" r:id="rId3"/>
    <p:sldId id="293" r:id="rId4"/>
    <p:sldId id="287" r:id="rId5"/>
    <p:sldId id="260" r:id="rId6"/>
    <p:sldId id="261" r:id="rId7"/>
    <p:sldId id="262" r:id="rId8"/>
    <p:sldId id="264" r:id="rId9"/>
    <p:sldId id="265" r:id="rId10"/>
    <p:sldId id="266" r:id="rId11"/>
    <p:sldId id="267" r:id="rId12"/>
    <p:sldId id="268" r:id="rId13"/>
    <p:sldId id="269" r:id="rId14"/>
    <p:sldId id="271" r:id="rId15"/>
    <p:sldId id="273" r:id="rId16"/>
    <p:sldId id="272" r:id="rId17"/>
    <p:sldId id="274" r:id="rId18"/>
    <p:sldId id="275" r:id="rId19"/>
    <p:sldId id="276" r:id="rId20"/>
    <p:sldId id="277" r:id="rId21"/>
    <p:sldId id="278" r:id="rId22"/>
    <p:sldId id="279" r:id="rId23"/>
    <p:sldId id="280" r:id="rId24"/>
    <p:sldId id="283" r:id="rId25"/>
    <p:sldId id="284" r:id="rId26"/>
    <p:sldId id="285" r:id="rId27"/>
    <p:sldId id="286" r:id="rId28"/>
    <p:sldId id="290" r:id="rId29"/>
    <p:sldId id="294" r:id="rId30"/>
    <p:sldId id="295" r:id="rId3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WenQuanYi Micro Hei" charset="0"/>
        <a:cs typeface="WenQuanYi Micro Hei" charset="0"/>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WenQuanYi Micro Hei" charset="0"/>
        <a:cs typeface="WenQuanYi Micro Hei" charset="0"/>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WenQuanYi Micro Hei" charset="0"/>
        <a:cs typeface="WenQuanYi Micro Hei" charset="0"/>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WenQuanYi Micro Hei" charset="0"/>
        <a:cs typeface="WenQuanYi Micro Hei" charset="0"/>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WenQuanYi Micro Hei" charset="0"/>
        <a:cs typeface="WenQuanYi Micro Hei" charset="0"/>
      </a:defRPr>
    </a:lvl5pPr>
    <a:lvl6pPr marL="2286000" algn="l" defTabSz="914400" rtl="0" eaLnBrk="1" latinLnBrk="0" hangingPunct="1">
      <a:defRPr kern="1200">
        <a:solidFill>
          <a:schemeClr val="bg1"/>
        </a:solidFill>
        <a:latin typeface="Arial" charset="0"/>
        <a:ea typeface="WenQuanYi Micro Hei" charset="0"/>
        <a:cs typeface="WenQuanYi Micro Hei" charset="0"/>
      </a:defRPr>
    </a:lvl6pPr>
    <a:lvl7pPr marL="2743200" algn="l" defTabSz="914400" rtl="0" eaLnBrk="1" latinLnBrk="0" hangingPunct="1">
      <a:defRPr kern="1200">
        <a:solidFill>
          <a:schemeClr val="bg1"/>
        </a:solidFill>
        <a:latin typeface="Arial" charset="0"/>
        <a:ea typeface="WenQuanYi Micro Hei" charset="0"/>
        <a:cs typeface="WenQuanYi Micro Hei" charset="0"/>
      </a:defRPr>
    </a:lvl7pPr>
    <a:lvl8pPr marL="3200400" algn="l" defTabSz="914400" rtl="0" eaLnBrk="1" latinLnBrk="0" hangingPunct="1">
      <a:defRPr kern="1200">
        <a:solidFill>
          <a:schemeClr val="bg1"/>
        </a:solidFill>
        <a:latin typeface="Arial" charset="0"/>
        <a:ea typeface="WenQuanYi Micro Hei" charset="0"/>
        <a:cs typeface="WenQuanYi Micro Hei" charset="0"/>
      </a:defRPr>
    </a:lvl8pPr>
    <a:lvl9pPr marL="3657600" algn="l" defTabSz="914400" rtl="0" eaLnBrk="1" latinLnBrk="0" hangingPunct="1">
      <a:defRPr kern="1200">
        <a:solidFill>
          <a:schemeClr val="bg1"/>
        </a:solidFill>
        <a:latin typeface="Arial" charset="0"/>
        <a:ea typeface="WenQuanYi Micro Hei" charset="0"/>
        <a:cs typeface="WenQuanYi Micro Hei"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en-US">
              <a:cs typeface="Arial" charset="0"/>
            </a:endParaRPr>
          </a:p>
        </p:txBody>
      </p:sp>
      <p:sp>
        <p:nvSpPr>
          <p:cNvPr id="33795"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sp>
        <p:nvSpPr>
          <p:cNvPr id="33796" name="Text Box 3"/>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sp>
        <p:nvSpPr>
          <p:cNvPr id="2052"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mn-ea"/>
                <a:cs typeface="Arial" charset="0"/>
              </a:defRPr>
            </a:lvl1pPr>
          </a:lstStyle>
          <a:p>
            <a:pPr>
              <a:defRPr/>
            </a:pPr>
            <a:endParaRPr lang="en-US"/>
          </a:p>
        </p:txBody>
      </p:sp>
      <p:sp>
        <p:nvSpPr>
          <p:cNvPr id="33798"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4"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3800" name="Text Box 7"/>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sp>
        <p:nvSpPr>
          <p:cNvPr id="2056"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mn-ea"/>
                <a:cs typeface="Arial" charset="0"/>
              </a:defRPr>
            </a:lvl1pPr>
          </a:lstStyle>
          <a:p>
            <a:pPr>
              <a:defRPr/>
            </a:pPr>
            <a:fld id="{7C278EB8-583C-4480-BD51-8404FD50F636}" type="slidenum">
              <a:rPr lang="en-IN"/>
              <a:pPr>
                <a:defRPr/>
              </a:pPr>
              <a:t>‹#›</a:t>
            </a:fld>
            <a:endParaRPr lang="en-IN"/>
          </a:p>
        </p:txBody>
      </p:sp>
    </p:spTree>
    <p:extLst>
      <p:ext uri="{BB962C8B-B14F-4D97-AF65-F5344CB8AC3E}">
        <p14:creationId xmlns:p14="http://schemas.microsoft.com/office/powerpoint/2010/main" val="244848292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98E8903C-A387-492A-A4B7-B6E0E2CF3038}" type="slidenum">
              <a:rPr lang="en-IN" smtClean="0">
                <a:solidFill>
                  <a:srgbClr val="000000"/>
                </a:solidFill>
              </a:rPr>
              <a:pPr eaLnBrk="1" hangingPunct="1"/>
              <a:t>2</a:t>
            </a:fld>
            <a:endParaRPr lang="en-IN" smtClean="0">
              <a:solidFill>
                <a:srgbClr val="000000"/>
              </a:solidFill>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1DFBE06E-420A-4FFF-BCBC-242AF48C5C49}" type="slidenum">
              <a:rPr lang="en-IN" smtClean="0">
                <a:solidFill>
                  <a:srgbClr val="000000"/>
                </a:solidFill>
              </a:rPr>
              <a:pPr eaLnBrk="1" hangingPunct="1"/>
              <a:t>13</a:t>
            </a:fld>
            <a:endParaRPr lang="en-IN" smtClean="0">
              <a:solidFill>
                <a:srgbClr val="000000"/>
              </a:solidFill>
            </a:endParaRPr>
          </a:p>
        </p:txBody>
      </p:sp>
      <p:sp>
        <p:nvSpPr>
          <p:cNvPr id="440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4036"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
        <p:nvSpPr>
          <p:cNvPr id="44037"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algn="r" eaLnBrk="1" hangingPunct="1">
              <a:buClrTx/>
              <a:buFontTx/>
              <a:buNone/>
            </a:pPr>
            <a:fld id="{3A856829-AA5E-45C0-8DD8-C498F292F738}" type="slidenum">
              <a:rPr lang="en-IN" sz="1200">
                <a:solidFill>
                  <a:srgbClr val="000000"/>
                </a:solidFill>
              </a:rPr>
              <a:pPr algn="r" eaLnBrk="1" hangingPunct="1">
                <a:buClrTx/>
                <a:buFontTx/>
                <a:buNone/>
              </a:pPr>
              <a:t>13</a:t>
            </a:fld>
            <a:endParaRPr lang="en-IN"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20F39265-D811-4C77-A89F-40274E376530}" type="slidenum">
              <a:rPr lang="en-IN" smtClean="0">
                <a:solidFill>
                  <a:srgbClr val="000000"/>
                </a:solidFill>
              </a:rPr>
              <a:pPr eaLnBrk="1" hangingPunct="1"/>
              <a:t>14</a:t>
            </a:fld>
            <a:endParaRPr lang="en-IN" smtClean="0">
              <a:solidFill>
                <a:srgbClr val="000000"/>
              </a:solidFill>
            </a:endParaRPr>
          </a:p>
        </p:txBody>
      </p:sp>
      <p:sp>
        <p:nvSpPr>
          <p:cNvPr id="4505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5060"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44C9476E-2DB0-490F-8FDC-74AF89F318E6}" type="slidenum">
              <a:rPr lang="en-IN" smtClean="0">
                <a:solidFill>
                  <a:srgbClr val="000000"/>
                </a:solidFill>
              </a:rPr>
              <a:pPr eaLnBrk="1" hangingPunct="1"/>
              <a:t>15</a:t>
            </a:fld>
            <a:endParaRPr lang="en-IN" smtClean="0">
              <a:solidFill>
                <a:srgbClr val="000000"/>
              </a:solidFill>
            </a:endParaRPr>
          </a:p>
        </p:txBody>
      </p:sp>
      <p:sp>
        <p:nvSpPr>
          <p:cNvPr id="4608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608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4587C534-E8E4-4010-94D3-39CADE52CAC9}" type="slidenum">
              <a:rPr lang="en-IN" smtClean="0">
                <a:solidFill>
                  <a:srgbClr val="000000"/>
                </a:solidFill>
              </a:rPr>
              <a:pPr eaLnBrk="1" hangingPunct="1"/>
              <a:t>16</a:t>
            </a:fld>
            <a:endParaRPr lang="en-IN" smtClean="0">
              <a:solidFill>
                <a:srgbClr val="000000"/>
              </a:solidFill>
            </a:endParaRPr>
          </a:p>
        </p:txBody>
      </p:sp>
      <p:sp>
        <p:nvSpPr>
          <p:cNvPr id="4710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7108"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BEAE8288-DA65-49F2-8743-5138E5275098}" type="slidenum">
              <a:rPr lang="en-IN" smtClean="0">
                <a:solidFill>
                  <a:srgbClr val="000000"/>
                </a:solidFill>
              </a:rPr>
              <a:pPr eaLnBrk="1" hangingPunct="1"/>
              <a:t>17</a:t>
            </a:fld>
            <a:endParaRPr lang="en-IN" smtClean="0">
              <a:solidFill>
                <a:srgbClr val="000000"/>
              </a:solidFill>
            </a:endParaRPr>
          </a:p>
        </p:txBody>
      </p:sp>
      <p:sp>
        <p:nvSpPr>
          <p:cNvPr id="481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8132"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9C60F2F3-EE38-47AC-8767-9488A40E6A00}" type="slidenum">
              <a:rPr lang="en-IN" smtClean="0">
                <a:solidFill>
                  <a:srgbClr val="000000"/>
                </a:solidFill>
              </a:rPr>
              <a:pPr eaLnBrk="1" hangingPunct="1"/>
              <a:t>18</a:t>
            </a:fld>
            <a:endParaRPr lang="en-IN" smtClean="0">
              <a:solidFill>
                <a:srgbClr val="000000"/>
              </a:solidFill>
            </a:endParaRPr>
          </a:p>
        </p:txBody>
      </p:sp>
      <p:sp>
        <p:nvSpPr>
          <p:cNvPr id="4915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9156"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5B61529D-16B6-4184-8A5B-3B66DD47DD82}" type="slidenum">
              <a:rPr lang="en-IN" smtClean="0">
                <a:solidFill>
                  <a:srgbClr val="000000"/>
                </a:solidFill>
              </a:rPr>
              <a:pPr eaLnBrk="1" hangingPunct="1"/>
              <a:t>19</a:t>
            </a:fld>
            <a:endParaRPr lang="en-IN" smtClean="0">
              <a:solidFill>
                <a:srgbClr val="000000"/>
              </a:solidFill>
            </a:endParaRPr>
          </a:p>
        </p:txBody>
      </p:sp>
      <p:sp>
        <p:nvSpPr>
          <p:cNvPr id="5017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0180"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BB998726-8746-4A1E-B844-5B9C50E2FBDF}" type="slidenum">
              <a:rPr lang="en-IN" smtClean="0">
                <a:solidFill>
                  <a:srgbClr val="000000"/>
                </a:solidFill>
              </a:rPr>
              <a:pPr eaLnBrk="1" hangingPunct="1"/>
              <a:t>20</a:t>
            </a:fld>
            <a:endParaRPr lang="en-IN" smtClean="0">
              <a:solidFill>
                <a:srgbClr val="000000"/>
              </a:solidFill>
            </a:endParaRPr>
          </a:p>
        </p:txBody>
      </p:sp>
      <p:sp>
        <p:nvSpPr>
          <p:cNvPr id="5120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120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40A64345-E864-4B8B-B21F-F1B9EF8C5EB0}" type="slidenum">
              <a:rPr lang="en-IN" smtClean="0">
                <a:solidFill>
                  <a:srgbClr val="000000"/>
                </a:solidFill>
              </a:rPr>
              <a:pPr eaLnBrk="1" hangingPunct="1"/>
              <a:t>21</a:t>
            </a:fld>
            <a:endParaRPr lang="en-IN" smtClean="0">
              <a:solidFill>
                <a:srgbClr val="000000"/>
              </a:solidFill>
            </a:endParaRPr>
          </a:p>
        </p:txBody>
      </p:sp>
      <p:sp>
        <p:nvSpPr>
          <p:cNvPr id="5222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2228"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65E21B8F-C62F-4CC0-9717-073AE6F889FE}" type="slidenum">
              <a:rPr lang="en-IN" smtClean="0">
                <a:solidFill>
                  <a:srgbClr val="000000"/>
                </a:solidFill>
              </a:rPr>
              <a:pPr eaLnBrk="1" hangingPunct="1"/>
              <a:t>22</a:t>
            </a:fld>
            <a:endParaRPr lang="en-IN" smtClean="0">
              <a:solidFill>
                <a:srgbClr val="000000"/>
              </a:solidFill>
            </a:endParaRPr>
          </a:p>
        </p:txBody>
      </p:sp>
      <p:sp>
        <p:nvSpPr>
          <p:cNvPr id="532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3252"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7F3DBFD6-B8CE-48FC-B046-5204DF62478D}" type="slidenum">
              <a:rPr lang="en-IN" smtClean="0">
                <a:solidFill>
                  <a:srgbClr val="000000"/>
                </a:solidFill>
              </a:rPr>
              <a:pPr eaLnBrk="1" hangingPunct="1"/>
              <a:t>5</a:t>
            </a:fld>
            <a:endParaRPr lang="en-IN" smtClean="0">
              <a:solidFill>
                <a:srgbClr val="000000"/>
              </a:solidFill>
            </a:endParaRPr>
          </a:p>
        </p:txBody>
      </p:sp>
      <p:sp>
        <p:nvSpPr>
          <p:cNvPr id="358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584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7563C949-7CB8-4938-94E2-EAE37C1641A1}" type="slidenum">
              <a:rPr lang="en-IN" smtClean="0">
                <a:solidFill>
                  <a:srgbClr val="000000"/>
                </a:solidFill>
              </a:rPr>
              <a:pPr eaLnBrk="1" hangingPunct="1"/>
              <a:t>23</a:t>
            </a:fld>
            <a:endParaRPr lang="en-IN" smtClean="0">
              <a:solidFill>
                <a:srgbClr val="000000"/>
              </a:solidFill>
            </a:endParaRPr>
          </a:p>
        </p:txBody>
      </p:sp>
      <p:sp>
        <p:nvSpPr>
          <p:cNvPr id="5427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4276"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9D6F4819-68F6-40CD-BE4F-0CD47872DFFB}" type="slidenum">
              <a:rPr lang="en-IN" smtClean="0">
                <a:solidFill>
                  <a:srgbClr val="000000"/>
                </a:solidFill>
              </a:rPr>
              <a:pPr eaLnBrk="1" hangingPunct="1"/>
              <a:t>24</a:t>
            </a:fld>
            <a:endParaRPr lang="en-IN" smtClean="0">
              <a:solidFill>
                <a:srgbClr val="000000"/>
              </a:solidFill>
            </a:endParaRPr>
          </a:p>
        </p:txBody>
      </p:sp>
      <p:sp>
        <p:nvSpPr>
          <p:cNvPr id="5529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5300"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18C12B16-59DA-4185-96CF-D2FEBD7A5E25}" type="slidenum">
              <a:rPr lang="en-IN" smtClean="0">
                <a:solidFill>
                  <a:srgbClr val="000000"/>
                </a:solidFill>
              </a:rPr>
              <a:pPr eaLnBrk="1" hangingPunct="1"/>
              <a:t>25</a:t>
            </a:fld>
            <a:endParaRPr lang="en-IN" smtClean="0">
              <a:solidFill>
                <a:srgbClr val="000000"/>
              </a:solidFill>
            </a:endParaRPr>
          </a:p>
        </p:txBody>
      </p:sp>
      <p:sp>
        <p:nvSpPr>
          <p:cNvPr id="5632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632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72965A04-667A-4489-864D-A3D3D5370F96}" type="slidenum">
              <a:rPr lang="en-IN" smtClean="0">
                <a:solidFill>
                  <a:srgbClr val="000000"/>
                </a:solidFill>
              </a:rPr>
              <a:pPr eaLnBrk="1" hangingPunct="1"/>
              <a:t>26</a:t>
            </a:fld>
            <a:endParaRPr lang="en-IN" smtClean="0">
              <a:solidFill>
                <a:srgbClr val="000000"/>
              </a:solidFill>
            </a:endParaRPr>
          </a:p>
        </p:txBody>
      </p:sp>
      <p:sp>
        <p:nvSpPr>
          <p:cNvPr id="573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7348"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0DE6B864-70DE-4329-A549-E85BB86CC098}" type="slidenum">
              <a:rPr lang="en-IN" smtClean="0">
                <a:solidFill>
                  <a:srgbClr val="000000"/>
                </a:solidFill>
              </a:rPr>
              <a:pPr eaLnBrk="1" hangingPunct="1"/>
              <a:t>27</a:t>
            </a:fld>
            <a:endParaRPr lang="en-IN" smtClean="0">
              <a:solidFill>
                <a:srgbClr val="000000"/>
              </a:solidFill>
            </a:endParaRPr>
          </a:p>
        </p:txBody>
      </p:sp>
      <p:sp>
        <p:nvSpPr>
          <p:cNvPr id="583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8372"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18225FE9-3FCA-4A82-BD7F-520411BD9A31}" type="slidenum">
              <a:rPr lang="en-IN" smtClean="0">
                <a:solidFill>
                  <a:srgbClr val="000000"/>
                </a:solidFill>
              </a:rPr>
              <a:pPr eaLnBrk="1" hangingPunct="1"/>
              <a:t>6</a:t>
            </a:fld>
            <a:endParaRPr lang="en-IN" smtClean="0">
              <a:solidFill>
                <a:srgbClr val="000000"/>
              </a:solidFill>
            </a:endParaRPr>
          </a:p>
        </p:txBody>
      </p:sp>
      <p:sp>
        <p:nvSpPr>
          <p:cNvPr id="3686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6868"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8F7555FE-D907-434D-91BE-FF5AB80A704F}" type="slidenum">
              <a:rPr lang="en-IN" smtClean="0">
                <a:solidFill>
                  <a:srgbClr val="000000"/>
                </a:solidFill>
              </a:rPr>
              <a:pPr eaLnBrk="1" hangingPunct="1"/>
              <a:t>7</a:t>
            </a:fld>
            <a:endParaRPr lang="en-IN" smtClean="0">
              <a:solidFill>
                <a:srgbClr val="000000"/>
              </a:solidFill>
            </a:endParaRPr>
          </a:p>
        </p:txBody>
      </p:sp>
      <p:sp>
        <p:nvSpPr>
          <p:cNvPr id="378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7892"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31E0C869-356F-4790-A272-BAF869DBFD0C}" type="slidenum">
              <a:rPr lang="en-IN" smtClean="0">
                <a:solidFill>
                  <a:srgbClr val="000000"/>
                </a:solidFill>
              </a:rPr>
              <a:pPr eaLnBrk="1" hangingPunct="1"/>
              <a:t>8</a:t>
            </a:fld>
            <a:endParaRPr lang="en-IN" smtClean="0">
              <a:solidFill>
                <a:srgbClr val="000000"/>
              </a:solidFill>
            </a:endParaRPr>
          </a:p>
        </p:txBody>
      </p:sp>
      <p:sp>
        <p:nvSpPr>
          <p:cNvPr id="3891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8916"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9A66B4A3-5A54-4287-B166-4C7F0105C315}" type="slidenum">
              <a:rPr lang="en-IN" smtClean="0">
                <a:solidFill>
                  <a:srgbClr val="000000"/>
                </a:solidFill>
              </a:rPr>
              <a:pPr eaLnBrk="1" hangingPunct="1"/>
              <a:t>9</a:t>
            </a:fld>
            <a:endParaRPr lang="en-IN" smtClean="0">
              <a:solidFill>
                <a:srgbClr val="000000"/>
              </a:solidFill>
            </a:endParaRPr>
          </a:p>
        </p:txBody>
      </p:sp>
      <p:sp>
        <p:nvSpPr>
          <p:cNvPr id="399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9940"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1D470BB1-DD8F-49D5-99C9-F7788EBA96C2}" type="slidenum">
              <a:rPr lang="en-IN" smtClean="0">
                <a:solidFill>
                  <a:srgbClr val="000000"/>
                </a:solidFill>
              </a:rPr>
              <a:pPr eaLnBrk="1" hangingPunct="1"/>
              <a:t>10</a:t>
            </a:fld>
            <a:endParaRPr lang="en-IN" smtClean="0">
              <a:solidFill>
                <a:srgbClr val="000000"/>
              </a:solidFill>
            </a:endParaRPr>
          </a:p>
        </p:txBody>
      </p:sp>
      <p:sp>
        <p:nvSpPr>
          <p:cNvPr id="4096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096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F7991515-A9C3-4C83-B4BB-40E821C4E0C7}" type="slidenum">
              <a:rPr lang="en-IN" smtClean="0">
                <a:solidFill>
                  <a:srgbClr val="000000"/>
                </a:solidFill>
              </a:rPr>
              <a:pPr eaLnBrk="1" hangingPunct="1"/>
              <a:t>11</a:t>
            </a:fld>
            <a:endParaRPr lang="en-IN" smtClean="0">
              <a:solidFill>
                <a:srgbClr val="000000"/>
              </a:solidFill>
            </a:endParaRPr>
          </a:p>
        </p:txBody>
      </p:sp>
      <p:sp>
        <p:nvSpPr>
          <p:cNvPr id="4198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1988"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fld id="{9BF1F49D-AF05-4D54-8F1D-ED5BC94B735B}" type="slidenum">
              <a:rPr lang="en-IN" smtClean="0">
                <a:solidFill>
                  <a:srgbClr val="000000"/>
                </a:solidFill>
              </a:rPr>
              <a:pPr eaLnBrk="1" hangingPunct="1"/>
              <a:t>12</a:t>
            </a:fld>
            <a:endParaRPr lang="en-IN" smtClean="0">
              <a:solidFill>
                <a:srgbClr val="000000"/>
              </a:solidFill>
            </a:endParaRPr>
          </a:p>
        </p:txBody>
      </p:sp>
      <p:sp>
        <p:nvSpPr>
          <p:cNvPr id="4301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3012"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0CDA574-8CBD-4979-BD9A-D1F5D8A0E0FD}" type="slidenum">
              <a:rPr lang="en-IN"/>
              <a:pPr>
                <a:defRPr/>
              </a:pPr>
              <a:t>‹#›</a:t>
            </a:fld>
            <a:endParaRPr lang="en-IN"/>
          </a:p>
        </p:txBody>
      </p:sp>
    </p:spTree>
    <p:extLst>
      <p:ext uri="{BB962C8B-B14F-4D97-AF65-F5344CB8AC3E}">
        <p14:creationId xmlns:p14="http://schemas.microsoft.com/office/powerpoint/2010/main" val="7455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B75EEE1-A50A-4BB9-8072-D559BD85F923}" type="slidenum">
              <a:rPr lang="en-IN"/>
              <a:pPr>
                <a:defRPr/>
              </a:pPr>
              <a:t>‹#›</a:t>
            </a:fld>
            <a:endParaRPr lang="en-IN"/>
          </a:p>
        </p:txBody>
      </p:sp>
    </p:spTree>
    <p:extLst>
      <p:ext uri="{BB962C8B-B14F-4D97-AF65-F5344CB8AC3E}">
        <p14:creationId xmlns:p14="http://schemas.microsoft.com/office/powerpoint/2010/main" val="50281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28588"/>
            <a:ext cx="2055812" cy="599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8588"/>
            <a:ext cx="6018213" cy="599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95C6F4B-3A0F-43C9-B299-C29F4E75962A}" type="slidenum">
              <a:rPr lang="en-IN"/>
              <a:pPr>
                <a:defRPr/>
              </a:pPr>
              <a:t>‹#›</a:t>
            </a:fld>
            <a:endParaRPr lang="en-IN"/>
          </a:p>
        </p:txBody>
      </p:sp>
    </p:spTree>
    <p:extLst>
      <p:ext uri="{BB962C8B-B14F-4D97-AF65-F5344CB8AC3E}">
        <p14:creationId xmlns:p14="http://schemas.microsoft.com/office/powerpoint/2010/main" val="171302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76D551E-EB8B-4CE5-B55E-E4CD225A3C61}" type="slidenum">
              <a:rPr lang="en-IN"/>
              <a:pPr>
                <a:defRPr/>
              </a:pPr>
              <a:t>‹#›</a:t>
            </a:fld>
            <a:endParaRPr lang="en-IN"/>
          </a:p>
        </p:txBody>
      </p:sp>
    </p:spTree>
    <p:extLst>
      <p:ext uri="{BB962C8B-B14F-4D97-AF65-F5344CB8AC3E}">
        <p14:creationId xmlns:p14="http://schemas.microsoft.com/office/powerpoint/2010/main" val="264741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BB1D1A-F612-4137-8E6E-7D3EC1FFA475}" type="slidenum">
              <a:rPr lang="en-IN"/>
              <a:pPr>
                <a:defRPr/>
              </a:pPr>
              <a:t>‹#›</a:t>
            </a:fld>
            <a:endParaRPr lang="en-IN"/>
          </a:p>
        </p:txBody>
      </p:sp>
    </p:spTree>
    <p:extLst>
      <p:ext uri="{BB962C8B-B14F-4D97-AF65-F5344CB8AC3E}">
        <p14:creationId xmlns:p14="http://schemas.microsoft.com/office/powerpoint/2010/main" val="281605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47FE7CE-95FE-4C1B-A3C7-CED3292C7623}" type="slidenum">
              <a:rPr lang="en-IN"/>
              <a:pPr>
                <a:defRPr/>
              </a:pPr>
              <a:t>‹#›</a:t>
            </a:fld>
            <a:endParaRPr lang="en-IN"/>
          </a:p>
        </p:txBody>
      </p:sp>
    </p:spTree>
    <p:extLst>
      <p:ext uri="{BB962C8B-B14F-4D97-AF65-F5344CB8AC3E}">
        <p14:creationId xmlns:p14="http://schemas.microsoft.com/office/powerpoint/2010/main" val="424606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7B3B4E5-E755-440D-90BB-3BA59C47D0D0}" type="slidenum">
              <a:rPr lang="en-IN"/>
              <a:pPr>
                <a:defRPr/>
              </a:pPr>
              <a:t>‹#›</a:t>
            </a:fld>
            <a:endParaRPr lang="en-IN"/>
          </a:p>
        </p:txBody>
      </p:sp>
    </p:spTree>
    <p:extLst>
      <p:ext uri="{BB962C8B-B14F-4D97-AF65-F5344CB8AC3E}">
        <p14:creationId xmlns:p14="http://schemas.microsoft.com/office/powerpoint/2010/main" val="135981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730FACE0-AC55-4FDB-8E12-FA384CD7F510}" type="slidenum">
              <a:rPr lang="en-IN"/>
              <a:pPr>
                <a:defRPr/>
              </a:pPr>
              <a:t>‹#›</a:t>
            </a:fld>
            <a:endParaRPr lang="en-IN"/>
          </a:p>
        </p:txBody>
      </p:sp>
    </p:spTree>
    <p:extLst>
      <p:ext uri="{BB962C8B-B14F-4D97-AF65-F5344CB8AC3E}">
        <p14:creationId xmlns:p14="http://schemas.microsoft.com/office/powerpoint/2010/main" val="221065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6D5C1E8C-C09C-4A37-BCF0-EA35A066D8FC}" type="slidenum">
              <a:rPr lang="en-IN"/>
              <a:pPr>
                <a:defRPr/>
              </a:pPr>
              <a:t>‹#›</a:t>
            </a:fld>
            <a:endParaRPr lang="en-IN"/>
          </a:p>
        </p:txBody>
      </p:sp>
    </p:spTree>
    <p:extLst>
      <p:ext uri="{BB962C8B-B14F-4D97-AF65-F5344CB8AC3E}">
        <p14:creationId xmlns:p14="http://schemas.microsoft.com/office/powerpoint/2010/main" val="147699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A580AE2-755B-476F-9542-6850A72B59B3}" type="slidenum">
              <a:rPr lang="en-IN"/>
              <a:pPr>
                <a:defRPr/>
              </a:pPr>
              <a:t>‹#›</a:t>
            </a:fld>
            <a:endParaRPr lang="en-IN"/>
          </a:p>
        </p:txBody>
      </p:sp>
    </p:spTree>
    <p:extLst>
      <p:ext uri="{BB962C8B-B14F-4D97-AF65-F5344CB8AC3E}">
        <p14:creationId xmlns:p14="http://schemas.microsoft.com/office/powerpoint/2010/main" val="90906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B602336-AE7C-4F1F-B171-5E24A571074C}" type="slidenum">
              <a:rPr lang="en-IN"/>
              <a:pPr>
                <a:defRPr/>
              </a:pPr>
              <a:t>‹#›</a:t>
            </a:fld>
            <a:endParaRPr lang="en-IN"/>
          </a:p>
        </p:txBody>
      </p:sp>
    </p:spTree>
    <p:extLst>
      <p:ext uri="{BB962C8B-B14F-4D97-AF65-F5344CB8AC3E}">
        <p14:creationId xmlns:p14="http://schemas.microsoft.com/office/powerpoint/2010/main" val="190563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642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3"/>
          <p:cNvSpPr>
            <a:spLocks noGrp="1" noChangeArrowheads="1"/>
          </p:cNvSpPr>
          <p:nvPr>
            <p:ph type="dt"/>
          </p:nvPr>
        </p:nvSpPr>
        <p:spPr bwMode="auto">
          <a:xfrm>
            <a:off x="457200" y="6353175"/>
            <a:ext cx="2130425"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n-ea"/>
                <a:cs typeface="Arial" charset="0"/>
              </a:defRPr>
            </a:lvl1pPr>
          </a:lstStyle>
          <a:p>
            <a:pPr>
              <a:defRPr/>
            </a:pPr>
            <a:endParaRPr lang="en-US"/>
          </a:p>
        </p:txBody>
      </p:sp>
      <p:sp>
        <p:nvSpPr>
          <p:cNvPr id="1029" name="Text Box 4"/>
          <p:cNvSpPr txBox="1">
            <a:spLocks noChangeArrowheads="1"/>
          </p:cNvSpPr>
          <p:nvPr/>
        </p:nvSpPr>
        <p:spPr bwMode="auto">
          <a:xfrm>
            <a:off x="3124200" y="6354763"/>
            <a:ext cx="289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sp>
        <p:nvSpPr>
          <p:cNvPr id="3" name="Rectangle 5"/>
          <p:cNvSpPr>
            <a:spLocks noGrp="1" noChangeArrowheads="1"/>
          </p:cNvSpPr>
          <p:nvPr>
            <p:ph type="sldNum"/>
          </p:nvPr>
        </p:nvSpPr>
        <p:spPr bwMode="auto">
          <a:xfrm>
            <a:off x="6553200" y="6353175"/>
            <a:ext cx="2130425"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n-ea"/>
                <a:cs typeface="Arial" charset="0"/>
              </a:defRPr>
            </a:lvl1pPr>
          </a:lstStyle>
          <a:p>
            <a:pPr>
              <a:defRPr/>
            </a:pPr>
            <a:fld id="{4EB4784D-993B-4505-B878-3A9C27AEA305}"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WenQuanYi Micro Hei" charset="0"/>
          <a:cs typeface="WenQuanYi Micro Hei"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WenQuanYi Micro Hei" charset="0"/>
          <a:cs typeface="WenQuanYi Micro Hei"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WenQuanYi Micro Hei" charset="0"/>
          <a:cs typeface="WenQuanYi Micro Hei"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WenQuanYi Micro Hei" charset="0"/>
          <a:cs typeface="WenQuanYi Micro Hei"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WenQuanYi Micro Hei" charset="0"/>
          <a:cs typeface="WenQuanYi Micro Hei"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WenQuanYi Micro Hei" charset="0"/>
          <a:cs typeface="WenQuanYi Micro Hei"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WenQuanYi Micro Hei" charset="0"/>
          <a:cs typeface="WenQuanYi Micro Hei"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WenQuanYi Micro Hei" charset="0"/>
          <a:cs typeface="WenQuanYi Micro 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roteomics-bioinformatics-open-access.ph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omicsonline.org/pharmacogenomics-pharmacoproteomics.php" TargetMode="External"/><Relationship Id="rId2" Type="http://schemas.openxmlformats.org/officeDocument/2006/relationships/hyperlink" Target="http://esciencecentral.org/journals/transcriptomics.php"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omicsonline.org/data-mining-in-genomics-proteomics.php"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www.conferenceseries.com/biochemistry-meeting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omicsonline.org/membership.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114300" y="5937250"/>
            <a:ext cx="8716963" cy="76993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US" sz="2200"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2200"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l="19218" t="11717" r="20937" b="5275"/>
          <a:stretch>
            <a:fillRect/>
          </a:stretch>
        </p:blipFill>
        <p:spPr bwMode="auto">
          <a:xfrm>
            <a:off x="214313" y="285750"/>
            <a:ext cx="828675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91" name="Oval 2"/>
          <p:cNvSpPr>
            <a:spLocks noChangeArrowheads="1"/>
          </p:cNvSpPr>
          <p:nvPr/>
        </p:nvSpPr>
        <p:spPr bwMode="auto">
          <a:xfrm>
            <a:off x="357188" y="2928938"/>
            <a:ext cx="8001000" cy="1285875"/>
          </a:xfrm>
          <a:prstGeom prst="ellipse">
            <a:avLst/>
          </a:prstGeom>
          <a:noFill/>
          <a:ln w="2556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567113" y="74613"/>
            <a:ext cx="20097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000000"/>
                </a:solidFill>
                <a:latin typeface="Times New Roman" pitchFamily="18" charset="0"/>
                <a:cs typeface="Times New Roman" pitchFamily="18" charset="0"/>
              </a:rPr>
              <a:t>FUTURE PROSPECTS</a:t>
            </a:r>
          </a:p>
        </p:txBody>
      </p:sp>
      <p:sp>
        <p:nvSpPr>
          <p:cNvPr id="13315" name="Text Box 2"/>
          <p:cNvSpPr txBox="1">
            <a:spLocks noChangeArrowheads="1"/>
          </p:cNvSpPr>
          <p:nvPr/>
        </p:nvSpPr>
        <p:spPr bwMode="auto">
          <a:xfrm>
            <a:off x="0" y="642938"/>
            <a:ext cx="8786813" cy="646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buFont typeface="Arial" charset="0"/>
              <a:buChar char="•"/>
            </a:pPr>
            <a:r>
              <a:rPr lang="en-US" sz="2400">
                <a:solidFill>
                  <a:srgbClr val="000000"/>
                </a:solidFill>
                <a:latin typeface="Times New Roman" pitchFamily="18" charset="0"/>
                <a:cs typeface="Times New Roman" pitchFamily="18" charset="0"/>
              </a:rPr>
              <a:t> </a:t>
            </a:r>
            <a:r>
              <a:rPr lang="en-US" sz="2000">
                <a:solidFill>
                  <a:srgbClr val="000000"/>
                </a:solidFill>
                <a:latin typeface="Times New Roman" pitchFamily="18" charset="0"/>
                <a:cs typeface="Times New Roman" pitchFamily="18" charset="0"/>
              </a:rPr>
              <a:t>This is the is the first time one have developed such a comprehensive database, especially for all the widely circulated β-lactamases which catalog, categorize, the resistance pattern about all the four different classes of β-lactamases identified by experimental studies.</a:t>
            </a:r>
          </a:p>
          <a:p>
            <a:pPr eaLnBrk="1" hangingPunct="1">
              <a:buClrTx/>
              <a:buFontTx/>
              <a:buNone/>
            </a:pPr>
            <a:endParaRPr lang="en-US" sz="2000">
              <a:solidFill>
                <a:srgbClr val="000000"/>
              </a:solidFill>
              <a:latin typeface="Times New Roman" pitchFamily="18" charset="0"/>
              <a:cs typeface="Times New Roman" pitchFamily="18" charset="0"/>
            </a:endParaRPr>
          </a:p>
          <a:p>
            <a:pPr eaLnBrk="1" hangingPunct="1">
              <a:buFont typeface="Arial" charset="0"/>
              <a:buChar char="•"/>
            </a:pPr>
            <a:r>
              <a:rPr lang="en-US" sz="2000">
                <a:solidFill>
                  <a:srgbClr val="000000"/>
                </a:solidFill>
                <a:latin typeface="Times New Roman" pitchFamily="18" charset="0"/>
                <a:cs typeface="Times New Roman" pitchFamily="18" charset="0"/>
              </a:rPr>
              <a:t> These informations were scattered and we have tried to bring them on a common platform. </a:t>
            </a:r>
          </a:p>
          <a:p>
            <a:pPr eaLnBrk="1" hangingPunct="1">
              <a:buClrTx/>
              <a:buFontTx/>
              <a:buNone/>
            </a:pPr>
            <a:endParaRPr lang="en-US" sz="2000">
              <a:solidFill>
                <a:srgbClr val="000000"/>
              </a:solidFill>
              <a:latin typeface="Times New Roman" pitchFamily="18" charset="0"/>
              <a:cs typeface="Times New Roman" pitchFamily="18" charset="0"/>
            </a:endParaRPr>
          </a:p>
          <a:p>
            <a:pPr eaLnBrk="1" hangingPunct="1">
              <a:buFont typeface="Arial" charset="0"/>
              <a:buChar char="•"/>
            </a:pPr>
            <a:r>
              <a:rPr lang="en-US" sz="2000">
                <a:solidFill>
                  <a:srgbClr val="000000"/>
                </a:solidFill>
                <a:latin typeface="Times New Roman" pitchFamily="18" charset="0"/>
                <a:cs typeface="Times New Roman" pitchFamily="18" charset="0"/>
              </a:rPr>
              <a:t> This database also provides information about the available three dimensional structures along with the physio-chemical properties of ligand bound within each structure.</a:t>
            </a:r>
          </a:p>
          <a:p>
            <a:pPr eaLnBrk="1" hangingPunct="1">
              <a:buClrTx/>
              <a:buFontTx/>
              <a:buNone/>
            </a:pPr>
            <a:endParaRPr lang="en-US" sz="2000">
              <a:solidFill>
                <a:srgbClr val="000000"/>
              </a:solidFill>
              <a:latin typeface="Times New Roman" pitchFamily="18" charset="0"/>
              <a:cs typeface="Times New Roman" pitchFamily="18" charset="0"/>
            </a:endParaRPr>
          </a:p>
          <a:p>
            <a:pPr eaLnBrk="1" hangingPunct="1">
              <a:buFont typeface="Arial" charset="0"/>
              <a:buChar char="•"/>
            </a:pPr>
            <a:r>
              <a:rPr lang="en-US" sz="2000">
                <a:solidFill>
                  <a:srgbClr val="000000"/>
                </a:solidFill>
                <a:latin typeface="Times New Roman" pitchFamily="18" charset="0"/>
                <a:cs typeface="Times New Roman" pitchFamily="18" charset="0"/>
              </a:rPr>
              <a:t> BLAD is equipped with highly flexible search features which includes a user-friendly browse interface and hypertext link-outs to nucleotide and protein sequence databases.</a:t>
            </a:r>
          </a:p>
          <a:p>
            <a:pPr eaLnBrk="1" hangingPunct="1">
              <a:buClrTx/>
              <a:buFontTx/>
              <a:buNone/>
            </a:pPr>
            <a:endParaRPr lang="en-US" sz="2000">
              <a:solidFill>
                <a:srgbClr val="000000"/>
              </a:solidFill>
              <a:latin typeface="Times New Roman" pitchFamily="18" charset="0"/>
              <a:cs typeface="Times New Roman" pitchFamily="18" charset="0"/>
            </a:endParaRPr>
          </a:p>
          <a:p>
            <a:pPr eaLnBrk="1" hangingPunct="1">
              <a:buFont typeface="Arial" charset="0"/>
              <a:buChar char="•"/>
            </a:pPr>
            <a:r>
              <a:rPr lang="en-US" sz="2000">
                <a:solidFill>
                  <a:srgbClr val="000000"/>
                </a:solidFill>
                <a:latin typeface="Times New Roman" pitchFamily="18" charset="0"/>
                <a:cs typeface="Times New Roman" pitchFamily="18" charset="0"/>
              </a:rPr>
              <a:t> We believe that this database will provide a very useful platform for future experimental and computational analyses of β-lactamases.</a:t>
            </a:r>
          </a:p>
          <a:p>
            <a:pPr eaLnBrk="1" hangingPunct="1">
              <a:buClrTx/>
              <a:buFontTx/>
              <a:buNone/>
            </a:pPr>
            <a:endParaRPr lang="en-US">
              <a:solidFill>
                <a:srgbClr val="000000"/>
              </a:solidFill>
            </a:endParaRPr>
          </a:p>
          <a:p>
            <a:pPr eaLnBrk="1" hangingPunct="1">
              <a:buClrTx/>
              <a:buFontTx/>
              <a:buNone/>
            </a:pPr>
            <a:r>
              <a:rPr lang="en-US">
                <a:solidFill>
                  <a:srgbClr val="000000"/>
                </a:solidFill>
              </a:rPr>
              <a:t> </a:t>
            </a:r>
          </a:p>
          <a:p>
            <a:pPr eaLnBrk="1" hangingPunct="1">
              <a:buClrTx/>
              <a:buFontTx/>
              <a:buNone/>
            </a:pPr>
            <a:endParaRPr 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916113" y="142875"/>
            <a:ext cx="5954712" cy="520700"/>
          </a:xfrm>
          <a:prstGeom prst="rect">
            <a:avLst/>
          </a:prstGeom>
          <a:solidFill>
            <a:srgbClr val="9BBB59"/>
          </a:solidFill>
          <a:ln w="25560">
            <a:solidFill>
              <a:srgbClr val="71893F"/>
            </a:solidFill>
            <a:miter lim="800000"/>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990000"/>
                </a:solidFill>
                <a:latin typeface="Calibri" pitchFamily="34" charset="0"/>
              </a:rPr>
              <a:t>Homology Modelling Process</a:t>
            </a:r>
          </a:p>
        </p:txBody>
      </p:sp>
      <p:sp>
        <p:nvSpPr>
          <p:cNvPr id="14339" name="Rectangle 2"/>
          <p:cNvSpPr>
            <a:spLocks noChangeArrowheads="1"/>
          </p:cNvSpPr>
          <p:nvPr/>
        </p:nvSpPr>
        <p:spPr bwMode="auto">
          <a:xfrm>
            <a:off x="1714500" y="642938"/>
            <a:ext cx="5929313"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Template recognition</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000000"/>
              </a:solidFill>
            </a:endParaRPr>
          </a:p>
          <a:p>
            <a:pP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Alignment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000000"/>
              </a:solidFill>
            </a:endParaRPr>
          </a:p>
          <a:p>
            <a:pP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Determining structurally conserved        regions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000000"/>
              </a:solidFill>
            </a:endParaRPr>
          </a:p>
          <a:p>
            <a:pP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Backbone generation</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000000"/>
              </a:solidFill>
            </a:endParaRPr>
          </a:p>
          <a:p>
            <a:pP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Building loops or variable regions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000000"/>
              </a:solidFill>
            </a:endParaRPr>
          </a:p>
          <a:p>
            <a:pP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Conformational search for side chains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000000"/>
              </a:solidFill>
            </a:endParaRPr>
          </a:p>
          <a:p>
            <a:pP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Refinement of structure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000000"/>
              </a:solidFill>
            </a:endParaRPr>
          </a:p>
          <a:p>
            <a:pP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Validating structures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l="25006" r="26563"/>
          <a:stretch>
            <a:fillRect/>
          </a:stretch>
        </p:blipFill>
        <p:spPr bwMode="auto">
          <a:xfrm>
            <a:off x="0" y="0"/>
            <a:ext cx="17145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5363" name="Group 2"/>
          <p:cNvGrpSpPr>
            <a:grpSpLocks/>
          </p:cNvGrpSpPr>
          <p:nvPr/>
        </p:nvGrpSpPr>
        <p:grpSpPr bwMode="auto">
          <a:xfrm>
            <a:off x="2571750" y="0"/>
            <a:ext cx="2354263" cy="2251075"/>
            <a:chOff x="1620" y="0"/>
            <a:chExt cx="1483" cy="1418"/>
          </a:xfrm>
        </p:grpSpPr>
        <p:pic>
          <p:nvPicPr>
            <p:cNvPr id="15367" name="Picture 3"/>
            <p:cNvPicPr>
              <a:picLocks noChangeAspect="1" noChangeArrowheads="1"/>
            </p:cNvPicPr>
            <p:nvPr/>
          </p:nvPicPr>
          <p:blipFill>
            <a:blip r:embed="rId4">
              <a:extLst>
                <a:ext uri="{28A0092B-C50C-407E-A947-70E740481C1C}">
                  <a14:useLocalDpi xmlns:a14="http://schemas.microsoft.com/office/drawing/2010/main" val="0"/>
                </a:ext>
              </a:extLst>
            </a:blip>
            <a:srcRect l="28125" r="28906" b="4570"/>
            <a:stretch>
              <a:fillRect/>
            </a:stretch>
          </p:blipFill>
          <p:spPr bwMode="auto">
            <a:xfrm>
              <a:off x="1620" y="0"/>
              <a:ext cx="1483" cy="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8" name="Text Box 4"/>
            <p:cNvSpPr txBox="1">
              <a:spLocks noChangeArrowheads="1"/>
            </p:cNvSpPr>
            <p:nvPr/>
          </p:nvSpPr>
          <p:spPr bwMode="auto">
            <a:xfrm>
              <a:off x="2221" y="59"/>
              <a:ext cx="56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buClrTx/>
                <a:buFontTx/>
                <a:buNone/>
              </a:pPr>
              <a:r>
                <a:rPr lang="en-US" sz="1100" b="1">
                  <a:solidFill>
                    <a:srgbClr val="000000"/>
                  </a:solidFill>
                </a:rPr>
                <a:t>NH2</a:t>
              </a:r>
            </a:p>
          </p:txBody>
        </p:sp>
        <p:sp>
          <p:nvSpPr>
            <p:cNvPr id="15369" name="Text Box 5"/>
            <p:cNvSpPr txBox="1">
              <a:spLocks noChangeArrowheads="1"/>
            </p:cNvSpPr>
            <p:nvPr/>
          </p:nvSpPr>
          <p:spPr bwMode="auto">
            <a:xfrm>
              <a:off x="2539" y="101"/>
              <a:ext cx="56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buClrTx/>
                <a:buFontTx/>
                <a:buNone/>
              </a:pPr>
              <a:r>
                <a:rPr lang="en-US" sz="1100" b="1">
                  <a:solidFill>
                    <a:srgbClr val="000000"/>
                  </a:solidFill>
                </a:rPr>
                <a:t>COOH</a:t>
              </a:r>
            </a:p>
          </p:txBody>
        </p:sp>
      </p:grpSp>
      <p:sp>
        <p:nvSpPr>
          <p:cNvPr id="15364" name="Text Box 6"/>
          <p:cNvSpPr txBox="1">
            <a:spLocks noChangeArrowheads="1"/>
          </p:cNvSpPr>
          <p:nvPr/>
        </p:nvSpPr>
        <p:spPr bwMode="auto">
          <a:xfrm>
            <a:off x="534988" y="6072188"/>
            <a:ext cx="80740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buClrTx/>
              <a:buFontTx/>
              <a:buNone/>
            </a:pPr>
            <a:r>
              <a:rPr lang="en-IN" sz="1200" b="1">
                <a:solidFill>
                  <a:srgbClr val="000000"/>
                </a:solidFill>
              </a:rPr>
              <a:t>Modelled structure of SHV-72  along with its Ramachandran plot and sequence  alignment with its wild type. </a:t>
            </a:r>
          </a:p>
          <a:p>
            <a:pPr eaLnBrk="1" hangingPunct="1">
              <a:buClrTx/>
              <a:buFontTx/>
              <a:buNone/>
            </a:pPr>
            <a:endParaRPr lang="en-IN" sz="1200" b="1">
              <a:solidFill>
                <a:srgbClr val="000000"/>
              </a:solidFill>
            </a:endParaRPr>
          </a:p>
        </p:txBody>
      </p:sp>
      <p:pic>
        <p:nvPicPr>
          <p:cNvPr id="1536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7563"/>
            <a:ext cx="60007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6" name="Picture 8"/>
          <p:cNvPicPr>
            <a:picLocks noChangeAspect="1" noChangeArrowheads="1"/>
          </p:cNvPicPr>
          <p:nvPr/>
        </p:nvPicPr>
        <p:blipFill>
          <a:blip r:embed="rId6">
            <a:extLst>
              <a:ext uri="{28A0092B-C50C-407E-A947-70E740481C1C}">
                <a14:useLocalDpi xmlns:a14="http://schemas.microsoft.com/office/drawing/2010/main" val="0"/>
              </a:ext>
            </a:extLst>
          </a:blip>
          <a:srcRect t="1779"/>
          <a:stretch>
            <a:fillRect/>
          </a:stretch>
        </p:blipFill>
        <p:spPr bwMode="auto">
          <a:xfrm>
            <a:off x="5357813" y="0"/>
            <a:ext cx="3778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1566863"/>
            <a:ext cx="9144000"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Times New Roman" pitchFamily="18" charset="0"/>
                <a:cs typeface="Times New Roman" pitchFamily="18" charset="0"/>
              </a:rPr>
              <a:t> Docking methods are typically validated by ‘redocking’ experiments,where a known crystal complex is separated and then redocked, ensuring that the docking algorithm can reproduce the observed binding mode.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solidFill>
                <a:srgbClr val="000000"/>
              </a:solidFill>
              <a:latin typeface="Times New Roman" pitchFamily="18" charset="0"/>
              <a:cs typeface="Times New Roman" pitchFamily="18" charset="0"/>
            </a:endParaRP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Times New Roman" pitchFamily="18" charset="0"/>
                <a:cs typeface="Times New Roman" pitchFamily="18" charset="0"/>
              </a:rPr>
              <a:t> The structure of TEM-1 </a:t>
            </a:r>
            <a:r>
              <a:rPr lang="el-GR">
                <a:solidFill>
                  <a:srgbClr val="000000"/>
                </a:solidFill>
                <a:latin typeface="Times New Roman" pitchFamily="18" charset="0"/>
                <a:cs typeface="Times New Roman" pitchFamily="18" charset="0"/>
              </a:rPr>
              <a:t>β-</a:t>
            </a:r>
            <a:r>
              <a:rPr lang="en-US">
                <a:solidFill>
                  <a:srgbClr val="000000"/>
                </a:solidFill>
                <a:latin typeface="Times New Roman" pitchFamily="18" charset="0"/>
                <a:cs typeface="Times New Roman" pitchFamily="18" charset="0"/>
              </a:rPr>
              <a:t>lactamase in complex with a designed boronic acid inhibitor (1R)-2- phenylacetamido-2-(3-carboxyphenyl ) ethyl boronic acid (pdb id: 1ERO) was selected.</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solidFill>
                <a:srgbClr val="000000"/>
              </a:solidFill>
              <a:latin typeface="Times New Roman" pitchFamily="18" charset="0"/>
              <a:cs typeface="Times New Roman" pitchFamily="18" charset="0"/>
            </a:endParaRP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Times New Roman" pitchFamily="18" charset="0"/>
                <a:cs typeface="Times New Roman" pitchFamily="18" charset="0"/>
              </a:rPr>
              <a:t> Protein and ligands were separated, hydrogen atoms were added and minimized using the CHarMm force field.</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solidFill>
                <a:srgbClr val="000000"/>
              </a:solidFill>
              <a:latin typeface="Times New Roman" pitchFamily="18" charset="0"/>
              <a:cs typeface="Times New Roman" pitchFamily="18" charset="0"/>
            </a:endParaRP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Times New Roman" pitchFamily="18" charset="0"/>
                <a:cs typeface="Times New Roman" pitchFamily="18" charset="0"/>
              </a:rPr>
              <a:t> Finally the ligand was docked back into the active site of TEM-1 using GOLD.</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a:solidFill>
                <a:srgbClr val="000000"/>
              </a:solidFill>
            </a:endParaRPr>
          </a:p>
        </p:txBody>
      </p:sp>
      <p:sp>
        <p:nvSpPr>
          <p:cNvPr id="16387" name="Text Box 2"/>
          <p:cNvSpPr txBox="1">
            <a:spLocks noChangeArrowheads="1"/>
          </p:cNvSpPr>
          <p:nvPr/>
        </p:nvSpPr>
        <p:spPr bwMode="auto">
          <a:xfrm>
            <a:off x="714375" y="357188"/>
            <a:ext cx="7215188" cy="1068387"/>
          </a:xfrm>
          <a:prstGeom prst="rect">
            <a:avLst/>
          </a:prstGeom>
          <a:gradFill rotWithShape="0">
            <a:gsLst>
              <a:gs pos="0">
                <a:srgbClr val="9CC746"/>
              </a:gs>
              <a:gs pos="100000">
                <a:srgbClr val="769535"/>
              </a:gs>
            </a:gsLst>
            <a:lin ang="16200000" scaled="1"/>
          </a:gradFill>
          <a:ln w="9360">
            <a:solidFill>
              <a:srgbClr val="98B954"/>
            </a:solidFill>
            <a:miter lim="800000"/>
            <a:headEnd/>
            <a:tailEnd/>
          </a:ln>
          <a:effectLst>
            <a:outerShdw dist="75597" dir="1064680" algn="ctr" rotWithShape="0">
              <a:srgbClr val="000000">
                <a:alpha val="35036"/>
              </a:srgbClr>
            </a:outerShdw>
          </a:effec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buClrTx/>
              <a:buFontTx/>
              <a:buNone/>
            </a:pPr>
            <a:r>
              <a:rPr lang="en-US" sz="3200" b="1">
                <a:solidFill>
                  <a:srgbClr val="FFFFFF"/>
                </a:solidFill>
                <a:latin typeface="Calibri" pitchFamily="34" charset="0"/>
                <a:cs typeface="Arial" charset="0"/>
              </a:rPr>
              <a:t>VALIDATION OF THE DOCKING PROTOCOL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l="763" b="1076"/>
          <a:stretch>
            <a:fillRect/>
          </a:stretch>
        </p:blipFill>
        <p:spPr bwMode="auto">
          <a:xfrm>
            <a:off x="1928813" y="214313"/>
            <a:ext cx="485775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1" name="Rectangle 2"/>
          <p:cNvSpPr>
            <a:spLocks noChangeArrowheads="1"/>
          </p:cNvSpPr>
          <p:nvPr/>
        </p:nvSpPr>
        <p:spPr bwMode="auto">
          <a:xfrm>
            <a:off x="357188" y="5143500"/>
            <a:ext cx="850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rPr>
              <a:t>Binding orientation of the original (green) and redocked (yellow) conformation of the ligand.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534988"/>
            <a:ext cx="8194675"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642938" y="642938"/>
            <a:ext cx="7500937"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buClrTx/>
              <a:buFontTx/>
              <a:buNone/>
            </a:pPr>
            <a:r>
              <a:rPr lang="en-US" sz="2400" b="1">
                <a:solidFill>
                  <a:srgbClr val="000000"/>
                </a:solidFill>
              </a:rPr>
              <a:t>Mutants Selected: </a:t>
            </a:r>
            <a:r>
              <a:rPr lang="en-US" sz="2000">
                <a:solidFill>
                  <a:srgbClr val="000000"/>
                </a:solidFill>
              </a:rPr>
              <a:t>SHV S130G, SHV-72, TEM-30 and TEM-76</a:t>
            </a:r>
          </a:p>
          <a:p>
            <a:pPr eaLnBrk="1" hangingPunct="1">
              <a:buClrTx/>
              <a:buFontTx/>
              <a:buNone/>
            </a:pPr>
            <a:endParaRPr lang="en-US" sz="2000">
              <a:solidFill>
                <a:srgbClr val="000000"/>
              </a:solidFill>
            </a:endParaRPr>
          </a:p>
          <a:p>
            <a:pPr eaLnBrk="1" hangingPunct="1">
              <a:buClrTx/>
              <a:buFontTx/>
              <a:buNone/>
            </a:pPr>
            <a:r>
              <a:rPr lang="en-IN" sz="2400" b="1">
                <a:solidFill>
                  <a:srgbClr val="000000"/>
                </a:solidFill>
              </a:rPr>
              <a:t>Library Design</a:t>
            </a:r>
          </a:p>
          <a:p>
            <a:pPr eaLnBrk="1" hangingPunct="1">
              <a:buClrTx/>
              <a:buFontTx/>
              <a:buNone/>
            </a:pPr>
            <a:r>
              <a:rPr lang="en-IN" sz="2000">
                <a:solidFill>
                  <a:srgbClr val="000000"/>
                </a:solidFill>
              </a:rPr>
              <a:t>4.5 millions compounds from zinc database were scanned on the properties of the known β-lactamase inhibitors </a:t>
            </a:r>
            <a:r>
              <a:rPr lang="en-US" sz="2000">
                <a:solidFill>
                  <a:srgbClr val="000000"/>
                </a:solidFill>
              </a:rPr>
              <a:t>(Xlogp, MW, Rotatable bonds, HBD, HBA) </a:t>
            </a:r>
            <a:r>
              <a:rPr lang="en-IN" sz="2000">
                <a:solidFill>
                  <a:srgbClr val="000000"/>
                </a:solidFill>
              </a:rPr>
              <a:t> to screen out the compounds . A total of 23,415 compounds were screened out for  further analysis of their efficacies against the resistant mutants.</a:t>
            </a:r>
          </a:p>
          <a:p>
            <a:pPr eaLnBrk="1" hangingPunct="1">
              <a:buClrTx/>
              <a:buFontTx/>
              <a:buNone/>
            </a:pPr>
            <a:endParaRPr lang="en-US" sz="2000">
              <a:solidFill>
                <a:srgbClr val="000000"/>
              </a:solidFill>
            </a:endParaRPr>
          </a:p>
          <a:p>
            <a:pPr eaLnBrk="1" hangingPunct="1">
              <a:buClrTx/>
              <a:buFontTx/>
              <a:buNone/>
            </a:pPr>
            <a:r>
              <a:rPr lang="en-IN" sz="2000" b="1">
                <a:solidFill>
                  <a:srgbClr val="000000"/>
                </a:solidFill>
              </a:rPr>
              <a:t>Docking-based virtual screening </a:t>
            </a:r>
          </a:p>
          <a:p>
            <a:pPr eaLnBrk="1" hangingPunct="1">
              <a:buFont typeface="Arial" charset="0"/>
              <a:buChar char="•"/>
            </a:pPr>
            <a:r>
              <a:rPr lang="en-US" sz="2000">
                <a:solidFill>
                  <a:srgbClr val="000000"/>
                </a:solidFill>
              </a:rPr>
              <a:t> GOLD (Genetic Optimization for Ligand Docking)</a:t>
            </a:r>
          </a:p>
          <a:p>
            <a:pPr eaLnBrk="1" hangingPunct="1">
              <a:buFont typeface="Arial" charset="0"/>
              <a:buChar char="•"/>
            </a:pPr>
            <a:r>
              <a:rPr lang="en-US" sz="2000">
                <a:solidFill>
                  <a:srgbClr val="000000"/>
                </a:solidFill>
              </a:rPr>
              <a:t> AUTODOCK</a:t>
            </a:r>
          </a:p>
          <a:p>
            <a:pPr eaLnBrk="1" hangingPunct="1">
              <a:buFont typeface="Arial" charset="0"/>
              <a:buChar char="•"/>
            </a:pPr>
            <a:r>
              <a:rPr lang="en-US" sz="2000">
                <a:solidFill>
                  <a:srgbClr val="000000"/>
                </a:solidFill>
              </a:rPr>
              <a:t> X-SCORE</a:t>
            </a:r>
          </a:p>
          <a:p>
            <a:pPr eaLnBrk="1" hangingPunct="1">
              <a:buClrTx/>
              <a:buFontTx/>
              <a:buNone/>
            </a:pPr>
            <a:endParaRPr lang="en-US" sz="20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679450" y="5357813"/>
            <a:ext cx="7786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a:solidFill>
                  <a:srgbClr val="000000"/>
                </a:solidFill>
                <a:latin typeface="Times New Roman" pitchFamily="18" charset="0"/>
                <a:cs typeface="Times New Roman" pitchFamily="18" charset="0"/>
              </a:rPr>
              <a:t>The fit values of the external test set of known β-lactamase inhibitors</a:t>
            </a:r>
          </a:p>
        </p:txBody>
      </p:sp>
      <p:graphicFrame>
        <p:nvGraphicFramePr>
          <p:cNvPr id="22530" name="Group 2"/>
          <p:cNvGraphicFramePr>
            <a:graphicFrameLocks noGrp="1"/>
          </p:cNvGraphicFramePr>
          <p:nvPr/>
        </p:nvGraphicFramePr>
        <p:xfrm>
          <a:off x="857250" y="428625"/>
          <a:ext cx="7502525" cy="4643438"/>
        </p:xfrm>
        <a:graphic>
          <a:graphicData uri="http://schemas.openxmlformats.org/drawingml/2006/table">
            <a:tbl>
              <a:tblPr/>
              <a:tblGrid>
                <a:gridCol w="2293938"/>
                <a:gridCol w="2871787"/>
                <a:gridCol w="2336800"/>
              </a:tblGrid>
              <a:tr h="862013">
                <a:tc>
                  <a:txBody>
                    <a:bodyPr/>
                    <a:lstStyle/>
                    <a:p>
                      <a:pPr marL="0" marR="0" lvl="0" indent="12700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E36C0A"/>
                          </a:solidFill>
                          <a:effectLst/>
                          <a:latin typeface="Times New Roman" pitchFamily="16" charset="0"/>
                          <a:cs typeface="Times New Roman" pitchFamily="16" charset="0"/>
                        </a:rPr>
                        <a:t>Compounds</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12700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E36C0A"/>
                          </a:solidFill>
                          <a:effectLst/>
                          <a:latin typeface="Times New Roman" pitchFamily="16" charset="0"/>
                          <a:cs typeface="Times New Roman" pitchFamily="16" charset="0"/>
                        </a:rPr>
                        <a:t>Pubchem id</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12700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E36C0A"/>
                          </a:solidFill>
                          <a:effectLst/>
                          <a:latin typeface="Times New Roman" pitchFamily="16" charset="0"/>
                          <a:cs typeface="Times New Roman" pitchFamily="16" charset="0"/>
                        </a:rPr>
                        <a:t>Fit Value</a:t>
                      </a:r>
                    </a:p>
                  </a:txBody>
                  <a:tcPr marL="68760" marR="68760" marT="31752" marB="0" anchor="ctr" horzOverflow="overflow">
                    <a:lnL>
                      <a:noFill/>
                    </a:lnL>
                    <a:lnR>
                      <a:noFill/>
                    </a:lnR>
                    <a:lnT>
                      <a:noFill/>
                    </a:lnT>
                    <a:lnB>
                      <a:noFill/>
                    </a:lnB>
                    <a:lnTlToBr>
                      <a:noFill/>
                    </a:lnTlToBr>
                    <a:lnBlToTr>
                      <a:noFill/>
                    </a:lnBlToTr>
                    <a:noFill/>
                  </a:tcPr>
                </a:tc>
              </a:tr>
              <a:tr h="6064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LN-1255</a:t>
                      </a:r>
                    </a:p>
                  </a:txBody>
                  <a:tcPr marL="68760" marR="68760" marT="31752" marB="0" anchor="ctr" horzOverflow="overflow">
                    <a:lnL>
                      <a:noFill/>
                    </a:lnL>
                    <a:lnR>
                      <a:noFill/>
                    </a:lnR>
                    <a:lnT>
                      <a:noFill/>
                    </a:lnT>
                    <a:lnB>
                      <a:noFill/>
                    </a:lnB>
                    <a:lnTlToBr>
                      <a:noFill/>
                    </a:lnTlToBr>
                    <a:lnBlToTr>
                      <a:noFill/>
                    </a:lnBlToTr>
                    <a:solidFill>
                      <a:srgbClr val="FDE4D0"/>
                    </a:solid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25147490</a:t>
                      </a:r>
                    </a:p>
                  </a:txBody>
                  <a:tcPr marL="68760" marR="68760" marT="31752" marB="0" anchor="ctr" horzOverflow="overflow">
                    <a:lnL>
                      <a:noFill/>
                    </a:lnL>
                    <a:lnR>
                      <a:noFill/>
                    </a:lnR>
                    <a:lnT>
                      <a:noFill/>
                    </a:lnT>
                    <a:lnB>
                      <a:noFill/>
                    </a:lnB>
                    <a:lnTlToBr>
                      <a:noFill/>
                    </a:lnTlToBr>
                    <a:lnBlToTr>
                      <a:noFill/>
                    </a:lnBlToTr>
                    <a:solidFill>
                      <a:srgbClr val="FDE4D0"/>
                    </a:solid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2.94547</a:t>
                      </a:r>
                    </a:p>
                  </a:txBody>
                  <a:tcPr marL="68760" marR="68760" marT="31752" marB="0" anchor="ctr" horzOverflow="overflow">
                    <a:lnL>
                      <a:noFill/>
                    </a:lnL>
                    <a:lnR>
                      <a:noFill/>
                    </a:lnR>
                    <a:lnT>
                      <a:noFill/>
                    </a:lnT>
                    <a:lnB>
                      <a:noFill/>
                    </a:lnB>
                    <a:lnTlToBr>
                      <a:noFill/>
                    </a:lnTlToBr>
                    <a:lnBlToTr>
                      <a:noFill/>
                    </a:lnBlToTr>
                    <a:solidFill>
                      <a:srgbClr val="FDE4D0"/>
                    </a:solidFill>
                  </a:tcPr>
                </a:tc>
              </a:tr>
              <a:tr h="6064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Tazobactam</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123630</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1.99978</a:t>
                      </a:r>
                    </a:p>
                  </a:txBody>
                  <a:tcPr marL="68760" marR="68760" marT="31752" marB="0" anchor="ctr" horzOverflow="overflow">
                    <a:lnL>
                      <a:noFill/>
                    </a:lnL>
                    <a:lnR>
                      <a:noFill/>
                    </a:lnR>
                    <a:lnT>
                      <a:noFill/>
                    </a:lnT>
                    <a:lnB>
                      <a:noFill/>
                    </a:lnB>
                    <a:lnTlToBr>
                      <a:noFill/>
                    </a:lnTlToBr>
                    <a:lnBlToTr>
                      <a:noFill/>
                    </a:lnBlToTr>
                    <a:noFill/>
                  </a:tcPr>
                </a:tc>
              </a:tr>
              <a:tr h="6064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Penam-1</a:t>
                      </a:r>
                    </a:p>
                  </a:txBody>
                  <a:tcPr marL="68760" marR="68760" marT="31752" marB="0" anchor="ctr" horzOverflow="overflow">
                    <a:lnL>
                      <a:noFill/>
                    </a:lnL>
                    <a:lnR>
                      <a:noFill/>
                    </a:lnR>
                    <a:lnT>
                      <a:noFill/>
                    </a:lnT>
                    <a:lnB>
                      <a:noFill/>
                    </a:lnB>
                    <a:lnTlToBr>
                      <a:noFill/>
                    </a:lnTlToBr>
                    <a:lnBlToTr>
                      <a:noFill/>
                    </a:lnBlToTr>
                    <a:solidFill>
                      <a:srgbClr val="FDE4D0"/>
                    </a:solid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21941339</a:t>
                      </a:r>
                    </a:p>
                  </a:txBody>
                  <a:tcPr marL="68760" marR="68760" marT="31752" marB="0" anchor="ctr" horzOverflow="overflow">
                    <a:lnL>
                      <a:noFill/>
                    </a:lnL>
                    <a:lnR>
                      <a:noFill/>
                    </a:lnR>
                    <a:lnT>
                      <a:noFill/>
                    </a:lnT>
                    <a:lnB>
                      <a:noFill/>
                    </a:lnB>
                    <a:lnTlToBr>
                      <a:noFill/>
                    </a:lnTlToBr>
                    <a:lnBlToTr>
                      <a:noFill/>
                    </a:lnBlToTr>
                    <a:solidFill>
                      <a:srgbClr val="FDE4D0"/>
                    </a:solid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1.99911</a:t>
                      </a:r>
                    </a:p>
                  </a:txBody>
                  <a:tcPr marL="68760" marR="68760" marT="31752" marB="0" anchor="ctr" horzOverflow="overflow">
                    <a:lnL>
                      <a:noFill/>
                    </a:lnL>
                    <a:lnR>
                      <a:noFill/>
                    </a:lnR>
                    <a:lnT>
                      <a:noFill/>
                    </a:lnT>
                    <a:lnB>
                      <a:noFill/>
                    </a:lnB>
                    <a:lnTlToBr>
                      <a:noFill/>
                    </a:lnTlToBr>
                    <a:lnBlToTr>
                      <a:noFill/>
                    </a:lnBlToTr>
                    <a:solidFill>
                      <a:srgbClr val="FDE4D0"/>
                    </a:solidFill>
                  </a:tcPr>
                </a:tc>
              </a:tr>
              <a:tr h="749300">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Penam-2</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21941375</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1.96089</a:t>
                      </a:r>
                    </a:p>
                  </a:txBody>
                  <a:tcPr marL="68760" marR="68760" marT="31752" marB="0" anchor="ctr" horzOverflow="overflow">
                    <a:lnL>
                      <a:noFill/>
                    </a:lnL>
                    <a:lnR>
                      <a:noFill/>
                    </a:lnR>
                    <a:lnT>
                      <a:noFill/>
                    </a:lnT>
                    <a:lnB>
                      <a:noFill/>
                    </a:lnB>
                    <a:lnTlToBr>
                      <a:noFill/>
                    </a:lnTlToBr>
                    <a:lnBlToTr>
                      <a:noFill/>
                    </a:lnBlToTr>
                    <a:noFill/>
                  </a:tcPr>
                </a:tc>
              </a:tr>
              <a:tr h="6064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Clavulanic acid</a:t>
                      </a:r>
                    </a:p>
                  </a:txBody>
                  <a:tcPr marL="68760" marR="68760" marT="31752" marB="0" anchor="ctr" horzOverflow="overflow">
                    <a:lnL>
                      <a:noFill/>
                    </a:lnL>
                    <a:lnR>
                      <a:noFill/>
                    </a:lnR>
                    <a:lnT>
                      <a:noFill/>
                    </a:lnT>
                    <a:lnB>
                      <a:noFill/>
                    </a:lnB>
                    <a:lnTlToBr>
                      <a:noFill/>
                    </a:lnTlToBr>
                    <a:lnBlToTr>
                      <a:noFill/>
                    </a:lnBlToTr>
                    <a:solidFill>
                      <a:srgbClr val="FDE4D0"/>
                    </a:solid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5280980</a:t>
                      </a:r>
                    </a:p>
                  </a:txBody>
                  <a:tcPr marL="68760" marR="68760" marT="31752" marB="0" anchor="ctr" horzOverflow="overflow">
                    <a:lnL>
                      <a:noFill/>
                    </a:lnL>
                    <a:lnR>
                      <a:noFill/>
                    </a:lnR>
                    <a:lnT>
                      <a:noFill/>
                    </a:lnT>
                    <a:lnB>
                      <a:noFill/>
                    </a:lnB>
                    <a:lnTlToBr>
                      <a:noFill/>
                    </a:lnTlToBr>
                    <a:lnBlToTr>
                      <a:noFill/>
                    </a:lnBlToTr>
                    <a:solidFill>
                      <a:srgbClr val="FDE4D0"/>
                    </a:solid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1.55216</a:t>
                      </a:r>
                    </a:p>
                  </a:txBody>
                  <a:tcPr marL="68760" marR="68760" marT="31752" marB="0" anchor="ctr" horzOverflow="overflow">
                    <a:lnL>
                      <a:noFill/>
                    </a:lnL>
                    <a:lnR>
                      <a:noFill/>
                    </a:lnR>
                    <a:lnT>
                      <a:noFill/>
                    </a:lnT>
                    <a:lnB>
                      <a:noFill/>
                    </a:lnB>
                    <a:lnTlToBr>
                      <a:noFill/>
                    </a:lnTlToBr>
                    <a:lnBlToTr>
                      <a:noFill/>
                    </a:lnBlToTr>
                    <a:solidFill>
                      <a:srgbClr val="FDE4D0"/>
                    </a:solidFill>
                  </a:tcPr>
                </a:tc>
              </a:tr>
              <a:tr h="6064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Sulbactam</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130313</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1</a:t>
                      </a:r>
                    </a:p>
                  </a:txBody>
                  <a:tcPr marL="68760" marR="68760" marT="31752"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892175" y="5145088"/>
            <a:ext cx="7359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a:solidFill>
                  <a:srgbClr val="000000"/>
                </a:solidFill>
                <a:latin typeface="Times New Roman" pitchFamily="18" charset="0"/>
              </a:rPr>
              <a:t>The fit values of the test set of compounds on Hypo-1.</a:t>
            </a:r>
          </a:p>
        </p:txBody>
      </p:sp>
      <p:graphicFrame>
        <p:nvGraphicFramePr>
          <p:cNvPr id="23554" name="Group 2"/>
          <p:cNvGraphicFramePr>
            <a:graphicFrameLocks noGrp="1"/>
          </p:cNvGraphicFramePr>
          <p:nvPr/>
        </p:nvGraphicFramePr>
        <p:xfrm>
          <a:off x="1500188" y="357188"/>
          <a:ext cx="5573712" cy="4572001"/>
        </p:xfrm>
        <a:graphic>
          <a:graphicData uri="http://schemas.openxmlformats.org/drawingml/2006/table">
            <a:tbl>
              <a:tblPr/>
              <a:tblGrid>
                <a:gridCol w="3216275"/>
                <a:gridCol w="2357437"/>
              </a:tblGrid>
              <a:tr h="4159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Compounds</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Fit value</a:t>
                      </a:r>
                    </a:p>
                  </a:txBody>
                  <a:tcPr marL="68760" marR="68760" marT="31752" marB="0" anchor="ctr" horzOverflow="overflow">
                    <a:lnL>
                      <a:noFill/>
                    </a:lnL>
                    <a:lnR>
                      <a:noFill/>
                    </a:lnR>
                    <a:lnT>
                      <a:noFill/>
                    </a:lnT>
                    <a:lnB>
                      <a:noFill/>
                    </a:lnB>
                    <a:lnTlToBr>
                      <a:noFill/>
                    </a:lnTlToBr>
                    <a:lnBlToTr>
                      <a:noFill/>
                    </a:lnBlToTr>
                    <a:noFill/>
                  </a:tcPr>
                </a:tc>
              </a:tr>
              <a:tr h="4159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ZINC00959167</a:t>
                      </a:r>
                    </a:p>
                  </a:txBody>
                  <a:tcPr marL="68760" marR="68760" marT="31752" marB="0" anchor="ctr" horzOverflow="overflow">
                    <a:lnL>
                      <a:noFill/>
                    </a:lnL>
                    <a:lnR>
                      <a:noFill/>
                    </a:lnR>
                    <a:lnT>
                      <a:noFill/>
                    </a:lnT>
                    <a:lnB>
                      <a:noFill/>
                    </a:lnB>
                    <a:lnTlToBr>
                      <a:noFill/>
                    </a:lnTlToBr>
                    <a:lnBlToTr>
                      <a:noFill/>
                    </a:lnBlToTr>
                    <a:solidFill>
                      <a:srgbClr val="EFD3D2"/>
                    </a:solid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943634"/>
                          </a:solidFill>
                          <a:effectLst/>
                          <a:latin typeface="Times New Roman" pitchFamily="16" charset="0"/>
                          <a:cs typeface="Times New Roman" pitchFamily="16" charset="0"/>
                        </a:rPr>
                        <a:t>3.96904</a:t>
                      </a:r>
                    </a:p>
                  </a:txBody>
                  <a:tcPr marL="68760" marR="68760" marT="31752" marB="0" anchor="ctr" horzOverflow="overflow">
                    <a:lnL>
                      <a:noFill/>
                    </a:lnL>
                    <a:lnR>
                      <a:noFill/>
                    </a:lnR>
                    <a:lnT>
                      <a:noFill/>
                    </a:lnT>
                    <a:lnB>
                      <a:noFill/>
                    </a:lnB>
                    <a:lnTlToBr>
                      <a:noFill/>
                    </a:lnTlToBr>
                    <a:lnBlToTr>
                      <a:noFill/>
                    </a:lnBlToTr>
                    <a:solidFill>
                      <a:srgbClr val="EFD3D2"/>
                    </a:solidFill>
                  </a:tcPr>
                </a:tc>
              </a:tr>
              <a:tr h="414338">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ZINC01234548</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943634"/>
                          </a:solidFill>
                          <a:effectLst/>
                          <a:latin typeface="Times New Roman" pitchFamily="16" charset="0"/>
                          <a:cs typeface="Times New Roman" pitchFamily="16" charset="0"/>
                        </a:rPr>
                        <a:t>3.93984</a:t>
                      </a:r>
                    </a:p>
                  </a:txBody>
                  <a:tcPr marL="68760" marR="68760" marT="31752" marB="0" anchor="ctr" horzOverflow="overflow">
                    <a:lnL>
                      <a:noFill/>
                    </a:lnL>
                    <a:lnR>
                      <a:noFill/>
                    </a:lnR>
                    <a:lnT>
                      <a:noFill/>
                    </a:lnT>
                    <a:lnB>
                      <a:noFill/>
                    </a:lnB>
                    <a:lnTlToBr>
                      <a:noFill/>
                    </a:lnTlToBr>
                    <a:lnBlToTr>
                      <a:noFill/>
                    </a:lnBlToTr>
                    <a:noFill/>
                  </a:tcPr>
                </a:tc>
              </a:tr>
              <a:tr h="4159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ZINC01301026</a:t>
                      </a:r>
                    </a:p>
                  </a:txBody>
                  <a:tcPr marL="68760" marR="68760" marT="31752" marB="0" anchor="ctr" horzOverflow="overflow">
                    <a:lnL>
                      <a:noFill/>
                    </a:lnL>
                    <a:lnR>
                      <a:noFill/>
                    </a:lnR>
                    <a:lnT>
                      <a:noFill/>
                    </a:lnT>
                    <a:lnB>
                      <a:noFill/>
                    </a:lnB>
                    <a:lnTlToBr>
                      <a:noFill/>
                    </a:lnTlToBr>
                    <a:lnBlToTr>
                      <a:noFill/>
                    </a:lnBlToTr>
                    <a:solidFill>
                      <a:srgbClr val="EFD3D2"/>
                    </a:solid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943634"/>
                          </a:solidFill>
                          <a:effectLst/>
                          <a:latin typeface="Times New Roman" pitchFamily="16" charset="0"/>
                          <a:cs typeface="Times New Roman" pitchFamily="16" charset="0"/>
                        </a:rPr>
                        <a:t>3.93677</a:t>
                      </a:r>
                    </a:p>
                  </a:txBody>
                  <a:tcPr marL="68760" marR="68760" marT="31752" marB="0" anchor="ctr" horzOverflow="overflow">
                    <a:lnL>
                      <a:noFill/>
                    </a:lnL>
                    <a:lnR>
                      <a:noFill/>
                    </a:lnR>
                    <a:lnT>
                      <a:noFill/>
                    </a:lnT>
                    <a:lnB>
                      <a:noFill/>
                    </a:lnB>
                    <a:lnTlToBr>
                      <a:noFill/>
                    </a:lnTlToBr>
                    <a:lnBlToTr>
                      <a:noFill/>
                    </a:lnBlToTr>
                    <a:solidFill>
                      <a:srgbClr val="EFD3D2"/>
                    </a:solidFill>
                  </a:tcPr>
                </a:tc>
              </a:tr>
              <a:tr h="4159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ZINC14671560</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943634"/>
                          </a:solidFill>
                          <a:effectLst/>
                          <a:latin typeface="Times New Roman" pitchFamily="16" charset="0"/>
                          <a:cs typeface="Times New Roman" pitchFamily="16" charset="0"/>
                        </a:rPr>
                        <a:t>3.93437</a:t>
                      </a:r>
                    </a:p>
                  </a:txBody>
                  <a:tcPr marL="68760" marR="68760" marT="31752" marB="0" anchor="ctr" horzOverflow="overflow">
                    <a:lnL>
                      <a:noFill/>
                    </a:lnL>
                    <a:lnR>
                      <a:noFill/>
                    </a:lnR>
                    <a:lnT>
                      <a:noFill/>
                    </a:lnT>
                    <a:lnB>
                      <a:noFill/>
                    </a:lnB>
                    <a:lnTlToBr>
                      <a:noFill/>
                    </a:lnTlToBr>
                    <a:lnBlToTr>
                      <a:noFill/>
                    </a:lnBlToTr>
                    <a:noFill/>
                  </a:tcPr>
                </a:tc>
              </a:tr>
              <a:tr h="4159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ZINC02775438</a:t>
                      </a:r>
                    </a:p>
                  </a:txBody>
                  <a:tcPr marL="68760" marR="68760" marT="31752" marB="0" anchor="ctr" horzOverflow="overflow">
                    <a:lnL>
                      <a:noFill/>
                    </a:lnL>
                    <a:lnR>
                      <a:noFill/>
                    </a:lnR>
                    <a:lnT>
                      <a:noFill/>
                    </a:lnT>
                    <a:lnB>
                      <a:noFill/>
                    </a:lnB>
                    <a:lnTlToBr>
                      <a:noFill/>
                    </a:lnTlToBr>
                    <a:lnBlToTr>
                      <a:noFill/>
                    </a:lnBlToTr>
                    <a:solidFill>
                      <a:srgbClr val="EFD3D2"/>
                    </a:solid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943634"/>
                          </a:solidFill>
                          <a:effectLst/>
                          <a:latin typeface="Times New Roman" pitchFamily="16" charset="0"/>
                          <a:cs typeface="Times New Roman" pitchFamily="16" charset="0"/>
                        </a:rPr>
                        <a:t>3.82992</a:t>
                      </a:r>
                    </a:p>
                  </a:txBody>
                  <a:tcPr marL="68760" marR="68760" marT="31752" marB="0" anchor="ctr" horzOverflow="overflow">
                    <a:lnL>
                      <a:noFill/>
                    </a:lnL>
                    <a:lnR>
                      <a:noFill/>
                    </a:lnR>
                    <a:lnT>
                      <a:noFill/>
                    </a:lnT>
                    <a:lnB>
                      <a:noFill/>
                    </a:lnB>
                    <a:lnTlToBr>
                      <a:noFill/>
                    </a:lnTlToBr>
                    <a:lnBlToTr>
                      <a:noFill/>
                    </a:lnBlToTr>
                    <a:solidFill>
                      <a:srgbClr val="EFD3D2"/>
                    </a:solidFill>
                  </a:tcPr>
                </a:tc>
              </a:tr>
              <a:tr h="4159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ZINC03830398</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943634"/>
                          </a:solidFill>
                          <a:effectLst/>
                          <a:latin typeface="Times New Roman" pitchFamily="16" charset="0"/>
                          <a:cs typeface="Times New Roman" pitchFamily="16" charset="0"/>
                        </a:rPr>
                        <a:t>3.67902</a:t>
                      </a:r>
                    </a:p>
                  </a:txBody>
                  <a:tcPr marL="68760" marR="68760" marT="31752" marB="0" anchor="ctr" horzOverflow="overflow">
                    <a:lnL>
                      <a:noFill/>
                    </a:lnL>
                    <a:lnR>
                      <a:noFill/>
                    </a:lnR>
                    <a:lnT>
                      <a:noFill/>
                    </a:lnT>
                    <a:lnB>
                      <a:noFill/>
                    </a:lnB>
                    <a:lnTlToBr>
                      <a:noFill/>
                    </a:lnTlToBr>
                    <a:lnBlToTr>
                      <a:noFill/>
                    </a:lnBlToTr>
                    <a:noFill/>
                  </a:tcPr>
                </a:tc>
              </a:tr>
              <a:tr h="4159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ZINC06143162</a:t>
                      </a:r>
                    </a:p>
                  </a:txBody>
                  <a:tcPr marL="68760" marR="68760" marT="31752" marB="0" anchor="ctr" horzOverflow="overflow">
                    <a:lnL>
                      <a:noFill/>
                    </a:lnL>
                    <a:lnR>
                      <a:noFill/>
                    </a:lnR>
                    <a:lnT>
                      <a:noFill/>
                    </a:lnT>
                    <a:lnB>
                      <a:noFill/>
                    </a:lnB>
                    <a:lnTlToBr>
                      <a:noFill/>
                    </a:lnTlToBr>
                    <a:lnBlToTr>
                      <a:noFill/>
                    </a:lnBlToTr>
                    <a:solidFill>
                      <a:srgbClr val="EFD3D2"/>
                    </a:solid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943634"/>
                          </a:solidFill>
                          <a:effectLst/>
                          <a:latin typeface="Times New Roman" pitchFamily="16" charset="0"/>
                          <a:cs typeface="Times New Roman" pitchFamily="16" charset="0"/>
                        </a:rPr>
                        <a:t>3.65642</a:t>
                      </a:r>
                    </a:p>
                  </a:txBody>
                  <a:tcPr marL="68760" marR="68760" marT="31752" marB="0" anchor="ctr" horzOverflow="overflow">
                    <a:lnL>
                      <a:noFill/>
                    </a:lnL>
                    <a:lnR>
                      <a:noFill/>
                    </a:lnR>
                    <a:lnT>
                      <a:noFill/>
                    </a:lnT>
                    <a:lnB>
                      <a:noFill/>
                    </a:lnB>
                    <a:lnTlToBr>
                      <a:noFill/>
                    </a:lnTlToBr>
                    <a:lnBlToTr>
                      <a:noFill/>
                    </a:lnBlToTr>
                    <a:solidFill>
                      <a:srgbClr val="EFD3D2"/>
                    </a:solidFill>
                  </a:tcPr>
                </a:tc>
              </a:tr>
              <a:tr h="414338">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ZINC01738195</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943634"/>
                          </a:solidFill>
                          <a:effectLst/>
                          <a:latin typeface="Times New Roman" pitchFamily="16" charset="0"/>
                          <a:cs typeface="Times New Roman" pitchFamily="16" charset="0"/>
                        </a:rPr>
                        <a:t>3.63313</a:t>
                      </a:r>
                    </a:p>
                  </a:txBody>
                  <a:tcPr marL="68760" marR="68760" marT="31752" marB="0" anchor="ctr" horzOverflow="overflow">
                    <a:lnL>
                      <a:noFill/>
                    </a:lnL>
                    <a:lnR>
                      <a:noFill/>
                    </a:lnR>
                    <a:lnT>
                      <a:noFill/>
                    </a:lnT>
                    <a:lnB>
                      <a:noFill/>
                    </a:lnB>
                    <a:lnTlToBr>
                      <a:noFill/>
                    </a:lnTlToBr>
                    <a:lnBlToTr>
                      <a:noFill/>
                    </a:lnBlToTr>
                    <a:noFill/>
                  </a:tcPr>
                </a:tc>
              </a:tr>
              <a:tr h="4159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ZINC00627649</a:t>
                      </a:r>
                    </a:p>
                  </a:txBody>
                  <a:tcPr marL="68760" marR="68760" marT="31752" marB="0" anchor="ctr" horzOverflow="overflow">
                    <a:lnL>
                      <a:noFill/>
                    </a:lnL>
                    <a:lnR>
                      <a:noFill/>
                    </a:lnR>
                    <a:lnT>
                      <a:noFill/>
                    </a:lnT>
                    <a:lnB>
                      <a:noFill/>
                    </a:lnB>
                    <a:lnTlToBr>
                      <a:noFill/>
                    </a:lnTlToBr>
                    <a:lnBlToTr>
                      <a:noFill/>
                    </a:lnBlToTr>
                    <a:solidFill>
                      <a:srgbClr val="EFD3D2"/>
                    </a:solid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943634"/>
                          </a:solidFill>
                          <a:effectLst/>
                          <a:latin typeface="Times New Roman" pitchFamily="16" charset="0"/>
                          <a:cs typeface="Times New Roman" pitchFamily="16" charset="0"/>
                        </a:rPr>
                        <a:t>3.28382</a:t>
                      </a:r>
                    </a:p>
                  </a:txBody>
                  <a:tcPr marL="68760" marR="68760" marT="31752" marB="0" anchor="ctr" horzOverflow="overflow">
                    <a:lnL>
                      <a:noFill/>
                    </a:lnL>
                    <a:lnR>
                      <a:noFill/>
                    </a:lnR>
                    <a:lnT>
                      <a:noFill/>
                    </a:lnT>
                    <a:lnB>
                      <a:noFill/>
                    </a:lnB>
                    <a:lnTlToBr>
                      <a:noFill/>
                    </a:lnTlToBr>
                    <a:lnBlToTr>
                      <a:noFill/>
                    </a:lnBlToTr>
                    <a:solidFill>
                      <a:srgbClr val="EFD3D2"/>
                    </a:solidFill>
                  </a:tcPr>
                </a:tc>
              </a:tr>
              <a:tr h="415925">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943634"/>
                          </a:solidFill>
                          <a:effectLst/>
                          <a:latin typeface="Times New Roman" pitchFamily="16" charset="0"/>
                          <a:cs typeface="Times New Roman" pitchFamily="16" charset="0"/>
                        </a:rPr>
                        <a:t>ZINC09212678</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943634"/>
                          </a:solidFill>
                          <a:effectLst/>
                          <a:latin typeface="Times New Roman" pitchFamily="16" charset="0"/>
                          <a:cs typeface="Times New Roman" pitchFamily="16" charset="0"/>
                        </a:rPr>
                        <a:t>2.99403</a:t>
                      </a:r>
                    </a:p>
                  </a:txBody>
                  <a:tcPr marL="68760" marR="68760" marT="31752"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2906712"/>
            <a:ext cx="6172200" cy="1893888"/>
          </a:xfrm>
          <a:prstGeom prst="rect">
            <a:avLst/>
          </a:prstGeo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smtClean="0">
                <a:solidFill>
                  <a:srgbClr val="000000"/>
                </a:solidFill>
                <a:latin typeface="Times New Roman" pitchFamily="18" charset="0"/>
                <a:ea typeface="+mn-ea"/>
                <a:cs typeface="Times New Roman" pitchFamily="18" charset="0"/>
              </a:rPr>
              <a:t>ASAD </a:t>
            </a:r>
            <a:r>
              <a:rPr lang="en-US" sz="2000" b="1" dirty="0">
                <a:solidFill>
                  <a:srgbClr val="000000"/>
                </a:solidFill>
                <a:latin typeface="Times New Roman" pitchFamily="18" charset="0"/>
                <a:ea typeface="+mn-ea"/>
                <a:cs typeface="Times New Roman" pitchFamily="18" charset="0"/>
              </a:rPr>
              <a:t>U Khan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solidFill>
                  <a:srgbClr val="000000"/>
                </a:solidFill>
                <a:latin typeface="Times New Roman" pitchFamily="18" charset="0"/>
                <a:ea typeface="+mn-ea"/>
                <a:cs typeface="Times New Roman" pitchFamily="18" charset="0"/>
              </a:rPr>
              <a:t>Professor and Coordinator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err="1">
                <a:solidFill>
                  <a:srgbClr val="000000"/>
                </a:solidFill>
                <a:latin typeface="Times New Roman" pitchFamily="18" charset="0"/>
                <a:ea typeface="+mn-ea"/>
                <a:cs typeface="Times New Roman" pitchFamily="18" charset="0"/>
              </a:rPr>
              <a:t>Int</a:t>
            </a:r>
            <a:r>
              <a:rPr lang="en-US" sz="2000" b="1" dirty="0">
                <a:solidFill>
                  <a:srgbClr val="000000"/>
                </a:solidFill>
                <a:latin typeface="Times New Roman" pitchFamily="18" charset="0"/>
                <a:ea typeface="+mn-ea"/>
                <a:cs typeface="Times New Roman" pitchFamily="18" charset="0"/>
              </a:rPr>
              <a:t> Biotechnology Unit AMU Aligarh 202002 India</a:t>
            </a:r>
          </a:p>
          <a:p>
            <a:pPr eaLnBrk="0" hangingPunct="0">
              <a:defRPr/>
            </a:pPr>
            <a:endParaRPr lang="en-US" sz="4400" kern="0" dirty="0">
              <a:solidFill>
                <a:srgbClr val="000000"/>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4577" name="Group 1"/>
          <p:cNvGraphicFramePr>
            <a:graphicFrameLocks noGrp="1"/>
          </p:cNvGraphicFramePr>
          <p:nvPr/>
        </p:nvGraphicFramePr>
        <p:xfrm>
          <a:off x="892175" y="2035175"/>
          <a:ext cx="7361238" cy="2787652"/>
        </p:xfrm>
        <a:graphic>
          <a:graphicData uri="http://schemas.openxmlformats.org/drawingml/2006/table">
            <a:tbl>
              <a:tblPr/>
              <a:tblGrid>
                <a:gridCol w="1890713"/>
                <a:gridCol w="1554162"/>
                <a:gridCol w="1306513"/>
                <a:gridCol w="1304925"/>
                <a:gridCol w="1304925"/>
              </a:tblGrid>
              <a:tr h="471488">
                <a:tc row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FFFFFF"/>
                          </a:solidFill>
                          <a:effectLst/>
                          <a:latin typeface="Times New Roman" pitchFamily="16" charset="0"/>
                          <a:cs typeface="Times New Roman" pitchFamily="16" charset="0"/>
                        </a:rPr>
                        <a:t>Compounds</a:t>
                      </a:r>
                    </a:p>
                  </a:txBody>
                  <a:tcPr marL="68760" marR="68760" marT="31752" marB="0" anchor="ctr" horzOverflow="overflow">
                    <a:lnL>
                      <a:noFill/>
                    </a:lnL>
                    <a:lnR>
                      <a:noFill/>
                    </a:lnR>
                    <a:lnT>
                      <a:noFill/>
                    </a:lnT>
                    <a:lnB>
                      <a:noFill/>
                    </a:lnB>
                    <a:lnTlToBr>
                      <a:noFill/>
                    </a:lnTlToBr>
                    <a:lnBlToTr>
                      <a:noFill/>
                    </a:lnBlToTr>
                    <a:solidFill>
                      <a:srgbClr val="4BACC6"/>
                    </a:solidFill>
                  </a:tcPr>
                </a:tc>
                <a:tc gridSpan="4">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6" charset="0"/>
                          <a:cs typeface="Times New Roman" pitchFamily="16" charset="0"/>
                        </a:rPr>
                        <a:t>Gold Fitness Score</a:t>
                      </a:r>
                    </a:p>
                  </a:txBody>
                  <a:tcPr marL="68760" marR="68760" marT="31752" marB="0" horzOverflow="overflow">
                    <a:lnL>
                      <a:noFill/>
                    </a:lnL>
                    <a:lnR>
                      <a:noFill/>
                    </a:lnR>
                    <a:lnT>
                      <a:noFill/>
                    </a:lnT>
                    <a:lnB>
                      <a:noFill/>
                    </a:lnB>
                    <a:lnTlToBr>
                      <a:noFill/>
                    </a:lnTlToBr>
                    <a:lnBlToTr>
                      <a:noFill/>
                    </a:lnBlToTr>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900">
                <a:tc vMerge="1">
                  <a:txBody>
                    <a:bodyPr/>
                    <a:lstStyle/>
                    <a:p>
                      <a:endParaRPr lang="en-US"/>
                    </a:p>
                  </a:txBody>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SHV S130G</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SHV-72</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TEM-76</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TEM-30</a:t>
                      </a:r>
                    </a:p>
                  </a:txBody>
                  <a:tcPr marL="68760" marR="68760" marT="31752" marB="0" horzOverflow="overflow">
                    <a:lnL>
                      <a:noFill/>
                    </a:lnL>
                    <a:lnR>
                      <a:noFill/>
                    </a:lnR>
                    <a:lnT>
                      <a:noFill/>
                    </a:lnT>
                    <a:lnB>
                      <a:noFill/>
                    </a:lnB>
                    <a:lnTlToBr>
                      <a:noFill/>
                    </a:lnTlToBr>
                    <a:lnBlToTr>
                      <a:noFill/>
                    </a:lnBlToTr>
                    <a:noFill/>
                  </a:tcPr>
                </a:tc>
              </a:tr>
              <a:tr h="3683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ZINC00959167</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62.56</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63.23</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60.89</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61.44</a:t>
                      </a:r>
                    </a:p>
                  </a:txBody>
                  <a:tcPr marL="68760" marR="68760" marT="31752" marB="0" horzOverflow="overflow">
                    <a:lnL>
                      <a:noFill/>
                    </a:lnL>
                    <a:lnR>
                      <a:noFill/>
                    </a:lnR>
                    <a:lnT>
                      <a:noFill/>
                    </a:lnT>
                    <a:lnB>
                      <a:noFill/>
                    </a:lnB>
                    <a:lnTlToBr>
                      <a:noFill/>
                    </a:lnTlToBr>
                    <a:lnBlToTr>
                      <a:noFill/>
                    </a:lnBlToTr>
                    <a:noFill/>
                  </a:tcPr>
                </a:tc>
              </a:tr>
              <a:tr h="36988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ZINC14671560</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60.20</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60.03</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60.25</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62.02</a:t>
                      </a:r>
                    </a:p>
                  </a:txBody>
                  <a:tcPr marL="68760" marR="68760" marT="31752" marB="0" horzOverflow="overflow">
                    <a:lnL>
                      <a:noFill/>
                    </a:lnL>
                    <a:lnR>
                      <a:noFill/>
                    </a:lnR>
                    <a:lnT>
                      <a:noFill/>
                    </a:lnT>
                    <a:lnB>
                      <a:noFill/>
                    </a:lnB>
                    <a:lnTlToBr>
                      <a:noFill/>
                    </a:lnTlToBr>
                    <a:lnBlToTr>
                      <a:noFill/>
                    </a:lnBlToTr>
                    <a:noFill/>
                  </a:tcPr>
                </a:tc>
              </a:tr>
              <a:tr h="3683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ZINC02775438</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61.95</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61.25</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64.05</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63.46</a:t>
                      </a:r>
                    </a:p>
                  </a:txBody>
                  <a:tcPr marL="68760" marR="68760" marT="31752" marB="0" horzOverflow="overflow">
                    <a:lnL>
                      <a:noFill/>
                    </a:lnL>
                    <a:lnR>
                      <a:noFill/>
                    </a:lnR>
                    <a:lnT>
                      <a:noFill/>
                    </a:lnT>
                    <a:lnB>
                      <a:noFill/>
                    </a:lnB>
                    <a:lnTlToBr>
                      <a:noFill/>
                    </a:lnTlToBr>
                    <a:lnBlToTr>
                      <a:noFill/>
                    </a:lnBlToTr>
                    <a:noFill/>
                  </a:tcPr>
                </a:tc>
              </a:tr>
              <a:tr h="36988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ZINC01301026</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60.28</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63.16</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61.16</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67.99</a:t>
                      </a:r>
                    </a:p>
                  </a:txBody>
                  <a:tcPr marL="68760" marR="68760" marT="31752" marB="0" horzOverflow="overflow">
                    <a:lnL>
                      <a:noFill/>
                    </a:lnL>
                    <a:lnR>
                      <a:noFill/>
                    </a:lnR>
                    <a:lnT>
                      <a:noFill/>
                    </a:lnT>
                    <a:lnB>
                      <a:noFill/>
                    </a:lnB>
                    <a:lnTlToBr>
                      <a:noFill/>
                    </a:lnTlToBr>
                    <a:lnBlToTr>
                      <a:noFill/>
                    </a:lnBlToTr>
                    <a:noFill/>
                  </a:tcPr>
                </a:tc>
              </a:tr>
              <a:tr h="36988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ZINC01234548</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63.15</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dirty="0" smtClean="0">
                          <a:ln>
                            <a:noFill/>
                          </a:ln>
                          <a:solidFill>
                            <a:srgbClr val="000000"/>
                          </a:solidFill>
                          <a:effectLst/>
                          <a:latin typeface="Times New Roman" pitchFamily="16" charset="0"/>
                          <a:cs typeface="Times New Roman" pitchFamily="16" charset="0"/>
                        </a:rPr>
                        <a:t>62.79</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60.93</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64.24</a:t>
                      </a:r>
                    </a:p>
                  </a:txBody>
                  <a:tcPr marL="68760" marR="68760" marT="31752" marB="0" horzOverflow="overflow">
                    <a:lnL>
                      <a:noFill/>
                    </a:lnL>
                    <a:lnR>
                      <a:noFill/>
                    </a:lnR>
                    <a:lnT>
                      <a:noFill/>
                    </a:lnT>
                    <a:lnB>
                      <a:noFill/>
                    </a:lnB>
                    <a:lnTlToBr>
                      <a:noFill/>
                    </a:lnTlToBr>
                    <a:lnBlToTr>
                      <a:noFill/>
                    </a:lnBlToTr>
                    <a:noFill/>
                  </a:tcPr>
                </a:tc>
              </a:tr>
            </a:tbl>
          </a:graphicData>
        </a:graphic>
      </p:graphicFrame>
      <p:sp>
        <p:nvSpPr>
          <p:cNvPr id="22562" name="Rectangle 33"/>
          <p:cNvSpPr>
            <a:spLocks noChangeArrowheads="1"/>
          </p:cNvSpPr>
          <p:nvPr/>
        </p:nvSpPr>
        <p:spPr bwMode="auto">
          <a:xfrm>
            <a:off x="928688" y="4926013"/>
            <a:ext cx="72866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rPr>
              <a:t>Goldfitness score of the selected inhibitors against all the selected mutants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5601" name="Group 1"/>
          <p:cNvGraphicFramePr>
            <a:graphicFrameLocks noGrp="1"/>
          </p:cNvGraphicFramePr>
          <p:nvPr/>
        </p:nvGraphicFramePr>
        <p:xfrm>
          <a:off x="965200" y="2009775"/>
          <a:ext cx="7216775" cy="2840041"/>
        </p:xfrm>
        <a:graphic>
          <a:graphicData uri="http://schemas.openxmlformats.org/drawingml/2006/table">
            <a:tbl>
              <a:tblPr/>
              <a:tblGrid>
                <a:gridCol w="1735138"/>
                <a:gridCol w="1339850"/>
                <a:gridCol w="1146175"/>
                <a:gridCol w="1622425"/>
                <a:gridCol w="174625"/>
                <a:gridCol w="1198562"/>
              </a:tblGrid>
              <a:tr h="944563">
                <a:tc row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Compounds</a:t>
                      </a:r>
                    </a:p>
                  </a:txBody>
                  <a:tcPr marL="68760" marR="68760" marT="31752" marB="0" horzOverflow="overflow">
                    <a:lnL>
                      <a:noFill/>
                    </a:lnL>
                    <a:lnR>
                      <a:noFill/>
                    </a:lnR>
                    <a:lnT>
                      <a:noFill/>
                    </a:lnT>
                    <a:lnB>
                      <a:noFill/>
                    </a:lnB>
                    <a:lnTlToBr>
                      <a:noFill/>
                    </a:lnTlToBr>
                    <a:lnBlToTr>
                      <a:noFill/>
                    </a:lnBlToTr>
                    <a:solidFill>
                      <a:srgbClr val="4BACC6"/>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∆G(Kcal/mol) (autodock)</a:t>
                      </a:r>
                    </a:p>
                  </a:txBody>
                  <a:tcPr marL="68760" marR="68760" marT="31752" marB="0" horzOverflow="overflow">
                    <a:lnL>
                      <a:noFill/>
                    </a:lnL>
                    <a:lnR>
                      <a:noFill/>
                    </a:lnR>
                    <a:lnT>
                      <a:noFill/>
                    </a:lnT>
                    <a:lnB>
                      <a:noFill/>
                    </a:lnB>
                    <a:lnTlToBr>
                      <a:noFill/>
                    </a:lnTlToBr>
                    <a:lnBlToTr>
                      <a:noFill/>
                    </a:lnBlToTr>
                    <a:solidFill>
                      <a:srgbClr val="4BACC6"/>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X-score</a:t>
                      </a:r>
                    </a:p>
                  </a:txBody>
                  <a:tcPr marL="68760" marR="68760" marT="31752" marB="0" horzOverflow="overflow">
                    <a:lnL>
                      <a:noFill/>
                    </a:lnL>
                    <a:lnR>
                      <a:noFill/>
                    </a:lnR>
                    <a:lnT>
                      <a:noFill/>
                    </a:lnT>
                    <a:lnB>
                      <a:noFill/>
                    </a:lnB>
                    <a:lnTlToBr>
                      <a:noFill/>
                    </a:lnTlToBr>
                    <a:lnBlToTr>
                      <a:noFill/>
                    </a:lnBlToTr>
                    <a:solidFill>
                      <a:srgbClr val="4BACC6"/>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∆G(Kcal/mol) (autodock)</a:t>
                      </a:r>
                    </a:p>
                  </a:txBody>
                  <a:tcPr marL="68760" marR="68760" marT="31752" marB="0" horzOverflow="overflow">
                    <a:lnL>
                      <a:noFill/>
                    </a:lnL>
                    <a:lnR>
                      <a:noFill/>
                    </a:lnR>
                    <a:lnT>
                      <a:noFill/>
                    </a:lnT>
                    <a:lnB>
                      <a:noFill/>
                    </a:lnB>
                    <a:lnTlToBr>
                      <a:noFill/>
                    </a:lnTlToBr>
                    <a:lnBlToTr>
                      <a:noFill/>
                    </a:lnBlToTr>
                    <a:solidFill>
                      <a:srgbClr val="4BACC6"/>
                    </a:solid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X-score</a:t>
                      </a:r>
                    </a:p>
                  </a:txBody>
                  <a:tcPr marL="68760" marR="68760" marT="31752" marB="0" horzOverflow="overflow">
                    <a:lnL>
                      <a:noFill/>
                    </a:lnL>
                    <a:lnR>
                      <a:noFill/>
                    </a:lnR>
                    <a:lnT>
                      <a:noFill/>
                    </a:lnT>
                    <a:lnB>
                      <a:noFill/>
                    </a:lnB>
                    <a:lnTlToBr>
                      <a:noFill/>
                    </a:lnTlToBr>
                    <a:lnBlToTr>
                      <a:noFill/>
                    </a:lnBlToTr>
                    <a:solidFill>
                      <a:srgbClr val="4BACC6"/>
                    </a:solidFill>
                  </a:tcPr>
                </a:tc>
                <a:tc hMerge="1">
                  <a:txBody>
                    <a:bodyPr/>
                    <a:lstStyle/>
                    <a:p>
                      <a:endParaRPr lang="en-US"/>
                    </a:p>
                  </a:txBody>
                  <a:tcPr/>
                </a:tc>
              </a:tr>
              <a:tr h="315913">
                <a:tc vMerge="1">
                  <a:txBody>
                    <a:bodyPr/>
                    <a:lstStyle/>
                    <a:p>
                      <a:endParaRPr lang="en-US"/>
                    </a:p>
                  </a:txBody>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SHV S130G</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gridSpan="3">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SHV-72</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31591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ZINC00959167</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-8.14</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-8.23</a:t>
                      </a:r>
                    </a:p>
                  </a:txBody>
                  <a:tcPr marL="68760" marR="68760" marT="31752" marB="0" horzOverflow="overflow">
                    <a:lnL>
                      <a:noFill/>
                    </a:lnL>
                    <a:lnR>
                      <a:noFill/>
                    </a:lnR>
                    <a:lnT>
                      <a:noFill/>
                    </a:lnT>
                    <a:lnB>
                      <a:noFill/>
                    </a:lnB>
                    <a:lnTlToBr>
                      <a:noFill/>
                    </a:lnTlToBr>
                    <a:lnBlToTr>
                      <a:noFill/>
                    </a:lnBlToTr>
                    <a:no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-6.93</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-7.20</a:t>
                      </a:r>
                    </a:p>
                  </a:txBody>
                  <a:tcPr marL="68760" marR="68760" marT="31752" marB="0" horzOverflow="overflow">
                    <a:lnL>
                      <a:noFill/>
                    </a:lnL>
                    <a:lnR>
                      <a:noFill/>
                    </a:lnR>
                    <a:lnT>
                      <a:noFill/>
                    </a:lnT>
                    <a:lnB>
                      <a:noFill/>
                    </a:lnB>
                    <a:lnTlToBr>
                      <a:noFill/>
                    </a:lnTlToBr>
                    <a:lnBlToTr>
                      <a:noFill/>
                    </a:lnBlToTr>
                    <a:noFill/>
                  </a:tcPr>
                </a:tc>
              </a:tr>
              <a:tr h="31591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ZINC14671560</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-7.59</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-7.14</a:t>
                      </a:r>
                    </a:p>
                  </a:txBody>
                  <a:tcPr marL="68760" marR="68760" marT="31752" marB="0" horzOverflow="overflow">
                    <a:lnL>
                      <a:noFill/>
                    </a:lnL>
                    <a:lnR>
                      <a:noFill/>
                    </a:lnR>
                    <a:lnT>
                      <a:noFill/>
                    </a:lnT>
                    <a:lnB>
                      <a:noFill/>
                    </a:lnB>
                    <a:lnTlToBr>
                      <a:noFill/>
                    </a:lnTlToBr>
                    <a:lnBlToTr>
                      <a:noFill/>
                    </a:lnBlToTr>
                    <a:no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-7.02</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-6.98</a:t>
                      </a:r>
                    </a:p>
                  </a:txBody>
                  <a:tcPr marL="68760" marR="68760" marT="31752" marB="0" horzOverflow="overflow">
                    <a:lnL>
                      <a:noFill/>
                    </a:lnL>
                    <a:lnR>
                      <a:noFill/>
                    </a:lnR>
                    <a:lnT>
                      <a:noFill/>
                    </a:lnT>
                    <a:lnB>
                      <a:noFill/>
                    </a:lnB>
                    <a:lnTlToBr>
                      <a:noFill/>
                    </a:lnTlToBr>
                    <a:lnBlToTr>
                      <a:noFill/>
                    </a:lnBlToTr>
                    <a:noFill/>
                  </a:tcPr>
                </a:tc>
              </a:tr>
              <a:tr h="31591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ZINC02775438</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-7.54</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-7.85</a:t>
                      </a:r>
                    </a:p>
                  </a:txBody>
                  <a:tcPr marL="68760" marR="68760" marT="31752" marB="0" horzOverflow="overflow">
                    <a:lnL>
                      <a:noFill/>
                    </a:lnL>
                    <a:lnR>
                      <a:noFill/>
                    </a:lnR>
                    <a:lnT>
                      <a:noFill/>
                    </a:lnT>
                    <a:lnB>
                      <a:noFill/>
                    </a:lnB>
                    <a:lnTlToBr>
                      <a:noFill/>
                    </a:lnTlToBr>
                    <a:lnBlToTr>
                      <a:noFill/>
                    </a:lnBlToTr>
                    <a:no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-7.38</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-7.94</a:t>
                      </a:r>
                    </a:p>
                  </a:txBody>
                  <a:tcPr marL="68760" marR="68760" marT="31752" marB="0" horzOverflow="overflow">
                    <a:lnL>
                      <a:noFill/>
                    </a:lnL>
                    <a:lnR>
                      <a:noFill/>
                    </a:lnR>
                    <a:lnT>
                      <a:noFill/>
                    </a:lnT>
                    <a:lnB>
                      <a:noFill/>
                    </a:lnB>
                    <a:lnTlToBr>
                      <a:noFill/>
                    </a:lnTlToBr>
                    <a:lnBlToTr>
                      <a:noFill/>
                    </a:lnBlToTr>
                    <a:noFill/>
                  </a:tcPr>
                </a:tc>
              </a:tr>
              <a:tr h="31591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ZINC01301026</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-7.67</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-7.93</a:t>
                      </a:r>
                    </a:p>
                  </a:txBody>
                  <a:tcPr marL="68760" marR="68760" marT="31752" marB="0" horzOverflow="overflow">
                    <a:lnL>
                      <a:noFill/>
                    </a:lnL>
                    <a:lnR>
                      <a:noFill/>
                    </a:lnR>
                    <a:lnT>
                      <a:noFill/>
                    </a:lnT>
                    <a:lnB>
                      <a:noFill/>
                    </a:lnB>
                    <a:lnTlToBr>
                      <a:noFill/>
                    </a:lnTlToBr>
                    <a:lnBlToTr>
                      <a:noFill/>
                    </a:lnBlToTr>
                    <a:no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-8.54</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-8.44</a:t>
                      </a:r>
                    </a:p>
                  </a:txBody>
                  <a:tcPr marL="68760" marR="68760" marT="31752" marB="0" horzOverflow="overflow">
                    <a:lnL>
                      <a:noFill/>
                    </a:lnL>
                    <a:lnR>
                      <a:noFill/>
                    </a:lnR>
                    <a:lnT>
                      <a:noFill/>
                    </a:lnT>
                    <a:lnB>
                      <a:noFill/>
                    </a:lnB>
                    <a:lnTlToBr>
                      <a:noFill/>
                    </a:lnTlToBr>
                    <a:lnBlToTr>
                      <a:noFill/>
                    </a:lnBlToTr>
                    <a:noFill/>
                  </a:tcPr>
                </a:tc>
              </a:tr>
              <a:tr h="31591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ZINC01234548</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-8.53</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-8.24</a:t>
                      </a:r>
                    </a:p>
                  </a:txBody>
                  <a:tcPr marL="68760" marR="68760" marT="31752" marB="0" horzOverflow="overflow">
                    <a:lnL>
                      <a:noFill/>
                    </a:lnL>
                    <a:lnR>
                      <a:noFill/>
                    </a:lnR>
                    <a:lnT>
                      <a:noFill/>
                    </a:lnT>
                    <a:lnB>
                      <a:noFill/>
                    </a:lnB>
                    <a:lnTlToBr>
                      <a:noFill/>
                    </a:lnTlToBr>
                    <a:lnBlToTr>
                      <a:noFill/>
                    </a:lnBlToTr>
                    <a:no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-6.95</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-7.36</a:t>
                      </a:r>
                    </a:p>
                  </a:txBody>
                  <a:tcPr marL="68760" marR="68760" marT="31752" marB="0" horzOverflow="overflow">
                    <a:lnL>
                      <a:noFill/>
                    </a:lnL>
                    <a:lnR>
                      <a:noFill/>
                    </a:lnR>
                    <a:lnT>
                      <a:noFill/>
                    </a:lnT>
                    <a:lnB>
                      <a:noFill/>
                    </a:lnB>
                    <a:lnTlToBr>
                      <a:noFill/>
                    </a:lnTlToBr>
                    <a:lnBlToTr>
                      <a:noFill/>
                    </a:lnBlToTr>
                    <a:noFill/>
                  </a:tcPr>
                </a:tc>
              </a:tr>
            </a:tbl>
          </a:graphicData>
        </a:graphic>
      </p:graphicFrame>
      <p:sp>
        <p:nvSpPr>
          <p:cNvPr id="23587" name="Rectangle 34"/>
          <p:cNvSpPr>
            <a:spLocks noChangeArrowheads="1"/>
          </p:cNvSpPr>
          <p:nvPr/>
        </p:nvSpPr>
        <p:spPr bwMode="auto">
          <a:xfrm>
            <a:off x="1000125" y="5075238"/>
            <a:ext cx="72866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Times New Roman" pitchFamily="18" charset="0"/>
                <a:cs typeface="Times New Roman" pitchFamily="18" charset="0"/>
              </a:rPr>
              <a:t>Binding affinity obtained by autodock and x-score of the selected inhibitors against SHV S130G and SHV-72.</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6625" name="Group 1"/>
          <p:cNvGraphicFramePr>
            <a:graphicFrameLocks noGrp="1"/>
          </p:cNvGraphicFramePr>
          <p:nvPr/>
        </p:nvGraphicFramePr>
        <p:xfrm>
          <a:off x="857250" y="1428750"/>
          <a:ext cx="7431088" cy="4000501"/>
        </p:xfrm>
        <a:graphic>
          <a:graphicData uri="http://schemas.openxmlformats.org/drawingml/2006/table">
            <a:tbl>
              <a:tblPr/>
              <a:tblGrid>
                <a:gridCol w="1785938"/>
                <a:gridCol w="1381125"/>
                <a:gridCol w="190500"/>
                <a:gridCol w="990600"/>
                <a:gridCol w="1668462"/>
                <a:gridCol w="180975"/>
                <a:gridCol w="1233488"/>
              </a:tblGrid>
              <a:tr h="1152525">
                <a:tc row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Compounds</a:t>
                      </a:r>
                    </a:p>
                  </a:txBody>
                  <a:tcPr marL="68760" marR="68760" marT="31752" marB="0" horzOverflow="overflow">
                    <a:lnL>
                      <a:noFill/>
                    </a:lnL>
                    <a:lnR>
                      <a:noFill/>
                    </a:lnR>
                    <a:lnT>
                      <a:noFill/>
                    </a:lnT>
                    <a:lnB>
                      <a:noFill/>
                    </a:lnB>
                    <a:lnTlToBr>
                      <a:noFill/>
                    </a:lnTlToBr>
                    <a:lnBlToTr>
                      <a:noFill/>
                    </a:lnBlToTr>
                    <a:solidFill>
                      <a:srgbClr val="4BACC6"/>
                    </a:solid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∆G(Kcal/mol) (autodock)</a:t>
                      </a:r>
                    </a:p>
                  </a:txBody>
                  <a:tcPr marL="68760" marR="68760" marT="31752" marB="0" horzOverflow="overflow">
                    <a:lnL>
                      <a:noFill/>
                    </a:lnL>
                    <a:lnR>
                      <a:noFill/>
                    </a:lnR>
                    <a:lnT>
                      <a:noFill/>
                    </a:lnT>
                    <a:lnB>
                      <a:noFill/>
                    </a:lnB>
                    <a:lnTlToBr>
                      <a:noFill/>
                    </a:lnTlToBr>
                    <a:lnBlToTr>
                      <a:noFill/>
                    </a:lnBlToTr>
                    <a:solidFill>
                      <a:srgbClr val="4BACC6"/>
                    </a:solidFill>
                  </a:tcPr>
                </a:tc>
                <a:tc h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X-score</a:t>
                      </a:r>
                    </a:p>
                  </a:txBody>
                  <a:tcPr marL="68760" marR="68760" marT="31752" marB="0" horzOverflow="overflow">
                    <a:lnL>
                      <a:noFill/>
                    </a:lnL>
                    <a:lnR>
                      <a:noFill/>
                    </a:lnR>
                    <a:lnT>
                      <a:noFill/>
                    </a:lnT>
                    <a:lnB>
                      <a:noFill/>
                    </a:lnB>
                    <a:lnTlToBr>
                      <a:noFill/>
                    </a:lnTlToBr>
                    <a:lnBlToTr>
                      <a:noFill/>
                    </a:lnBlToTr>
                    <a:solidFill>
                      <a:srgbClr val="4BACC6"/>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∆G(Kcal/mol) (autodock)</a:t>
                      </a:r>
                    </a:p>
                  </a:txBody>
                  <a:tcPr marL="68760" marR="68760" marT="31752" marB="0" horzOverflow="overflow">
                    <a:lnL>
                      <a:noFill/>
                    </a:lnL>
                    <a:lnR>
                      <a:noFill/>
                    </a:lnR>
                    <a:lnT>
                      <a:noFill/>
                    </a:lnT>
                    <a:lnB>
                      <a:noFill/>
                    </a:lnB>
                    <a:lnTlToBr>
                      <a:noFill/>
                    </a:lnTlToBr>
                    <a:lnBlToTr>
                      <a:noFill/>
                    </a:lnBlToTr>
                    <a:solidFill>
                      <a:srgbClr val="4BACC6"/>
                    </a:solid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X-score</a:t>
                      </a:r>
                    </a:p>
                  </a:txBody>
                  <a:tcPr marL="68760" marR="68760" marT="31752" marB="0" horzOverflow="overflow">
                    <a:lnL>
                      <a:noFill/>
                    </a:lnL>
                    <a:lnR>
                      <a:noFill/>
                    </a:lnR>
                    <a:lnT>
                      <a:noFill/>
                    </a:lnT>
                    <a:lnB>
                      <a:noFill/>
                    </a:lnB>
                    <a:lnTlToBr>
                      <a:noFill/>
                    </a:lnTlToBr>
                    <a:lnBlToTr>
                      <a:noFill/>
                    </a:lnBlToTr>
                    <a:solidFill>
                      <a:srgbClr val="4BACC6"/>
                    </a:solidFill>
                  </a:tcPr>
                </a:tc>
                <a:tc hMerge="1">
                  <a:txBody>
                    <a:bodyPr/>
                    <a:lstStyle/>
                    <a:p>
                      <a:endParaRPr lang="en-US"/>
                    </a:p>
                  </a:txBody>
                  <a:tcPr/>
                </a:tc>
              </a:tr>
              <a:tr h="576263">
                <a:tc vMerge="1">
                  <a:txBody>
                    <a:bodyPr/>
                    <a:lstStyle/>
                    <a:p>
                      <a:endParaRPr lang="en-US"/>
                    </a:p>
                  </a:txBody>
                  <a:tcPr/>
                </a:tc>
                <a:tc gridSpan="3">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TEM-76</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TEM-30</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45561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ZINC00959167</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-6.84</a:t>
                      </a:r>
                    </a:p>
                  </a:txBody>
                  <a:tcPr marL="68760" marR="68760" marT="31752" marB="0" horzOverflow="overflow">
                    <a:lnL>
                      <a:noFill/>
                    </a:lnL>
                    <a:lnR>
                      <a:noFill/>
                    </a:lnR>
                    <a:lnT>
                      <a:noFill/>
                    </a:lnT>
                    <a:lnB>
                      <a:noFill/>
                    </a:lnB>
                    <a:lnTlToBr>
                      <a:noFill/>
                    </a:lnTlToBr>
                    <a:lnBlToTr>
                      <a:noFill/>
                    </a:lnBlToTr>
                    <a:no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-6.96</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-7.56</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-7.20</a:t>
                      </a:r>
                    </a:p>
                  </a:txBody>
                  <a:tcPr marL="68760" marR="68760" marT="31752" marB="0" horzOverflow="overflow">
                    <a:lnL>
                      <a:noFill/>
                    </a:lnL>
                    <a:lnR>
                      <a:noFill/>
                    </a:lnR>
                    <a:lnT>
                      <a:noFill/>
                    </a:lnT>
                    <a:lnB>
                      <a:noFill/>
                    </a:lnB>
                    <a:lnTlToBr>
                      <a:noFill/>
                    </a:lnTlToBr>
                    <a:lnBlToTr>
                      <a:noFill/>
                    </a:lnBlToTr>
                    <a:noFill/>
                  </a:tcPr>
                </a:tc>
              </a:tr>
              <a:tr h="4540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ZINC14671560</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-6.98</a:t>
                      </a:r>
                    </a:p>
                  </a:txBody>
                  <a:tcPr marL="68760" marR="68760" marT="31752" marB="0" horzOverflow="overflow">
                    <a:lnL>
                      <a:noFill/>
                    </a:lnL>
                    <a:lnR>
                      <a:noFill/>
                    </a:lnR>
                    <a:lnT>
                      <a:noFill/>
                    </a:lnT>
                    <a:lnB>
                      <a:noFill/>
                    </a:lnB>
                    <a:lnTlToBr>
                      <a:noFill/>
                    </a:lnTlToBr>
                    <a:lnBlToTr>
                      <a:noFill/>
                    </a:lnBlToTr>
                    <a:no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-7.44</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-7.73</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-7.18</a:t>
                      </a:r>
                    </a:p>
                  </a:txBody>
                  <a:tcPr marL="68760" marR="68760" marT="31752" marB="0" horzOverflow="overflow">
                    <a:lnL>
                      <a:noFill/>
                    </a:lnL>
                    <a:lnR>
                      <a:noFill/>
                    </a:lnR>
                    <a:lnT>
                      <a:noFill/>
                    </a:lnT>
                    <a:lnB>
                      <a:noFill/>
                    </a:lnB>
                    <a:lnTlToBr>
                      <a:noFill/>
                    </a:lnTlToBr>
                    <a:lnBlToTr>
                      <a:noFill/>
                    </a:lnBlToTr>
                    <a:noFill/>
                  </a:tcPr>
                </a:tc>
              </a:tr>
              <a:tr h="4540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ZINC02775438</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-7.86</a:t>
                      </a:r>
                    </a:p>
                  </a:txBody>
                  <a:tcPr marL="68760" marR="68760" marT="31752" marB="0" horzOverflow="overflow">
                    <a:lnL>
                      <a:noFill/>
                    </a:lnL>
                    <a:lnR>
                      <a:noFill/>
                    </a:lnR>
                    <a:lnT>
                      <a:noFill/>
                    </a:lnT>
                    <a:lnB>
                      <a:noFill/>
                    </a:lnB>
                    <a:lnTlToBr>
                      <a:noFill/>
                    </a:lnTlToBr>
                    <a:lnBlToTr>
                      <a:noFill/>
                    </a:lnBlToTr>
                    <a:no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-7.94</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-7.46</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-6.94</a:t>
                      </a:r>
                    </a:p>
                  </a:txBody>
                  <a:tcPr marL="68760" marR="68760" marT="31752" marB="0" horzOverflow="overflow">
                    <a:lnL>
                      <a:noFill/>
                    </a:lnL>
                    <a:lnR>
                      <a:noFill/>
                    </a:lnR>
                    <a:lnT>
                      <a:noFill/>
                    </a:lnT>
                    <a:lnB>
                      <a:noFill/>
                    </a:lnB>
                    <a:lnTlToBr>
                      <a:noFill/>
                    </a:lnTlToBr>
                    <a:lnBlToTr>
                      <a:noFill/>
                    </a:lnBlToTr>
                    <a:noFill/>
                  </a:tcPr>
                </a:tc>
              </a:tr>
              <a:tr h="4540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ZINC01301026</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-7.24</a:t>
                      </a:r>
                    </a:p>
                  </a:txBody>
                  <a:tcPr marL="68760" marR="68760" marT="31752" marB="0" horzOverflow="overflow">
                    <a:lnL>
                      <a:noFill/>
                    </a:lnL>
                    <a:lnR>
                      <a:noFill/>
                    </a:lnR>
                    <a:lnT>
                      <a:noFill/>
                    </a:lnT>
                    <a:lnB>
                      <a:noFill/>
                    </a:lnB>
                    <a:lnTlToBr>
                      <a:noFill/>
                    </a:lnTlToBr>
                    <a:lnBlToTr>
                      <a:noFill/>
                    </a:lnBlToTr>
                    <a:no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-6.98</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-8.42</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-8.23</a:t>
                      </a:r>
                    </a:p>
                  </a:txBody>
                  <a:tcPr marL="68760" marR="68760" marT="31752" marB="0" horzOverflow="overflow">
                    <a:lnL>
                      <a:noFill/>
                    </a:lnL>
                    <a:lnR>
                      <a:noFill/>
                    </a:lnR>
                    <a:lnT>
                      <a:noFill/>
                    </a:lnT>
                    <a:lnB>
                      <a:noFill/>
                    </a:lnB>
                    <a:lnTlToBr>
                      <a:noFill/>
                    </a:lnTlToBr>
                    <a:lnBlToTr>
                      <a:noFill/>
                    </a:lnBlToTr>
                    <a:noFill/>
                  </a:tcPr>
                </a:tc>
              </a:tr>
              <a:tr h="4540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ZINC01234548</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-6.48</a:t>
                      </a:r>
                    </a:p>
                  </a:txBody>
                  <a:tcPr marL="68760" marR="68760" marT="31752" marB="0" horzOverflow="overflow">
                    <a:lnL>
                      <a:noFill/>
                    </a:lnL>
                    <a:lnR>
                      <a:noFill/>
                    </a:lnR>
                    <a:lnT>
                      <a:noFill/>
                    </a:lnT>
                    <a:lnB>
                      <a:noFill/>
                    </a:lnB>
                    <a:lnTlToBr>
                      <a:noFill/>
                    </a:lnTlToBr>
                    <a:lnBlToTr>
                      <a:noFill/>
                    </a:lnBlToTr>
                    <a:no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-7.02</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-7.94</a:t>
                      </a:r>
                    </a:p>
                  </a:txBody>
                  <a:tcPr marL="68760" marR="68760" marT="31752" marB="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-6.97</a:t>
                      </a:r>
                    </a:p>
                  </a:txBody>
                  <a:tcPr marL="68760" marR="68760" marT="31752" marB="0" horzOverflow="overflow">
                    <a:lnL>
                      <a:noFill/>
                    </a:lnL>
                    <a:lnR>
                      <a:noFill/>
                    </a:lnR>
                    <a:lnT>
                      <a:noFill/>
                    </a:lnT>
                    <a:lnB>
                      <a:noFill/>
                    </a:lnB>
                    <a:lnTlToBr>
                      <a:noFill/>
                    </a:lnTlToBr>
                    <a:lnBlToTr>
                      <a:noFill/>
                    </a:lnBlToTr>
                    <a:noFill/>
                  </a:tcPr>
                </a:tc>
              </a:tr>
            </a:tbl>
          </a:graphicData>
        </a:graphic>
      </p:graphicFrame>
      <p:sp>
        <p:nvSpPr>
          <p:cNvPr id="24611" name="Rectangle 34"/>
          <p:cNvSpPr>
            <a:spLocks noChangeArrowheads="1"/>
          </p:cNvSpPr>
          <p:nvPr/>
        </p:nvSpPr>
        <p:spPr bwMode="auto">
          <a:xfrm>
            <a:off x="857250" y="5554663"/>
            <a:ext cx="7429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Times New Roman" pitchFamily="18" charset="0"/>
                <a:cs typeface="Times New Roman" pitchFamily="18" charset="0"/>
              </a:rPr>
              <a:t>Binding affinity obtained by autodock and x-score of the selected inhibitors against TEM-76 and TEM-30</a:t>
            </a:r>
            <a:r>
              <a:rPr lang="en-US" sz="1200">
                <a:solidFill>
                  <a:srgbClr val="000000"/>
                </a:solidFill>
                <a:latin typeface="Times New Roman" pitchFamily="18" charset="0"/>
                <a:cs typeface="Times New Roman" pitchFamily="18"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7649" name="Group 1"/>
          <p:cNvGraphicFramePr>
            <a:graphicFrameLocks noGrp="1"/>
          </p:cNvGraphicFramePr>
          <p:nvPr/>
        </p:nvGraphicFramePr>
        <p:xfrm>
          <a:off x="428625" y="285750"/>
          <a:ext cx="8074025" cy="4735514"/>
        </p:xfrm>
        <a:graphic>
          <a:graphicData uri="http://schemas.openxmlformats.org/drawingml/2006/table">
            <a:tbl>
              <a:tblPr/>
              <a:tblGrid>
                <a:gridCol w="2422525"/>
                <a:gridCol w="2825750"/>
                <a:gridCol w="2825750"/>
              </a:tblGrid>
              <a:tr h="315913">
                <a:tc row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6" charset="0"/>
                          <a:cs typeface="Times New Roman" pitchFamily="16" charset="0"/>
                        </a:rPr>
                        <a:t>Compounds</a:t>
                      </a:r>
                    </a:p>
                  </a:txBody>
                  <a:tcPr marL="68760" marR="68760" marT="31752" marB="0" anchor="ctr" horzOverflow="overflow">
                    <a:lnL>
                      <a:noFill/>
                    </a:lnL>
                    <a:lnR>
                      <a:noFill/>
                    </a:lnR>
                    <a:lnT>
                      <a:noFill/>
                    </a:lnT>
                    <a:lnB>
                      <a:noFill/>
                    </a:lnB>
                    <a:lnTlToBr>
                      <a:noFill/>
                    </a:lnTlToBr>
                    <a:lnBlToTr>
                      <a:noFill/>
                    </a:lnBlToTr>
                    <a:solidFill>
                      <a:srgbClr val="4BACC6"/>
                    </a:solid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6" charset="0"/>
                          <a:cs typeface="Times New Roman" pitchFamily="16" charset="0"/>
                        </a:rPr>
                        <a:t>Residues involved </a:t>
                      </a:r>
                    </a:p>
                  </a:txBody>
                  <a:tcPr marL="68760" marR="68760" marT="31752" marB="0" horzOverflow="overflow">
                    <a:lnL>
                      <a:noFill/>
                    </a:lnL>
                    <a:lnR>
                      <a:noFill/>
                    </a:lnR>
                    <a:lnT>
                      <a:noFill/>
                    </a:lnT>
                    <a:lnB>
                      <a:noFill/>
                    </a:lnB>
                    <a:lnTlToBr>
                      <a:noFill/>
                    </a:lnTlToBr>
                    <a:lnBlToTr>
                      <a:noFill/>
                    </a:lnBlToTr>
                    <a:solidFill>
                      <a:srgbClr val="4BACC6"/>
                    </a:solidFill>
                  </a:tcPr>
                </a:tc>
                <a:tc hMerge="1">
                  <a:txBody>
                    <a:bodyPr/>
                    <a:lstStyle/>
                    <a:p>
                      <a:endParaRPr lang="en-US"/>
                    </a:p>
                  </a:txBody>
                  <a:tcPr/>
                </a:tc>
              </a:tr>
              <a:tr h="315913">
                <a:tc v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Hydrogen bond</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Hydrophobic interactions</a:t>
                      </a:r>
                    </a:p>
                  </a:txBody>
                  <a:tcPr marL="68760" marR="68760" marT="31752" marB="0" horzOverflow="overflow">
                    <a:lnL>
                      <a:noFill/>
                    </a:lnL>
                    <a:lnR>
                      <a:noFill/>
                    </a:lnR>
                    <a:lnT>
                      <a:noFill/>
                    </a:lnT>
                    <a:lnB>
                      <a:noFill/>
                    </a:lnB>
                    <a:lnTlToBr>
                      <a:noFill/>
                    </a:lnTlToBr>
                    <a:lnBlToTr>
                      <a:noFill/>
                    </a:lnBlToTr>
                    <a:noFill/>
                  </a:tcPr>
                </a:tc>
              </a:tr>
              <a:tr h="6318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ZINC00959167</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K73, K234, T235</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S70, Y105, G130, T167, N170, E171, G238, E240</a:t>
                      </a:r>
                    </a:p>
                  </a:txBody>
                  <a:tcPr marL="68760" marR="68760" marT="31752" marB="0" horzOverflow="overflow">
                    <a:lnL>
                      <a:noFill/>
                    </a:lnL>
                    <a:lnR>
                      <a:noFill/>
                    </a:lnR>
                    <a:lnT>
                      <a:noFill/>
                    </a:lnT>
                    <a:lnB>
                      <a:noFill/>
                    </a:lnB>
                    <a:lnTlToBr>
                      <a:noFill/>
                    </a:lnTlToBr>
                    <a:lnBlToTr>
                      <a:noFill/>
                    </a:lnBlToTr>
                    <a:noFill/>
                  </a:tcPr>
                </a:tc>
              </a:tr>
              <a:tr h="94615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ZINC14671560</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N132</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Y105, T167, E168, N170, E171, V216, A237, G238, E240, R244, M272</a:t>
                      </a:r>
                    </a:p>
                  </a:txBody>
                  <a:tcPr marL="68760" marR="68760" marT="31752" marB="0" horzOverflow="overflow">
                    <a:lnL>
                      <a:noFill/>
                    </a:lnL>
                    <a:lnR>
                      <a:noFill/>
                    </a:lnR>
                    <a:lnT>
                      <a:noFill/>
                    </a:lnT>
                    <a:lnB>
                      <a:noFill/>
                    </a:lnB>
                    <a:lnTlToBr>
                      <a:noFill/>
                    </a:lnTlToBr>
                    <a:lnBlToTr>
                      <a:noFill/>
                    </a:lnBlToTr>
                    <a:noFill/>
                  </a:tcPr>
                </a:tc>
              </a:tr>
              <a:tr h="6318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ZINC02775438</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N132, N170</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S70, Y105, G130, T167, E168, E171, V216, T235</a:t>
                      </a:r>
                    </a:p>
                  </a:txBody>
                  <a:tcPr marL="68760" marR="68760" marT="31752" marB="0" horzOverflow="overflow">
                    <a:lnL>
                      <a:noFill/>
                    </a:lnL>
                    <a:lnR>
                      <a:noFill/>
                    </a:lnR>
                    <a:lnT>
                      <a:noFill/>
                    </a:lnT>
                    <a:lnB>
                      <a:noFill/>
                    </a:lnB>
                    <a:lnTlToBr>
                      <a:noFill/>
                    </a:lnTlToBr>
                    <a:lnBlToTr>
                      <a:noFill/>
                    </a:lnBlToTr>
                    <a:noFill/>
                  </a:tcPr>
                </a:tc>
              </a:tr>
              <a:tr h="126206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ZINC01301026</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N132</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S70, T167, E168, N170, E171, V216, T235, G236, A237, G238, E240, R244, M272</a:t>
                      </a:r>
                    </a:p>
                  </a:txBody>
                  <a:tcPr marL="68760" marR="68760" marT="31752" marB="0" horzOverflow="overflow">
                    <a:lnL>
                      <a:noFill/>
                    </a:lnL>
                    <a:lnR>
                      <a:noFill/>
                    </a:lnR>
                    <a:lnT>
                      <a:noFill/>
                    </a:lnT>
                    <a:lnB>
                      <a:noFill/>
                    </a:lnB>
                    <a:lnTlToBr>
                      <a:noFill/>
                    </a:lnTlToBr>
                    <a:lnBlToTr>
                      <a:noFill/>
                    </a:lnBlToTr>
                    <a:noFill/>
                  </a:tcPr>
                </a:tc>
              </a:tr>
              <a:tr h="6318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ZINC01234548</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N132, K234, T235</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S70, G130, N132, T167, N170, T235, A237, G238</a:t>
                      </a:r>
                    </a:p>
                  </a:txBody>
                  <a:tcPr marL="68760" marR="68760" marT="31752" marB="0" horzOverflow="overflow">
                    <a:lnL>
                      <a:noFill/>
                    </a:lnL>
                    <a:lnR>
                      <a:noFill/>
                    </a:lnR>
                    <a:lnT>
                      <a:noFill/>
                    </a:lnT>
                    <a:lnB>
                      <a:noFill/>
                    </a:lnB>
                    <a:lnTlToBr>
                      <a:noFill/>
                    </a:lnTlToBr>
                    <a:lnBlToTr>
                      <a:noFill/>
                    </a:lnBlToTr>
                    <a:noFill/>
                  </a:tcPr>
                </a:tc>
              </a:tr>
            </a:tbl>
          </a:graphicData>
        </a:graphic>
      </p:graphicFrame>
      <p:sp>
        <p:nvSpPr>
          <p:cNvPr id="25622" name="Rectangle 21"/>
          <p:cNvSpPr>
            <a:spLocks noChangeArrowheads="1"/>
          </p:cNvSpPr>
          <p:nvPr/>
        </p:nvSpPr>
        <p:spPr bwMode="auto">
          <a:xfrm>
            <a:off x="357188" y="4932363"/>
            <a:ext cx="81438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Times New Roman" pitchFamily="18" charset="0"/>
                <a:cs typeface="Times New Roman" pitchFamily="18" charset="0"/>
              </a:rPr>
              <a:t>Detail description of the amino acid residues involved in interaction of the selected inhibitors against SHV S130G</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30721" name="Group 1"/>
          <p:cNvGraphicFramePr>
            <a:graphicFrameLocks noGrp="1"/>
          </p:cNvGraphicFramePr>
          <p:nvPr/>
        </p:nvGraphicFramePr>
        <p:xfrm>
          <a:off x="357188" y="962025"/>
          <a:ext cx="8431212" cy="5060951"/>
        </p:xfrm>
        <a:graphic>
          <a:graphicData uri="http://schemas.openxmlformats.org/drawingml/2006/table">
            <a:tbl>
              <a:tblPr/>
              <a:tblGrid>
                <a:gridCol w="2528887"/>
                <a:gridCol w="2952750"/>
                <a:gridCol w="2949575"/>
              </a:tblGrid>
              <a:tr h="322263">
                <a:tc row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FFFFFF"/>
                          </a:solidFill>
                          <a:effectLst/>
                          <a:latin typeface="Times New Roman" pitchFamily="16" charset="0"/>
                          <a:cs typeface="Times New Roman" pitchFamily="16" charset="0"/>
                        </a:rPr>
                        <a:t>Compounds</a:t>
                      </a:r>
                    </a:p>
                  </a:txBody>
                  <a:tcPr marL="68760" marR="68760" marT="31752" marB="0" anchor="ctr" horzOverflow="overflow">
                    <a:lnL>
                      <a:noFill/>
                    </a:lnL>
                    <a:lnR>
                      <a:noFill/>
                    </a:lnR>
                    <a:lnT>
                      <a:noFill/>
                    </a:lnT>
                    <a:lnB>
                      <a:noFill/>
                    </a:lnB>
                    <a:lnTlToBr>
                      <a:noFill/>
                    </a:lnTlToBr>
                    <a:lnBlToTr>
                      <a:noFill/>
                    </a:lnBlToTr>
                    <a:solidFill>
                      <a:srgbClr val="4BACC6"/>
                    </a:solidFill>
                  </a:tcPr>
                </a:tc>
                <a:tc gridSpan="2">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FFFFFF"/>
                          </a:solidFill>
                          <a:effectLst/>
                          <a:latin typeface="Times New Roman" pitchFamily="16" charset="0"/>
                          <a:cs typeface="Times New Roman" pitchFamily="16" charset="0"/>
                        </a:rPr>
                        <a:t>Residues involved </a:t>
                      </a:r>
                    </a:p>
                  </a:txBody>
                  <a:tcPr marL="68760" marR="68760" marT="31752" marB="0" horzOverflow="overflow">
                    <a:lnL>
                      <a:noFill/>
                    </a:lnL>
                    <a:lnR>
                      <a:noFill/>
                    </a:lnR>
                    <a:lnT>
                      <a:noFill/>
                    </a:lnT>
                    <a:lnB>
                      <a:noFill/>
                    </a:lnB>
                    <a:lnTlToBr>
                      <a:noFill/>
                    </a:lnTlToBr>
                    <a:lnBlToTr>
                      <a:noFill/>
                    </a:lnBlToTr>
                    <a:solidFill>
                      <a:srgbClr val="4BACC6"/>
                    </a:solidFill>
                  </a:tcPr>
                </a:tc>
                <a:tc hMerge="1">
                  <a:txBody>
                    <a:bodyPr/>
                    <a:lstStyle/>
                    <a:p>
                      <a:endParaRPr lang="en-US"/>
                    </a:p>
                  </a:txBody>
                  <a:tcPr/>
                </a:tc>
              </a:tr>
              <a:tr h="322263">
                <a:tc vMerge="1">
                  <a:txBody>
                    <a:bodyPr/>
                    <a:lstStyle/>
                    <a:p>
                      <a:endParaRPr lang="en-US"/>
                    </a:p>
                  </a:txBody>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Hydrogen bond</a:t>
                      </a:r>
                    </a:p>
                  </a:txBody>
                  <a:tcPr marL="68760" marR="68760" marT="31752" marB="0"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Hydrophobic interactions</a:t>
                      </a:r>
                    </a:p>
                  </a:txBody>
                  <a:tcPr marL="68760" marR="68760" marT="31752" marB="0" horzOverflow="overflow">
                    <a:lnL>
                      <a:noFill/>
                    </a:lnL>
                    <a:lnR>
                      <a:noFill/>
                    </a:lnR>
                    <a:lnT>
                      <a:noFill/>
                    </a:lnT>
                    <a:lnB>
                      <a:noFill/>
                    </a:lnB>
                    <a:lnTlToBr>
                      <a:noFill/>
                    </a:lnTlToBr>
                    <a:lnBlToTr>
                      <a:noFill/>
                    </a:lnBlToTr>
                    <a:noFill/>
                  </a:tcPr>
                </a:tc>
              </a:tr>
              <a:tr h="94615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Times New Roman" pitchFamily="16" charset="0"/>
                          <a:cs typeface="Times New Roman" pitchFamily="16" charset="0"/>
                        </a:rPr>
                        <a:t>ZINC00959167</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N170, A237</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S70, Y105, G130, N170, V216, P219, A237, G238, M272</a:t>
                      </a:r>
                    </a:p>
                  </a:txBody>
                  <a:tcPr marL="68760" marR="68760" marT="31752" marB="0" anchor="ctr" horzOverflow="overflow">
                    <a:lnL>
                      <a:noFill/>
                    </a:lnL>
                    <a:lnR>
                      <a:noFill/>
                    </a:lnR>
                    <a:lnT>
                      <a:noFill/>
                    </a:lnT>
                    <a:lnB>
                      <a:noFill/>
                    </a:lnB>
                    <a:lnTlToBr>
                      <a:noFill/>
                    </a:lnTlToBr>
                    <a:lnBlToTr>
                      <a:noFill/>
                    </a:lnBlToTr>
                    <a:noFill/>
                  </a:tcPr>
                </a:tc>
              </a:tr>
              <a:tr h="94615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Times New Roman" pitchFamily="16" charset="0"/>
                          <a:cs typeface="Times New Roman" pitchFamily="16" charset="0"/>
                        </a:rPr>
                        <a:t>ZINC14671560</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No Hydrogen bond</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S70, Y105, G130, N132, P167, N170, V216, P219, G238, R244, M272</a:t>
                      </a:r>
                    </a:p>
                  </a:txBody>
                  <a:tcPr marL="68760" marR="68760" marT="31752" marB="0" anchor="ctr" horzOverflow="overflow">
                    <a:lnL>
                      <a:noFill/>
                    </a:lnL>
                    <a:lnR>
                      <a:noFill/>
                    </a:lnR>
                    <a:lnT>
                      <a:noFill/>
                    </a:lnT>
                    <a:lnB>
                      <a:noFill/>
                    </a:lnB>
                    <a:lnTlToBr>
                      <a:noFill/>
                    </a:lnTlToBr>
                    <a:lnBlToTr>
                      <a:noFill/>
                    </a:lnBlToTr>
                    <a:noFill/>
                  </a:tcPr>
                </a:tc>
              </a:tr>
              <a:tr h="94615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Times New Roman" pitchFamily="16" charset="0"/>
                          <a:cs typeface="Times New Roman" pitchFamily="16" charset="0"/>
                        </a:rPr>
                        <a:t>ZINC02775438</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K73, G238</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S70, Y105, G130, N132, E166, N170, V216, A237, G238, R244</a:t>
                      </a:r>
                    </a:p>
                  </a:txBody>
                  <a:tcPr marL="68760" marR="68760" marT="31752" marB="0" anchor="ctr" horzOverflow="overflow">
                    <a:lnL>
                      <a:noFill/>
                    </a:lnL>
                    <a:lnR>
                      <a:noFill/>
                    </a:lnR>
                    <a:lnT>
                      <a:noFill/>
                    </a:lnT>
                    <a:lnB>
                      <a:noFill/>
                    </a:lnB>
                    <a:lnTlToBr>
                      <a:noFill/>
                    </a:lnTlToBr>
                    <a:lnBlToTr>
                      <a:noFill/>
                    </a:lnBlToTr>
                    <a:noFill/>
                  </a:tcPr>
                </a:tc>
              </a:tr>
              <a:tr h="6318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ZINC01301026</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Y105</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S70, Y105, S106, P107, G130, V216, K234, A237</a:t>
                      </a:r>
                    </a:p>
                  </a:txBody>
                  <a:tcPr marL="68760" marR="68760" marT="31752" marB="0" anchor="ctr" horzOverflow="overflow">
                    <a:lnL>
                      <a:noFill/>
                    </a:lnL>
                    <a:lnR>
                      <a:noFill/>
                    </a:lnR>
                    <a:lnT>
                      <a:noFill/>
                    </a:lnT>
                    <a:lnB>
                      <a:noFill/>
                    </a:lnB>
                    <a:lnTlToBr>
                      <a:noFill/>
                    </a:lnTlToBr>
                    <a:lnBlToTr>
                      <a:noFill/>
                    </a:lnBlToTr>
                    <a:noFill/>
                  </a:tcPr>
                </a:tc>
              </a:tr>
              <a:tr h="94615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Times New Roman" pitchFamily="16" charset="0"/>
                          <a:cs typeface="Times New Roman" pitchFamily="16" charset="0"/>
                        </a:rPr>
                        <a:t>ZINC01234548</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S70, N132, N170, A237</a:t>
                      </a:r>
                    </a:p>
                  </a:txBody>
                  <a:tcPr marL="68760" marR="68760" marT="31752" marB="0" anchor="ctr"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0" i="0" u="none" strike="noStrike" cap="none" normalizeH="0" baseline="0" smtClean="0">
                          <a:ln>
                            <a:noFill/>
                          </a:ln>
                          <a:solidFill>
                            <a:srgbClr val="000000"/>
                          </a:solidFill>
                          <a:effectLst/>
                          <a:latin typeface="Times New Roman" pitchFamily="16" charset="0"/>
                          <a:cs typeface="Times New Roman" pitchFamily="16" charset="0"/>
                        </a:rPr>
                        <a:t>S70, E104, G130, P167, N170, V216, G236, R244, M272</a:t>
                      </a:r>
                    </a:p>
                  </a:txBody>
                  <a:tcPr marL="68760" marR="68760" marT="31752" marB="0" anchor="ctr" horzOverflow="overflow">
                    <a:lnL>
                      <a:noFill/>
                    </a:lnL>
                    <a:lnR>
                      <a:noFill/>
                    </a:lnR>
                    <a:lnT>
                      <a:noFill/>
                    </a:lnT>
                    <a:lnB>
                      <a:noFill/>
                    </a:lnB>
                    <a:lnTlToBr>
                      <a:noFill/>
                    </a:lnTlToBr>
                    <a:lnBlToTr>
                      <a:noFill/>
                    </a:lnBlToTr>
                    <a:noFill/>
                  </a:tcPr>
                </a:tc>
              </a:tr>
            </a:tbl>
          </a:graphicData>
        </a:graphic>
      </p:graphicFrame>
      <p:sp>
        <p:nvSpPr>
          <p:cNvPr id="26646" name="Rectangle 21"/>
          <p:cNvSpPr>
            <a:spLocks noChangeArrowheads="1"/>
          </p:cNvSpPr>
          <p:nvPr/>
        </p:nvSpPr>
        <p:spPr bwMode="auto">
          <a:xfrm>
            <a:off x="357188" y="6003925"/>
            <a:ext cx="84296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Times New Roman" pitchFamily="18" charset="0"/>
                <a:cs typeface="Times New Roman" pitchFamily="18" charset="0"/>
              </a:rPr>
              <a:t>Detail description of the amino acid residues involved in interaction of the  selected inhibitors against TEM-76</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571625" y="5992813"/>
            <a:ext cx="5387975" cy="6508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1pPr>
            <a:lvl2pPr marL="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9pPr>
          </a:lstStyle>
          <a:p>
            <a:pPr lvl="1" indent="0" algn="ctr" eaLnBrk="1" hangingPunct="1">
              <a:spcAft>
                <a:spcPts val="1000"/>
              </a:spcAft>
              <a:buClrTx/>
              <a:buFontTx/>
              <a:buNone/>
            </a:pPr>
            <a:r>
              <a:rPr lang="en-IN" b="1">
                <a:solidFill>
                  <a:srgbClr val="000000"/>
                </a:solidFill>
                <a:latin typeface="Times New Roman" pitchFamily="18" charset="0"/>
              </a:rPr>
              <a:t>The binding mode of compound ZINC00959167 within the active site of SHV-72</a:t>
            </a: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054100"/>
            <a:ext cx="84677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357313" y="6143625"/>
            <a:ext cx="5627687" cy="4476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1pPr>
            <a:lvl2pPr marL="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9pPr>
          </a:lstStyle>
          <a:p>
            <a:pPr lvl="1" indent="0" algn="ctr" eaLnBrk="1" hangingPunct="1">
              <a:spcAft>
                <a:spcPts val="1000"/>
              </a:spcAft>
              <a:buClrTx/>
              <a:buFontTx/>
              <a:buNone/>
            </a:pPr>
            <a:r>
              <a:rPr lang="en-IN" b="1">
                <a:solidFill>
                  <a:srgbClr val="000000"/>
                </a:solidFill>
                <a:latin typeface="Times New Roman" pitchFamily="18" charset="0"/>
              </a:rPr>
              <a:t>The binding mode of compound ZINC01234548 within the active site of SHV-S130G</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1125538"/>
            <a:ext cx="82137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500188" y="6143625"/>
            <a:ext cx="5418137" cy="457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1pPr>
            <a:lvl2pPr marL="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WenQuanYi Micro Hei" charset="0"/>
                <a:cs typeface="WenQuanYi Micro Hei" charset="0"/>
              </a:defRPr>
            </a:lvl9pPr>
          </a:lstStyle>
          <a:p>
            <a:pPr lvl="1" indent="0" algn="ctr" eaLnBrk="1" hangingPunct="1">
              <a:spcAft>
                <a:spcPts val="1000"/>
              </a:spcAft>
              <a:buClrTx/>
              <a:buFontTx/>
              <a:buNone/>
            </a:pPr>
            <a:r>
              <a:rPr lang="en-IN" b="1">
                <a:solidFill>
                  <a:srgbClr val="000000"/>
                </a:solidFill>
                <a:latin typeface="Times New Roman" pitchFamily="18" charset="0"/>
              </a:rPr>
              <a:t>The binding mode of compound ZINC01301026 within the active site   of TEM-30</a:t>
            </a: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1128713"/>
            <a:ext cx="79089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ChangeArrowheads="1"/>
          </p:cNvSpPr>
          <p:nvPr/>
        </p:nvSpPr>
        <p:spPr bwMode="auto">
          <a:xfrm>
            <a:off x="838200" y="838200"/>
            <a:ext cx="7620000" cy="861774"/>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500" dirty="0">
                <a:solidFill>
                  <a:schemeClr val="tx1"/>
                </a:solidFill>
              </a:rPr>
              <a:t>Journal of Proteomics &amp; Bioinformatics</a:t>
            </a:r>
            <a:br>
              <a:rPr lang="en-US" sz="2500" dirty="0">
                <a:solidFill>
                  <a:schemeClr val="tx1"/>
                </a:solidFill>
              </a:rPr>
            </a:br>
            <a:r>
              <a:rPr lang="en-US" sz="2500" dirty="0">
                <a:solidFill>
                  <a:schemeClr val="tx1"/>
                </a:solidFill>
              </a:rPr>
              <a:t>Related Journals</a:t>
            </a:r>
          </a:p>
        </p:txBody>
      </p:sp>
      <p:sp>
        <p:nvSpPr>
          <p:cNvPr id="30725" name="Rectangle 4"/>
          <p:cNvSpPr>
            <a:spLocks noChangeArrowheads="1"/>
          </p:cNvSpPr>
          <p:nvPr/>
        </p:nvSpPr>
        <p:spPr bwMode="auto">
          <a:xfrm>
            <a:off x="419100" y="2057400"/>
            <a:ext cx="8458200" cy="1246188"/>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buFont typeface="Wingdings" pitchFamily="2" charset="2"/>
              <a:buChar char="Ø"/>
            </a:pPr>
            <a:r>
              <a:rPr lang="en-US" sz="2500" dirty="0" err="1">
                <a:solidFill>
                  <a:schemeClr val="tx1"/>
                </a:solidFill>
                <a:hlinkClick r:id="rId2"/>
              </a:rPr>
              <a:t>Transcriptomics</a:t>
            </a:r>
            <a:r>
              <a:rPr lang="en-US" sz="2500" dirty="0">
                <a:solidFill>
                  <a:schemeClr val="tx1"/>
                </a:solidFill>
                <a:hlinkClick r:id="rId2"/>
              </a:rPr>
              <a:t>: Open Access</a:t>
            </a:r>
            <a:endParaRPr lang="en-US" sz="2500" dirty="0">
              <a:solidFill>
                <a:schemeClr val="tx1"/>
              </a:solidFill>
            </a:endParaRPr>
          </a:p>
          <a:p>
            <a:pPr marL="342900" indent="-342900">
              <a:buFont typeface="Wingdings" pitchFamily="2" charset="2"/>
              <a:buChar char="Ø"/>
            </a:pPr>
            <a:r>
              <a:rPr lang="en-US" sz="2500" dirty="0">
                <a:solidFill>
                  <a:schemeClr val="tx1"/>
                </a:solidFill>
                <a:hlinkClick r:id="rId3" tooltip="Journal of Pharmacogenomics &amp; Pharmacoproteomics "/>
              </a:rPr>
              <a:t>Journal of Pharmacogenomics &amp; </a:t>
            </a:r>
            <a:r>
              <a:rPr lang="en-US" sz="2500" dirty="0" err="1">
                <a:solidFill>
                  <a:schemeClr val="tx1"/>
                </a:solidFill>
                <a:hlinkClick r:id="rId3" tooltip="Journal of Pharmacogenomics &amp; Pharmacoproteomics "/>
              </a:rPr>
              <a:t>Pharmacoproteomics</a:t>
            </a:r>
            <a:r>
              <a:rPr lang="en-US" sz="2500" dirty="0">
                <a:solidFill>
                  <a:schemeClr val="tx1"/>
                </a:solidFill>
                <a:hlinkClick r:id="rId3" tooltip="Journal of Pharmacogenomics &amp; Pharmacoproteomics "/>
              </a:rPr>
              <a:t> </a:t>
            </a:r>
            <a:endParaRPr lang="en-US" sz="2500" dirty="0">
              <a:solidFill>
                <a:schemeClr val="tx1"/>
              </a:solidFill>
            </a:endParaRPr>
          </a:p>
          <a:p>
            <a:pPr marL="342900" indent="-342900">
              <a:buFont typeface="Wingdings" pitchFamily="2" charset="2"/>
              <a:buChar char="Ø"/>
            </a:pPr>
            <a:r>
              <a:rPr lang="en-US" sz="2500" dirty="0">
                <a:solidFill>
                  <a:schemeClr val="tx1"/>
                </a:solidFill>
                <a:hlinkClick r:id="rId4"/>
              </a:rPr>
              <a:t>Journal of Data Mining in Genomics &amp; Proteomics</a:t>
            </a:r>
            <a:endParaRPr lang="en-US" sz="2500" dirty="0">
              <a:solidFill>
                <a:schemeClr val="tx1"/>
              </a:solidFill>
            </a:endParaRPr>
          </a:p>
        </p:txBody>
      </p:sp>
      <p:pic>
        <p:nvPicPr>
          <p:cNvPr id="30726" name="Picture 1" descr="C:\Users\satyavarali-m\Desktop\ag_abi_projectare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3951334"/>
            <a:ext cx="4105275" cy="199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675" y="1295400"/>
            <a:ext cx="7781925" cy="33239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3500" dirty="0" smtClean="0">
                <a:solidFill>
                  <a:schemeClr val="bg1"/>
                </a:solidFill>
                <a:latin typeface="+mn-lt"/>
              </a:rPr>
              <a:t>For more details on </a:t>
            </a:r>
            <a:r>
              <a:rPr lang="en-US" sz="3500" dirty="0">
                <a:solidFill>
                  <a:schemeClr val="bg1"/>
                </a:solidFill>
                <a:latin typeface="+mn-lt"/>
              </a:rPr>
              <a:t>Conferences Related</a:t>
            </a:r>
          </a:p>
          <a:p>
            <a:pPr>
              <a:defRPr/>
            </a:pPr>
            <a:r>
              <a:rPr lang="en-US" sz="3500" dirty="0" smtClean="0">
                <a:solidFill>
                  <a:schemeClr val="bg1"/>
                </a:solidFill>
                <a:latin typeface="+mn-lt"/>
              </a:rPr>
              <a:t>Journal </a:t>
            </a:r>
            <a:r>
              <a:rPr lang="en-US" sz="3500" dirty="0">
                <a:solidFill>
                  <a:schemeClr val="bg1"/>
                </a:solidFill>
                <a:latin typeface="+mn-lt"/>
              </a:rPr>
              <a:t>of Proteomics &amp; </a:t>
            </a:r>
            <a:r>
              <a:rPr lang="en-US" sz="3500" dirty="0" smtClean="0">
                <a:solidFill>
                  <a:schemeClr val="bg1"/>
                </a:solidFill>
                <a:latin typeface="+mn-lt"/>
              </a:rPr>
              <a:t>Bioinformatics please visit: </a:t>
            </a:r>
          </a:p>
          <a:p>
            <a:pPr>
              <a:defRPr/>
            </a:pPr>
            <a:endParaRPr lang="en-US" sz="3500" dirty="0" smtClean="0">
              <a:latin typeface="+mn-lt"/>
            </a:endParaRPr>
          </a:p>
          <a:p>
            <a:pPr>
              <a:defRPr/>
            </a:pPr>
            <a:r>
              <a:rPr lang="en-US" sz="3500" b="1" dirty="0">
                <a:solidFill>
                  <a:srgbClr val="0000FF"/>
                </a:solidFill>
                <a:latin typeface="+mn-lt"/>
                <a:hlinkClick r:id="rId2"/>
              </a:rPr>
              <a:t>http://</a:t>
            </a:r>
            <a:r>
              <a:rPr lang="en-US" sz="3500" b="1" dirty="0" smtClean="0">
                <a:solidFill>
                  <a:srgbClr val="0000FF"/>
                </a:solidFill>
                <a:latin typeface="+mn-lt"/>
                <a:hlinkClick r:id="rId2"/>
              </a:rPr>
              <a:t>www.conferenceseries.com/biochemistry-meetings</a:t>
            </a:r>
            <a:endParaRPr lang="en-US" sz="3500" b="1" dirty="0">
              <a:solidFill>
                <a:srgbClr val="0000FF"/>
              </a:solidFill>
              <a:latin typeface="+mn-lt"/>
            </a:endParaRPr>
          </a:p>
        </p:txBody>
      </p:sp>
    </p:spTree>
    <p:extLst>
      <p:ext uri="{BB962C8B-B14F-4D97-AF65-F5344CB8AC3E}">
        <p14:creationId xmlns:p14="http://schemas.microsoft.com/office/powerpoint/2010/main" val="3925605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228600"/>
            <a:ext cx="7772400" cy="536575"/>
          </a:xfrm>
        </p:spPr>
        <p:txBody>
          <a:bodyPr/>
          <a:lstStyle/>
          <a:p>
            <a:pPr algn="l"/>
            <a:r>
              <a:rPr lang="en-US" sz="3000" b="1" smtClean="0"/>
              <a:t>Biography</a:t>
            </a:r>
          </a:p>
        </p:txBody>
      </p:sp>
      <p:sp>
        <p:nvSpPr>
          <p:cNvPr id="5123" name="Subtitle 2"/>
          <p:cNvSpPr>
            <a:spLocks noGrp="1"/>
          </p:cNvSpPr>
          <p:nvPr>
            <p:ph type="subTitle" idx="1"/>
          </p:nvPr>
        </p:nvSpPr>
        <p:spPr>
          <a:xfrm>
            <a:off x="228600" y="762000"/>
            <a:ext cx="8610600" cy="4419600"/>
          </a:xfrm>
        </p:spPr>
        <p:txBody>
          <a:bodyPr/>
          <a:lstStyle/>
          <a:p>
            <a:pPr algn="just"/>
            <a:r>
              <a:rPr lang="en-IN" sz="1800" smtClean="0"/>
              <a:t>Dr. Asad U Khan has received his PhD from Aligarh M University in collaboration with ICGEB, New Delhi during the period of 1998. Currently, he is working as Associate Professor in Aligarh M University. He has successfully completed his Administrative responsibilities as Editorial members of </a:t>
            </a:r>
            <a:r>
              <a:rPr lang="en-US" sz="1800" b="1" smtClean="0"/>
              <a:t>Scientific Domain of Global Science Book, </a:t>
            </a:r>
            <a:r>
              <a:rPr lang="it-IT" sz="1800" b="1" smtClean="0"/>
              <a:t>Gene, Molecular &amp; Cell Therapy, Medical &amp; Pharma Board, Gene Genomes &amp; Genomics</a:t>
            </a:r>
            <a:r>
              <a:rPr lang="it-IT" sz="1800" smtClean="0"/>
              <a:t>, </a:t>
            </a:r>
            <a:r>
              <a:rPr lang="it-IT" sz="1800" b="1" smtClean="0"/>
              <a:t>Biochemistry Processes Biotechnology &amp; Molecular Biology</a:t>
            </a:r>
            <a:r>
              <a:rPr lang="en-IN" sz="1800" smtClean="0"/>
              <a:t>. He /she is serving as an editorial member of several reputed journals like  </a:t>
            </a:r>
            <a:r>
              <a:rPr lang="en-IN" sz="1800" b="1" smtClean="0"/>
              <a:t>PlOS ONE,</a:t>
            </a:r>
            <a:r>
              <a:rPr lang="en-IN" sz="1800" smtClean="0"/>
              <a:t> </a:t>
            </a:r>
            <a:r>
              <a:rPr lang="en-IN" sz="1800" b="1" i="1" smtClean="0"/>
              <a:t>Bioinformation (Biomedical Information), Genomics proteomics and Bioinformatics (Elsevere), </a:t>
            </a:r>
            <a:r>
              <a:rPr lang="en-US" sz="1800" b="1" i="1" smtClean="0"/>
              <a:t>Asian Pacific Journal of Tropical Medicine (Elsevier)</a:t>
            </a:r>
            <a:r>
              <a:rPr lang="it-IT" sz="1800" b="1" i="1" smtClean="0"/>
              <a:t>, </a:t>
            </a:r>
            <a:r>
              <a:rPr lang="en-US" sz="1800" b="1" i="1" smtClean="0"/>
              <a:t>Journal of  Mol. Genetic Medicine (Oxford)</a:t>
            </a:r>
            <a:r>
              <a:rPr lang="it-IT" sz="1800" b="1" i="1" smtClean="0"/>
              <a:t>, Journal of Industrial Research and Toxicology</a:t>
            </a:r>
            <a:r>
              <a:rPr lang="it-IT" sz="1800" smtClean="0"/>
              <a:t>. </a:t>
            </a:r>
            <a:r>
              <a:rPr lang="en-IN" sz="1800" smtClean="0"/>
              <a:t> He has authored over 135 research articles, 3 books. He is a member of </a:t>
            </a:r>
            <a:r>
              <a:rPr lang="it-IT" sz="1800" smtClean="0"/>
              <a:t>(1) Life member of International Society of Genomics and Evolutionary Microbiology, (2) Life member of AMI (3) Member of New York Academy of Science.  </a:t>
            </a:r>
            <a:r>
              <a:rPr lang="en-IN" sz="1800" smtClean="0"/>
              <a:t> He has honoured as </a:t>
            </a:r>
            <a:r>
              <a:rPr lang="it-IT" sz="1800" b="1" smtClean="0"/>
              <a:t>BOYSCAST Fellow </a:t>
            </a:r>
            <a:r>
              <a:rPr lang="it-IT" sz="1800" smtClean="0"/>
              <a:t>of DST, Government of India to work as Visiting Scientist in one of the lab in University of Napoli, Italy in 2004. He is recipient of </a:t>
            </a:r>
            <a:r>
              <a:rPr lang="it-IT" sz="1800" b="1" smtClean="0"/>
              <a:t>INSA Fellowship</a:t>
            </a:r>
            <a:r>
              <a:rPr lang="it-IT" sz="1800" smtClean="0"/>
              <a:t> of 2005 for Indian lab. He is recipient of </a:t>
            </a:r>
            <a:r>
              <a:rPr lang="it-IT" sz="1800" b="1" smtClean="0"/>
              <a:t>Young Scientist Award</a:t>
            </a:r>
            <a:r>
              <a:rPr lang="it-IT" sz="1800" smtClean="0"/>
              <a:t> and </a:t>
            </a:r>
            <a:r>
              <a:rPr lang="it-IT" sz="1800" b="1" smtClean="0"/>
              <a:t>Alembic Award</a:t>
            </a:r>
            <a:r>
              <a:rPr lang="it-IT" sz="1800" smtClean="0"/>
              <a:t> of Association of Microbiologist of India in Medical Microbiology in 2006 and 2009 respectively. In year 2010 Dr. Khan has been given “</a:t>
            </a:r>
            <a:r>
              <a:rPr lang="it-IT" sz="1800" b="1" smtClean="0"/>
              <a:t>Most Active Teachers Award of AMU</a:t>
            </a:r>
            <a:r>
              <a:rPr lang="it-IT" sz="1800" smtClean="0"/>
              <a:t>” and </a:t>
            </a:r>
            <a:r>
              <a:rPr lang="it-IT" sz="1800" b="1" smtClean="0"/>
              <a:t>DBT-CREST</a:t>
            </a:r>
            <a:r>
              <a:rPr lang="it-IT" sz="1800" smtClean="0"/>
              <a:t> award of Department of Biotechnology and </a:t>
            </a:r>
            <a:r>
              <a:rPr lang="it-IT" sz="1800" b="1" smtClean="0"/>
              <a:t>National Bioscience Award for Career Development</a:t>
            </a:r>
            <a:r>
              <a:rPr lang="it-IT" sz="1800" smtClean="0"/>
              <a:t>” of Government of India, Department of Biotechnology for the year 2012</a:t>
            </a:r>
            <a:endParaRPr lang="en-US" sz="1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7375" y="990600"/>
            <a:ext cx="8001000" cy="4278094"/>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just">
              <a:defRPr/>
            </a:pPr>
            <a:r>
              <a:rPr lang="en-US" sz="3000" dirty="0" smtClean="0">
                <a:latin typeface="+mn-lt"/>
              </a:rPr>
              <a:t>Open </a:t>
            </a:r>
            <a:r>
              <a:rPr lang="en-US" sz="3000" dirty="0">
                <a:latin typeface="+mn-lt"/>
              </a:rPr>
              <a:t>Access Membership </a:t>
            </a:r>
            <a:r>
              <a:rPr lang="en-US" sz="3000" dirty="0" smtClean="0">
                <a:latin typeface="+mn-lt"/>
              </a:rPr>
              <a:t>with OMICS International enables academicians,</a:t>
            </a:r>
            <a:r>
              <a:rPr lang="en-US" sz="3000" dirty="0">
                <a:latin typeface="+mn-lt"/>
              </a:rPr>
              <a:t> research institutions, funders and corporations to actively encourage open access in scholarly communication and the dissemination of research published by their authors.</a:t>
            </a:r>
          </a:p>
          <a:p>
            <a:pPr algn="just">
              <a:defRPr/>
            </a:pPr>
            <a:r>
              <a:rPr lang="en-US" sz="3000" dirty="0">
                <a:latin typeface="+mn-lt"/>
              </a:rPr>
              <a:t>For more details and benefits, click on the link below:</a:t>
            </a:r>
          </a:p>
          <a:p>
            <a:pPr algn="just">
              <a:defRPr/>
            </a:pPr>
            <a:r>
              <a:rPr lang="en-US" sz="3200" dirty="0">
                <a:latin typeface="+mn-lt"/>
                <a:hlinkClick r:id="rId2"/>
              </a:rPr>
              <a:t>http://omicsonline.org/membership.php</a:t>
            </a:r>
            <a:endParaRPr lang="en-US" sz="3000" dirty="0">
              <a:latin typeface="+mn-lt"/>
            </a:endParaRPr>
          </a:p>
        </p:txBody>
      </p:sp>
    </p:spTree>
    <p:extLst>
      <p:ext uri="{BB962C8B-B14F-4D97-AF65-F5344CB8AC3E}">
        <p14:creationId xmlns:p14="http://schemas.microsoft.com/office/powerpoint/2010/main" val="1881014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762000" y="3105150"/>
            <a:ext cx="7620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a:solidFill>
                  <a:srgbClr val="000000"/>
                </a:solidFill>
                <a:latin typeface="Times New Roman" pitchFamily="18" charset="0"/>
                <a:cs typeface="Times New Roman" pitchFamily="18" charset="0"/>
              </a:rPr>
              <a:t>Characterization of some important resistant mutants of Class A β-lactamases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0" y="357188"/>
            <a:ext cx="9144000"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algn="just" eaLnBrk="1" hangingPunct="1">
              <a:lnSpc>
                <a:spcPct val="150000"/>
              </a:lnSpc>
              <a:buFont typeface="Arial" charset="0"/>
              <a:buChar char="•"/>
            </a:pPr>
            <a:r>
              <a:rPr lang="en-US" sz="2400">
                <a:solidFill>
                  <a:srgbClr val="000000"/>
                </a:solidFill>
                <a:latin typeface="Calibri" pitchFamily="34" charset="0"/>
              </a:rPr>
              <a:t> Beta-lactamases confer resistance to a broad range of antibiotics and inhibitors by accumulating mutations. </a:t>
            </a:r>
          </a:p>
          <a:p>
            <a:pPr algn="just" eaLnBrk="1" hangingPunct="1">
              <a:lnSpc>
                <a:spcPct val="150000"/>
              </a:lnSpc>
              <a:buFont typeface="Arial" charset="0"/>
              <a:buChar char="•"/>
            </a:pPr>
            <a:r>
              <a:rPr lang="en-US" sz="2400">
                <a:solidFill>
                  <a:srgbClr val="000000"/>
                </a:solidFill>
                <a:latin typeface="Calibri" pitchFamily="34" charset="0"/>
              </a:rPr>
              <a:t> The number of betalactamase and their variants are steadily increasing. </a:t>
            </a:r>
          </a:p>
          <a:p>
            <a:pPr algn="just" eaLnBrk="1" hangingPunct="1">
              <a:lnSpc>
                <a:spcPct val="150000"/>
              </a:lnSpc>
              <a:buFont typeface="Arial" charset="0"/>
              <a:buChar char="•"/>
            </a:pPr>
            <a:r>
              <a:rPr lang="en-US" sz="2400">
                <a:solidFill>
                  <a:srgbClr val="000000"/>
                </a:solidFill>
                <a:latin typeface="Calibri" pitchFamily="34" charset="0"/>
              </a:rPr>
              <a:t> However, the information about these betalactamase classes and their variants was scattered. </a:t>
            </a:r>
          </a:p>
          <a:p>
            <a:pPr algn="just" eaLnBrk="1" hangingPunct="1">
              <a:lnSpc>
                <a:spcPct val="150000"/>
              </a:lnSpc>
              <a:buFont typeface="Arial" charset="0"/>
              <a:buChar char="•"/>
            </a:pPr>
            <a:r>
              <a:rPr lang="en-US" sz="2400">
                <a:solidFill>
                  <a:srgbClr val="000000"/>
                </a:solidFill>
                <a:latin typeface="Calibri" pitchFamily="34" charset="0"/>
              </a:rPr>
              <a:t> Categorizing all these classes and associated variants along with their relevant information on one platform could be helpful to the researcher working on multidrug resistant bacteria. </a:t>
            </a:r>
          </a:p>
          <a:p>
            <a:pPr algn="just" eaLnBrk="1" hangingPunct="1">
              <a:lnSpc>
                <a:spcPct val="150000"/>
              </a:lnSpc>
              <a:buFont typeface="Arial" charset="0"/>
              <a:buChar char="•"/>
            </a:pPr>
            <a:r>
              <a:rPr lang="en-US" sz="2400">
                <a:solidFill>
                  <a:srgbClr val="000000"/>
                </a:solidFill>
                <a:latin typeface="Calibri" pitchFamily="34" charset="0"/>
              </a:rPr>
              <a:t> Thus, the BLAD (Betalactamase database) has been developed to provide comprehensive information on betalactamases. </a:t>
            </a:r>
          </a:p>
          <a:p>
            <a:pPr eaLnBrk="1" hangingPunct="1">
              <a:buClrTx/>
              <a:buFontTx/>
              <a:buNone/>
            </a:pPr>
            <a:endParaRPr lang="en-US" sz="2400">
              <a:solidFill>
                <a:srgbClr val="000000"/>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0" y="285750"/>
            <a:ext cx="9144000" cy="708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eaLnBrk="1" hangingPunct="1">
              <a:buClrTx/>
              <a:buFontTx/>
              <a:buNone/>
            </a:pPr>
            <a:r>
              <a:rPr lang="en-US" b="1">
                <a:solidFill>
                  <a:srgbClr val="000000"/>
                </a:solidFill>
                <a:latin typeface="Calibri" pitchFamily="34" charset="0"/>
              </a:rPr>
              <a:t>DATABASE CONTENT</a:t>
            </a:r>
          </a:p>
          <a:p>
            <a:pPr eaLnBrk="1" hangingPunct="1">
              <a:buClrTx/>
              <a:buFontTx/>
              <a:buNone/>
            </a:pPr>
            <a:endParaRPr lang="en-IN">
              <a:solidFill>
                <a:srgbClr val="000000"/>
              </a:solidFill>
              <a:latin typeface="Calibri" pitchFamily="34" charset="0"/>
            </a:endParaRPr>
          </a:p>
          <a:p>
            <a:pPr eaLnBrk="1" hangingPunct="1">
              <a:buClrTx/>
              <a:buFontTx/>
              <a:buNone/>
            </a:pPr>
            <a:r>
              <a:rPr lang="en-US">
                <a:solidFill>
                  <a:srgbClr val="000000"/>
                </a:solidFill>
                <a:latin typeface="Calibri" pitchFamily="34" charset="0"/>
              </a:rPr>
              <a:t>This database includes </a:t>
            </a:r>
          </a:p>
          <a:p>
            <a:pPr eaLnBrk="1" hangingPunct="1">
              <a:lnSpc>
                <a:spcPct val="150000"/>
              </a:lnSpc>
              <a:buFont typeface="Arial" charset="0"/>
              <a:buChar char="•"/>
            </a:pPr>
            <a:r>
              <a:rPr lang="en-US">
                <a:solidFill>
                  <a:srgbClr val="000000"/>
                </a:solidFill>
                <a:latin typeface="Calibri" pitchFamily="34" charset="0"/>
              </a:rPr>
              <a:t>Information about the sequences (nucleotide and protein) </a:t>
            </a:r>
          </a:p>
          <a:p>
            <a:pPr eaLnBrk="1" hangingPunct="1">
              <a:lnSpc>
                <a:spcPct val="150000"/>
              </a:lnSpc>
              <a:buFont typeface="Arial" charset="0"/>
              <a:buChar char="•"/>
            </a:pPr>
            <a:r>
              <a:rPr lang="en-US">
                <a:solidFill>
                  <a:srgbClr val="000000"/>
                </a:solidFill>
                <a:latin typeface="Calibri" pitchFamily="34" charset="0"/>
              </a:rPr>
              <a:t>Resistance: It includes information about the resistance type. </a:t>
            </a:r>
          </a:p>
          <a:p>
            <a:pPr eaLnBrk="1" hangingPunct="1">
              <a:lnSpc>
                <a:spcPct val="150000"/>
              </a:lnSpc>
              <a:buFont typeface="Arial" charset="0"/>
              <a:buChar char="•"/>
            </a:pPr>
            <a:r>
              <a:rPr lang="en-US">
                <a:solidFill>
                  <a:srgbClr val="000000"/>
                </a:solidFill>
                <a:latin typeface="Calibri" pitchFamily="34" charset="0"/>
              </a:rPr>
              <a:t>PDBS: This dataset includes information about the three dimensional structure of enzymes and their variants along with the description of physiochemical properties of bounds ligand.</a:t>
            </a:r>
          </a:p>
          <a:p>
            <a:pPr eaLnBrk="1" hangingPunct="1">
              <a:lnSpc>
                <a:spcPct val="150000"/>
              </a:lnSpc>
              <a:buFont typeface="Arial" charset="0"/>
              <a:buChar char="•"/>
            </a:pPr>
            <a:r>
              <a:rPr lang="en-US">
                <a:solidFill>
                  <a:srgbClr val="000000"/>
                </a:solidFill>
                <a:latin typeface="Calibri" pitchFamily="34" charset="0"/>
              </a:rPr>
              <a:t> Genome: Iincludes the  information of the plasmids. These information included as type, variant, organism, resistance type, mutant, protein and nucleotide sequences with NCBI links  and  literature reference with the PubMed links. Cross-reference to the UniProt protein sequence database is also provided.  </a:t>
            </a:r>
          </a:p>
          <a:p>
            <a:pPr eaLnBrk="1" hangingPunct="1">
              <a:lnSpc>
                <a:spcPct val="150000"/>
              </a:lnSpc>
              <a:buFont typeface="Arial" charset="0"/>
              <a:buChar char="•"/>
            </a:pPr>
            <a:r>
              <a:rPr lang="en-US">
                <a:solidFill>
                  <a:srgbClr val="000000"/>
                </a:solidFill>
                <a:latin typeface="Calibri" pitchFamily="34" charset="0"/>
              </a:rPr>
              <a:t>The current version of BLAD holds ~4000 gene sequences which includes all classes betalactamase. Moreover,  ~200 crystal structures for all types of betalactamase were also included. All the data were collected from literatures, NCBI, protein data bank (Sussman et al., 1998) and other authentic resources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0"/>
            <a:ext cx="6715125"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19" name="Rectangle 2"/>
          <p:cNvSpPr>
            <a:spLocks noChangeArrowheads="1"/>
          </p:cNvSpPr>
          <p:nvPr/>
        </p:nvSpPr>
        <p:spPr bwMode="auto">
          <a:xfrm>
            <a:off x="714375" y="6110288"/>
            <a:ext cx="82153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400" b="1">
                <a:solidFill>
                  <a:srgbClr val="000000"/>
                </a:solidFill>
                <a:latin typeface="Calibri" pitchFamily="34" charset="0"/>
              </a:rPr>
              <a:t>A schematic representation of architecture of  BLAD database.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l="13177" t="10742" r="36121" b="6250"/>
          <a:stretch>
            <a:fillRect/>
          </a:stretch>
        </p:blipFill>
        <p:spPr bwMode="auto">
          <a:xfrm>
            <a:off x="0" y="0"/>
            <a:ext cx="8920163"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3" name="Oval 2"/>
          <p:cNvSpPr>
            <a:spLocks noChangeArrowheads="1"/>
          </p:cNvSpPr>
          <p:nvPr/>
        </p:nvSpPr>
        <p:spPr bwMode="auto">
          <a:xfrm>
            <a:off x="1785938" y="714375"/>
            <a:ext cx="1000125" cy="500063"/>
          </a:xfrm>
          <a:prstGeom prst="ellipse">
            <a:avLst/>
          </a:prstGeom>
          <a:noFill/>
          <a:ln w="25560">
            <a:solidFill>
              <a:srgbClr val="C0504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0244" name="AutoShape 3"/>
          <p:cNvCxnSpPr>
            <a:cxnSpLocks noChangeShapeType="1"/>
          </p:cNvCxnSpPr>
          <p:nvPr/>
        </p:nvCxnSpPr>
        <p:spPr bwMode="auto">
          <a:xfrm flipH="1">
            <a:off x="1644650" y="3175"/>
            <a:ext cx="928688" cy="357188"/>
          </a:xfrm>
          <a:prstGeom prst="straightConnector1">
            <a:avLst/>
          </a:prstGeom>
          <a:noFill/>
          <a:ln w="25560">
            <a:solidFill>
              <a:srgbClr val="C0504D"/>
            </a:solidFill>
            <a:miter lim="800000"/>
            <a:headEnd/>
            <a:tailEnd type="triangle" w="med" len="med"/>
          </a:ln>
          <a:effectLst>
            <a:outerShdw dist="74769" dir="938535" algn="ctr" rotWithShape="0">
              <a:srgbClr val="000000">
                <a:alpha val="38033"/>
              </a:srgbClr>
            </a:outerShdw>
          </a:effectLst>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l="13725" t="14650" r="14896" b="12111"/>
          <a:stretch>
            <a:fillRect/>
          </a:stretch>
        </p:blipFill>
        <p:spPr bwMode="auto">
          <a:xfrm>
            <a:off x="0" y="285750"/>
            <a:ext cx="8929688"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WenQuanYi Micro Hei"/>
        <a:cs typeface="WenQuanYi Micro Hei"/>
      </a:majorFont>
      <a:minorFont>
        <a:latin typeface="Calibri"/>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1482</Words>
  <Application>Microsoft Office PowerPoint</Application>
  <PresentationFormat>On-screen Show (4:3)</PresentationFormat>
  <Paragraphs>297</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Biography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ZAQ</dc:creator>
  <cp:lastModifiedBy>OMICS-WS080</cp:lastModifiedBy>
  <cp:revision>169</cp:revision>
  <cp:lastPrinted>1601-01-01T00:00:00Z</cp:lastPrinted>
  <dcterms:created xsi:type="dcterms:W3CDTF">2013-03-03T02:18:31Z</dcterms:created>
  <dcterms:modified xsi:type="dcterms:W3CDTF">2015-10-19T11:08:20Z</dcterms:modified>
</cp:coreProperties>
</file>