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77" r:id="rId2"/>
    <p:sldId id="278" r:id="rId3"/>
    <p:sldId id="256" r:id="rId4"/>
    <p:sldId id="258" r:id="rId5"/>
    <p:sldId id="259" r:id="rId6"/>
    <p:sldId id="269" r:id="rId7"/>
    <p:sldId id="270" r:id="rId8"/>
    <p:sldId id="271" r:id="rId9"/>
    <p:sldId id="272" r:id="rId10"/>
    <p:sldId id="273" r:id="rId11"/>
    <p:sldId id="274" r:id="rId12"/>
    <p:sldId id="275" r:id="rId13"/>
    <p:sldId id="276" r:id="rId14"/>
    <p:sldId id="279"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7" d="100"/>
          <a:sy n="77" d="100"/>
        </p:scale>
        <p:origin x="-2604" y="-8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10/29/2014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10/29/2014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675409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28368" y="-28832"/>
            <a:ext cx="8183880" cy="1051560"/>
          </a:xfrm>
        </p:spPr>
        <p:txBody>
          <a:bodyPr/>
          <a:lstStyle/>
          <a:p>
            <a:pPr algn="ctr"/>
            <a:r>
              <a:rPr lang="en-US" dirty="0">
                <a:solidFill>
                  <a:srgbClr val="9999FF"/>
                </a:solidFill>
                <a:latin typeface="Rockwell Extra Bold" pitchFamily="18" charset="0"/>
              </a:rPr>
              <a:t>DRUG R&amp;D</a:t>
            </a:r>
          </a:p>
        </p:txBody>
      </p:sp>
      <p:pic>
        <p:nvPicPr>
          <p:cNvPr id="1024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568410" y="990600"/>
            <a:ext cx="8156621" cy="4187825"/>
          </a:xfrm>
          <a:noFill/>
          <a:ln/>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5" name="Rectangle 5"/>
          <p:cNvSpPr>
            <a:spLocks noChangeArrowheads="1"/>
          </p:cNvSpPr>
          <p:nvPr/>
        </p:nvSpPr>
        <p:spPr bwMode="auto">
          <a:xfrm>
            <a:off x="568410" y="4800600"/>
            <a:ext cx="8305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u="sng" dirty="0">
                <a:solidFill>
                  <a:srgbClr val="9999FF"/>
                </a:solidFill>
                <a:latin typeface="Rockwell Extra Bold" pitchFamily="18" charset="0"/>
              </a:rPr>
              <a:t>Drug discovery and </a:t>
            </a:r>
            <a:r>
              <a:rPr lang="en-US" u="sng" dirty="0" smtClean="0">
                <a:solidFill>
                  <a:srgbClr val="9999FF"/>
                </a:solidFill>
                <a:latin typeface="Rockwell Extra Bold" pitchFamily="18" charset="0"/>
              </a:rPr>
              <a:t>development</a:t>
            </a:r>
            <a:endParaRPr lang="en-US" u="sng" dirty="0">
              <a:solidFill>
                <a:srgbClr val="9999FF"/>
              </a:solidFill>
              <a:latin typeface="Rockwell Extra Bold" pitchFamily="18" charset="0"/>
            </a:endParaRPr>
          </a:p>
          <a:p>
            <a:pPr algn="l">
              <a:buFontTx/>
              <a:buChar char="•"/>
            </a:pPr>
            <a:r>
              <a:rPr lang="en-US" dirty="0">
                <a:solidFill>
                  <a:srgbClr val="9999FF"/>
                </a:solidFill>
                <a:latin typeface="Rockwell Extra Bold" pitchFamily="18" charset="0"/>
              </a:rPr>
              <a:t>10-15 years to develop a new medicine</a:t>
            </a:r>
          </a:p>
          <a:p>
            <a:pPr algn="l">
              <a:buFontTx/>
              <a:buChar char="•"/>
            </a:pPr>
            <a:r>
              <a:rPr lang="en-US" dirty="0">
                <a:solidFill>
                  <a:srgbClr val="9999FF"/>
                </a:solidFill>
                <a:latin typeface="Rockwell Extra Bold" pitchFamily="18" charset="0"/>
              </a:rPr>
              <a:t>Likelihood of success: 10% </a:t>
            </a:r>
          </a:p>
          <a:p>
            <a:pPr algn="l">
              <a:buFontTx/>
              <a:buChar char="•"/>
            </a:pPr>
            <a:r>
              <a:rPr lang="en-US" dirty="0">
                <a:solidFill>
                  <a:srgbClr val="9999FF"/>
                </a:solidFill>
                <a:latin typeface="Rockwell Extra Bold" pitchFamily="18" charset="0"/>
              </a:rPr>
              <a:t>Cost $800 million – 1 billion dollars (US)</a:t>
            </a:r>
          </a:p>
        </p:txBody>
      </p:sp>
    </p:spTree>
    <p:extLst>
      <p:ext uri="{BB962C8B-B14F-4D97-AF65-F5344CB8AC3E}">
        <p14:creationId xmlns:p14="http://schemas.microsoft.com/office/powerpoint/2010/main" val="3911192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533400"/>
            <a:ext cx="8183880" cy="1051560"/>
          </a:xfrm>
        </p:spPr>
        <p:txBody>
          <a:bodyPr/>
          <a:lstStyle/>
          <a:p>
            <a:pPr algn="ctr"/>
            <a:r>
              <a:rPr lang="en-US" dirty="0">
                <a:solidFill>
                  <a:srgbClr val="9999FF"/>
                </a:solidFill>
                <a:latin typeface="Rockwell Extra Bold" pitchFamily="18" charset="0"/>
              </a:rPr>
              <a:t>Why drugs fail</a:t>
            </a:r>
          </a:p>
        </p:txBody>
      </p:sp>
      <p:pic>
        <p:nvPicPr>
          <p:cNvPr id="9220" name="Picture 4" descr="attrition-in-development1"/>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371600" y="1905000"/>
            <a:ext cx="6193024" cy="374263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714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533400"/>
            <a:ext cx="8183880" cy="1051560"/>
          </a:xfrm>
        </p:spPr>
        <p:txBody>
          <a:bodyPr>
            <a:normAutofit/>
          </a:bodyPr>
          <a:lstStyle/>
          <a:p>
            <a:pPr algn="ctr"/>
            <a:r>
              <a:rPr lang="en-US" sz="3600" dirty="0">
                <a:solidFill>
                  <a:srgbClr val="9999FF"/>
                </a:solidFill>
                <a:latin typeface="Rockwell Extra Bold" pitchFamily="18" charset="0"/>
              </a:rPr>
              <a:t>Importance of PK studies</a:t>
            </a:r>
          </a:p>
        </p:txBody>
      </p:sp>
      <p:sp>
        <p:nvSpPr>
          <p:cNvPr id="11267" name="Rectangle 3"/>
          <p:cNvSpPr>
            <a:spLocks noGrp="1" noChangeArrowheads="1"/>
          </p:cNvSpPr>
          <p:nvPr>
            <p:ph idx="1"/>
          </p:nvPr>
        </p:nvSpPr>
        <p:spPr>
          <a:xfrm>
            <a:off x="533400" y="1905000"/>
            <a:ext cx="8183880" cy="4187952"/>
          </a:xfrm>
        </p:spPr>
        <p:txBody>
          <a:bodyPr/>
          <a:lstStyle/>
          <a:p>
            <a:pPr>
              <a:buFont typeface="Monotype Sorts" pitchFamily="2" charset="2"/>
              <a:buChar char="­"/>
            </a:pPr>
            <a:r>
              <a:rPr lang="en-US" altLang="he-IL" dirty="0">
                <a:solidFill>
                  <a:srgbClr val="9999FF"/>
                </a:solidFill>
                <a:latin typeface="Rockwell Extra Bold" pitchFamily="18" charset="0"/>
              </a:rPr>
              <a:t>Patients may suffer:</a:t>
            </a:r>
          </a:p>
          <a:p>
            <a:pPr lvl="1">
              <a:buFont typeface="Monotype Sorts" pitchFamily="2" charset="2"/>
              <a:buChar char="§"/>
            </a:pPr>
            <a:r>
              <a:rPr lang="en-US" altLang="he-IL" dirty="0">
                <a:solidFill>
                  <a:srgbClr val="9999FF"/>
                </a:solidFill>
                <a:latin typeface="Rockwell Extra Bold" pitchFamily="18" charset="0"/>
              </a:rPr>
              <a:t>Toxic drugs may accumulate</a:t>
            </a:r>
          </a:p>
          <a:p>
            <a:pPr lvl="1">
              <a:buFont typeface="Monotype Sorts" pitchFamily="2" charset="2"/>
              <a:buChar char="§"/>
            </a:pPr>
            <a:endParaRPr lang="en-US" altLang="he-IL" dirty="0">
              <a:solidFill>
                <a:srgbClr val="9999FF"/>
              </a:solidFill>
              <a:latin typeface="Rockwell Extra Bold" pitchFamily="18" charset="0"/>
            </a:endParaRPr>
          </a:p>
          <a:p>
            <a:pPr lvl="1">
              <a:buFont typeface="Monotype Sorts" pitchFamily="2" charset="2"/>
              <a:buChar char="§"/>
            </a:pPr>
            <a:r>
              <a:rPr lang="en-US" altLang="he-IL" dirty="0">
                <a:solidFill>
                  <a:srgbClr val="9999FF"/>
                </a:solidFill>
                <a:latin typeface="Rockwell Extra Bold" pitchFamily="18" charset="0"/>
              </a:rPr>
              <a:t>Useful drugs may have no benefit because doses are too small to establish therapy</a:t>
            </a:r>
          </a:p>
          <a:p>
            <a:pPr lvl="1">
              <a:buFont typeface="Monotype Sorts" pitchFamily="2" charset="2"/>
              <a:buChar char="§"/>
            </a:pPr>
            <a:endParaRPr lang="en-US" altLang="he-IL" dirty="0">
              <a:solidFill>
                <a:srgbClr val="9999FF"/>
              </a:solidFill>
              <a:latin typeface="Rockwell Extra Bold" pitchFamily="18" charset="0"/>
            </a:endParaRPr>
          </a:p>
          <a:p>
            <a:pPr lvl="1">
              <a:buFont typeface="Monotype Sorts" pitchFamily="2" charset="2"/>
              <a:buChar char="§"/>
            </a:pPr>
            <a:r>
              <a:rPr lang="en-US" altLang="he-IL" dirty="0">
                <a:solidFill>
                  <a:srgbClr val="9999FF"/>
                </a:solidFill>
                <a:latin typeface="Rockwell Extra Bold" pitchFamily="18" charset="0"/>
              </a:rPr>
              <a:t>A drug can be rapidly metabolized.</a:t>
            </a:r>
            <a:endParaRPr lang="en-US" dirty="0">
              <a:solidFill>
                <a:srgbClr val="9999FF"/>
              </a:solidFill>
              <a:latin typeface="Rockwell Extra Bold" pitchFamily="18" charset="0"/>
            </a:endParaRPr>
          </a:p>
        </p:txBody>
      </p:sp>
    </p:spTree>
    <p:extLst>
      <p:ext uri="{BB962C8B-B14F-4D97-AF65-F5344CB8AC3E}">
        <p14:creationId xmlns:p14="http://schemas.microsoft.com/office/powerpoint/2010/main" val="2329250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838200" y="381000"/>
            <a:ext cx="7620000" cy="838200"/>
          </a:xfrm>
          <a:noFill/>
          <a:ln/>
        </p:spPr>
        <p:txBody>
          <a:bodyPr anchor="b">
            <a:normAutofit fontScale="90000"/>
          </a:bodyPr>
          <a:lstStyle/>
          <a:p>
            <a:pPr algn="ctr"/>
            <a:r>
              <a:rPr lang="en-US" altLang="he-IL" sz="4000" b="0" dirty="0">
                <a:solidFill>
                  <a:srgbClr val="9999FF"/>
                </a:solidFill>
                <a:latin typeface="Rockwell Extra Bold" pitchFamily="18" charset="0"/>
              </a:rPr>
              <a:t>Routes Of Administration</a:t>
            </a:r>
          </a:p>
        </p:txBody>
      </p:sp>
      <p:sp>
        <p:nvSpPr>
          <p:cNvPr id="12293" name="Text Box 5"/>
          <p:cNvSpPr txBox="1">
            <a:spLocks noChangeArrowheads="1"/>
          </p:cNvSpPr>
          <p:nvPr/>
        </p:nvSpPr>
        <p:spPr bwMode="auto">
          <a:xfrm>
            <a:off x="2246086" y="1752600"/>
            <a:ext cx="4851400" cy="1200150"/>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eaLnBrk="0" hangingPunct="0"/>
            <a:r>
              <a:rPr lang="en-US" altLang="he-IL" sz="3600" dirty="0">
                <a:solidFill>
                  <a:srgbClr val="9999FF"/>
                </a:solidFill>
                <a:latin typeface="Rockwell Extra Bold" pitchFamily="18" charset="0"/>
                <a:cs typeface="Times New Roman (Hebrew)" charset="-79"/>
              </a:rPr>
              <a:t>Routes Of Drug Administration</a:t>
            </a:r>
            <a:endParaRPr lang="en-US" altLang="en-US" sz="3600" b="1" dirty="0">
              <a:solidFill>
                <a:srgbClr val="9999FF"/>
              </a:solidFill>
              <a:latin typeface="Rockwell Extra Bold" pitchFamily="18" charset="0"/>
              <a:cs typeface="Times New Roman (Hebrew)" charset="-79"/>
            </a:endParaRPr>
          </a:p>
        </p:txBody>
      </p:sp>
      <p:sp>
        <p:nvSpPr>
          <p:cNvPr id="12294" name="Line 6"/>
          <p:cNvSpPr>
            <a:spLocks noChangeShapeType="1"/>
          </p:cNvSpPr>
          <p:nvPr/>
        </p:nvSpPr>
        <p:spPr bwMode="auto">
          <a:xfrm>
            <a:off x="6096000" y="2952750"/>
            <a:ext cx="838200" cy="8572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Text Box 7"/>
          <p:cNvSpPr txBox="1">
            <a:spLocks noChangeArrowheads="1"/>
          </p:cNvSpPr>
          <p:nvPr/>
        </p:nvSpPr>
        <p:spPr bwMode="auto">
          <a:xfrm>
            <a:off x="6172200" y="3810000"/>
            <a:ext cx="1828800" cy="307777"/>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eaLnBrk="0" hangingPunct="0"/>
            <a:r>
              <a:rPr lang="en-US" altLang="he-IL" sz="1400" dirty="0">
                <a:solidFill>
                  <a:srgbClr val="9999FF"/>
                </a:solidFill>
                <a:latin typeface="Rockwell Extra Bold" pitchFamily="18" charset="0"/>
                <a:cs typeface="Times New Roman (Hebrew)" charset="-79"/>
              </a:rPr>
              <a:t>Enteral</a:t>
            </a:r>
          </a:p>
        </p:txBody>
      </p:sp>
      <p:sp>
        <p:nvSpPr>
          <p:cNvPr id="12296" name="Text Box 8"/>
          <p:cNvSpPr txBox="1">
            <a:spLocks noChangeArrowheads="1"/>
          </p:cNvSpPr>
          <p:nvPr/>
        </p:nvSpPr>
        <p:spPr bwMode="auto">
          <a:xfrm>
            <a:off x="1206500" y="3858696"/>
            <a:ext cx="1460500" cy="369332"/>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1" eaLnBrk="0" hangingPunct="0"/>
            <a:r>
              <a:rPr lang="en-US" altLang="he-IL" sz="1400" dirty="0">
                <a:solidFill>
                  <a:srgbClr val="9999FF"/>
                </a:solidFill>
                <a:latin typeface="Rockwell Extra Bold" pitchFamily="18" charset="0"/>
                <a:cs typeface="Times New Roman (Hebrew)" charset="-79"/>
              </a:rPr>
              <a:t>Parenter</a:t>
            </a:r>
            <a:r>
              <a:rPr lang="en-US" altLang="he-IL" dirty="0">
                <a:solidFill>
                  <a:srgbClr val="9999FF"/>
                </a:solidFill>
                <a:latin typeface="Rockwell Extra Bold" pitchFamily="18" charset="0"/>
                <a:cs typeface="Times New Roman (Hebrew)" charset="-79"/>
              </a:rPr>
              <a:t>al</a:t>
            </a:r>
          </a:p>
        </p:txBody>
      </p:sp>
      <p:sp>
        <p:nvSpPr>
          <p:cNvPr id="12297" name="Line 9"/>
          <p:cNvSpPr>
            <a:spLocks noChangeShapeType="1"/>
          </p:cNvSpPr>
          <p:nvPr/>
        </p:nvSpPr>
        <p:spPr bwMode="auto">
          <a:xfrm flipH="1">
            <a:off x="2362200" y="2952750"/>
            <a:ext cx="914400" cy="8572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Text Box 10"/>
          <p:cNvSpPr txBox="1">
            <a:spLocks noChangeArrowheads="1"/>
          </p:cNvSpPr>
          <p:nvPr/>
        </p:nvSpPr>
        <p:spPr bwMode="auto">
          <a:xfrm>
            <a:off x="7391400" y="5181600"/>
            <a:ext cx="838200" cy="27699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eaLnBrk="0" hangingPunct="0"/>
            <a:r>
              <a:rPr lang="en-US" altLang="he-IL" sz="1200" dirty="0">
                <a:solidFill>
                  <a:srgbClr val="9999FF"/>
                </a:solidFill>
                <a:latin typeface="Rockwell Extra Bold" pitchFamily="18" charset="0"/>
                <a:cs typeface="Times New Roman (Hebrew)" charset="-79"/>
              </a:rPr>
              <a:t>Oral</a:t>
            </a:r>
          </a:p>
        </p:txBody>
      </p:sp>
      <p:sp>
        <p:nvSpPr>
          <p:cNvPr id="12299" name="Text Box 11"/>
          <p:cNvSpPr txBox="1">
            <a:spLocks noChangeArrowheads="1"/>
          </p:cNvSpPr>
          <p:nvPr/>
        </p:nvSpPr>
        <p:spPr bwMode="auto">
          <a:xfrm>
            <a:off x="881743" y="5181600"/>
            <a:ext cx="1447800" cy="27699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rtl="1" eaLnBrk="0" hangingPunct="0"/>
            <a:r>
              <a:rPr lang="en-US" altLang="he-IL" sz="1200" dirty="0">
                <a:solidFill>
                  <a:srgbClr val="9999FF"/>
                </a:solidFill>
                <a:latin typeface="Rockwell Extra Bold" pitchFamily="18" charset="0"/>
                <a:cs typeface="Times New Roman (Hebrew)" charset="-79"/>
              </a:rPr>
              <a:t>Injection</a:t>
            </a:r>
          </a:p>
        </p:txBody>
      </p:sp>
      <p:sp>
        <p:nvSpPr>
          <p:cNvPr id="12300" name="Text Box 12"/>
          <p:cNvSpPr txBox="1">
            <a:spLocks noChangeArrowheads="1"/>
          </p:cNvSpPr>
          <p:nvPr/>
        </p:nvSpPr>
        <p:spPr bwMode="auto">
          <a:xfrm>
            <a:off x="6096000" y="5170713"/>
            <a:ext cx="903514" cy="27699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1" eaLnBrk="0" hangingPunct="0"/>
            <a:r>
              <a:rPr lang="en-US" altLang="he-IL" sz="1200" dirty="0">
                <a:solidFill>
                  <a:srgbClr val="9999FF"/>
                </a:solidFill>
                <a:latin typeface="Rockwell Extra Bold" pitchFamily="18" charset="0"/>
                <a:cs typeface="Times New Roman (Hebrew)" charset="-79"/>
              </a:rPr>
              <a:t>Rectal</a:t>
            </a:r>
          </a:p>
        </p:txBody>
      </p:sp>
      <p:sp>
        <p:nvSpPr>
          <p:cNvPr id="12301" name="Text Box 13"/>
          <p:cNvSpPr txBox="1">
            <a:spLocks noChangeArrowheads="1"/>
          </p:cNvSpPr>
          <p:nvPr/>
        </p:nvSpPr>
        <p:spPr bwMode="auto">
          <a:xfrm>
            <a:off x="4527550" y="5181600"/>
            <a:ext cx="1327150" cy="27699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1" eaLnBrk="0" hangingPunct="0"/>
            <a:r>
              <a:rPr lang="en-US" altLang="he-IL" sz="1200" dirty="0" smtClean="0">
                <a:solidFill>
                  <a:srgbClr val="9999FF"/>
                </a:solidFill>
                <a:latin typeface="Rockwell Extra Bold" pitchFamily="18" charset="0"/>
                <a:cs typeface="Times New Roman (Hebrew)" charset="-79"/>
              </a:rPr>
              <a:t>Pulmonary</a:t>
            </a:r>
            <a:endParaRPr lang="en-US" altLang="he-IL" sz="1200" u="sng" dirty="0">
              <a:solidFill>
                <a:srgbClr val="9999FF"/>
              </a:solidFill>
              <a:latin typeface="Rockwell Extra Bold" pitchFamily="18" charset="0"/>
              <a:cs typeface="Times New Roman (Hebrew)" charset="-79"/>
            </a:endParaRPr>
          </a:p>
        </p:txBody>
      </p:sp>
      <p:sp>
        <p:nvSpPr>
          <p:cNvPr id="12303" name="Line 15"/>
          <p:cNvSpPr>
            <a:spLocks noChangeShapeType="1"/>
          </p:cNvSpPr>
          <p:nvPr/>
        </p:nvSpPr>
        <p:spPr bwMode="auto">
          <a:xfrm flipH="1">
            <a:off x="1479550" y="4229728"/>
            <a:ext cx="457200" cy="95187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4" name="Line 16"/>
          <p:cNvSpPr>
            <a:spLocks noChangeShapeType="1"/>
          </p:cNvSpPr>
          <p:nvPr/>
        </p:nvSpPr>
        <p:spPr bwMode="auto">
          <a:xfrm flipH="1">
            <a:off x="4527550" y="2952750"/>
            <a:ext cx="273050" cy="95940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5" name="Line 17"/>
          <p:cNvSpPr>
            <a:spLocks noChangeShapeType="1"/>
          </p:cNvSpPr>
          <p:nvPr/>
        </p:nvSpPr>
        <p:spPr bwMode="auto">
          <a:xfrm flipH="1">
            <a:off x="3429000" y="4276726"/>
            <a:ext cx="2971800" cy="8939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6" name="Line 18"/>
          <p:cNvSpPr>
            <a:spLocks noChangeShapeType="1"/>
          </p:cNvSpPr>
          <p:nvPr/>
        </p:nvSpPr>
        <p:spPr bwMode="auto">
          <a:xfrm>
            <a:off x="7505700" y="4276724"/>
            <a:ext cx="495300" cy="9048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7" name="Line 19"/>
          <p:cNvSpPr>
            <a:spLocks noChangeShapeType="1"/>
          </p:cNvSpPr>
          <p:nvPr/>
        </p:nvSpPr>
        <p:spPr bwMode="auto">
          <a:xfrm flipH="1">
            <a:off x="6547756" y="4281487"/>
            <a:ext cx="451757" cy="889226"/>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 name="Text Box 8"/>
          <p:cNvSpPr txBox="1">
            <a:spLocks noChangeArrowheads="1"/>
          </p:cNvSpPr>
          <p:nvPr/>
        </p:nvSpPr>
        <p:spPr bwMode="auto">
          <a:xfrm>
            <a:off x="3797300" y="3912155"/>
            <a:ext cx="1460500" cy="307777"/>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1" eaLnBrk="0" hangingPunct="0"/>
            <a:r>
              <a:rPr lang="en-US" altLang="he-IL" sz="1400" dirty="0" smtClean="0">
                <a:solidFill>
                  <a:srgbClr val="9999FF"/>
                </a:solidFill>
                <a:latin typeface="Rockwell Extra Bold" pitchFamily="18" charset="0"/>
                <a:cs typeface="Times New Roman (Hebrew)" charset="-79"/>
              </a:rPr>
              <a:t>Topical</a:t>
            </a:r>
            <a:endParaRPr lang="en-US" altLang="he-IL" sz="1400" dirty="0">
              <a:solidFill>
                <a:srgbClr val="9999FF"/>
              </a:solidFill>
              <a:latin typeface="Rockwell Extra Bold" pitchFamily="18" charset="0"/>
              <a:cs typeface="Times New Roman (Hebrew)" charset="-79"/>
            </a:endParaRPr>
          </a:p>
        </p:txBody>
      </p:sp>
      <p:sp>
        <p:nvSpPr>
          <p:cNvPr id="20" name="Text Box 13"/>
          <p:cNvSpPr txBox="1">
            <a:spLocks noChangeArrowheads="1"/>
          </p:cNvSpPr>
          <p:nvPr/>
        </p:nvSpPr>
        <p:spPr bwMode="auto">
          <a:xfrm>
            <a:off x="2971800" y="5181600"/>
            <a:ext cx="1327150" cy="276999"/>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rtl="1" eaLnBrk="0" hangingPunct="0"/>
            <a:r>
              <a:rPr lang="en-US" altLang="he-IL" sz="1200" dirty="0" smtClean="0">
                <a:solidFill>
                  <a:srgbClr val="9999FF"/>
                </a:solidFill>
                <a:latin typeface="Rockwell Extra Bold" pitchFamily="18" charset="0"/>
                <a:cs typeface="Times New Roman (Hebrew)" charset="-79"/>
              </a:rPr>
              <a:t>Nasal</a:t>
            </a:r>
            <a:endParaRPr lang="en-US" altLang="he-IL" sz="1200" u="sng" dirty="0">
              <a:solidFill>
                <a:srgbClr val="9999FF"/>
              </a:solidFill>
              <a:latin typeface="Rockwell Extra Bold" pitchFamily="18" charset="0"/>
              <a:cs typeface="Times New Roman (Hebrew)" charset="-79"/>
            </a:endParaRPr>
          </a:p>
        </p:txBody>
      </p:sp>
      <p:sp>
        <p:nvSpPr>
          <p:cNvPr id="21" name="Line 17"/>
          <p:cNvSpPr>
            <a:spLocks noChangeShapeType="1"/>
          </p:cNvSpPr>
          <p:nvPr/>
        </p:nvSpPr>
        <p:spPr bwMode="auto">
          <a:xfrm flipH="1">
            <a:off x="5257800" y="4312416"/>
            <a:ext cx="1371600" cy="9048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Tree>
    <p:extLst>
      <p:ext uri="{BB962C8B-B14F-4D97-AF65-F5344CB8AC3E}">
        <p14:creationId xmlns:p14="http://schemas.microsoft.com/office/powerpoint/2010/main" val="1200534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7"/>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229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12295"/>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2296"/>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2307"/>
                                        </p:tgtEl>
                                        <p:attrNameLst>
                                          <p:attrName>style.visibility</p:attrName>
                                        </p:attrNameLst>
                                      </p:cBhvr>
                                      <p:to>
                                        <p:strVal val="visible"/>
                                      </p:to>
                                    </p:set>
                                  </p:childTnLst>
                                </p:cTn>
                              </p:par>
                            </p:childTnLst>
                          </p:cTn>
                        </p:par>
                        <p:par>
                          <p:cTn id="26" fill="hold" nodeType="afterGroup">
                            <p:stCondLst>
                              <p:cond delay="500"/>
                            </p:stCondLst>
                            <p:childTnLst>
                              <p:par>
                                <p:cTn id="27" presetID="1" presetClass="entr" presetSubtype="0" fill="hold" grpId="0" nodeType="afterEffect">
                                  <p:stCondLst>
                                    <p:cond delay="0"/>
                                  </p:stCondLst>
                                  <p:childTnLst>
                                    <p:set>
                                      <p:cBhvr>
                                        <p:cTn id="28" dur="1" fill="hold">
                                          <p:stCondLst>
                                            <p:cond delay="499"/>
                                          </p:stCondLst>
                                        </p:cTn>
                                        <p:tgtEl>
                                          <p:spTgt spid="1230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229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230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2303"/>
                                        </p:tgtEl>
                                        <p:attrNameLst>
                                          <p:attrName>style.visibility</p:attrName>
                                        </p:attrNameLst>
                                      </p:cBhvr>
                                      <p:to>
                                        <p:strVal val="visible"/>
                                      </p:to>
                                    </p:set>
                                  </p:childTnLst>
                                </p:cTn>
                              </p:par>
                            </p:childTnLst>
                          </p:cTn>
                        </p:par>
                        <p:par>
                          <p:cTn id="41" fill="hold" nodeType="afterGroup">
                            <p:stCondLst>
                              <p:cond delay="500"/>
                            </p:stCondLst>
                            <p:childTnLst>
                              <p:par>
                                <p:cTn id="42" presetID="1" presetClass="entr" presetSubtype="0" fill="hold" grpId="0" nodeType="afterEffect">
                                  <p:stCondLst>
                                    <p:cond delay="0"/>
                                  </p:stCondLst>
                                  <p:childTnLst>
                                    <p:set>
                                      <p:cBhvr>
                                        <p:cTn id="43" dur="1" fill="hold">
                                          <p:stCondLst>
                                            <p:cond delay="499"/>
                                          </p:stCondLst>
                                        </p:cTn>
                                        <p:tgtEl>
                                          <p:spTgt spid="12304"/>
                                        </p:tgtEl>
                                        <p:attrNameLst>
                                          <p:attrName>style.visibility</p:attrName>
                                        </p:attrNameLst>
                                      </p:cBhvr>
                                      <p:to>
                                        <p:strVal val="visible"/>
                                      </p:to>
                                    </p:set>
                                  </p:childTnLst>
                                </p:cTn>
                              </p:par>
                            </p:childTnLst>
                          </p:cTn>
                        </p:par>
                        <p:par>
                          <p:cTn id="44" fill="hold" nodeType="afterGroup">
                            <p:stCondLst>
                              <p:cond delay="1000"/>
                            </p:stCondLst>
                            <p:childTnLst>
                              <p:par>
                                <p:cTn id="45" presetID="1" presetClass="entr" presetSubtype="0" fill="hold" grpId="0" nodeType="afterEffect">
                                  <p:stCondLst>
                                    <p:cond delay="0"/>
                                  </p:stCondLst>
                                  <p:childTnLst>
                                    <p:set>
                                      <p:cBhvr>
                                        <p:cTn id="46" dur="1" fill="hold">
                                          <p:stCondLst>
                                            <p:cond delay="499"/>
                                          </p:stCondLst>
                                        </p:cTn>
                                        <p:tgtEl>
                                          <p:spTgt spid="1230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229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230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20"/>
                                        </p:tgtEl>
                                        <p:attrNameLst>
                                          <p:attrName>style.visibility</p:attrName>
                                        </p:attrNameLst>
                                      </p:cBhvr>
                                      <p:to>
                                        <p:strVal val="visible"/>
                                      </p:to>
                                    </p:set>
                                  </p:childTnLst>
                                </p:cTn>
                              </p:par>
                            </p:childTnLst>
                          </p:cTn>
                        </p:par>
                        <p:par>
                          <p:cTn id="63" fill="hold">
                            <p:stCondLst>
                              <p:cond delay="500"/>
                            </p:stCondLst>
                            <p:childTnLst>
                              <p:par>
                                <p:cTn id="64" presetID="1" presetClass="entr" presetSubtype="0" fill="hold" grpId="0" nodeType="afterEffect">
                                  <p:stCondLst>
                                    <p:cond delay="0"/>
                                  </p:stCondLst>
                                  <p:childTnLst>
                                    <p:set>
                                      <p:cBhvr>
                                        <p:cTn id="65" dur="1" fill="hold">
                                          <p:stCondLst>
                                            <p:cond delay="499"/>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autoUpdateAnimBg="0"/>
      <p:bldP spid="12294" grpId="0" animBg="1"/>
      <p:bldP spid="12295" grpId="0" animBg="1" autoUpdateAnimBg="0"/>
      <p:bldP spid="12296" grpId="0" animBg="1" autoUpdateAnimBg="0"/>
      <p:bldP spid="12297" grpId="0" animBg="1"/>
      <p:bldP spid="12298" grpId="0" animBg="1" autoUpdateAnimBg="0"/>
      <p:bldP spid="12299" grpId="0" animBg="1" autoUpdateAnimBg="0"/>
      <p:bldP spid="12300" grpId="0" animBg="1" autoUpdateAnimBg="0"/>
      <p:bldP spid="12301" grpId="0" animBg="1" autoUpdateAnimBg="0"/>
      <p:bldP spid="12303" grpId="0" animBg="1"/>
      <p:bldP spid="12304" grpId="0" animBg="1"/>
      <p:bldP spid="12305" grpId="0" animBg="1"/>
      <p:bldP spid="12306" grpId="0" animBg="1"/>
      <p:bldP spid="12307" grpId="0" animBg="1"/>
      <p:bldP spid="18" grpId="0" animBg="1" autoUpdateAnimBg="0"/>
      <p:bldP spid="20" grpId="0" animBg="1" autoUpdateAnimBg="0"/>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351102968"/>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endParaRPr lang="en-US" sz="2400" b="1" dirty="0" smtClean="0"/>
          </a:p>
          <a:p>
            <a:pPr marL="0" indent="0">
              <a:buNone/>
            </a:pPr>
            <a:r>
              <a:rPr lang="en-US" sz="2400" b="1" dirty="0" smtClean="0"/>
              <a:t>E-signature: </a:t>
            </a:r>
            <a:r>
              <a:rPr lang="en-US" sz="2400" b="1" dirty="0" err="1" smtClean="0"/>
              <a:t>Ayman</a:t>
            </a:r>
            <a:r>
              <a:rPr lang="en-US" sz="2400" b="1" dirty="0" smtClean="0"/>
              <a:t> </a:t>
            </a:r>
            <a:r>
              <a:rPr lang="en-US" sz="2400" b="1" dirty="0" err="1" smtClean="0"/>
              <a:t>Noreddin</a:t>
            </a:r>
            <a:endParaRPr lang="en-US" sz="2400" b="1" dirty="0" smtClean="0"/>
          </a:p>
          <a:p>
            <a:pPr marL="0" indent="0">
              <a:buNone/>
            </a:pPr>
            <a:endParaRPr lang="en-US" sz="2400" dirty="0" smtClean="0">
              <a:latin typeface="Brush Script MT" pitchFamily="66" charset="0"/>
            </a:endParaRPr>
          </a:p>
        </p:txBody>
      </p:sp>
    </p:spTree>
    <p:extLst>
      <p:ext uri="{BB962C8B-B14F-4D97-AF65-F5344CB8AC3E}">
        <p14:creationId xmlns:p14="http://schemas.microsoft.com/office/powerpoint/2010/main" val="1402386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59997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Ayman M. </a:t>
            </a:r>
            <a:r>
              <a:rPr lang="en-US" dirty="0" err="1"/>
              <a:t>Noreddin</a:t>
            </a:r>
            <a:r>
              <a:rPr lang="en-US" dirty="0" smtClean="0">
                <a:hlinkClick r:id="rId2" tooltip="SHAZIA JAMSHED"/>
              </a:rPr>
              <a:t> </a:t>
            </a:r>
            <a:endParaRPr lang="en-US" dirty="0"/>
          </a:p>
        </p:txBody>
      </p:sp>
      <p:sp>
        <p:nvSpPr>
          <p:cNvPr id="3" name="Subtitle 2"/>
          <p:cNvSpPr>
            <a:spLocks noGrp="1"/>
          </p:cNvSpPr>
          <p:nvPr>
            <p:ph type="subTitle" idx="1"/>
          </p:nvPr>
        </p:nvSpPr>
        <p:spPr>
          <a:xfrm>
            <a:off x="722376" y="3685032"/>
            <a:ext cx="7772400" cy="2334768"/>
          </a:xfrm>
        </p:spPr>
        <p:txBody>
          <a:bodyPr>
            <a:normAutofit/>
          </a:bodyPr>
          <a:lstStyle/>
          <a:p>
            <a:pPr algn="l"/>
            <a:r>
              <a:rPr lang="en-US" sz="3200" b="1" dirty="0" smtClean="0"/>
              <a:t>Editor-in-Chief </a:t>
            </a:r>
            <a:r>
              <a:rPr lang="en-US" sz="3200" b="1" dirty="0"/>
              <a:t>of Journal of Pharmaceutical Care &amp; Health Systems </a:t>
            </a:r>
          </a:p>
        </p:txBody>
      </p:sp>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04800"/>
            <a:ext cx="8183880" cy="1051560"/>
          </a:xfrm>
        </p:spPr>
        <p:txBody>
          <a:bodyPr/>
          <a:lstStyle/>
          <a:p>
            <a:r>
              <a:rPr lang="en-US" dirty="0" smtClean="0"/>
              <a:t>Research Interests</a:t>
            </a:r>
            <a:endParaRPr lang="en-US" dirty="0"/>
          </a:p>
        </p:txBody>
      </p:sp>
      <p:sp>
        <p:nvSpPr>
          <p:cNvPr id="4" name="Content Placeholder 3"/>
          <p:cNvSpPr>
            <a:spLocks noGrp="1"/>
          </p:cNvSpPr>
          <p:nvPr>
            <p:ph idx="1"/>
          </p:nvPr>
        </p:nvSpPr>
        <p:spPr>
          <a:xfrm>
            <a:off x="502920" y="1679448"/>
            <a:ext cx="8183880" cy="4187952"/>
          </a:xfrm>
        </p:spPr>
        <p:txBody>
          <a:bodyPr>
            <a:normAutofit/>
          </a:bodyPr>
          <a:lstStyle/>
          <a:p>
            <a:pPr lvl="0"/>
            <a:r>
              <a:rPr lang="en-US" sz="2400" dirty="0" err="1"/>
              <a:t>Pharmacoklinetic</a:t>
            </a:r>
            <a:r>
              <a:rPr lang="en-US" sz="2400" dirty="0"/>
              <a:t>/</a:t>
            </a:r>
            <a:r>
              <a:rPr lang="en-US" sz="2400" dirty="0" err="1"/>
              <a:t>Pharmacodynamic</a:t>
            </a:r>
            <a:r>
              <a:rPr lang="en-US" sz="2400" dirty="0"/>
              <a:t> modeling of anti-infective and anti-cancer </a:t>
            </a:r>
            <a:r>
              <a:rPr lang="en-US" sz="2400" dirty="0" smtClean="0"/>
              <a:t>therapy</a:t>
            </a:r>
          </a:p>
          <a:p>
            <a:pPr marL="0" lvl="0" indent="0">
              <a:buNone/>
            </a:pPr>
            <a:endParaRPr lang="en-US" sz="2400" dirty="0"/>
          </a:p>
          <a:p>
            <a:pPr lvl="0"/>
            <a:r>
              <a:rPr lang="en-US" sz="2400" dirty="0"/>
              <a:t>Clinical simulation and Monte Carlo analysis </a:t>
            </a:r>
          </a:p>
          <a:p>
            <a:pPr lvl="0"/>
            <a:endParaRPr lang="en-US" sz="2400" dirty="0" smtClean="0"/>
          </a:p>
          <a:p>
            <a:pPr lvl="0"/>
            <a:r>
              <a:rPr lang="en-US" sz="2400" dirty="0" smtClean="0"/>
              <a:t>Bacterial </a:t>
            </a:r>
            <a:r>
              <a:rPr lang="en-US" sz="2400" dirty="0"/>
              <a:t>resistance in biofilm studies </a:t>
            </a:r>
          </a:p>
          <a:p>
            <a:pPr lvl="0"/>
            <a:endParaRPr lang="en-US" sz="2400" dirty="0" smtClean="0"/>
          </a:p>
          <a:p>
            <a:pPr lvl="0"/>
            <a:r>
              <a:rPr lang="en-US" sz="2400" dirty="0" smtClean="0"/>
              <a:t>Cancer </a:t>
            </a:r>
            <a:r>
              <a:rPr lang="en-US" sz="2400" dirty="0"/>
              <a:t>epigenetic studies </a:t>
            </a:r>
          </a:p>
          <a:p>
            <a:endParaRPr lang="en-US" sz="2400" dirty="0" smtClean="0"/>
          </a:p>
          <a:p>
            <a:r>
              <a:rPr lang="en-US" sz="2400" dirty="0" smtClean="0"/>
              <a:t>Minority </a:t>
            </a:r>
            <a:r>
              <a:rPr lang="en-US" sz="2400" dirty="0"/>
              <a:t>health care studies </a:t>
            </a:r>
          </a:p>
        </p:txBody>
      </p:sp>
    </p:spTree>
    <p:extLst>
      <p:ext uri="{BB962C8B-B14F-4D97-AF65-F5344CB8AC3E}">
        <p14:creationId xmlns:p14="http://schemas.microsoft.com/office/powerpoint/2010/main" val="272377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lstStyle/>
          <a:p>
            <a:r>
              <a:rPr lang="en-US" dirty="0" smtClean="0"/>
              <a:t>Recent Publications</a:t>
            </a:r>
            <a:endParaRPr lang="en-US" dirty="0"/>
          </a:p>
        </p:txBody>
      </p:sp>
      <p:sp>
        <p:nvSpPr>
          <p:cNvPr id="4" name="Content Placeholder 3"/>
          <p:cNvSpPr>
            <a:spLocks noGrp="1"/>
          </p:cNvSpPr>
          <p:nvPr>
            <p:ph idx="1"/>
          </p:nvPr>
        </p:nvSpPr>
        <p:spPr>
          <a:xfrm>
            <a:off x="381000" y="1600200"/>
            <a:ext cx="8183880" cy="4651248"/>
          </a:xfrm>
        </p:spPr>
        <p:txBody>
          <a:bodyPr>
            <a:normAutofit fontScale="62500" lnSpcReduction="20000"/>
          </a:bodyPr>
          <a:lstStyle/>
          <a:p>
            <a:pPr marL="0" indent="0" algn="just">
              <a:buNone/>
            </a:pPr>
            <a:r>
              <a:rPr lang="en-US" sz="1900" dirty="0"/>
              <a:t>Ahmed GF, </a:t>
            </a:r>
            <a:r>
              <a:rPr lang="en-US" sz="1900" dirty="0" err="1"/>
              <a:t>Elkhatib</a:t>
            </a:r>
            <a:r>
              <a:rPr lang="en-US" sz="1900" dirty="0"/>
              <a:t> WF, and </a:t>
            </a:r>
            <a:r>
              <a:rPr lang="en-US" sz="1900" dirty="0" err="1"/>
              <a:t>Noreddin</a:t>
            </a:r>
            <a:r>
              <a:rPr lang="en-US" sz="1900" dirty="0"/>
              <a:t> AM. Inhibition of adhesion and invasion of</a:t>
            </a:r>
          </a:p>
          <a:p>
            <a:pPr marL="0" indent="0" algn="just">
              <a:buNone/>
            </a:pPr>
            <a:r>
              <a:rPr lang="en-US" sz="1900" dirty="0"/>
              <a:t>Pseudomonas </a:t>
            </a:r>
            <a:r>
              <a:rPr lang="en-US" sz="1900" dirty="0" err="1"/>
              <a:t>aeruginosa</a:t>
            </a:r>
            <a:r>
              <a:rPr lang="en-US" sz="1900" dirty="0"/>
              <a:t> PAO1 to A549 lung epithelial cells by some natural extracts. Journal of</a:t>
            </a:r>
          </a:p>
          <a:p>
            <a:pPr marL="0" indent="0" algn="just">
              <a:buNone/>
            </a:pPr>
            <a:r>
              <a:rPr lang="en-US" sz="1900" dirty="0"/>
              <a:t>Infection and Public Health. (In press)</a:t>
            </a:r>
          </a:p>
          <a:p>
            <a:pPr marL="0" indent="0" algn="just">
              <a:buNone/>
            </a:pPr>
            <a:endParaRPr lang="en-US" sz="1900" dirty="0"/>
          </a:p>
          <a:p>
            <a:pPr marL="0" indent="0" algn="just">
              <a:buNone/>
            </a:pPr>
            <a:r>
              <a:rPr lang="en-US" sz="1900" dirty="0" err="1"/>
              <a:t>Zhanel</a:t>
            </a:r>
            <a:r>
              <a:rPr lang="en-US" sz="1900" dirty="0"/>
              <a:t> GG, </a:t>
            </a:r>
            <a:r>
              <a:rPr lang="en-US" sz="1900" dirty="0" err="1"/>
              <a:t>Yachison</a:t>
            </a:r>
            <a:r>
              <a:rPr lang="en-US" sz="1900" dirty="0"/>
              <a:t> C, Nichol K, Adam H, </a:t>
            </a:r>
            <a:r>
              <a:rPr lang="en-US" sz="1900" dirty="0" err="1"/>
              <a:t>Noreddin</a:t>
            </a:r>
            <a:r>
              <a:rPr lang="en-US" sz="1900" dirty="0"/>
              <a:t> AM, Hoban DJ, </a:t>
            </a:r>
            <a:r>
              <a:rPr lang="en-US" sz="1900" dirty="0" err="1"/>
              <a:t>Karlowsky</a:t>
            </a:r>
            <a:r>
              <a:rPr lang="en-US" sz="1900" dirty="0"/>
              <a:t> JA</a:t>
            </a:r>
          </a:p>
          <a:p>
            <a:pPr marL="0" indent="0" algn="just">
              <a:buNone/>
            </a:pPr>
            <a:r>
              <a:rPr lang="en-US" sz="1900" dirty="0"/>
              <a:t>Assessment of the activity of </a:t>
            </a:r>
            <a:r>
              <a:rPr lang="en-US" sz="1900" dirty="0" err="1"/>
              <a:t>ceftaroline</a:t>
            </a:r>
            <a:r>
              <a:rPr lang="en-US" sz="1900" dirty="0"/>
              <a:t> against clinical isolates of penicillin-intermediate</a:t>
            </a:r>
          </a:p>
          <a:p>
            <a:pPr marL="0" indent="0" algn="just">
              <a:buNone/>
            </a:pPr>
            <a:r>
              <a:rPr lang="en-US" sz="1900" dirty="0"/>
              <a:t>and penicillin-resistant Streptococcus </a:t>
            </a:r>
            <a:r>
              <a:rPr lang="en-US" sz="1900" dirty="0" err="1"/>
              <a:t>pneumoniae</a:t>
            </a:r>
            <a:r>
              <a:rPr lang="en-US" sz="1900" dirty="0"/>
              <a:t> with elevated MICs of </a:t>
            </a:r>
            <a:r>
              <a:rPr lang="en-US" sz="1900" dirty="0" err="1"/>
              <a:t>ceftaroline</a:t>
            </a:r>
            <a:r>
              <a:rPr lang="en-US" sz="1900" dirty="0"/>
              <a:t> using</a:t>
            </a:r>
          </a:p>
          <a:p>
            <a:pPr marL="0" indent="0" algn="just">
              <a:buNone/>
            </a:pPr>
            <a:r>
              <a:rPr lang="en-US" sz="1900" dirty="0"/>
              <a:t>an in vitro </a:t>
            </a:r>
            <a:r>
              <a:rPr lang="en-US" sz="1900" dirty="0" err="1"/>
              <a:t>pharmacodynamic</a:t>
            </a:r>
            <a:r>
              <a:rPr lang="en-US" sz="1900" dirty="0"/>
              <a:t> model. J </a:t>
            </a:r>
            <a:r>
              <a:rPr lang="en-US" sz="1900" dirty="0" err="1"/>
              <a:t>Antimicrob</a:t>
            </a:r>
            <a:r>
              <a:rPr lang="en-US" sz="1900" dirty="0"/>
              <a:t> Chemother.67(7):1706-11, 2012</a:t>
            </a:r>
          </a:p>
          <a:p>
            <a:pPr marL="0" indent="0" algn="just">
              <a:buNone/>
            </a:pPr>
            <a:endParaRPr lang="en-US" sz="1900" dirty="0"/>
          </a:p>
          <a:p>
            <a:pPr marL="0" indent="0" algn="just">
              <a:buNone/>
            </a:pPr>
            <a:r>
              <a:rPr lang="en-US" sz="1900" dirty="0" err="1"/>
              <a:t>Noreddin</a:t>
            </a:r>
            <a:r>
              <a:rPr lang="en-US" sz="1900" dirty="0"/>
              <a:t> AM, </a:t>
            </a:r>
            <a:r>
              <a:rPr lang="en-US" sz="1900" dirty="0" err="1"/>
              <a:t>Elkhatib</a:t>
            </a:r>
            <a:r>
              <a:rPr lang="en-US" sz="1900" dirty="0"/>
              <a:t> WF, </a:t>
            </a:r>
            <a:r>
              <a:rPr lang="en-US" sz="1900" dirty="0" err="1"/>
              <a:t>Cunnion</a:t>
            </a:r>
            <a:r>
              <a:rPr lang="en-US" sz="1900" dirty="0"/>
              <a:t> KG and </a:t>
            </a:r>
            <a:r>
              <a:rPr lang="en-US" sz="1900" dirty="0" err="1"/>
              <a:t>Ghanel</a:t>
            </a:r>
            <a:r>
              <a:rPr lang="en-US" sz="1900" dirty="0"/>
              <a:t> GG. Cumulative clinical experience</a:t>
            </a:r>
          </a:p>
          <a:p>
            <a:pPr marL="0" indent="0" algn="just">
              <a:buNone/>
            </a:pPr>
            <a:r>
              <a:rPr lang="en-US" sz="1900" dirty="0"/>
              <a:t>from over a decade of use of levofloxacin in community acquired pneumonia; critical</a:t>
            </a:r>
          </a:p>
          <a:p>
            <a:pPr marL="0" indent="0" algn="just">
              <a:buNone/>
            </a:pPr>
            <a:r>
              <a:rPr lang="en-US" sz="1900" dirty="0"/>
              <a:t>appraisal and role in therapy", Drug, Healthcare and Patient Safety.3:59–68,2011.</a:t>
            </a:r>
          </a:p>
          <a:p>
            <a:pPr marL="0" indent="0" algn="just">
              <a:buNone/>
            </a:pPr>
            <a:endParaRPr lang="en-US" sz="1900" dirty="0"/>
          </a:p>
          <a:p>
            <a:pPr marL="0" indent="0" algn="just">
              <a:buNone/>
            </a:pPr>
            <a:r>
              <a:rPr lang="en-US" sz="1900" dirty="0"/>
              <a:t>Salem A., </a:t>
            </a:r>
            <a:r>
              <a:rPr lang="en-US" sz="1900" dirty="0" err="1"/>
              <a:t>Noreddin</a:t>
            </a:r>
            <a:r>
              <a:rPr lang="en-US" sz="1900" dirty="0"/>
              <a:t> E., </a:t>
            </a:r>
            <a:r>
              <a:rPr lang="en-US" sz="1900" dirty="0" err="1"/>
              <a:t>Zhanel</a:t>
            </a:r>
            <a:r>
              <a:rPr lang="en-US" sz="1900" dirty="0"/>
              <a:t> G, </a:t>
            </a:r>
            <a:r>
              <a:rPr lang="en-US" sz="1900" dirty="0" err="1"/>
              <a:t>Noreddin</a:t>
            </a:r>
            <a:r>
              <a:rPr lang="en-US" sz="1900" dirty="0"/>
              <a:t> A. Comparative pharmacodynamics of</a:t>
            </a:r>
          </a:p>
          <a:p>
            <a:pPr marL="0" indent="0" algn="just">
              <a:buNone/>
            </a:pPr>
            <a:r>
              <a:rPr lang="en-US" sz="1900" dirty="0" err="1"/>
              <a:t>ceftobiprole</a:t>
            </a:r>
            <a:r>
              <a:rPr lang="en-US" sz="1900" dirty="0"/>
              <a:t>, </a:t>
            </a:r>
            <a:r>
              <a:rPr lang="en-US" sz="1900" dirty="0" err="1"/>
              <a:t>daptomycin</a:t>
            </a:r>
            <a:r>
              <a:rPr lang="en-US" sz="1900" dirty="0"/>
              <a:t>, linezolid, </a:t>
            </a:r>
            <a:r>
              <a:rPr lang="en-US" sz="1900" dirty="0" err="1"/>
              <a:t>telavancin</a:t>
            </a:r>
            <a:r>
              <a:rPr lang="en-US" sz="1900" dirty="0"/>
              <a:t>, </a:t>
            </a:r>
            <a:r>
              <a:rPr lang="en-US" sz="1900" dirty="0" err="1"/>
              <a:t>tigecycline</a:t>
            </a:r>
            <a:r>
              <a:rPr lang="en-US" sz="1900" dirty="0"/>
              <a:t>, and </a:t>
            </a:r>
            <a:r>
              <a:rPr lang="en-US" sz="1900" dirty="0" err="1"/>
              <a:t>vancomycin</a:t>
            </a:r>
            <a:r>
              <a:rPr lang="en-US" sz="1900" dirty="0"/>
              <a:t> in the treatment</a:t>
            </a:r>
          </a:p>
          <a:p>
            <a:pPr marL="0" indent="0" algn="just">
              <a:buNone/>
            </a:pPr>
            <a:r>
              <a:rPr lang="en-US" sz="1900" dirty="0"/>
              <a:t>of methicillin resistant staphylococcus </a:t>
            </a:r>
            <a:r>
              <a:rPr lang="en-US" sz="1900" dirty="0" err="1"/>
              <a:t>aureus</a:t>
            </a:r>
            <a:r>
              <a:rPr lang="en-US" sz="1900" dirty="0"/>
              <a:t>: a </a:t>
            </a:r>
            <a:r>
              <a:rPr lang="en-US" sz="1900" dirty="0" err="1"/>
              <a:t>monte</a:t>
            </a:r>
            <a:r>
              <a:rPr lang="en-US" sz="1900" dirty="0"/>
              <a:t> </a:t>
            </a:r>
            <a:r>
              <a:rPr lang="en-US" sz="1900" dirty="0" err="1"/>
              <a:t>carlo</a:t>
            </a:r>
            <a:r>
              <a:rPr lang="en-US" sz="1900" dirty="0"/>
              <a:t> simulation Analysis. J Vaccines</a:t>
            </a:r>
          </a:p>
          <a:p>
            <a:pPr marL="0" indent="0" algn="just">
              <a:buNone/>
            </a:pPr>
            <a:r>
              <a:rPr lang="en-US" sz="1900" dirty="0" err="1"/>
              <a:t>Vaccin</a:t>
            </a:r>
            <a:r>
              <a:rPr lang="en-US" sz="1900" dirty="0"/>
              <a:t>. 2:5,2011</a:t>
            </a:r>
          </a:p>
          <a:p>
            <a:pPr marL="0" indent="0" algn="just">
              <a:buNone/>
            </a:pPr>
            <a:endParaRPr lang="en-US" sz="1900" dirty="0"/>
          </a:p>
          <a:p>
            <a:pPr marL="0" indent="0" algn="just">
              <a:buNone/>
            </a:pPr>
            <a:r>
              <a:rPr lang="en-US" sz="1900" dirty="0" err="1"/>
              <a:t>Zhanel</a:t>
            </a:r>
            <a:r>
              <a:rPr lang="en-US" sz="1900" dirty="0"/>
              <a:t> GG, </a:t>
            </a:r>
            <a:r>
              <a:rPr lang="en-US" sz="1900" dirty="0" err="1"/>
              <a:t>Rossnagel</a:t>
            </a:r>
            <a:r>
              <a:rPr lang="en-US" sz="1900" dirty="0"/>
              <a:t> E, Nichol K, Cox L, </a:t>
            </a:r>
            <a:r>
              <a:rPr lang="en-US" sz="1900" dirty="0" err="1"/>
              <a:t>Karlowsky</a:t>
            </a:r>
            <a:r>
              <a:rPr lang="en-US" sz="1900" dirty="0"/>
              <a:t> JA, </a:t>
            </a:r>
            <a:r>
              <a:rPr lang="en-US" sz="1900" dirty="0" err="1"/>
              <a:t>Zelenitsky</a:t>
            </a:r>
            <a:r>
              <a:rPr lang="en-US" sz="1900" dirty="0"/>
              <a:t> S, </a:t>
            </a:r>
            <a:r>
              <a:rPr lang="en-US" sz="1900" dirty="0" err="1"/>
              <a:t>Noreddin</a:t>
            </a:r>
            <a:r>
              <a:rPr lang="en-US" sz="1900" dirty="0"/>
              <a:t> AM,</a:t>
            </a:r>
          </a:p>
          <a:p>
            <a:pPr marL="0" indent="0" algn="just">
              <a:buNone/>
            </a:pPr>
            <a:r>
              <a:rPr lang="en-US" sz="1900" dirty="0"/>
              <a:t>Hoban DJ. </a:t>
            </a:r>
            <a:r>
              <a:rPr lang="en-US" sz="1900" dirty="0" err="1"/>
              <a:t>Ceftaroline</a:t>
            </a:r>
            <a:r>
              <a:rPr lang="en-US" sz="1900" dirty="0"/>
              <a:t> </a:t>
            </a:r>
            <a:r>
              <a:rPr lang="en-US" sz="1900" dirty="0" err="1"/>
              <a:t>pharmacodynamic</a:t>
            </a:r>
            <a:r>
              <a:rPr lang="en-US" sz="1900" dirty="0"/>
              <a:t> activity versus community-associated and</a:t>
            </a:r>
          </a:p>
          <a:p>
            <a:pPr marL="0" indent="0" algn="just">
              <a:buNone/>
            </a:pPr>
            <a:r>
              <a:rPr lang="en-US" sz="1900" dirty="0"/>
              <a:t>healthcare-associated methicillin-resistant Staphylococcus </a:t>
            </a:r>
            <a:r>
              <a:rPr lang="en-US" sz="1900" dirty="0" err="1"/>
              <a:t>aureus</a:t>
            </a:r>
            <a:r>
              <a:rPr lang="en-US" sz="1900" dirty="0"/>
              <a:t>, </a:t>
            </a:r>
            <a:r>
              <a:rPr lang="en-US" sz="1900" dirty="0" err="1"/>
              <a:t>heteroresistant</a:t>
            </a:r>
            <a:endParaRPr lang="en-US" sz="1900" dirty="0"/>
          </a:p>
          <a:p>
            <a:pPr marL="0" indent="0" algn="just">
              <a:buNone/>
            </a:pPr>
            <a:r>
              <a:rPr lang="en-US" sz="1900" dirty="0" err="1"/>
              <a:t>vancomycin</a:t>
            </a:r>
            <a:r>
              <a:rPr lang="en-US" sz="1900" dirty="0"/>
              <a:t>-intermediate S. </a:t>
            </a:r>
            <a:r>
              <a:rPr lang="en-US" sz="1900" dirty="0" err="1"/>
              <a:t>aureus</a:t>
            </a:r>
            <a:r>
              <a:rPr lang="en-US" sz="1900" dirty="0"/>
              <a:t>, </a:t>
            </a:r>
            <a:r>
              <a:rPr lang="en-US" sz="1900" dirty="0" err="1"/>
              <a:t>vancomycin</a:t>
            </a:r>
            <a:r>
              <a:rPr lang="en-US" sz="1900" dirty="0"/>
              <a:t>-intermediate S. </a:t>
            </a:r>
            <a:r>
              <a:rPr lang="en-US" sz="1900" dirty="0" err="1"/>
              <a:t>aureus</a:t>
            </a:r>
            <a:r>
              <a:rPr lang="en-US" sz="1900" dirty="0"/>
              <a:t> and </a:t>
            </a:r>
            <a:r>
              <a:rPr lang="en-US" sz="1900" dirty="0" err="1"/>
              <a:t>vancomycinresistant</a:t>
            </a:r>
            <a:endParaRPr lang="en-US" sz="1900" dirty="0"/>
          </a:p>
          <a:p>
            <a:pPr marL="0" indent="0" algn="just">
              <a:buNone/>
            </a:pPr>
            <a:r>
              <a:rPr lang="en-US" sz="1900" dirty="0"/>
              <a:t>S. </a:t>
            </a:r>
            <a:r>
              <a:rPr lang="en-US" sz="1900" dirty="0" err="1"/>
              <a:t>aureus</a:t>
            </a:r>
            <a:r>
              <a:rPr lang="en-US" sz="1900" dirty="0"/>
              <a:t> using an in vitro </a:t>
            </a:r>
            <a:r>
              <a:rPr lang="en-US" sz="1900" dirty="0" err="1"/>
              <a:t>model.J</a:t>
            </a:r>
            <a:r>
              <a:rPr lang="en-US" sz="1900" dirty="0"/>
              <a:t> </a:t>
            </a:r>
            <a:r>
              <a:rPr lang="en-US" sz="1900" dirty="0" err="1"/>
              <a:t>Antimicrob</a:t>
            </a:r>
            <a:r>
              <a:rPr lang="en-US" sz="1900" dirty="0"/>
              <a:t> Chemother.66(6):1301-5,2011.</a:t>
            </a:r>
            <a:endParaRPr lang="en-US" sz="1900" dirty="0" smtClean="0"/>
          </a:p>
          <a:p>
            <a:endParaRPr lang="en-US" sz="1400" dirty="0" smtClean="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12741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1066800"/>
            <a:ext cx="8183880" cy="1051560"/>
          </a:xfrm>
        </p:spPr>
        <p:txBody>
          <a:bodyPr/>
          <a:lstStyle/>
          <a:p>
            <a:r>
              <a:rPr lang="en-US" dirty="0"/>
              <a:t>Pharmacokinetics</a:t>
            </a:r>
            <a:endParaRPr lang="en-US" dirty="0" smtClean="0"/>
          </a:p>
        </p:txBody>
      </p:sp>
      <p:sp>
        <p:nvSpPr>
          <p:cNvPr id="5123" name="Rectangle 3"/>
          <p:cNvSpPr>
            <a:spLocks noGrp="1" noChangeArrowheads="1"/>
          </p:cNvSpPr>
          <p:nvPr>
            <p:ph idx="1"/>
          </p:nvPr>
        </p:nvSpPr>
        <p:spPr>
          <a:xfrm>
            <a:off x="457200" y="2362200"/>
            <a:ext cx="8183880" cy="4187952"/>
          </a:xfrm>
        </p:spPr>
        <p:txBody>
          <a:bodyPr>
            <a:normAutofit/>
          </a:bodyPr>
          <a:lstStyle/>
          <a:p>
            <a:pPr marL="0" indent="0" algn="ctr">
              <a:buNone/>
            </a:pPr>
            <a:r>
              <a:rPr lang="en-US" dirty="0"/>
              <a:t>	</a:t>
            </a:r>
          </a:p>
          <a:p>
            <a:pPr marL="0" indent="0" algn="ctr">
              <a:buNone/>
            </a:pPr>
            <a:r>
              <a:rPr lang="en-US" dirty="0"/>
              <a:t>Pharmacokinetics, sometimes described as what the body does to a drug, refers to the movement of drug into, through, and out of the </a:t>
            </a:r>
            <a:r>
              <a:rPr lang="en-US" dirty="0" smtClean="0"/>
              <a:t>body.—</a:t>
            </a:r>
            <a:r>
              <a:rPr lang="en-US" dirty="0"/>
              <a:t>the time course of its absorption</a:t>
            </a:r>
            <a:endParaRPr lang="en-US" b="1" dirty="0"/>
          </a:p>
        </p:txBody>
      </p:sp>
    </p:spTree>
    <p:extLst>
      <p:ext uri="{BB962C8B-B14F-4D97-AF65-F5344CB8AC3E}">
        <p14:creationId xmlns:p14="http://schemas.microsoft.com/office/powerpoint/2010/main" val="61261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solidFill>
                  <a:srgbClr val="9999FF"/>
                </a:solidFill>
                <a:latin typeface="Rockwell Extra Bold" pitchFamily="18" charset="0"/>
              </a:rPr>
              <a:t>PHARMACOKINETICS</a:t>
            </a:r>
          </a:p>
        </p:txBody>
      </p:sp>
      <p:sp>
        <p:nvSpPr>
          <p:cNvPr id="2051" name="Rectangle 3"/>
          <p:cNvSpPr>
            <a:spLocks noGrp="1" noChangeArrowheads="1"/>
          </p:cNvSpPr>
          <p:nvPr>
            <p:ph type="subTitle" idx="1"/>
          </p:nvPr>
        </p:nvSpPr>
        <p:spPr/>
        <p:txBody>
          <a:bodyPr/>
          <a:lstStyle/>
          <a:p>
            <a:r>
              <a:rPr lang="en-US">
                <a:solidFill>
                  <a:schemeClr val="folHlink"/>
                </a:solidFill>
                <a:latin typeface="Rockwell Extra Bold" pitchFamily="18" charset="0"/>
              </a:rPr>
              <a:t>“What the body does to the drug”</a:t>
            </a:r>
          </a:p>
        </p:txBody>
      </p:sp>
    </p:spTree>
    <p:extLst>
      <p:ext uri="{BB962C8B-B14F-4D97-AF65-F5344CB8AC3E}">
        <p14:creationId xmlns:p14="http://schemas.microsoft.com/office/powerpoint/2010/main" val="297106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1143000" y="1524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p>
            <a:pPr eaLnBrk="0" hangingPunct="0"/>
            <a:r>
              <a:rPr kumimoji="1" lang="en-US" altLang="he-IL" sz="4000" i="1">
                <a:solidFill>
                  <a:srgbClr val="9999FF"/>
                </a:solidFill>
                <a:latin typeface="Rockwell Extra Bold" pitchFamily="18" charset="0"/>
              </a:rPr>
              <a:t>Pharmacokinetics (PK)</a:t>
            </a:r>
            <a:endParaRPr kumimoji="1" lang="en-US" altLang="en-US" sz="4000">
              <a:solidFill>
                <a:srgbClr val="9999FF"/>
              </a:solidFill>
              <a:latin typeface="Rockwell Extra Bold" pitchFamily="18" charset="0"/>
            </a:endParaRPr>
          </a:p>
        </p:txBody>
      </p:sp>
      <p:sp>
        <p:nvSpPr>
          <p:cNvPr id="7173" name="Rectangle 5"/>
          <p:cNvSpPr>
            <a:spLocks noChangeArrowheads="1"/>
          </p:cNvSpPr>
          <p:nvPr/>
        </p:nvSpPr>
        <p:spPr bwMode="auto">
          <a:xfrm>
            <a:off x="304800" y="1905000"/>
            <a:ext cx="85344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algn="l" eaLnBrk="0" hangingPunct="0">
              <a:spcBef>
                <a:spcPct val="20000"/>
              </a:spcBef>
              <a:buClr>
                <a:srgbClr val="0000D4"/>
              </a:buClr>
              <a:buSzPct val="75000"/>
              <a:buFont typeface="Monotype Sorts" pitchFamily="2" charset="2"/>
              <a:buChar char="®"/>
            </a:pPr>
            <a:r>
              <a:rPr kumimoji="1" lang="en-US" altLang="he-IL" sz="2800">
                <a:solidFill>
                  <a:srgbClr val="9999FF"/>
                </a:solidFill>
                <a:latin typeface="Rockwell Extra Bold" pitchFamily="18" charset="0"/>
              </a:rPr>
              <a:t>The study of the </a:t>
            </a:r>
            <a:r>
              <a:rPr kumimoji="1" lang="en-US" altLang="he-IL" sz="2800" b="1" i="1">
                <a:solidFill>
                  <a:srgbClr val="FF3300"/>
                </a:solidFill>
                <a:latin typeface="Rockwell Extra Bold" pitchFamily="18" charset="0"/>
              </a:rPr>
              <a:t>disposition</a:t>
            </a:r>
            <a:r>
              <a:rPr kumimoji="1" lang="en-US" altLang="he-IL" sz="2800">
                <a:solidFill>
                  <a:srgbClr val="9999FF"/>
                </a:solidFill>
                <a:latin typeface="Rockwell Extra Bold" pitchFamily="18" charset="0"/>
              </a:rPr>
              <a:t> of a drug</a:t>
            </a:r>
          </a:p>
          <a:p>
            <a:pPr marL="342900" indent="-342900" algn="l" eaLnBrk="0" hangingPunct="0">
              <a:spcBef>
                <a:spcPct val="20000"/>
              </a:spcBef>
              <a:buClr>
                <a:srgbClr val="0000D4"/>
              </a:buClr>
              <a:buSzPct val="75000"/>
              <a:buFont typeface="Monotype Sorts" pitchFamily="2" charset="2"/>
              <a:buChar char="®"/>
            </a:pPr>
            <a:r>
              <a:rPr kumimoji="1" lang="en-US" altLang="he-IL" sz="2800">
                <a:solidFill>
                  <a:srgbClr val="9999FF"/>
                </a:solidFill>
                <a:latin typeface="Rockwell Extra Bold" pitchFamily="18" charset="0"/>
              </a:rPr>
              <a:t>The disposition of a drug includes the processes of </a:t>
            </a:r>
            <a:r>
              <a:rPr kumimoji="1" lang="en-US" altLang="he-IL" sz="2800" b="1" i="1">
                <a:solidFill>
                  <a:srgbClr val="FF3300"/>
                </a:solidFill>
                <a:latin typeface="Rockwell Extra Bold" pitchFamily="18" charset="0"/>
              </a:rPr>
              <a:t>ADME</a:t>
            </a:r>
            <a:r>
              <a:rPr kumimoji="1" lang="en-US" altLang="he-IL" sz="2800">
                <a:solidFill>
                  <a:srgbClr val="FF3300"/>
                </a:solidFill>
                <a:latin typeface="Rockwell Extra Bold" pitchFamily="18" charset="0"/>
              </a:rPr>
              <a:t> </a:t>
            </a:r>
            <a:endParaRPr kumimoji="1" lang="en-US" altLang="he-IL" sz="2800">
              <a:solidFill>
                <a:srgbClr val="9999FF"/>
              </a:solidFill>
              <a:latin typeface="Rockwell Extra Bold" pitchFamily="18" charset="0"/>
            </a:endParaRPr>
          </a:p>
          <a:p>
            <a:pPr marL="1143000" lvl="2" indent="-228600" algn="l" eaLnBrk="0" hangingPunct="0">
              <a:spcBef>
                <a:spcPts val="500"/>
              </a:spcBef>
              <a:spcAft>
                <a:spcPts val="500"/>
              </a:spcAft>
              <a:buClr>
                <a:srgbClr val="0000D4"/>
              </a:buClr>
              <a:buSzPct val="75000"/>
              <a:buFont typeface="Wingdings" pitchFamily="2" charset="2"/>
              <a:buChar char="§"/>
            </a:pPr>
            <a:r>
              <a:rPr kumimoji="1" lang="en-US" altLang="he-IL" sz="2800" b="1">
                <a:solidFill>
                  <a:srgbClr val="FF3300"/>
                </a:solidFill>
                <a:latin typeface="Rockwell Extra Bold" pitchFamily="18" charset="0"/>
              </a:rPr>
              <a:t>A</a:t>
            </a:r>
            <a:r>
              <a:rPr kumimoji="1" lang="en-US" altLang="he-IL" sz="2800" b="1">
                <a:solidFill>
                  <a:srgbClr val="9999FF"/>
                </a:solidFill>
                <a:latin typeface="Rockwell Extra Bold" pitchFamily="18" charset="0"/>
              </a:rPr>
              <a:t>bsorption</a:t>
            </a:r>
          </a:p>
          <a:p>
            <a:pPr marL="1143000" lvl="2" indent="-228600" algn="l" eaLnBrk="0" hangingPunct="0">
              <a:spcBef>
                <a:spcPts val="500"/>
              </a:spcBef>
              <a:spcAft>
                <a:spcPts val="500"/>
              </a:spcAft>
              <a:buClr>
                <a:srgbClr val="0000D4"/>
              </a:buClr>
              <a:buSzPct val="75000"/>
              <a:buFont typeface="Wingdings" pitchFamily="2" charset="2"/>
              <a:buChar char="§"/>
            </a:pPr>
            <a:r>
              <a:rPr kumimoji="1" lang="en-US" altLang="he-IL" sz="2800" b="1">
                <a:solidFill>
                  <a:srgbClr val="FF3300"/>
                </a:solidFill>
                <a:latin typeface="Rockwell Extra Bold" pitchFamily="18" charset="0"/>
              </a:rPr>
              <a:t>D</a:t>
            </a:r>
            <a:r>
              <a:rPr kumimoji="1" lang="en-US" altLang="he-IL" sz="2800" b="1">
                <a:solidFill>
                  <a:srgbClr val="9999FF"/>
                </a:solidFill>
                <a:latin typeface="Rockwell Extra Bold" pitchFamily="18" charset="0"/>
              </a:rPr>
              <a:t>istribution</a:t>
            </a:r>
          </a:p>
          <a:p>
            <a:pPr marL="1143000" lvl="2" indent="-228600" algn="l" eaLnBrk="0" hangingPunct="0">
              <a:spcBef>
                <a:spcPts val="500"/>
              </a:spcBef>
              <a:spcAft>
                <a:spcPts val="500"/>
              </a:spcAft>
              <a:buClr>
                <a:srgbClr val="0000D4"/>
              </a:buClr>
              <a:buSzPct val="75000"/>
              <a:buFont typeface="Wingdings" pitchFamily="2" charset="2"/>
              <a:buChar char="§"/>
            </a:pPr>
            <a:r>
              <a:rPr kumimoji="1" lang="en-US" altLang="he-IL" sz="2800" b="1">
                <a:solidFill>
                  <a:srgbClr val="FF3300"/>
                </a:solidFill>
                <a:latin typeface="Rockwell Extra Bold" pitchFamily="18" charset="0"/>
              </a:rPr>
              <a:t>M</a:t>
            </a:r>
            <a:r>
              <a:rPr kumimoji="1" lang="en-US" altLang="he-IL" sz="2800" b="1">
                <a:solidFill>
                  <a:srgbClr val="9999FF"/>
                </a:solidFill>
                <a:latin typeface="Rockwell Extra Bold" pitchFamily="18" charset="0"/>
              </a:rPr>
              <a:t>etabolism</a:t>
            </a:r>
          </a:p>
          <a:p>
            <a:pPr marL="1143000" lvl="2" indent="-228600" algn="l" eaLnBrk="0" hangingPunct="0">
              <a:spcBef>
                <a:spcPts val="500"/>
              </a:spcBef>
              <a:spcAft>
                <a:spcPts val="500"/>
              </a:spcAft>
              <a:buClr>
                <a:srgbClr val="0000D4"/>
              </a:buClr>
              <a:buSzPct val="75000"/>
              <a:buFont typeface="Wingdings" pitchFamily="2" charset="2"/>
              <a:buChar char="§"/>
            </a:pPr>
            <a:r>
              <a:rPr kumimoji="1" lang="en-US" altLang="he-IL" sz="2800" b="1">
                <a:solidFill>
                  <a:srgbClr val="FF3300"/>
                </a:solidFill>
                <a:latin typeface="Rockwell Extra Bold" pitchFamily="18" charset="0"/>
              </a:rPr>
              <a:t>E</a:t>
            </a:r>
            <a:r>
              <a:rPr kumimoji="1" lang="en-US" altLang="he-IL" sz="2800" b="1">
                <a:solidFill>
                  <a:srgbClr val="9999FF"/>
                </a:solidFill>
                <a:latin typeface="Rockwell Extra Bold" pitchFamily="18" charset="0"/>
              </a:rPr>
              <a:t>xcretion</a:t>
            </a:r>
          </a:p>
          <a:p>
            <a:pPr marL="1143000" lvl="2" indent="-228600" algn="l" eaLnBrk="0" hangingPunct="0">
              <a:spcBef>
                <a:spcPts val="500"/>
              </a:spcBef>
              <a:spcAft>
                <a:spcPts val="500"/>
              </a:spcAft>
              <a:buClr>
                <a:srgbClr val="0000D4"/>
              </a:buClr>
              <a:buSzPct val="75000"/>
              <a:buFont typeface="Wingdings" pitchFamily="2" charset="2"/>
              <a:buChar char="§"/>
            </a:pPr>
            <a:r>
              <a:rPr kumimoji="1" lang="en-US" altLang="en-US" sz="2800" b="1">
                <a:solidFill>
                  <a:srgbClr val="FF3300"/>
                </a:solidFill>
                <a:latin typeface="Rockwell Extra Bold" pitchFamily="18" charset="0"/>
              </a:rPr>
              <a:t>T</a:t>
            </a:r>
            <a:r>
              <a:rPr kumimoji="1" lang="en-US" altLang="en-US" sz="2800" b="1">
                <a:solidFill>
                  <a:srgbClr val="9999FF"/>
                </a:solidFill>
                <a:latin typeface="Rockwell Extra Bold" pitchFamily="18" charset="0"/>
              </a:rPr>
              <a:t>oxicity</a:t>
            </a:r>
          </a:p>
        </p:txBody>
      </p:sp>
      <p:sp>
        <p:nvSpPr>
          <p:cNvPr id="7174" name="AutoShape 6"/>
          <p:cNvSpPr>
            <a:spLocks noChangeArrowheads="1"/>
          </p:cNvSpPr>
          <p:nvPr/>
        </p:nvSpPr>
        <p:spPr bwMode="auto">
          <a:xfrm>
            <a:off x="4267200" y="5638800"/>
            <a:ext cx="914400" cy="914400"/>
          </a:xfrm>
          <a:prstGeom prst="bracketPair">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7175" name="Group 7"/>
          <p:cNvGrpSpPr>
            <a:grpSpLocks/>
          </p:cNvGrpSpPr>
          <p:nvPr/>
        </p:nvGrpSpPr>
        <p:grpSpPr bwMode="auto">
          <a:xfrm>
            <a:off x="4267200" y="4495800"/>
            <a:ext cx="2874963" cy="914400"/>
            <a:chOff x="2640" y="3168"/>
            <a:chExt cx="1811" cy="576"/>
          </a:xfrm>
        </p:grpSpPr>
        <p:sp>
          <p:nvSpPr>
            <p:cNvPr id="7176" name="AutoShape 8"/>
            <p:cNvSpPr>
              <a:spLocks/>
            </p:cNvSpPr>
            <p:nvPr/>
          </p:nvSpPr>
          <p:spPr bwMode="auto">
            <a:xfrm>
              <a:off x="2640" y="3168"/>
              <a:ext cx="96" cy="576"/>
            </a:xfrm>
            <a:prstGeom prst="rightBrace">
              <a:avLst>
                <a:gd name="adj1" fmla="val 50000"/>
                <a:gd name="adj2" fmla="val 50000"/>
              </a:avLst>
            </a:prstGeom>
            <a:noFill/>
            <a:ln w="1905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177" name="Text Box 9"/>
            <p:cNvSpPr txBox="1">
              <a:spLocks noChangeArrowheads="1"/>
            </p:cNvSpPr>
            <p:nvPr/>
          </p:nvSpPr>
          <p:spPr bwMode="auto">
            <a:xfrm>
              <a:off x="2736" y="3301"/>
              <a:ext cx="1715"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l" eaLnBrk="0" hangingPunct="0">
                <a:spcBef>
                  <a:spcPct val="20000"/>
                </a:spcBef>
                <a:buClr>
                  <a:schemeClr val="accent2"/>
                </a:buClr>
                <a:buFont typeface="Monotype Sorts" pitchFamily="2" charset="2"/>
                <a:buNone/>
              </a:pPr>
              <a:r>
                <a:rPr kumimoji="1" lang="en-US" sz="2800" b="1">
                  <a:solidFill>
                    <a:srgbClr val="9999FF"/>
                  </a:solidFill>
                  <a:latin typeface="Rockwell Extra Bold" pitchFamily="18" charset="0"/>
                  <a:cs typeface="Times New Roman (Hebrew)" charset="-79"/>
                </a:rPr>
                <a:t>Elimination</a:t>
              </a:r>
            </a:p>
          </p:txBody>
        </p:sp>
      </p:grpSp>
    </p:spTree>
    <p:extLst>
      <p:ext uri="{BB962C8B-B14F-4D97-AF65-F5344CB8AC3E}">
        <p14:creationId xmlns:p14="http://schemas.microsoft.com/office/powerpoint/2010/main" val="7279118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17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17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7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4"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8200" y="685800"/>
            <a:ext cx="8183880" cy="1051560"/>
          </a:xfrm>
        </p:spPr>
        <p:txBody>
          <a:bodyPr/>
          <a:lstStyle/>
          <a:p>
            <a:pPr algn="ctr"/>
            <a:r>
              <a:rPr lang="en-US" dirty="0">
                <a:solidFill>
                  <a:srgbClr val="9999FF"/>
                </a:solidFill>
                <a:latin typeface="Rockwell Extra Bold" pitchFamily="18" charset="0"/>
              </a:rPr>
              <a:t>ADMET</a:t>
            </a:r>
          </a:p>
        </p:txBody>
      </p:sp>
      <p:pic>
        <p:nvPicPr>
          <p:cNvPr id="8196" name="Picture 4" descr="adme"/>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057400" y="1905000"/>
            <a:ext cx="5248275" cy="3829050"/>
          </a:xfrm>
          <a:solidFill>
            <a:srgbClr val="9999FF"/>
          </a:solidFill>
          <a:ln>
            <a:solidFill>
              <a:srgbClr val="9999FF"/>
            </a:solidFill>
            <a:miter lim="800000"/>
            <a:headEnd/>
            <a:tailEnd/>
          </a:ln>
        </p:spPr>
      </p:pic>
    </p:spTree>
    <p:extLst>
      <p:ext uri="{BB962C8B-B14F-4D97-AF65-F5344CB8AC3E}">
        <p14:creationId xmlns:p14="http://schemas.microsoft.com/office/powerpoint/2010/main" val="49840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88</TotalTime>
  <Words>694</Words>
  <Application>Microsoft Office PowerPoint</Application>
  <PresentationFormat>On-screen Show (4:3)</PresentationFormat>
  <Paragraphs>93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PowerPoint Presentation</vt:lpstr>
      <vt:lpstr>PowerPoint Presentation</vt:lpstr>
      <vt:lpstr>Ayman M. Noreddin </vt:lpstr>
      <vt:lpstr>Research Interests</vt:lpstr>
      <vt:lpstr>Recent Publications</vt:lpstr>
      <vt:lpstr>Pharmacokinetics</vt:lpstr>
      <vt:lpstr>PHARMACOKINETICS</vt:lpstr>
      <vt:lpstr>PowerPoint Presentation</vt:lpstr>
      <vt:lpstr>ADMET</vt:lpstr>
      <vt:lpstr>DRUG R&amp;D</vt:lpstr>
      <vt:lpstr>Why drugs fail</vt:lpstr>
      <vt:lpstr>Importance of PK studies</vt:lpstr>
      <vt:lpstr>Routes Of Administration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NOREDDIN AYMAN</cp:lastModifiedBy>
  <cp:revision>19</cp:revision>
  <dcterms:created xsi:type="dcterms:W3CDTF">2014-10-08T08:45:06Z</dcterms:created>
  <dcterms:modified xsi:type="dcterms:W3CDTF">2014-10-29T15:28:03Z</dcterms:modified>
</cp:coreProperties>
</file>