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258" r:id="rId5"/>
    <p:sldId id="336" r:id="rId6"/>
    <p:sldId id="326" r:id="rId7"/>
    <p:sldId id="335" r:id="rId8"/>
    <p:sldId id="332" r:id="rId9"/>
    <p:sldId id="333" r:id="rId10"/>
    <p:sldId id="33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10/29/2015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10/29/2015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10/29/2015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10/29/2015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4419600"/>
            <a:ext cx="7635299" cy="1477328"/>
          </a:xfrm>
          <a:prstGeom prst="rect">
            <a:avLst/>
          </a:prstGeom>
        </p:spPr>
        <p:txBody>
          <a:bodyPr wrap="square">
            <a:spAutoFit/>
          </a:bodyPr>
          <a:lstStyle/>
          <a:p>
            <a:r>
              <a:rPr lang="en-IN" b="1" dirty="0" err="1" smtClean="0">
                <a:latin typeface="Times New Roman" pitchFamily="18" charset="0"/>
                <a:cs typeface="Times New Roman" pitchFamily="18" charset="0"/>
              </a:rPr>
              <a:t>Balwant</a:t>
            </a:r>
            <a:r>
              <a:rPr lang="en-IN" b="1" dirty="0" smtClean="0">
                <a:latin typeface="Times New Roman" pitchFamily="18" charset="0"/>
                <a:cs typeface="Times New Roman" pitchFamily="18" charset="0"/>
              </a:rPr>
              <a:t> </a:t>
            </a:r>
            <a:r>
              <a:rPr lang="en-IN" b="1" dirty="0" err="1" smtClean="0">
                <a:latin typeface="Times New Roman" pitchFamily="18" charset="0"/>
                <a:cs typeface="Times New Roman" pitchFamily="18" charset="0"/>
              </a:rPr>
              <a:t>Rai</a:t>
            </a:r>
            <a:r>
              <a:rPr lang="en-IN" b="1" dirty="0" smtClean="0">
                <a:latin typeface="Times New Roman" pitchFamily="18" charset="0"/>
                <a:cs typeface="Times New Roman" pitchFamily="18" charset="0"/>
              </a:rPr>
              <a:t> </a:t>
            </a:r>
          </a:p>
          <a:p>
            <a:r>
              <a:rPr lang="en-IN" dirty="0" smtClean="0">
                <a:latin typeface="Times New Roman" pitchFamily="18" charset="0"/>
                <a:cs typeface="Times New Roman" pitchFamily="18" charset="0"/>
              </a:rPr>
              <a:t>Professor </a:t>
            </a:r>
          </a:p>
          <a:p>
            <a:r>
              <a:rPr lang="en-IN" dirty="0" smtClean="0">
                <a:latin typeface="Times New Roman" pitchFamily="18" charset="0"/>
                <a:cs typeface="Times New Roman" pitchFamily="18" charset="0"/>
              </a:rPr>
              <a:t>Department of Aeronautic Dentistry </a:t>
            </a:r>
          </a:p>
          <a:p>
            <a:r>
              <a:rPr lang="en-IN" dirty="0" err="1" smtClean="0">
                <a:latin typeface="Times New Roman" pitchFamily="18" charset="0"/>
                <a:cs typeface="Times New Roman" pitchFamily="18" charset="0"/>
              </a:rPr>
              <a:t>Kepler</a:t>
            </a:r>
            <a:r>
              <a:rPr lang="en-IN" dirty="0" smtClean="0">
                <a:latin typeface="Times New Roman" pitchFamily="18" charset="0"/>
                <a:cs typeface="Times New Roman" pitchFamily="18" charset="0"/>
              </a:rPr>
              <a:t> Space Institute </a:t>
            </a:r>
          </a:p>
          <a:p>
            <a:r>
              <a:rPr lang="en-IN" dirty="0" smtClean="0">
                <a:latin typeface="Times New Roman" pitchFamily="18" charset="0"/>
                <a:cs typeface="Times New Roman" pitchFamily="18" charset="0"/>
              </a:rPr>
              <a:t>USA</a:t>
            </a:r>
            <a:endParaRPr lang="en-US" dirty="0" smtClean="0">
              <a:latin typeface="Times New Roman" pitchFamily="18" charset="0"/>
              <a:cs typeface="Times New Roman" pitchFamily="18" charset="0"/>
            </a:endParaRPr>
          </a:p>
        </p:txBody>
      </p:sp>
      <p:sp>
        <p:nvSpPr>
          <p:cNvPr id="4" name="Rectangle 3"/>
          <p:cNvSpPr/>
          <p:nvPr/>
        </p:nvSpPr>
        <p:spPr>
          <a:xfrm>
            <a:off x="2286000" y="1905000"/>
            <a:ext cx="6552477" cy="1754326"/>
          </a:xfrm>
          <a:prstGeom prst="rect">
            <a:avLst/>
          </a:prstGeom>
        </p:spPr>
        <p:txBody>
          <a:bodyPr wrap="square">
            <a:spAutoFit/>
          </a:bodyPr>
          <a:lstStyle/>
          <a:p>
            <a:r>
              <a:rPr lang="en-US" sz="3600" b="1" i="1" dirty="0" smtClean="0">
                <a:latin typeface="Times New Roman" pitchFamily="18" charset="0"/>
                <a:cs typeface="Times New Roman" pitchFamily="18" charset="0"/>
              </a:rPr>
              <a:t>Editor-in-Chief</a:t>
            </a:r>
          </a:p>
          <a:p>
            <a:r>
              <a:rPr lang="en-IN" sz="3600" b="1" i="1" dirty="0">
                <a:solidFill>
                  <a:srgbClr val="7030A0"/>
                </a:solidFill>
                <a:latin typeface="Times New Roman" pitchFamily="18" charset="0"/>
                <a:cs typeface="Times New Roman" pitchFamily="18" charset="0"/>
              </a:rPr>
              <a:t>JBR Journal of Interdisciplinary Medicine and Dental Science</a:t>
            </a:r>
            <a:endParaRPr lang="en-US" sz="3600" i="1" dirty="0">
              <a:solidFill>
                <a:srgbClr val="7030A0"/>
              </a:solidFill>
              <a:latin typeface="Times New Roman" pitchFamily="18" charset="0"/>
              <a:cs typeface="Times New Roman" pitchFamily="18" charset="0"/>
            </a:endParaRPr>
          </a:p>
        </p:txBody>
      </p:sp>
      <p:pic>
        <p:nvPicPr>
          <p:cNvPr id="1026"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Kepler Space Institu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56217" y="4503181"/>
            <a:ext cx="1637705" cy="131016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Balwant Ra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7315" y="2007172"/>
            <a:ext cx="1345626" cy="16521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447800"/>
            <a:ext cx="8382000" cy="4832092"/>
          </a:xfrm>
          <a:prstGeom prst="rect">
            <a:avLst/>
          </a:prstGeom>
        </p:spPr>
        <p:txBody>
          <a:bodyPr wrap="square">
            <a:spAutoFit/>
          </a:bodyPr>
          <a:lstStyle/>
          <a:p>
            <a:r>
              <a:rPr lang="en-US" sz="3600" b="1" i="1" dirty="0" smtClean="0">
                <a:solidFill>
                  <a:srgbClr val="7030A0"/>
                </a:solidFill>
                <a:latin typeface="Times New Roman" pitchFamily="18" charset="0"/>
                <a:cs typeface="Times New Roman" pitchFamily="18" charset="0"/>
              </a:rPr>
              <a:t>Biography:</a:t>
            </a:r>
          </a:p>
          <a:p>
            <a:endParaRPr lang="en-US" sz="1200" b="1" i="1" dirty="0" smtClean="0">
              <a:solidFill>
                <a:srgbClr val="7030A0"/>
              </a:solidFill>
              <a:latin typeface="Times New Roman" pitchFamily="18" charset="0"/>
              <a:cs typeface="Times New Roman" pitchFamily="18" charset="0"/>
            </a:endParaRPr>
          </a:p>
          <a:p>
            <a:r>
              <a:rPr lang="en-IN" sz="2000" dirty="0" err="1">
                <a:latin typeface="Times New Roman" pitchFamily="18" charset="0"/>
                <a:cs typeface="Times New Roman" pitchFamily="18" charset="0"/>
              </a:rPr>
              <a:t>Dr.</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Balwant</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Rai</a:t>
            </a:r>
            <a:r>
              <a:rPr lang="en-IN" sz="2000" dirty="0">
                <a:latin typeface="Times New Roman" pitchFamily="18" charset="0"/>
                <a:cs typeface="Times New Roman" pitchFamily="18" charset="0"/>
              </a:rPr>
              <a:t> is the founder of curriculum aeronautical (2006) and space Dentistry and JBR group association of space and aeronautical dentistry (2006). He is Program Director and Associate Professor of Aeronautic Dentistry at KSI. He is working as Researcher, VU, Amsterdam. He is also consultants and adviser of different companies. He is also the President and Founder of the JBR Institute of Health Education Research and Technology. </a:t>
            </a:r>
          </a:p>
          <a:p>
            <a:r>
              <a:rPr lang="en-IN" sz="2000" dirty="0">
                <a:latin typeface="Times New Roman" pitchFamily="18" charset="0"/>
                <a:cs typeface="Times New Roman" pitchFamily="18" charset="0"/>
              </a:rPr>
              <a:t>Dr </a:t>
            </a:r>
            <a:r>
              <a:rPr lang="en-IN" sz="2000" dirty="0" err="1">
                <a:latin typeface="Times New Roman" pitchFamily="18" charset="0"/>
                <a:cs typeface="Times New Roman" pitchFamily="18" charset="0"/>
              </a:rPr>
              <a:t>Rai</a:t>
            </a:r>
            <a:r>
              <a:rPr lang="en-IN" sz="2000" dirty="0">
                <a:latin typeface="Times New Roman" pitchFamily="18" charset="0"/>
                <a:cs typeface="Times New Roman" pitchFamily="18" charset="0"/>
              </a:rPr>
              <a:t> has more than 100 published articles in international and national journals, has written seven books, and is Editor-in-Chief of four international journals He is also founder of the BR formula and BR regression equation used in forensic technology. His current work involves the effect of micro-gravity on the oral cavity, human physiology and psychology and non-invasive biomarkers, including the elaboration of technologies to prevent the adverse effects of microgravity on the human physiology including oral cavity. </a:t>
            </a:r>
            <a:endParaRPr lang="en-US" sz="2000" dirty="0" smtClean="0">
              <a:latin typeface="Times New Roman" pitchFamily="18" charset="0"/>
              <a:cs typeface="Times New Roman" pitchFamily="18" charset="0"/>
            </a:endParaRPr>
          </a:p>
        </p:txBody>
      </p:sp>
      <p:pic>
        <p:nvPicPr>
          <p:cNvPr id="4"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122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477121"/>
            <a:ext cx="8382000" cy="5078313"/>
          </a:xfrm>
          <a:prstGeom prst="rect">
            <a:avLst/>
          </a:prstGeom>
        </p:spPr>
        <p:txBody>
          <a:bodyPr wrap="square">
            <a:spAutoFit/>
          </a:bodyPr>
          <a:lstStyle/>
          <a:p>
            <a:endParaRPr lang="en-US" sz="1200" b="1" i="1" dirty="0" smtClean="0">
              <a:solidFill>
                <a:srgbClr val="7030A0"/>
              </a:solidFill>
              <a:latin typeface="Times New Roman" pitchFamily="18" charset="0"/>
              <a:cs typeface="Times New Roman" pitchFamily="18" charset="0"/>
            </a:endParaRPr>
          </a:p>
          <a:p>
            <a:r>
              <a:rPr lang="en-IN" sz="2400" dirty="0" smtClean="0">
                <a:latin typeface="Times New Roman" pitchFamily="18" charset="0"/>
                <a:cs typeface="Times New Roman" pitchFamily="18" charset="0"/>
              </a:rPr>
              <a:t>He is invited Editor of Mars Quarterly. He is an invited reviewer to NRF, South Africa, reviewer of more than 10 different journals, and has seven pending patents. He is an invited reviewer of many national and international indexed journals. He was selected as part of Crew 78, Crew on the Mars Desert Research Station [MDRS] as Health and Safety Officer and appointed as Commander for 100 B and Commander 114 crew on MDRS. </a:t>
            </a:r>
          </a:p>
          <a:p>
            <a:r>
              <a:rPr lang="en-IN" sz="2400" dirty="0" smtClean="0">
                <a:latin typeface="Times New Roman" pitchFamily="18" charset="0"/>
                <a:cs typeface="Times New Roman" pitchFamily="18" charset="0"/>
              </a:rPr>
              <a:t>He is principal investigator cum researcher on a project entitled “simulated micro-gravity and human factors including oral cavity: non invasive technology”. </a:t>
            </a:r>
            <a:r>
              <a:rPr lang="en-IN" sz="2400" dirty="0" err="1" smtClean="0">
                <a:latin typeface="Times New Roman" pitchFamily="18" charset="0"/>
                <a:cs typeface="Times New Roman" pitchFamily="18" charset="0"/>
              </a:rPr>
              <a:t>Dr.</a:t>
            </a:r>
            <a:r>
              <a:rPr lang="en-IN" sz="2400" dirty="0" smtClean="0">
                <a:latin typeface="Times New Roman" pitchFamily="18" charset="0"/>
                <a:cs typeface="Times New Roman" pitchFamily="18" charset="0"/>
              </a:rPr>
              <a:t> </a:t>
            </a:r>
            <a:r>
              <a:rPr lang="en-IN" sz="2400" dirty="0" err="1" smtClean="0">
                <a:latin typeface="Times New Roman" pitchFamily="18" charset="0"/>
                <a:cs typeface="Times New Roman" pitchFamily="18" charset="0"/>
              </a:rPr>
              <a:t>Rai</a:t>
            </a:r>
            <a:r>
              <a:rPr lang="en-IN" sz="2400" dirty="0" smtClean="0">
                <a:latin typeface="Times New Roman" pitchFamily="18" charset="0"/>
                <a:cs typeface="Times New Roman" pitchFamily="18" charset="0"/>
              </a:rPr>
              <a:t> is working with different space related research projects and has been an invited judge for different space related programs. He has a strong belief in leaving a mark on space programs using non-invasive diagnostic technologies.</a:t>
            </a:r>
            <a:endParaRPr lang="en-US" sz="2400" dirty="0" smtClean="0">
              <a:latin typeface="Times New Roman" pitchFamily="18" charset="0"/>
              <a:cs typeface="Times New Roman" pitchFamily="18" charset="0"/>
            </a:endParaRPr>
          </a:p>
        </p:txBody>
      </p:sp>
      <p:pic>
        <p:nvPicPr>
          <p:cNvPr id="4"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7212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1600200"/>
            <a:ext cx="8915400" cy="4247317"/>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Research </a:t>
            </a:r>
            <a:r>
              <a:rPr lang="en-US" sz="5400" b="1" i="1" dirty="0">
                <a:solidFill>
                  <a:srgbClr val="7030A0"/>
                </a:solidFill>
                <a:latin typeface="Times New Roman" pitchFamily="18" charset="0"/>
                <a:cs typeface="Times New Roman" pitchFamily="18" charset="0"/>
              </a:rPr>
              <a:t>Interest</a:t>
            </a:r>
            <a:r>
              <a:rPr lang="en-US" sz="5400" b="1" i="1" dirty="0" smtClean="0">
                <a:solidFill>
                  <a:srgbClr val="7030A0"/>
                </a:solidFill>
                <a:latin typeface="Times New Roman" pitchFamily="18" charset="0"/>
                <a:cs typeface="Times New Roman" pitchFamily="18" charset="0"/>
              </a:rPr>
              <a:t>:</a:t>
            </a:r>
          </a:p>
          <a:p>
            <a:pPr marL="571500" indent="-571500">
              <a:buFont typeface="Wingdings" pitchFamily="2" charset="2"/>
              <a:buChar char="q"/>
            </a:pPr>
            <a:r>
              <a:rPr lang="en-IN" sz="3600" dirty="0" smtClean="0">
                <a:latin typeface="Times New Roman" pitchFamily="18" charset="0"/>
                <a:cs typeface="Times New Roman" pitchFamily="18" charset="0"/>
              </a:rPr>
              <a:t>Effect </a:t>
            </a:r>
            <a:r>
              <a:rPr lang="en-IN" sz="3600" dirty="0">
                <a:latin typeface="Times New Roman" pitchFamily="18" charset="0"/>
                <a:cs typeface="Times New Roman" pitchFamily="18" charset="0"/>
              </a:rPr>
              <a:t>of micro-gravity on the oral cavity</a:t>
            </a:r>
          </a:p>
          <a:p>
            <a:pPr marL="571500" indent="-571500">
              <a:buFont typeface="Wingdings" pitchFamily="2" charset="2"/>
              <a:buChar char="q"/>
            </a:pPr>
            <a:r>
              <a:rPr lang="en-IN" sz="3600" dirty="0">
                <a:latin typeface="Times New Roman" pitchFamily="18" charset="0"/>
                <a:cs typeface="Times New Roman" pitchFamily="18" charset="0"/>
              </a:rPr>
              <a:t>Human physiology and psychology</a:t>
            </a:r>
          </a:p>
          <a:p>
            <a:pPr marL="571500" indent="-571500">
              <a:buFont typeface="Wingdings" pitchFamily="2" charset="2"/>
              <a:buChar char="q"/>
            </a:pPr>
            <a:r>
              <a:rPr lang="en-IN" sz="3600" dirty="0">
                <a:latin typeface="Times New Roman" pitchFamily="18" charset="0"/>
                <a:cs typeface="Times New Roman" pitchFamily="18" charset="0"/>
              </a:rPr>
              <a:t>Non-invasive biomarkers</a:t>
            </a:r>
          </a:p>
          <a:p>
            <a:pPr marL="571500" indent="-571500">
              <a:buFont typeface="Wingdings" pitchFamily="2" charset="2"/>
              <a:buChar char="q"/>
            </a:pPr>
            <a:r>
              <a:rPr lang="en-IN" sz="3600" dirty="0">
                <a:latin typeface="Times New Roman" pitchFamily="18" charset="0"/>
                <a:cs typeface="Times New Roman" pitchFamily="18" charset="0"/>
              </a:rPr>
              <a:t>Elaboration of technologies to prevent the adverse effects of microgravity on the human physiology including oral </a:t>
            </a:r>
            <a:r>
              <a:rPr lang="en-IN" sz="3600" dirty="0" smtClean="0">
                <a:latin typeface="Times New Roman" pitchFamily="18" charset="0"/>
                <a:cs typeface="Times New Roman" pitchFamily="18" charset="0"/>
              </a:rPr>
              <a:t>cavity</a:t>
            </a:r>
            <a:endParaRPr lang="en-US" sz="3600" dirty="0" smtClean="0">
              <a:latin typeface="Times New Roman" pitchFamily="18" charset="0"/>
              <a:cs typeface="Times New Roman" pitchFamily="18" charset="0"/>
            </a:endParaRPr>
          </a:p>
        </p:txBody>
      </p:sp>
      <p:pic>
        <p:nvPicPr>
          <p:cNvPr id="4"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1752600"/>
            <a:ext cx="8915400" cy="4739759"/>
          </a:xfrm>
          <a:prstGeom prst="rect">
            <a:avLst/>
          </a:prstGeom>
        </p:spPr>
        <p:txBody>
          <a:bodyPr wrap="square">
            <a:spAutoFit/>
          </a:bodyPr>
          <a:lstStyle/>
          <a:p>
            <a:r>
              <a:rPr lang="en-US" sz="3600" b="1" i="1" dirty="0" smtClean="0">
                <a:solidFill>
                  <a:srgbClr val="7030A0"/>
                </a:solidFill>
                <a:latin typeface="Times New Roman" pitchFamily="18" charset="0"/>
                <a:cs typeface="Times New Roman" pitchFamily="18" charset="0"/>
              </a:rPr>
              <a:t>Publications:</a:t>
            </a:r>
          </a:p>
          <a:p>
            <a:endParaRPr lang="en-US" sz="2800" b="1" i="1" dirty="0" smtClean="0">
              <a:solidFill>
                <a:srgbClr val="7030A0"/>
              </a:solidFill>
              <a:latin typeface="Times New Roman" pitchFamily="18" charset="0"/>
              <a:cs typeface="Times New Roman" pitchFamily="18" charset="0"/>
            </a:endParaRPr>
          </a:p>
          <a:p>
            <a:pPr marL="514350" indent="-514350">
              <a:buFont typeface="+mj-lt"/>
              <a:buAutoNum type="arabicPeriod"/>
            </a:pPr>
            <a:r>
              <a:rPr lang="en-IN" sz="2000" dirty="0" err="1">
                <a:latin typeface="Times New Roman" pitchFamily="18" charset="0"/>
                <a:cs typeface="Times New Roman" pitchFamily="18" charset="0"/>
              </a:rPr>
              <a:t>Rai</a:t>
            </a:r>
            <a:r>
              <a:rPr lang="en-IN" sz="2000" dirty="0">
                <a:latin typeface="Times New Roman" pitchFamily="18" charset="0"/>
                <a:cs typeface="Times New Roman" pitchFamily="18" charset="0"/>
              </a:rPr>
              <a:t> B (2015) Herbal Formulation (Tooth Paste) as Anti-Precancerous </a:t>
            </a:r>
            <a:r>
              <a:rPr lang="en-IN" sz="2000" dirty="0" smtClean="0">
                <a:latin typeface="Times New Roman" pitchFamily="18" charset="0"/>
                <a:cs typeface="Times New Roman" pitchFamily="18" charset="0"/>
              </a:rPr>
              <a:t>Properties. </a:t>
            </a:r>
            <a:r>
              <a:rPr lang="en-IN" sz="2000" dirty="0">
                <a:latin typeface="Times New Roman" pitchFamily="18" charset="0"/>
                <a:cs typeface="Times New Roman" pitchFamily="18" charset="0"/>
              </a:rPr>
              <a:t>J </a:t>
            </a:r>
            <a:r>
              <a:rPr lang="en-IN" sz="2000" dirty="0" err="1">
                <a:latin typeface="Times New Roman" pitchFamily="18" charset="0"/>
                <a:cs typeface="Times New Roman" pitchFamily="18" charset="0"/>
              </a:rPr>
              <a:t>Interdiscipl</a:t>
            </a:r>
            <a:r>
              <a:rPr lang="en-IN" sz="2000" dirty="0">
                <a:latin typeface="Times New Roman" pitchFamily="18" charset="0"/>
                <a:cs typeface="Times New Roman" pitchFamily="18" charset="0"/>
              </a:rPr>
              <a:t> Med Dent </a:t>
            </a:r>
            <a:r>
              <a:rPr lang="en-IN" sz="2000" dirty="0" err="1">
                <a:latin typeface="Times New Roman" pitchFamily="18" charset="0"/>
                <a:cs typeface="Times New Roman" pitchFamily="18" charset="0"/>
              </a:rPr>
              <a:t>Sci</a:t>
            </a:r>
            <a:r>
              <a:rPr lang="en-IN" sz="2000" dirty="0">
                <a:latin typeface="Times New Roman" pitchFamily="18" charset="0"/>
                <a:cs typeface="Times New Roman" pitchFamily="18" charset="0"/>
              </a:rPr>
              <a:t> 3</a:t>
            </a:r>
            <a:r>
              <a:rPr lang="en-IN" sz="2000" dirty="0" smtClean="0">
                <a:latin typeface="Times New Roman" pitchFamily="18" charset="0"/>
                <a:cs typeface="Times New Roman" pitchFamily="18" charset="0"/>
              </a:rPr>
              <a:t>: e101.</a:t>
            </a:r>
          </a:p>
          <a:p>
            <a:pPr marL="514350" indent="-514350">
              <a:buFont typeface="+mj-lt"/>
              <a:buAutoNum type="arabicPeriod"/>
            </a:pPr>
            <a:r>
              <a:rPr lang="en-IN" sz="2000" dirty="0" err="1">
                <a:latin typeface="Times New Roman" pitchFamily="18" charset="0"/>
                <a:cs typeface="Times New Roman" pitchFamily="18" charset="0"/>
              </a:rPr>
              <a:t>Rai</a:t>
            </a:r>
            <a:r>
              <a:rPr lang="en-IN" sz="2000" dirty="0">
                <a:latin typeface="Times New Roman" pitchFamily="18" charset="0"/>
                <a:cs typeface="Times New Roman" pitchFamily="18" charset="0"/>
              </a:rPr>
              <a:t> B (2012) Dentist on Mars: Personal View. J Aeronaut Aerospace </a:t>
            </a:r>
            <a:r>
              <a:rPr lang="en-IN" sz="2000" dirty="0" err="1">
                <a:latin typeface="Times New Roman" pitchFamily="18" charset="0"/>
                <a:cs typeface="Times New Roman" pitchFamily="18" charset="0"/>
              </a:rPr>
              <a:t>Eng</a:t>
            </a:r>
            <a:r>
              <a:rPr lang="en-IN" sz="2000" dirty="0">
                <a:latin typeface="Times New Roman" pitchFamily="18" charset="0"/>
                <a:cs typeface="Times New Roman" pitchFamily="18" charset="0"/>
              </a:rPr>
              <a:t> 1:e107.</a:t>
            </a:r>
            <a:endParaRPr lang="en-IN" sz="2000" dirty="0" smtClean="0">
              <a:latin typeface="Times New Roman" pitchFamily="18" charset="0"/>
              <a:cs typeface="Times New Roman" pitchFamily="18" charset="0"/>
            </a:endParaRPr>
          </a:p>
          <a:p>
            <a:pPr marL="514350" indent="-514350">
              <a:buFont typeface="+mj-lt"/>
              <a:buAutoNum type="arabicPeriod"/>
            </a:pPr>
            <a:r>
              <a:rPr lang="en-IN" sz="2000" dirty="0" err="1">
                <a:latin typeface="Times New Roman" pitchFamily="18" charset="0"/>
                <a:cs typeface="Times New Roman" pitchFamily="18" charset="0"/>
              </a:rPr>
              <a:t>Rai</a:t>
            </a:r>
            <a:r>
              <a:rPr lang="en-IN" sz="2000" dirty="0">
                <a:latin typeface="Times New Roman" pitchFamily="18" charset="0"/>
                <a:cs typeface="Times New Roman" pitchFamily="18" charset="0"/>
              </a:rPr>
              <a:t> B (2014) Salivary Proteome During Simulated Mars </a:t>
            </a:r>
            <a:r>
              <a:rPr lang="en-IN" sz="2000" dirty="0" err="1">
                <a:latin typeface="Times New Roman" pitchFamily="18" charset="0"/>
                <a:cs typeface="Times New Roman" pitchFamily="18" charset="0"/>
              </a:rPr>
              <a:t>Analog</a:t>
            </a:r>
            <a:r>
              <a:rPr lang="en-IN" sz="2000" dirty="0">
                <a:latin typeface="Times New Roman" pitchFamily="18" charset="0"/>
                <a:cs typeface="Times New Roman" pitchFamily="18" charset="0"/>
              </a:rPr>
              <a:t> Missions: Aeronautical (Space) Dentistry. J Aeronaut Aerospace </a:t>
            </a:r>
            <a:r>
              <a:rPr lang="en-IN" sz="2000" dirty="0" err="1">
                <a:latin typeface="Times New Roman" pitchFamily="18" charset="0"/>
                <a:cs typeface="Times New Roman" pitchFamily="18" charset="0"/>
              </a:rPr>
              <a:t>Eng</a:t>
            </a:r>
            <a:r>
              <a:rPr lang="en-IN" sz="2000" dirty="0">
                <a:latin typeface="Times New Roman" pitchFamily="18" charset="0"/>
                <a:cs typeface="Times New Roman" pitchFamily="18" charset="0"/>
              </a:rPr>
              <a:t> 3</a:t>
            </a:r>
            <a:r>
              <a:rPr lang="en-IN" sz="2000" dirty="0" smtClean="0">
                <a:latin typeface="Times New Roman" pitchFamily="18" charset="0"/>
                <a:cs typeface="Times New Roman" pitchFamily="18" charset="0"/>
              </a:rPr>
              <a:t>: e124</a:t>
            </a:r>
            <a:r>
              <a:rPr lang="en-IN" sz="2000" dirty="0">
                <a:latin typeface="Times New Roman" pitchFamily="18" charset="0"/>
                <a:cs typeface="Times New Roman" pitchFamily="18" charset="0"/>
              </a:rPr>
              <a:t>.</a:t>
            </a:r>
            <a:endParaRPr lang="en-IN" sz="2000" dirty="0" smtClean="0">
              <a:latin typeface="Times New Roman" pitchFamily="18" charset="0"/>
              <a:cs typeface="Times New Roman" pitchFamily="18" charset="0"/>
            </a:endParaRPr>
          </a:p>
          <a:p>
            <a:pPr marL="514350" indent="-514350">
              <a:buFont typeface="+mj-lt"/>
              <a:buAutoNum type="arabicPeriod"/>
            </a:pPr>
            <a:r>
              <a:rPr lang="en-IN" sz="2000" dirty="0" err="1">
                <a:latin typeface="Times New Roman" pitchFamily="18" charset="0"/>
                <a:cs typeface="Times New Roman" pitchFamily="18" charset="0"/>
              </a:rPr>
              <a:t>Rai</a:t>
            </a:r>
            <a:r>
              <a:rPr lang="en-IN" sz="2000" dirty="0">
                <a:latin typeface="Times New Roman" pitchFamily="18" charset="0"/>
                <a:cs typeface="Times New Roman" pitchFamily="18" charset="0"/>
              </a:rPr>
              <a:t> B (2014) Non-invasive Technology for Health Monitoring: The Dentist on Mars. J Aeronaut Aerospace </a:t>
            </a:r>
            <a:r>
              <a:rPr lang="en-IN" sz="2000" dirty="0" err="1">
                <a:latin typeface="Times New Roman" pitchFamily="18" charset="0"/>
                <a:cs typeface="Times New Roman" pitchFamily="18" charset="0"/>
              </a:rPr>
              <a:t>Eng</a:t>
            </a:r>
            <a:r>
              <a:rPr lang="en-IN" sz="2000" dirty="0">
                <a:latin typeface="Times New Roman" pitchFamily="18" charset="0"/>
                <a:cs typeface="Times New Roman" pitchFamily="18" charset="0"/>
              </a:rPr>
              <a:t> 3</a:t>
            </a:r>
            <a:r>
              <a:rPr lang="en-IN" sz="2000" dirty="0" smtClean="0">
                <a:latin typeface="Times New Roman" pitchFamily="18" charset="0"/>
                <a:cs typeface="Times New Roman" pitchFamily="18" charset="0"/>
              </a:rPr>
              <a:t>: e125.</a:t>
            </a:r>
          </a:p>
          <a:p>
            <a:pPr marL="514350" indent="-514350">
              <a:buFont typeface="+mj-lt"/>
              <a:buAutoNum type="arabicPeriod"/>
            </a:pPr>
            <a:r>
              <a:rPr lang="en-IN" sz="2000" dirty="0" err="1">
                <a:latin typeface="Times New Roman" pitchFamily="18" charset="0"/>
                <a:cs typeface="Times New Roman" pitchFamily="18" charset="0"/>
              </a:rPr>
              <a:t>Rai</a:t>
            </a:r>
            <a:r>
              <a:rPr lang="en-IN" sz="2000" dirty="0">
                <a:latin typeface="Times New Roman" pitchFamily="18" charset="0"/>
                <a:cs typeface="Times New Roman" pitchFamily="18" charset="0"/>
              </a:rPr>
              <a:t> B, </a:t>
            </a:r>
            <a:r>
              <a:rPr lang="en-IN" sz="2000" dirty="0" err="1">
                <a:latin typeface="Times New Roman" pitchFamily="18" charset="0"/>
                <a:cs typeface="Times New Roman" pitchFamily="18" charset="0"/>
              </a:rPr>
              <a:t>Kaur</a:t>
            </a:r>
            <a:r>
              <a:rPr lang="en-IN" sz="2000" dirty="0">
                <a:latin typeface="Times New Roman" pitchFamily="18" charset="0"/>
                <a:cs typeface="Times New Roman" pitchFamily="18" charset="0"/>
              </a:rPr>
              <a:t> J (2013) Salivary Stress Markers, Depression, Mood State and Back Pain in Healthy Men in Two Bed Rest Conditions: Validation of Two Models for Human Space Flight. J Aeronaut Aerospace </a:t>
            </a:r>
            <a:r>
              <a:rPr lang="en-IN" sz="2000" dirty="0" err="1">
                <a:latin typeface="Times New Roman" pitchFamily="18" charset="0"/>
                <a:cs typeface="Times New Roman" pitchFamily="18" charset="0"/>
              </a:rPr>
              <a:t>Eng</a:t>
            </a:r>
            <a:r>
              <a:rPr lang="en-IN" sz="2000" dirty="0">
                <a:latin typeface="Times New Roman" pitchFamily="18" charset="0"/>
                <a:cs typeface="Times New Roman" pitchFamily="18" charset="0"/>
              </a:rPr>
              <a:t> </a:t>
            </a:r>
            <a:r>
              <a:rPr lang="en-IN" sz="2000" dirty="0" smtClean="0">
                <a:latin typeface="Times New Roman" pitchFamily="18" charset="0"/>
                <a:cs typeface="Times New Roman" pitchFamily="18" charset="0"/>
              </a:rPr>
              <a:t>2: 105.</a:t>
            </a:r>
          </a:p>
          <a:p>
            <a:pPr marL="514350" indent="-514350">
              <a:buFont typeface="+mj-lt"/>
              <a:buAutoNum type="arabicPeriod"/>
            </a:pPr>
            <a:endParaRPr lang="en-US" dirty="0" smtClean="0">
              <a:latin typeface="Times New Roman" pitchFamily="18" charset="0"/>
              <a:cs typeface="Times New Roman" pitchFamily="18" charset="0"/>
            </a:endParaRPr>
          </a:p>
        </p:txBody>
      </p:sp>
      <p:pic>
        <p:nvPicPr>
          <p:cNvPr id="4"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6121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6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IN" dirty="0"/>
              <a:t>JBR Journal of Interdisciplinary Medicine and Dental </a:t>
            </a:r>
            <a:r>
              <a:rPr lang="en-IN" dirty="0" smtClean="0"/>
              <a:t>Science</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solidFill>
                  <a:schemeClr val="bg1"/>
                </a:solidFill>
              </a:rPr>
              <a:t>Journal of Orthodontics &amp; </a:t>
            </a:r>
            <a:r>
              <a:rPr lang="en-US" sz="2000" dirty="0" smtClean="0">
                <a:solidFill>
                  <a:schemeClr val="bg1"/>
                </a:solidFill>
              </a:rPr>
              <a:t>Endodontics</a:t>
            </a:r>
          </a:p>
          <a:p>
            <a:pPr marL="342900" indent="-342900">
              <a:buFont typeface="Wingdings" panose="05000000000000000000" pitchFamily="2" charset="2"/>
              <a:buChar char="Ø"/>
              <a:defRPr/>
            </a:pPr>
            <a:r>
              <a:rPr lang="en-US" sz="2000" dirty="0" smtClean="0">
                <a:solidFill>
                  <a:schemeClr val="bg1"/>
                </a:solidFill>
                <a:latin typeface="Estrangelo Edessa" panose="03080600000000000000" pitchFamily="66" charset="0"/>
                <a:cs typeface="Estrangelo Edessa" panose="03080600000000000000" pitchFamily="66" charset="0"/>
              </a:rPr>
              <a:t>Dentistry</a:t>
            </a:r>
          </a:p>
          <a:p>
            <a:pPr marL="342900" indent="-342900">
              <a:buFont typeface="Wingdings" panose="05000000000000000000" pitchFamily="2" charset="2"/>
              <a:buChar char="Ø"/>
              <a:defRPr/>
            </a:pPr>
            <a:r>
              <a:rPr lang="en-US" sz="2000" dirty="0" smtClean="0">
                <a:solidFill>
                  <a:schemeClr val="bg1"/>
                </a:solidFill>
                <a:latin typeface="Estrangelo Edessa" panose="03080600000000000000" pitchFamily="66" charset="0"/>
                <a:cs typeface="Estrangelo Edessa" panose="03080600000000000000" pitchFamily="66" charset="0"/>
              </a:rPr>
              <a:t>Journal of Dental Sciences</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Dental Health: Current </a:t>
            </a:r>
            <a:r>
              <a:rPr lang="en-US" sz="2000" dirty="0" smtClean="0">
                <a:solidFill>
                  <a:schemeClr val="bg1"/>
                </a:solidFill>
                <a:latin typeface="Estrangelo Edessa" panose="03080600000000000000" pitchFamily="66" charset="0"/>
                <a:cs typeface="Estrangelo Edessa" panose="03080600000000000000" pitchFamily="66" charset="0"/>
              </a:rPr>
              <a:t>Research</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Oral Health Case </a:t>
            </a:r>
            <a:r>
              <a:rPr lang="en-US" sz="2000" dirty="0" smtClean="0">
                <a:solidFill>
                  <a:schemeClr val="bg1"/>
                </a:solidFill>
                <a:latin typeface="Estrangelo Edessa" panose="03080600000000000000" pitchFamily="66" charset="0"/>
                <a:cs typeface="Estrangelo Edessa" panose="03080600000000000000" pitchFamily="66" charset="0"/>
              </a:rPr>
              <a:t>Reports</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Journal of Oral Hygiene &amp; </a:t>
            </a:r>
            <a:r>
              <a:rPr lang="en-IN" sz="2000" dirty="0" smtClean="0">
                <a:solidFill>
                  <a:schemeClr val="bg1"/>
                </a:solidFill>
                <a:latin typeface="Estrangelo Edessa" panose="03080600000000000000" pitchFamily="66" charset="0"/>
                <a:cs typeface="Estrangelo Edessa" panose="03080600000000000000" pitchFamily="66" charset="0"/>
              </a:rPr>
              <a:t>Health</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Oral Health and Dental </a:t>
            </a:r>
            <a:r>
              <a:rPr lang="en-IN" sz="2000" dirty="0" smtClean="0">
                <a:solidFill>
                  <a:schemeClr val="bg1"/>
                </a:solidFill>
                <a:latin typeface="Estrangelo Edessa" panose="03080600000000000000" pitchFamily="66" charset="0"/>
                <a:cs typeface="Estrangelo Edessa" panose="03080600000000000000" pitchFamily="66" charset="0"/>
              </a:rPr>
              <a:t>Management</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Dental Implants and Dentures: Open Access</a:t>
            </a:r>
            <a:endParaRPr lang="en-US" sz="2000" dirty="0">
              <a:solidFill>
                <a:schemeClr val="bg1"/>
              </a:solidFill>
              <a:latin typeface="Estrangelo Edessa" panose="03080600000000000000" pitchFamily="66" charset="0"/>
              <a:cs typeface="Estrangelo Edessa" panose="03080600000000000000" pitchFamily="66" charset="0"/>
            </a:endParaRPr>
          </a:p>
        </p:txBody>
      </p:sp>
      <p:pic>
        <p:nvPicPr>
          <p:cNvPr id="8" name="Picture 7" descr="http://midgleydental.com/cosmetic/files/BIG4.-cosmetic-dentistry.jp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1545" y="3881457"/>
            <a:ext cx="4052455" cy="30765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6775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7</a:t>
            </a:r>
            <a:r>
              <a:rPr lang="en-IN" baseline="30000" dirty="0"/>
              <a:t>th </a:t>
            </a:r>
            <a:r>
              <a:rPr lang="en-IN" dirty="0"/>
              <a:t>International Conference and Exhibition </a:t>
            </a:r>
            <a:r>
              <a:rPr lang="en-IN" dirty="0" smtClean="0"/>
              <a:t>on Dentistry </a:t>
            </a:r>
            <a:r>
              <a:rPr lang="en-IN" dirty="0"/>
              <a:t>&amp; Oral </a:t>
            </a:r>
            <a:r>
              <a:rPr lang="en-IN" dirty="0" smtClean="0"/>
              <a:t>Care</a:t>
            </a:r>
          </a:p>
          <a:p>
            <a:pPr marL="285750" indent="-285750">
              <a:buFont typeface="Wingdings" panose="05000000000000000000" pitchFamily="2" charset="2"/>
              <a:buChar char="Ø"/>
              <a:defRPr/>
            </a:pPr>
            <a:r>
              <a:rPr lang="en-IN" dirty="0"/>
              <a:t>International Conference </a:t>
            </a:r>
            <a:r>
              <a:rPr lang="en-IN" dirty="0" smtClean="0"/>
              <a:t>on Orthodontics </a:t>
            </a:r>
            <a:r>
              <a:rPr lang="en-IN" dirty="0"/>
              <a:t>and Dental </a:t>
            </a:r>
            <a:r>
              <a:rPr lang="en-IN" dirty="0" smtClean="0"/>
              <a:t>Implants</a:t>
            </a:r>
          </a:p>
          <a:p>
            <a:pPr marL="285750" indent="-285750">
              <a:buFont typeface="Wingdings" panose="05000000000000000000" pitchFamily="2" charset="2"/>
              <a:buChar char="Ø"/>
              <a:defRPr/>
            </a:pPr>
            <a:r>
              <a:rPr lang="en-US" dirty="0"/>
              <a:t>9</a:t>
            </a:r>
            <a:r>
              <a:rPr lang="en-US" baseline="30000" dirty="0"/>
              <a:t>th </a:t>
            </a:r>
            <a:r>
              <a:rPr lang="en-US" dirty="0"/>
              <a:t>World Dental </a:t>
            </a:r>
            <a:r>
              <a:rPr lang="en-US" dirty="0" smtClean="0"/>
              <a:t>Congress</a:t>
            </a:r>
          </a:p>
          <a:p>
            <a:pPr marL="285750" indent="-285750">
              <a:buFont typeface="Wingdings" panose="05000000000000000000" pitchFamily="2" charset="2"/>
              <a:buChar char="Ø"/>
              <a:defRPr/>
            </a:pPr>
            <a:r>
              <a:rPr lang="en-IN" dirty="0"/>
              <a:t>International Conference </a:t>
            </a:r>
            <a:r>
              <a:rPr lang="en-IN" dirty="0" smtClean="0"/>
              <a:t>on Periodontics </a:t>
            </a:r>
            <a:r>
              <a:rPr lang="en-IN" dirty="0"/>
              <a:t>and </a:t>
            </a:r>
            <a:r>
              <a:rPr lang="en-IN" dirty="0" smtClean="0"/>
              <a:t>Prosthodontics</a:t>
            </a:r>
          </a:p>
          <a:p>
            <a:pPr marL="285750" indent="-285750">
              <a:buFont typeface="Wingdings" panose="05000000000000000000" pitchFamily="2" charset="2"/>
              <a:buChar char="Ø"/>
              <a:defRPr/>
            </a:pPr>
            <a:r>
              <a:rPr lang="en-IN" dirty="0"/>
              <a:t>10</a:t>
            </a:r>
            <a:r>
              <a:rPr lang="en-IN" baseline="30000" dirty="0"/>
              <a:t>th </a:t>
            </a:r>
            <a:r>
              <a:rPr lang="en-IN" dirty="0"/>
              <a:t>World Dental Convention and </a:t>
            </a:r>
            <a:r>
              <a:rPr lang="en-IN" dirty="0" smtClean="0"/>
              <a:t>Expo</a:t>
            </a:r>
          </a:p>
          <a:p>
            <a:pPr marL="285750" indent="-285750">
              <a:buFont typeface="Wingdings" panose="05000000000000000000" pitchFamily="2" charset="2"/>
              <a:buChar char="Ø"/>
              <a:defRPr/>
            </a:pPr>
            <a:r>
              <a:rPr lang="en-IN" dirty="0"/>
              <a:t>11</a:t>
            </a:r>
            <a:r>
              <a:rPr lang="en-IN" baseline="30000" dirty="0"/>
              <a:t>th</a:t>
            </a:r>
            <a:r>
              <a:rPr lang="en-IN" dirty="0"/>
              <a:t> Asia Pacific Congress &amp; Expo </a:t>
            </a:r>
            <a:r>
              <a:rPr lang="en-IN" dirty="0" smtClean="0"/>
              <a:t>on Dental </a:t>
            </a:r>
            <a:r>
              <a:rPr lang="en-IN" dirty="0"/>
              <a:t>and Oral </a:t>
            </a:r>
            <a:r>
              <a:rPr lang="en-IN" dirty="0" smtClean="0"/>
              <a:t>Health</a:t>
            </a:r>
          </a:p>
          <a:p>
            <a:pPr marL="285750" indent="-285750">
              <a:buFont typeface="Wingdings" panose="05000000000000000000" pitchFamily="2" charset="2"/>
              <a:buChar char="Ø"/>
              <a:defRPr/>
            </a:pPr>
            <a:r>
              <a:rPr lang="en-IN" dirty="0"/>
              <a:t>12</a:t>
            </a:r>
            <a:r>
              <a:rPr lang="en-IN" baseline="30000" dirty="0"/>
              <a:t>th </a:t>
            </a:r>
            <a:r>
              <a:rPr lang="en-IN" dirty="0"/>
              <a:t>International Conference </a:t>
            </a:r>
            <a:r>
              <a:rPr lang="en-IN" dirty="0" smtClean="0"/>
              <a:t>on Dental </a:t>
            </a:r>
            <a:r>
              <a:rPr lang="en-IN" dirty="0"/>
              <a:t>Medicine</a:t>
            </a:r>
            <a:endParaRPr lang="en-US" dirty="0" smtClean="0"/>
          </a:p>
          <a:p>
            <a:pPr marL="285750" indent="-285750">
              <a:buFont typeface="Wingdings" panose="05000000000000000000" pitchFamily="2" charset="2"/>
              <a:buChar char="Ø"/>
              <a:defRPr/>
            </a:pPr>
            <a:r>
              <a:rPr lang="en-IN" dirty="0"/>
              <a:t>16</a:t>
            </a:r>
            <a:r>
              <a:rPr lang="en-IN" baseline="30000" dirty="0"/>
              <a:t>th</a:t>
            </a:r>
            <a:r>
              <a:rPr lang="en-IN" dirty="0"/>
              <a:t> Euro Congress </a:t>
            </a:r>
            <a:r>
              <a:rPr lang="en-IN" dirty="0" err="1"/>
              <a:t>onDental</a:t>
            </a:r>
            <a:r>
              <a:rPr lang="en-IN" dirty="0"/>
              <a:t> &amp; Oral </a:t>
            </a:r>
            <a:r>
              <a:rPr lang="en-IN" dirty="0" smtClean="0"/>
              <a:t>Health</a:t>
            </a:r>
            <a:endParaRPr lang="en-IN" dirty="0"/>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IN" sz="2400" b="1" dirty="0"/>
              <a:t>JBR Journal of Interdisciplinary Medicine and Dental </a:t>
            </a:r>
            <a:r>
              <a:rPr lang="en-IN" sz="2400" b="1" dirty="0" smtClean="0"/>
              <a:t>Science</a:t>
            </a:r>
            <a:r>
              <a:rPr lang="en-US" sz="3600" dirty="0" smtClean="0"/>
              <a:t/>
            </a:r>
            <a:br>
              <a:rPr lang="en-US" sz="3600" dirty="0" smtClean="0"/>
            </a:br>
            <a:r>
              <a:rPr lang="en-US" sz="2400" dirty="0" smtClean="0"/>
              <a:t>Related Conferences</a:t>
            </a:r>
            <a:endParaRPr lang="en-US" sz="24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1921</TotalTime>
  <Words>891</Words>
  <Application>Microsoft Office PowerPoint</Application>
  <PresentationFormat>On-screen Show (4:3)</PresentationFormat>
  <Paragraphs>58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253</cp:revision>
  <dcterms:created xsi:type="dcterms:W3CDTF">2014-10-14T11:42:21Z</dcterms:created>
  <dcterms:modified xsi:type="dcterms:W3CDTF">2015-10-29T13:04:32Z</dcterms:modified>
</cp:coreProperties>
</file>