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
  </p:notesMasterIdLst>
  <p:sldIdLst>
    <p:sldId id="278" r:id="rId2"/>
    <p:sldId id="279" r:id="rId3"/>
    <p:sldId id="256" r:id="rId4"/>
    <p:sldId id="261" r:id="rId5"/>
    <p:sldId id="265" r:id="rId6"/>
    <p:sldId id="257" r:id="rId7"/>
    <p:sldId id="258" r:id="rId8"/>
    <p:sldId id="273" r:id="rId9"/>
    <p:sldId id="272" r:id="rId10"/>
    <p:sldId id="266" r:id="rId11"/>
    <p:sldId id="275" r:id="rId12"/>
    <p:sldId id="262" r:id="rId13"/>
    <p:sldId id="276" r:id="rId14"/>
    <p:sldId id="281" r:id="rId15"/>
    <p:sldId id="282" r:id="rId16"/>
    <p:sldId id="280"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7190"/>
    <a:srgbClr val="FEF5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1935" autoAdjust="0"/>
  </p:normalViewPr>
  <p:slideViewPr>
    <p:cSldViewPr>
      <p:cViewPr varScale="1">
        <p:scale>
          <a:sx n="74" d="100"/>
          <a:sy n="74" d="100"/>
        </p:scale>
        <p:origin x="-11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715852-9F13-4842-BF7F-73E89162E8BC}" type="doc">
      <dgm:prSet loTypeId="urn:microsoft.com/office/officeart/2005/8/layout/lProcess3" loCatId="process" qsTypeId="urn:microsoft.com/office/officeart/2005/8/quickstyle/3d1" qsCatId="3D" csTypeId="urn:microsoft.com/office/officeart/2005/8/colors/colorful2" csCatId="colorful" phldr="1"/>
      <dgm:spPr/>
      <dgm:t>
        <a:bodyPr/>
        <a:lstStyle/>
        <a:p>
          <a:endParaRPr lang="it-IT"/>
        </a:p>
      </dgm:t>
    </dgm:pt>
    <dgm:pt modelId="{5DF87E13-1C15-4E41-9010-5779E7892329}">
      <dgm:prSet phldrT="[Testo]" custT="1"/>
      <dgm:spPr>
        <a:solidFill>
          <a:schemeClr val="accent1"/>
        </a:solidFill>
      </dgm:spPr>
      <dgm:t>
        <a:bodyPr/>
        <a:lstStyle/>
        <a:p>
          <a:r>
            <a:rPr lang="it-IT" sz="1800" b="1" dirty="0" err="1" smtClean="0"/>
            <a:t>Genomics</a:t>
          </a:r>
          <a:endParaRPr lang="it-IT" sz="1800" b="1" dirty="0"/>
        </a:p>
      </dgm:t>
    </dgm:pt>
    <dgm:pt modelId="{BCB1F16E-7294-4432-8965-2C16D38689AE}" type="parTrans" cxnId="{861E1A4C-110F-433C-AB03-9144BE5DF7DF}">
      <dgm:prSet/>
      <dgm:spPr/>
      <dgm:t>
        <a:bodyPr/>
        <a:lstStyle/>
        <a:p>
          <a:endParaRPr lang="it-IT"/>
        </a:p>
      </dgm:t>
    </dgm:pt>
    <dgm:pt modelId="{69C5F560-A083-4CE6-9335-2678564B15C8}" type="sibTrans" cxnId="{861E1A4C-110F-433C-AB03-9144BE5DF7DF}">
      <dgm:prSet/>
      <dgm:spPr/>
      <dgm:t>
        <a:bodyPr/>
        <a:lstStyle/>
        <a:p>
          <a:endParaRPr lang="it-IT"/>
        </a:p>
      </dgm:t>
    </dgm:pt>
    <dgm:pt modelId="{2E7048D7-5E7D-4DE6-A1B3-C600EFB9C8F0}">
      <dgm:prSet phldrT="[Testo]" custT="1"/>
      <dgm:spPr>
        <a:solidFill>
          <a:srgbClr val="FFC000">
            <a:alpha val="90000"/>
          </a:srgbClr>
        </a:solidFill>
      </dgm:spPr>
      <dgm:t>
        <a:bodyPr/>
        <a:lstStyle/>
        <a:p>
          <a:r>
            <a:rPr lang="it-IT" sz="1800" b="1" dirty="0" smtClean="0">
              <a:solidFill>
                <a:schemeClr val="bg1"/>
              </a:solidFill>
            </a:rPr>
            <a:t>Trascriptomics</a:t>
          </a:r>
          <a:endParaRPr lang="it-IT" sz="1800" b="1" dirty="0">
            <a:solidFill>
              <a:schemeClr val="bg1"/>
            </a:solidFill>
          </a:endParaRPr>
        </a:p>
      </dgm:t>
    </dgm:pt>
    <dgm:pt modelId="{F54024EC-700B-4D33-846F-2D9AD7EB8B5A}" type="parTrans" cxnId="{4B167F46-11FB-4CB0-A9B6-1BA30C63FC63}">
      <dgm:prSet/>
      <dgm:spPr/>
      <dgm:t>
        <a:bodyPr/>
        <a:lstStyle/>
        <a:p>
          <a:endParaRPr lang="it-IT"/>
        </a:p>
      </dgm:t>
    </dgm:pt>
    <dgm:pt modelId="{3F7FED3F-11AE-4D51-9455-88094D2D162E}" type="sibTrans" cxnId="{4B167F46-11FB-4CB0-A9B6-1BA30C63FC63}">
      <dgm:prSet/>
      <dgm:spPr/>
      <dgm:t>
        <a:bodyPr/>
        <a:lstStyle/>
        <a:p>
          <a:endParaRPr lang="it-IT"/>
        </a:p>
      </dgm:t>
    </dgm:pt>
    <dgm:pt modelId="{A9A63293-2E06-4F0D-97C9-D986216590BF}">
      <dgm:prSet phldrT="[Testo]" custT="1"/>
      <dgm:spPr>
        <a:solidFill>
          <a:schemeClr val="accent3">
            <a:lumMod val="60000"/>
            <a:lumOff val="40000"/>
            <a:alpha val="90000"/>
          </a:schemeClr>
        </a:solidFill>
      </dgm:spPr>
      <dgm:t>
        <a:bodyPr/>
        <a:lstStyle/>
        <a:p>
          <a:r>
            <a:rPr lang="it-IT" sz="1800" b="1" dirty="0" err="1" smtClean="0">
              <a:solidFill>
                <a:schemeClr val="bg1"/>
              </a:solidFill>
            </a:rPr>
            <a:t>Proteomics</a:t>
          </a:r>
          <a:endParaRPr lang="it-IT" sz="1800" b="1" dirty="0">
            <a:solidFill>
              <a:schemeClr val="bg1"/>
            </a:solidFill>
          </a:endParaRPr>
        </a:p>
      </dgm:t>
    </dgm:pt>
    <dgm:pt modelId="{E496A65C-B497-492F-9C6B-8E686DA66A5A}" type="parTrans" cxnId="{54BFCBA1-E388-41FB-BDF8-A42865DB236C}">
      <dgm:prSet/>
      <dgm:spPr/>
      <dgm:t>
        <a:bodyPr/>
        <a:lstStyle/>
        <a:p>
          <a:endParaRPr lang="it-IT"/>
        </a:p>
      </dgm:t>
    </dgm:pt>
    <dgm:pt modelId="{FBE24AD4-3AAC-40BF-A31F-2261A35A23A9}" type="sibTrans" cxnId="{54BFCBA1-E388-41FB-BDF8-A42865DB236C}">
      <dgm:prSet/>
      <dgm:spPr/>
      <dgm:t>
        <a:bodyPr/>
        <a:lstStyle/>
        <a:p>
          <a:endParaRPr lang="it-IT"/>
        </a:p>
      </dgm:t>
    </dgm:pt>
    <dgm:pt modelId="{5BFC24B9-15F6-40BA-AF2F-A48EC1C2E8BA}" type="pres">
      <dgm:prSet presAssocID="{9E715852-9F13-4842-BF7F-73E89162E8BC}" presName="Name0" presStyleCnt="0">
        <dgm:presLayoutVars>
          <dgm:chPref val="3"/>
          <dgm:dir/>
          <dgm:animLvl val="lvl"/>
          <dgm:resizeHandles/>
        </dgm:presLayoutVars>
      </dgm:prSet>
      <dgm:spPr/>
      <dgm:t>
        <a:bodyPr/>
        <a:lstStyle/>
        <a:p>
          <a:endParaRPr lang="it-IT"/>
        </a:p>
      </dgm:t>
    </dgm:pt>
    <dgm:pt modelId="{251DEE69-34F0-48C1-8CB2-79241017B58E}" type="pres">
      <dgm:prSet presAssocID="{5DF87E13-1C15-4E41-9010-5779E7892329}" presName="horFlow" presStyleCnt="0"/>
      <dgm:spPr/>
    </dgm:pt>
    <dgm:pt modelId="{B292DBB1-E811-43E4-88AB-AE4E973686F6}" type="pres">
      <dgm:prSet presAssocID="{5DF87E13-1C15-4E41-9010-5779E7892329}" presName="bigChev" presStyleLbl="node1" presStyleIdx="0" presStyleCnt="1" custLinFactY="100000" custLinFactNeighborX="-94844" custLinFactNeighborY="148115"/>
      <dgm:spPr/>
      <dgm:t>
        <a:bodyPr/>
        <a:lstStyle/>
        <a:p>
          <a:endParaRPr lang="it-IT"/>
        </a:p>
      </dgm:t>
    </dgm:pt>
    <dgm:pt modelId="{0838F2F5-0CB2-4E4D-BAAB-BA2B9E587C87}" type="pres">
      <dgm:prSet presAssocID="{F54024EC-700B-4D33-846F-2D9AD7EB8B5A}" presName="parTrans" presStyleCnt="0"/>
      <dgm:spPr/>
    </dgm:pt>
    <dgm:pt modelId="{CD8F52EE-6860-485B-A13E-9332D600747A}" type="pres">
      <dgm:prSet presAssocID="{2E7048D7-5E7D-4DE6-A1B3-C600EFB9C8F0}" presName="node" presStyleLbl="alignAccFollowNode1" presStyleIdx="0" presStyleCnt="2" custScaleX="164738" custScaleY="151148" custLinFactNeighborX="-6151" custLinFactNeighborY="59209">
        <dgm:presLayoutVars>
          <dgm:bulletEnabled val="1"/>
        </dgm:presLayoutVars>
      </dgm:prSet>
      <dgm:spPr/>
      <dgm:t>
        <a:bodyPr/>
        <a:lstStyle/>
        <a:p>
          <a:endParaRPr lang="it-IT"/>
        </a:p>
      </dgm:t>
    </dgm:pt>
    <dgm:pt modelId="{57CD64D2-FF59-46F6-9912-EF2B7D323968}" type="pres">
      <dgm:prSet presAssocID="{3F7FED3F-11AE-4D51-9455-88094D2D162E}" presName="sibTrans" presStyleCnt="0"/>
      <dgm:spPr/>
    </dgm:pt>
    <dgm:pt modelId="{FDA3A9D4-0085-40ED-83BB-BA518A92C067}" type="pres">
      <dgm:prSet presAssocID="{A9A63293-2E06-4F0D-97C9-D986216590BF}" presName="node" presStyleLbl="alignAccFollowNode1" presStyleIdx="1" presStyleCnt="2" custScaleX="138293" custScaleY="103693" custLinFactNeighborX="32360" custLinFactNeighborY="67767">
        <dgm:presLayoutVars>
          <dgm:bulletEnabled val="1"/>
        </dgm:presLayoutVars>
      </dgm:prSet>
      <dgm:spPr/>
      <dgm:t>
        <a:bodyPr/>
        <a:lstStyle/>
        <a:p>
          <a:endParaRPr lang="it-IT"/>
        </a:p>
      </dgm:t>
    </dgm:pt>
  </dgm:ptLst>
  <dgm:cxnLst>
    <dgm:cxn modelId="{54BFCBA1-E388-41FB-BDF8-A42865DB236C}" srcId="{5DF87E13-1C15-4E41-9010-5779E7892329}" destId="{A9A63293-2E06-4F0D-97C9-D986216590BF}" srcOrd="1" destOrd="0" parTransId="{E496A65C-B497-492F-9C6B-8E686DA66A5A}" sibTransId="{FBE24AD4-3AAC-40BF-A31F-2261A35A23A9}"/>
    <dgm:cxn modelId="{4B167F46-11FB-4CB0-A9B6-1BA30C63FC63}" srcId="{5DF87E13-1C15-4E41-9010-5779E7892329}" destId="{2E7048D7-5E7D-4DE6-A1B3-C600EFB9C8F0}" srcOrd="0" destOrd="0" parTransId="{F54024EC-700B-4D33-846F-2D9AD7EB8B5A}" sibTransId="{3F7FED3F-11AE-4D51-9455-88094D2D162E}"/>
    <dgm:cxn modelId="{861E1A4C-110F-433C-AB03-9144BE5DF7DF}" srcId="{9E715852-9F13-4842-BF7F-73E89162E8BC}" destId="{5DF87E13-1C15-4E41-9010-5779E7892329}" srcOrd="0" destOrd="0" parTransId="{BCB1F16E-7294-4432-8965-2C16D38689AE}" sibTransId="{69C5F560-A083-4CE6-9335-2678564B15C8}"/>
    <dgm:cxn modelId="{6AD3CF05-86AA-40B2-B6B5-A2B9936314CC}" type="presOf" srcId="{A9A63293-2E06-4F0D-97C9-D986216590BF}" destId="{FDA3A9D4-0085-40ED-83BB-BA518A92C067}" srcOrd="0" destOrd="0" presId="urn:microsoft.com/office/officeart/2005/8/layout/lProcess3"/>
    <dgm:cxn modelId="{0067284C-4305-4823-982A-EE89600151D2}" type="presOf" srcId="{9E715852-9F13-4842-BF7F-73E89162E8BC}" destId="{5BFC24B9-15F6-40BA-AF2F-A48EC1C2E8BA}" srcOrd="0" destOrd="0" presId="urn:microsoft.com/office/officeart/2005/8/layout/lProcess3"/>
    <dgm:cxn modelId="{73716F74-9068-4D74-8DFD-2702CFC8B660}" type="presOf" srcId="{5DF87E13-1C15-4E41-9010-5779E7892329}" destId="{B292DBB1-E811-43E4-88AB-AE4E973686F6}" srcOrd="0" destOrd="0" presId="urn:microsoft.com/office/officeart/2005/8/layout/lProcess3"/>
    <dgm:cxn modelId="{4A28FE58-2964-4AB4-A817-05C770A09439}" type="presOf" srcId="{2E7048D7-5E7D-4DE6-A1B3-C600EFB9C8F0}" destId="{CD8F52EE-6860-485B-A13E-9332D600747A}" srcOrd="0" destOrd="0" presId="urn:microsoft.com/office/officeart/2005/8/layout/lProcess3"/>
    <dgm:cxn modelId="{9CEBB988-E03F-4681-AB17-E77F5E9BB5FA}" type="presParOf" srcId="{5BFC24B9-15F6-40BA-AF2F-A48EC1C2E8BA}" destId="{251DEE69-34F0-48C1-8CB2-79241017B58E}" srcOrd="0" destOrd="0" presId="urn:microsoft.com/office/officeart/2005/8/layout/lProcess3"/>
    <dgm:cxn modelId="{9C6CE3BF-BE01-4514-8BFE-3FC4FE6ABC05}" type="presParOf" srcId="{251DEE69-34F0-48C1-8CB2-79241017B58E}" destId="{B292DBB1-E811-43E4-88AB-AE4E973686F6}" srcOrd="0" destOrd="0" presId="urn:microsoft.com/office/officeart/2005/8/layout/lProcess3"/>
    <dgm:cxn modelId="{8DD842BF-067B-4772-BD55-4F63380D0118}" type="presParOf" srcId="{251DEE69-34F0-48C1-8CB2-79241017B58E}" destId="{0838F2F5-0CB2-4E4D-BAAB-BA2B9E587C87}" srcOrd="1" destOrd="0" presId="urn:microsoft.com/office/officeart/2005/8/layout/lProcess3"/>
    <dgm:cxn modelId="{804BACEB-E65D-4EE5-8FF6-642D0DF006BF}" type="presParOf" srcId="{251DEE69-34F0-48C1-8CB2-79241017B58E}" destId="{CD8F52EE-6860-485B-A13E-9332D600747A}" srcOrd="2" destOrd="0" presId="urn:microsoft.com/office/officeart/2005/8/layout/lProcess3"/>
    <dgm:cxn modelId="{44F207EC-B380-4D7B-AE0D-2FD5DFA34D4B}" type="presParOf" srcId="{251DEE69-34F0-48C1-8CB2-79241017B58E}" destId="{57CD64D2-FF59-46F6-9912-EF2B7D323968}" srcOrd="3" destOrd="0" presId="urn:microsoft.com/office/officeart/2005/8/layout/lProcess3"/>
    <dgm:cxn modelId="{A2045FA9-4223-49BE-B9F6-CE51E5B4E8F1}" type="presParOf" srcId="{251DEE69-34F0-48C1-8CB2-79241017B58E}" destId="{FDA3A9D4-0085-40ED-83BB-BA518A92C067}"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2DBB1-E811-43E4-88AB-AE4E973686F6}">
      <dsp:nvSpPr>
        <dsp:cNvPr id="0" name=""/>
        <dsp:cNvSpPr/>
      </dsp:nvSpPr>
      <dsp:spPr>
        <a:xfrm>
          <a:off x="0" y="235630"/>
          <a:ext cx="2221452" cy="888581"/>
        </a:xfrm>
        <a:prstGeom prst="chevron">
          <a:avLst/>
        </a:prstGeom>
        <a:solidFill>
          <a:schemeClr val="accent1"/>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it-IT" sz="1800" b="1" kern="1200" dirty="0" err="1" smtClean="0"/>
            <a:t>Genomics</a:t>
          </a:r>
          <a:endParaRPr lang="it-IT" sz="1800" b="1" kern="1200" dirty="0"/>
        </a:p>
      </dsp:txBody>
      <dsp:txXfrm>
        <a:off x="444291" y="235630"/>
        <a:ext cx="1332871" cy="888581"/>
      </dsp:txXfrm>
    </dsp:sp>
    <dsp:sp modelId="{CD8F52EE-6860-485B-A13E-9332D600747A}">
      <dsp:nvSpPr>
        <dsp:cNvPr id="0" name=""/>
        <dsp:cNvSpPr/>
      </dsp:nvSpPr>
      <dsp:spPr>
        <a:xfrm>
          <a:off x="1919683" y="9461"/>
          <a:ext cx="3037448" cy="1114750"/>
        </a:xfrm>
        <a:prstGeom prst="chevron">
          <a:avLst/>
        </a:prstGeom>
        <a:solidFill>
          <a:srgbClr val="FFC000">
            <a:alpha val="90000"/>
          </a:srgbClr>
        </a:solidFill>
        <a:ln w="9525" cap="flat" cmpd="sng" algn="ctr">
          <a:solidFill>
            <a:schemeClr val="accent2">
              <a:tint val="40000"/>
              <a:alpha val="90000"/>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bg1"/>
              </a:solidFill>
            </a:rPr>
            <a:t>Trascriptomics</a:t>
          </a:r>
          <a:endParaRPr lang="it-IT" sz="1800" b="1" kern="1200" dirty="0">
            <a:solidFill>
              <a:schemeClr val="bg1"/>
            </a:solidFill>
          </a:endParaRPr>
        </a:p>
      </dsp:txBody>
      <dsp:txXfrm>
        <a:off x="2477058" y="9461"/>
        <a:ext cx="1922698" cy="1114750"/>
      </dsp:txXfrm>
    </dsp:sp>
    <dsp:sp modelId="{FDA3A9D4-0085-40ED-83BB-BA518A92C067}">
      <dsp:nvSpPr>
        <dsp:cNvPr id="0" name=""/>
        <dsp:cNvSpPr/>
      </dsp:nvSpPr>
      <dsp:spPr>
        <a:xfrm>
          <a:off x="4717773" y="359453"/>
          <a:ext cx="2549854" cy="764758"/>
        </a:xfrm>
        <a:prstGeom prst="chevron">
          <a:avLst/>
        </a:prstGeom>
        <a:solidFill>
          <a:schemeClr val="accent3">
            <a:lumMod val="60000"/>
            <a:lumOff val="40000"/>
            <a:alpha val="90000"/>
          </a:schemeClr>
        </a:solidFill>
        <a:ln w="9525" cap="flat" cmpd="sng" algn="ctr">
          <a:solidFill>
            <a:schemeClr val="accent2">
              <a:tint val="40000"/>
              <a:alpha val="90000"/>
              <a:hueOff val="19724678"/>
              <a:satOff val="-58726"/>
              <a:lumOff val="-3877"/>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it-IT" sz="1800" b="1" kern="1200" dirty="0" err="1" smtClean="0">
              <a:solidFill>
                <a:schemeClr val="bg1"/>
              </a:solidFill>
            </a:rPr>
            <a:t>Proteomics</a:t>
          </a:r>
          <a:endParaRPr lang="it-IT" sz="1800" b="1" kern="1200" dirty="0">
            <a:solidFill>
              <a:schemeClr val="bg1"/>
            </a:solidFill>
          </a:endParaRPr>
        </a:p>
      </dsp:txBody>
      <dsp:txXfrm>
        <a:off x="5100152" y="359453"/>
        <a:ext cx="1785096" cy="76475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E5018E-7D6F-4C4C-ACB4-2F3CEBBD0C9F}" type="datetimeFigureOut">
              <a:rPr lang="it-IT" smtClean="0"/>
              <a:pPr/>
              <a:t>26/09/2014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544821-3CDE-49AD-9818-45C59F9C450D}" type="slidenum">
              <a:rPr lang="it-IT" smtClean="0"/>
              <a:pPr/>
              <a:t>‹#›</a:t>
            </a:fld>
            <a:endParaRPr lang="it-IT"/>
          </a:p>
        </p:txBody>
      </p:sp>
    </p:spTree>
    <p:extLst>
      <p:ext uri="{BB962C8B-B14F-4D97-AF65-F5344CB8AC3E}">
        <p14:creationId xmlns:p14="http://schemas.microsoft.com/office/powerpoint/2010/main" val="468719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r>
              <a:rPr lang="it-IT" sz="1200" b="1" dirty="0" smtClean="0">
                <a:solidFill>
                  <a:schemeClr val="tx1"/>
                </a:solidFill>
              </a:rPr>
              <a:t>NEURONAL  APOPTOSIS</a:t>
            </a:r>
            <a:r>
              <a:rPr lang="it-IT" dirty="0" smtClean="0"/>
              <a:t/>
            </a:r>
            <a:br>
              <a:rPr lang="it-IT" dirty="0" smtClean="0"/>
            </a:br>
            <a:endParaRPr lang="it-IT" dirty="0"/>
          </a:p>
        </p:txBody>
      </p:sp>
      <p:sp>
        <p:nvSpPr>
          <p:cNvPr id="4" name="Segnaposto numero diapositiva 3"/>
          <p:cNvSpPr>
            <a:spLocks noGrp="1"/>
          </p:cNvSpPr>
          <p:nvPr>
            <p:ph type="sldNum" sz="quarter" idx="10"/>
          </p:nvPr>
        </p:nvSpPr>
        <p:spPr/>
        <p:txBody>
          <a:bodyPr/>
          <a:lstStyle/>
          <a:p>
            <a:fld id="{D5544821-3CDE-49AD-9818-45C59F9C450D}" type="slidenum">
              <a:rPr lang="it-IT" smtClean="0"/>
              <a:pPr/>
              <a:t>3</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5544821-3CDE-49AD-9818-45C59F9C450D}" type="slidenum">
              <a:rPr lang="it-IT" smtClean="0"/>
              <a:pPr/>
              <a:t>13</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5544821-3CDE-49AD-9818-45C59F9C450D}" type="slidenum">
              <a:rPr lang="it-IT" smtClean="0"/>
              <a:pPr/>
              <a:t>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5544821-3CDE-49AD-9818-45C59F9C450D}" type="slidenum">
              <a:rPr lang="it-IT" smtClean="0"/>
              <a:pPr/>
              <a:t>5</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5544821-3CDE-49AD-9818-45C59F9C450D}" type="slidenum">
              <a:rPr lang="it-IT" smtClean="0"/>
              <a:pPr/>
              <a:t>7</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r>
              <a:rPr lang="it-IT" dirty="0" smtClean="0"/>
              <a:t>On</a:t>
            </a:r>
            <a:r>
              <a:rPr lang="it-IT" baseline="0" dirty="0" smtClean="0"/>
              <a:t> the </a:t>
            </a:r>
            <a:r>
              <a:rPr lang="it-IT" baseline="0" dirty="0" err="1" smtClean="0"/>
              <a:t>basis</a:t>
            </a:r>
            <a:r>
              <a:rPr lang="it-IT" baseline="0" dirty="0" smtClean="0"/>
              <a:t> </a:t>
            </a:r>
            <a:r>
              <a:rPr lang="it-IT" baseline="0" dirty="0" err="1" smtClean="0"/>
              <a:t>of</a:t>
            </a:r>
            <a:r>
              <a:rPr lang="it-IT" baseline="0" dirty="0" smtClean="0"/>
              <a:t> </a:t>
            </a:r>
            <a:r>
              <a:rPr lang="it-IT" baseline="0" dirty="0" err="1" smtClean="0"/>
              <a:t>previuos</a:t>
            </a:r>
            <a:r>
              <a:rPr lang="it-IT" baseline="0" dirty="0" smtClean="0"/>
              <a:t> </a:t>
            </a:r>
            <a:r>
              <a:rPr lang="it-IT" baseline="0" dirty="0" err="1" smtClean="0"/>
              <a:t>study</a:t>
            </a:r>
            <a:endParaRPr lang="it-IT" dirty="0"/>
          </a:p>
        </p:txBody>
      </p:sp>
      <p:sp>
        <p:nvSpPr>
          <p:cNvPr id="4" name="Segnaposto numero diapositiva 3"/>
          <p:cNvSpPr>
            <a:spLocks noGrp="1"/>
          </p:cNvSpPr>
          <p:nvPr>
            <p:ph type="sldNum" sz="quarter" idx="10"/>
          </p:nvPr>
        </p:nvSpPr>
        <p:spPr/>
        <p:txBody>
          <a:bodyPr/>
          <a:lstStyle/>
          <a:p>
            <a:fld id="{D5544821-3CDE-49AD-9818-45C59F9C450D}" type="slidenum">
              <a:rPr lang="it-IT" smtClean="0"/>
              <a:pPr/>
              <a:t>8</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r>
              <a:rPr lang="it-IT" dirty="0" smtClean="0"/>
              <a:t>The</a:t>
            </a:r>
            <a:r>
              <a:rPr lang="it-IT" baseline="0" dirty="0" smtClean="0"/>
              <a:t> </a:t>
            </a:r>
            <a:r>
              <a:rPr lang="it-IT" baseline="0" dirty="0" err="1" smtClean="0"/>
              <a:t>molecular</a:t>
            </a:r>
            <a:r>
              <a:rPr lang="it-IT" baseline="0" dirty="0" smtClean="0"/>
              <a:t> </a:t>
            </a:r>
            <a:r>
              <a:rPr lang="it-IT" baseline="0" dirty="0" err="1" smtClean="0"/>
              <a:t>framework</a:t>
            </a:r>
            <a:r>
              <a:rPr lang="it-IT" baseline="0" dirty="0" smtClean="0"/>
              <a:t> </a:t>
            </a:r>
            <a:r>
              <a:rPr lang="it-IT" baseline="0" dirty="0" err="1" smtClean="0"/>
              <a:t>involved</a:t>
            </a:r>
            <a:r>
              <a:rPr lang="it-IT" baseline="0" dirty="0" smtClean="0"/>
              <a:t> in CGN </a:t>
            </a:r>
            <a:r>
              <a:rPr lang="it-IT" baseline="0" dirty="0" err="1" smtClean="0"/>
              <a:t>survival</a:t>
            </a:r>
            <a:r>
              <a:rPr lang="it-IT" baseline="0" dirty="0" smtClean="0"/>
              <a:t> </a:t>
            </a:r>
            <a:r>
              <a:rPr lang="it-IT" baseline="0" dirty="0" err="1" smtClean="0"/>
              <a:t>program</a:t>
            </a:r>
            <a:endParaRPr lang="it-IT" dirty="0"/>
          </a:p>
        </p:txBody>
      </p:sp>
      <p:sp>
        <p:nvSpPr>
          <p:cNvPr id="4" name="Segnaposto numero diapositiva 3"/>
          <p:cNvSpPr>
            <a:spLocks noGrp="1"/>
          </p:cNvSpPr>
          <p:nvPr>
            <p:ph type="sldNum" sz="quarter" idx="10"/>
          </p:nvPr>
        </p:nvSpPr>
        <p:spPr/>
        <p:txBody>
          <a:bodyPr/>
          <a:lstStyle/>
          <a:p>
            <a:fld id="{D5544821-3CDE-49AD-9818-45C59F9C450D}" type="slidenum">
              <a:rPr lang="it-IT" smtClean="0"/>
              <a:pPr/>
              <a:t>9</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r>
              <a:rPr lang="it-IT" dirty="0" smtClean="0"/>
              <a:t>Fig.2</a:t>
            </a:r>
            <a:endParaRPr lang="it-IT" dirty="0"/>
          </a:p>
        </p:txBody>
      </p:sp>
      <p:sp>
        <p:nvSpPr>
          <p:cNvPr id="4" name="Segnaposto numero diapositiva 3"/>
          <p:cNvSpPr>
            <a:spLocks noGrp="1"/>
          </p:cNvSpPr>
          <p:nvPr>
            <p:ph type="sldNum" sz="quarter" idx="10"/>
          </p:nvPr>
        </p:nvSpPr>
        <p:spPr/>
        <p:txBody>
          <a:bodyPr/>
          <a:lstStyle/>
          <a:p>
            <a:fld id="{D5544821-3CDE-49AD-9818-45C59F9C450D}" type="slidenum">
              <a:rPr lang="it-IT" smtClean="0"/>
              <a:pPr/>
              <a:t>10</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pPr fontAlgn="auto">
              <a:spcBef>
                <a:spcPts val="0"/>
              </a:spcBef>
              <a:spcAft>
                <a:spcPts val="0"/>
              </a:spcAft>
              <a:defRPr/>
            </a:pPr>
            <a:r>
              <a:rPr lang="it-IT" sz="1050" b="1" dirty="0" smtClean="0"/>
              <a:t>Fig. 3</a:t>
            </a:r>
            <a:endParaRPr lang="it-IT" sz="1050" b="1" dirty="0"/>
          </a:p>
        </p:txBody>
      </p:sp>
      <p:sp>
        <p:nvSpPr>
          <p:cNvPr id="4" name="Segnaposto numero diapositiva 3"/>
          <p:cNvSpPr>
            <a:spLocks noGrp="1"/>
          </p:cNvSpPr>
          <p:nvPr>
            <p:ph type="sldNum" sz="quarter" idx="10"/>
          </p:nvPr>
        </p:nvSpPr>
        <p:spPr/>
        <p:txBody>
          <a:bodyPr/>
          <a:lstStyle/>
          <a:p>
            <a:fld id="{D5544821-3CDE-49AD-9818-45C59F9C450D}" type="slidenum">
              <a:rPr lang="it-IT" smtClean="0"/>
              <a:pPr/>
              <a:t>11</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D5544821-3CDE-49AD-9818-45C59F9C450D}" type="slidenum">
              <a:rPr lang="it-IT" smtClean="0"/>
              <a:pPr/>
              <a:t>12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extLst/>
          </a:lstStyle>
          <a:p>
            <a:fld id="{E6CF6D0B-64FF-4A50-9681-D2B33BEFEBFC}" type="datetimeFigureOut">
              <a:rPr lang="it-IT" smtClean="0"/>
              <a:pPr/>
              <a:t>26/09/2014</a:t>
            </a:fld>
            <a:endParaRPr lang="it-IT"/>
          </a:p>
        </p:txBody>
      </p:sp>
      <p:sp>
        <p:nvSpPr>
          <p:cNvPr id="20" name="Segnaposto piè di pagina 19"/>
          <p:cNvSpPr>
            <a:spLocks noGrp="1"/>
          </p:cNvSpPr>
          <p:nvPr>
            <p:ph type="ftr" sz="quarter" idx="11"/>
          </p:nvPr>
        </p:nvSpPr>
        <p:spPr/>
        <p:txBody>
          <a:bodyPr/>
          <a:lstStyle>
            <a:extLst/>
          </a:lstStyle>
          <a:p>
            <a:endParaRPr lang="it-IT"/>
          </a:p>
        </p:txBody>
      </p:sp>
      <p:sp>
        <p:nvSpPr>
          <p:cNvPr id="10" name="Segnaposto numero diapositiva 9"/>
          <p:cNvSpPr>
            <a:spLocks noGrp="1"/>
          </p:cNvSpPr>
          <p:nvPr>
            <p:ph type="sldNum" sz="quarter" idx="12"/>
          </p:nvPr>
        </p:nvSpPr>
        <p:spPr/>
        <p:txBody>
          <a:bodyPr/>
          <a:lstStyle>
            <a:extLst/>
          </a:lstStyle>
          <a:p>
            <a:fld id="{29C42915-E18B-499B-B56B-AECB610119B1}" type="slidenum">
              <a:rPr lang="it-IT" smtClean="0"/>
              <a:pPr/>
              <a:t>‹#›</a:t>
            </a:fld>
            <a:endParaRPr lang="it-IT"/>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E6CF6D0B-64FF-4A50-9681-D2B33BEFEBFC}" type="datetimeFigureOut">
              <a:rPr lang="it-IT" smtClean="0"/>
              <a:pPr/>
              <a:t>26/09/2014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29C42915-E18B-499B-B56B-AECB610119B1}"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40"/>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1"/>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E6CF6D0B-64FF-4A50-9681-D2B33BEFEBFC}" type="datetimeFigureOut">
              <a:rPr lang="it-IT" smtClean="0"/>
              <a:pPr/>
              <a:t>26/09/2014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29C42915-E18B-499B-B56B-AECB610119B1}"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E6CF6D0B-64FF-4A50-9681-D2B33BEFEBFC}" type="datetimeFigureOut">
              <a:rPr lang="it-IT" smtClean="0"/>
              <a:pPr/>
              <a:t>26/09/2014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29C42915-E18B-499B-B56B-AECB610119B1}"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1"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E6CF6D0B-64FF-4A50-9681-D2B33BEFEBFC}" type="datetimeFigureOut">
              <a:rPr lang="it-IT" smtClean="0"/>
              <a:pPr/>
              <a:t>26/09/2014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29C42915-E18B-499B-B56B-AECB610119B1}" type="slidenum">
              <a:rPr lang="it-IT" smtClean="0"/>
              <a:pPr/>
              <a:t>‹#›</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E6CF6D0B-64FF-4A50-9681-D2B33BEFEBFC}" type="datetimeFigureOut">
              <a:rPr lang="it-IT" smtClean="0"/>
              <a:pPr/>
              <a:t>26/09/2014</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29C42915-E18B-499B-B56B-AECB610119B1}"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E6CF6D0B-64FF-4A50-9681-D2B33BEFEBFC}" type="datetimeFigureOut">
              <a:rPr lang="it-IT" smtClean="0"/>
              <a:pPr/>
              <a:t>26/09/2014</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29C42915-E18B-499B-B56B-AECB610119B1}"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E6CF6D0B-64FF-4A50-9681-D2B33BEFEBFC}" type="datetimeFigureOut">
              <a:rPr lang="it-IT" smtClean="0"/>
              <a:pPr/>
              <a:t>26/09/2014</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29C42915-E18B-499B-B56B-AECB610119B1}"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fld id="{E6CF6D0B-64FF-4A50-9681-D2B33BEFEBFC}" type="datetimeFigureOut">
              <a:rPr lang="it-IT" smtClean="0"/>
              <a:pPr/>
              <a:t>26/09/2014</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29C42915-E18B-499B-B56B-AECB610119B1}" type="slidenum">
              <a:rPr lang="it-IT" smtClean="0"/>
              <a:pPr/>
              <a:t>‹#›</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E6CF6D0B-64FF-4A50-9681-D2B33BEFEBFC}" type="datetimeFigureOut">
              <a:rPr lang="it-IT" smtClean="0"/>
              <a:pPr/>
              <a:t>26/09/2014</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29C42915-E18B-499B-B56B-AECB610119B1}"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extLst/>
          </a:lstStyle>
          <a:p>
            <a:fld id="{E6CF6D0B-64FF-4A50-9681-D2B33BEFEBFC}" type="datetimeFigureOut">
              <a:rPr lang="it-IT" smtClean="0"/>
              <a:pPr/>
              <a:t>26/09/2014</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29C42915-E18B-499B-B56B-AECB610119B1}" type="slidenum">
              <a:rPr lang="it-IT" smtClean="0"/>
              <a:pPr/>
              <a:t>‹#›</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smtClean="0"/>
              <a:t>Fare clic sull'icona per inserire un'immagine</a:t>
            </a:r>
            <a:endParaRPr kumimoji="0" lang="en-US" dirty="0"/>
          </a:p>
        </p:txBody>
      </p:sp>
      <p:sp>
        <p:nvSpPr>
          <p:cNvPr id="9" name="Elaborazione 8"/>
          <p:cNvSpPr/>
          <p:nvPr/>
        </p:nvSpPr>
        <p:spPr>
          <a:xfrm rot="19468671">
            <a:off x="396725" y="954342"/>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168818" y="21103"/>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nello 10"/>
          <p:cNvSpPr/>
          <p:nvPr/>
        </p:nvSpPr>
        <p:spPr>
          <a:xfrm rot="2315675">
            <a:off x="182882"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tangolo 11"/>
          <p:cNvSpPr/>
          <p:nvPr/>
        </p:nvSpPr>
        <p:spPr>
          <a:xfrm>
            <a:off x="101287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6CF6D0B-64FF-4A50-9681-D2B33BEFEBFC}" type="datetimeFigureOut">
              <a:rPr lang="it-IT" smtClean="0"/>
              <a:pPr/>
              <a:t>26/09/2014</a:t>
            </a:fld>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9C42915-E18B-499B-B56B-AECB610119B1}" type="slidenum">
              <a:rPr lang="it-IT" smtClean="0"/>
              <a:pPr/>
              <a:t>‹#›</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esciencecentral.org/journals/alternative-integrative-medicine.php"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2.png"/><Relationship Id="rId4" Type="http://schemas.openxmlformats.org/officeDocument/2006/relationships/diagramData" Target="../diagrams/data1.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 y="1"/>
            <a:ext cx="9137651"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96989" y="1024856"/>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b="1" dirty="0" smtClean="0">
                <a:solidFill>
                  <a:schemeClr val="accent2"/>
                </a:solidFill>
                <a:latin typeface="Stencil" panose="040409050D0802020404" pitchFamily="82" charset="0"/>
              </a:rPr>
              <a:t>OMICS Group</a:t>
            </a:r>
            <a:endParaRPr lang="en-US" sz="5400" b="1" dirty="0">
              <a:solidFill>
                <a:schemeClr val="accent2"/>
              </a:solidFill>
              <a:latin typeface="Stencil" panose="040409050D0802020404" pitchFamily="82" charset="0"/>
            </a:endParaRPr>
          </a:p>
        </p:txBody>
      </p:sp>
      <p:sp>
        <p:nvSpPr>
          <p:cNvPr id="3076" name="Rectangle 8"/>
          <p:cNvSpPr>
            <a:spLocks noChangeArrowheads="1"/>
          </p:cNvSpPr>
          <p:nvPr/>
        </p:nvSpPr>
        <p:spPr bwMode="auto">
          <a:xfrm>
            <a:off x="179514" y="6337838"/>
            <a:ext cx="5456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dirty="0">
                <a:solidFill>
                  <a:srgbClr val="7030A0"/>
                </a:solidFill>
              </a:rPr>
              <a:t>Contact us at: contact.omics@omicsonline.org</a:t>
            </a:r>
          </a:p>
        </p:txBody>
      </p:sp>
      <p:pic>
        <p:nvPicPr>
          <p:cNvPr id="3077"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10518"/>
            <a:ext cx="2405411"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167203" y="2996953"/>
            <a:ext cx="8496944" cy="3340886"/>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endParaRPr lang="en-US" sz="2200" dirty="0" smtClean="0">
              <a:solidFill>
                <a:srgbClr val="0070C0"/>
              </a:solidFill>
              <a:latin typeface="Nyala" panose="02000504070300020003" pitchFamily="2" charset="0"/>
            </a:endParaRPr>
          </a:p>
          <a:p>
            <a:pPr>
              <a:defRPr/>
            </a:pPr>
            <a:endParaRPr lang="en-US" sz="2200" dirty="0">
              <a:solidFill>
                <a:srgbClr val="0070C0"/>
              </a:solidFill>
              <a:latin typeface="Nyala" panose="02000504070300020003" pitchFamily="2" charset="0"/>
            </a:endParaRPr>
          </a:p>
          <a:p>
            <a:pPr>
              <a:defRPr/>
            </a:pPr>
            <a:r>
              <a:rPr lang="en-US" sz="2200" dirty="0" smtClean="0">
                <a:solidFill>
                  <a:srgbClr val="0070C0"/>
                </a:solidFill>
                <a:latin typeface="Nyala" panose="02000504070300020003" pitchFamily="2" charset="0"/>
              </a:rPr>
              <a:t>OMICS </a:t>
            </a:r>
            <a:r>
              <a:rPr lang="en-US" sz="2200" dirty="0">
                <a:solidFill>
                  <a:srgbClr val="0070C0"/>
                </a:solidFill>
                <a:latin typeface="Nyala" panose="02000504070300020003" pitchFamily="2" charset="0"/>
              </a:rPr>
              <a:t>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 name="Rettangolo 4"/>
          <p:cNvSpPr/>
          <p:nvPr/>
        </p:nvSpPr>
        <p:spPr>
          <a:xfrm>
            <a:off x="1500167" y="2643182"/>
            <a:ext cx="571504"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Picture 1"/>
          <p:cNvPicPr>
            <a:picLocks noChangeAspect="1" noChangeArrowheads="1"/>
          </p:cNvPicPr>
          <p:nvPr/>
        </p:nvPicPr>
        <p:blipFill>
          <a:blip r:embed="rId4" cstate="print"/>
          <a:srcRect/>
          <a:stretch>
            <a:fillRect/>
          </a:stretch>
        </p:blipFill>
        <p:spPr bwMode="auto">
          <a:xfrm>
            <a:off x="1162737" y="2741925"/>
            <a:ext cx="2994067" cy="2893100"/>
          </a:xfrm>
          <a:prstGeom prst="rect">
            <a:avLst/>
          </a:prstGeom>
          <a:noFill/>
          <a:ln w="9525">
            <a:noFill/>
            <a:miter lim="800000"/>
            <a:headEnd/>
            <a:tailEnd/>
          </a:ln>
          <a:effectLst/>
        </p:spPr>
      </p:pic>
      <p:sp>
        <p:nvSpPr>
          <p:cNvPr id="4" name="Rettangolo 3"/>
          <p:cNvSpPr/>
          <p:nvPr/>
        </p:nvSpPr>
        <p:spPr>
          <a:xfrm>
            <a:off x="1052258" y="1556791"/>
            <a:ext cx="7964959" cy="923330"/>
          </a:xfrm>
          <a:prstGeom prst="rect">
            <a:avLst/>
          </a:prstGeom>
        </p:spPr>
        <p:txBody>
          <a:bodyPr wrap="square">
            <a:spAutoFit/>
          </a:bodyPr>
          <a:lstStyle/>
          <a:p>
            <a:pPr algn="ctr"/>
            <a:r>
              <a:rPr lang="en-US" b="1" dirty="0" smtClean="0"/>
              <a:t>HIERARCHICAL CLUSTERING </a:t>
            </a:r>
          </a:p>
          <a:p>
            <a:pPr algn="ctr"/>
            <a:r>
              <a:rPr lang="en-US" b="1" dirty="0" smtClean="0"/>
              <a:t>of genes differently expressed in CGNs treated with Gip during the pre-commitment of apoptosis</a:t>
            </a:r>
            <a:endParaRPr lang="it-IT" b="1" dirty="0"/>
          </a:p>
        </p:txBody>
      </p:sp>
      <p:sp>
        <p:nvSpPr>
          <p:cNvPr id="6" name="Rettangolo 5"/>
          <p:cNvSpPr/>
          <p:nvPr/>
        </p:nvSpPr>
        <p:spPr>
          <a:xfrm>
            <a:off x="4375905" y="2754803"/>
            <a:ext cx="4286280" cy="297773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p:spPr>
        <p:txBody>
          <a:bodyPr wrap="square">
            <a:spAutoFit/>
          </a:bodyPr>
          <a:lstStyle/>
          <a:p>
            <a:pPr>
              <a:buFont typeface="Wingdings" pitchFamily="2" charset="2"/>
              <a:buChar char="ü"/>
            </a:pPr>
            <a:r>
              <a:rPr lang="en-US" sz="1400" b="1" dirty="0" smtClean="0"/>
              <a:t>Data are presented in a </a:t>
            </a:r>
            <a:r>
              <a:rPr lang="en-US" sz="1400" b="1" i="1" dirty="0" smtClean="0"/>
              <a:t>matrix format</a:t>
            </a:r>
            <a:r>
              <a:rPr lang="en-US" sz="1400" dirty="0" smtClean="0"/>
              <a:t>: each row is equivalent to a single gene and each column is equivalent to one of the three different experimental conditions (K25, K5, K5 + Gip).</a:t>
            </a:r>
          </a:p>
          <a:p>
            <a:endParaRPr lang="en-US" sz="1400" dirty="0" smtClean="0"/>
          </a:p>
          <a:p>
            <a:pPr>
              <a:buFont typeface="Wingdings" pitchFamily="2" charset="2"/>
              <a:buChar char="ü"/>
            </a:pPr>
            <a:r>
              <a:rPr lang="en-US" sz="1400" b="1" dirty="0" smtClean="0"/>
              <a:t>The </a:t>
            </a:r>
            <a:r>
              <a:rPr lang="en-US" sz="1400" b="1" i="1" dirty="0" smtClean="0"/>
              <a:t>color</a:t>
            </a:r>
            <a:r>
              <a:rPr lang="en-US" sz="1400" b="1" dirty="0" smtClean="0"/>
              <a:t> </a:t>
            </a:r>
            <a:r>
              <a:rPr lang="en-US" sz="1400" b="1" i="1" dirty="0" smtClean="0"/>
              <a:t>of the corresponding cell </a:t>
            </a:r>
            <a:r>
              <a:rPr lang="en-US" sz="1400" dirty="0" smtClean="0"/>
              <a:t>in the matrix indicates the averaged normalized intensity from replicates. Red, blue and white respectively represent transcript levels below, equal or above the median abundance across all conditions. </a:t>
            </a:r>
          </a:p>
          <a:p>
            <a:pPr>
              <a:buFont typeface="Wingdings" pitchFamily="2" charset="2"/>
              <a:buChar char="ü"/>
            </a:pPr>
            <a:endParaRPr lang="en-US" sz="1400" dirty="0" smtClean="0"/>
          </a:p>
          <a:p>
            <a:pPr>
              <a:buFont typeface="Wingdings" pitchFamily="2" charset="2"/>
              <a:buChar char="ü"/>
            </a:pPr>
            <a:r>
              <a:rPr lang="en-US" sz="1400" b="1" i="1" dirty="0" smtClean="0"/>
              <a:t>Color intensity</a:t>
            </a:r>
            <a:r>
              <a:rPr lang="en-US" sz="1400" i="1" dirty="0" smtClean="0"/>
              <a:t> </a:t>
            </a:r>
            <a:r>
              <a:rPr lang="en-US" sz="1400" dirty="0" smtClean="0"/>
              <a:t>reflects the magnitude of the deviation from the median (see scale below). </a:t>
            </a:r>
            <a:endParaRPr lang="it-IT" sz="1400" dirty="0"/>
          </a:p>
        </p:txBody>
      </p:sp>
      <p:sp>
        <p:nvSpPr>
          <p:cNvPr id="8" name="Rettangolo 7"/>
          <p:cNvSpPr/>
          <p:nvPr/>
        </p:nvSpPr>
        <p:spPr>
          <a:xfrm>
            <a:off x="1214415" y="5991218"/>
            <a:ext cx="4572000" cy="738664"/>
          </a:xfrm>
          <a:prstGeom prst="rect">
            <a:avLst/>
          </a:prstGeom>
        </p:spPr>
        <p:txBody>
          <a:bodyPr wrap="square">
            <a:spAutoFit/>
          </a:bodyPr>
          <a:lstStyle/>
          <a:p>
            <a:pPr>
              <a:lnSpc>
                <a:spcPct val="150000"/>
              </a:lnSpc>
            </a:pPr>
            <a:r>
              <a:rPr lang="en-US" sz="1200" b="1" dirty="0" smtClean="0"/>
              <a:t>Dr. Barbara </a:t>
            </a:r>
            <a:r>
              <a:rPr lang="en-US" sz="1200" b="1" dirty="0" err="1" smtClean="0"/>
              <a:t>Maino</a:t>
            </a:r>
            <a:r>
              <a:rPr lang="en-US" sz="1200" b="1" dirty="0" smtClean="0"/>
              <a:t> </a:t>
            </a:r>
          </a:p>
          <a:p>
            <a:r>
              <a:rPr lang="en-US" sz="1200" b="1" dirty="0" smtClean="0"/>
              <a:t>National Research Council - </a:t>
            </a:r>
            <a:r>
              <a:rPr lang="it-IT" sz="1200" b="1" dirty="0" err="1" smtClean="0"/>
              <a:t>Institute</a:t>
            </a:r>
            <a:r>
              <a:rPr lang="it-IT" sz="1200" b="1" dirty="0" smtClean="0"/>
              <a:t> </a:t>
            </a:r>
            <a:r>
              <a:rPr lang="it-IT" sz="1200" b="1" dirty="0" err="1" smtClean="0"/>
              <a:t>of</a:t>
            </a:r>
            <a:r>
              <a:rPr lang="it-IT" sz="1200" b="1" dirty="0" smtClean="0"/>
              <a:t> </a:t>
            </a:r>
            <a:r>
              <a:rPr lang="it-IT" sz="1200" b="1" dirty="0" err="1" smtClean="0"/>
              <a:t>Neurological</a:t>
            </a:r>
            <a:r>
              <a:rPr lang="it-IT" sz="1200" b="1" dirty="0" smtClean="0"/>
              <a:t> </a:t>
            </a:r>
            <a:r>
              <a:rPr lang="it-IT" sz="1200" b="1" dirty="0" err="1" smtClean="0"/>
              <a:t>Sciences</a:t>
            </a:r>
            <a:r>
              <a:rPr lang="en-US" sz="1200" b="1" dirty="0" smtClean="0"/>
              <a:t> , Italy</a:t>
            </a:r>
          </a:p>
        </p:txBody>
      </p:sp>
      <p:pic>
        <p:nvPicPr>
          <p:cNvPr id="9" name="Picture 8" descr="http://www.selab.isti.cnr.it/ws-mate/cnrBlue.jpg"/>
          <p:cNvPicPr>
            <a:picLocks noChangeAspect="1" noChangeArrowheads="1"/>
          </p:cNvPicPr>
          <p:nvPr/>
        </p:nvPicPr>
        <p:blipFill>
          <a:blip r:embed="rId5" cstate="print"/>
          <a:srcRect/>
          <a:stretch>
            <a:fillRect/>
          </a:stretch>
        </p:blipFill>
        <p:spPr bwMode="auto">
          <a:xfrm>
            <a:off x="928663" y="6614644"/>
            <a:ext cx="285752" cy="243357"/>
          </a:xfrm>
          <a:prstGeom prst="rect">
            <a:avLst/>
          </a:prstGeom>
          <a:noFill/>
        </p:spPr>
      </p:pic>
      <p:cxnSp>
        <p:nvCxnSpPr>
          <p:cNvPr id="10" name="Connettore 1 9"/>
          <p:cNvCxnSpPr/>
          <p:nvPr/>
        </p:nvCxnSpPr>
        <p:spPr>
          <a:xfrm>
            <a:off x="2214547" y="5949281"/>
            <a:ext cx="4714908"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descr="C:\Users\bhargavi-k\Desktop\AI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538" y="260648"/>
            <a:ext cx="7820943"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 name="Rettangolo 4"/>
          <p:cNvSpPr/>
          <p:nvPr/>
        </p:nvSpPr>
        <p:spPr>
          <a:xfrm>
            <a:off x="1500167" y="2643182"/>
            <a:ext cx="571504"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Segnaposto contenuto 3" descr="imagemap (9).png"/>
          <p:cNvPicPr>
            <a:picLocks noChangeAspect="1"/>
          </p:cNvPicPr>
          <p:nvPr/>
        </p:nvPicPr>
        <p:blipFill>
          <a:blip r:embed="rId4"/>
          <a:stretch>
            <a:fillRect/>
          </a:stretch>
        </p:blipFill>
        <p:spPr>
          <a:xfrm>
            <a:off x="4067944" y="3068960"/>
            <a:ext cx="4790304" cy="2404572"/>
          </a:xfrm>
          <a:prstGeom prst="rect">
            <a:avLst/>
          </a:prstGeom>
          <a:ln>
            <a:noFill/>
          </a:ln>
          <a:effectLst>
            <a:softEdge rad="112500"/>
          </a:effectLst>
        </p:spPr>
      </p:pic>
      <p:sp>
        <p:nvSpPr>
          <p:cNvPr id="6" name="Rettangolo 5"/>
          <p:cNvSpPr/>
          <p:nvPr/>
        </p:nvSpPr>
        <p:spPr>
          <a:xfrm>
            <a:off x="888025" y="1412777"/>
            <a:ext cx="7786711" cy="461665"/>
          </a:xfrm>
          <a:prstGeom prst="rect">
            <a:avLst/>
          </a:prstGeom>
        </p:spPr>
        <p:txBody>
          <a:bodyPr wrap="square">
            <a:spAutoFit/>
          </a:bodyPr>
          <a:lstStyle/>
          <a:p>
            <a:pPr algn="ctr"/>
            <a:r>
              <a:rPr lang="en-US" sz="2400" b="1" baseline="0" dirty="0" smtClean="0"/>
              <a:t>GIP-RESCUE PATHWAY</a:t>
            </a:r>
            <a:r>
              <a:rPr lang="en-US" sz="2400" b="1" dirty="0" smtClean="0"/>
              <a:t> IN CGNs</a:t>
            </a:r>
            <a:endParaRPr lang="it-IT" sz="2400" b="1" dirty="0"/>
          </a:p>
        </p:txBody>
      </p:sp>
      <p:pic>
        <p:nvPicPr>
          <p:cNvPr id="7" name="Picture 22"/>
          <p:cNvPicPr>
            <a:picLocks noChangeAspect="1" noChangeArrowheads="1"/>
          </p:cNvPicPr>
          <p:nvPr/>
        </p:nvPicPr>
        <p:blipFill>
          <a:blip r:embed="rId5"/>
          <a:srcRect/>
          <a:stretch>
            <a:fillRect/>
          </a:stretch>
        </p:blipFill>
        <p:spPr bwMode="auto">
          <a:xfrm>
            <a:off x="1686581" y="3068961"/>
            <a:ext cx="1456947" cy="2520280"/>
          </a:xfrm>
          <a:prstGeom prst="rect">
            <a:avLst/>
          </a:prstGeom>
          <a:ln>
            <a:noFill/>
          </a:ln>
          <a:effectLst>
            <a:outerShdw blurRad="292100" dist="139700" dir="2700000" algn="tl" rotWithShape="0">
              <a:srgbClr val="333333">
                <a:alpha val="65000"/>
              </a:srgbClr>
            </a:outerShdw>
          </a:effectLst>
        </p:spPr>
      </p:pic>
      <p:sp>
        <p:nvSpPr>
          <p:cNvPr id="8" name="Rettangolo 7"/>
          <p:cNvSpPr/>
          <p:nvPr/>
        </p:nvSpPr>
        <p:spPr>
          <a:xfrm>
            <a:off x="5072065" y="3356992"/>
            <a:ext cx="214315" cy="2000834"/>
          </a:xfrm>
          <a:prstGeom prst="rect">
            <a:avLst/>
          </a:prstGeom>
          <a:noFill/>
          <a:ln>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1125715" y="3364097"/>
            <a:ext cx="643125" cy="276999"/>
          </a:xfrm>
          <a:prstGeom prst="rect">
            <a:avLst/>
          </a:prstGeom>
        </p:spPr>
        <p:txBody>
          <a:bodyPr wrap="none">
            <a:spAutoFit/>
          </a:bodyPr>
          <a:lstStyle/>
          <a:p>
            <a:r>
              <a:rPr lang="it-IT" sz="1200" dirty="0" err="1" smtClean="0"/>
              <a:t>Ligand</a:t>
            </a:r>
            <a:endParaRPr lang="it-IT" sz="1200" dirty="0"/>
          </a:p>
        </p:txBody>
      </p:sp>
      <p:sp>
        <p:nvSpPr>
          <p:cNvPr id="11" name="Rettangolo 10"/>
          <p:cNvSpPr/>
          <p:nvPr/>
        </p:nvSpPr>
        <p:spPr>
          <a:xfrm>
            <a:off x="1019362" y="3855105"/>
            <a:ext cx="806631" cy="276999"/>
          </a:xfrm>
          <a:prstGeom prst="rect">
            <a:avLst/>
          </a:prstGeom>
        </p:spPr>
        <p:txBody>
          <a:bodyPr wrap="none">
            <a:spAutoFit/>
          </a:bodyPr>
          <a:lstStyle/>
          <a:p>
            <a:r>
              <a:rPr lang="it-IT" sz="1200" dirty="0" err="1" smtClean="0"/>
              <a:t>Receptor</a:t>
            </a:r>
            <a:endParaRPr lang="it-IT" sz="1200" dirty="0"/>
          </a:p>
        </p:txBody>
      </p:sp>
      <p:sp>
        <p:nvSpPr>
          <p:cNvPr id="12" name="Rettangolo 11"/>
          <p:cNvSpPr/>
          <p:nvPr/>
        </p:nvSpPr>
        <p:spPr>
          <a:xfrm>
            <a:off x="1142977" y="4469342"/>
            <a:ext cx="739305" cy="553998"/>
          </a:xfrm>
          <a:prstGeom prst="rect">
            <a:avLst/>
          </a:prstGeom>
        </p:spPr>
        <p:txBody>
          <a:bodyPr wrap="none">
            <a:spAutoFit/>
          </a:bodyPr>
          <a:lstStyle/>
          <a:p>
            <a:r>
              <a:rPr lang="it-IT" sz="1200" dirty="0" err="1" smtClean="0"/>
              <a:t>Enzyme</a:t>
            </a:r>
            <a:endParaRPr lang="it-IT" sz="1200" dirty="0" smtClean="0"/>
          </a:p>
          <a:p>
            <a:endParaRPr lang="it-IT" dirty="0"/>
          </a:p>
        </p:txBody>
      </p:sp>
      <p:sp>
        <p:nvSpPr>
          <p:cNvPr id="13" name="Rettangolo 12"/>
          <p:cNvSpPr/>
          <p:nvPr/>
        </p:nvSpPr>
        <p:spPr>
          <a:xfrm>
            <a:off x="1046339" y="5011869"/>
            <a:ext cx="980461" cy="461665"/>
          </a:xfrm>
          <a:prstGeom prst="rect">
            <a:avLst/>
          </a:prstGeom>
        </p:spPr>
        <p:txBody>
          <a:bodyPr wrap="none">
            <a:spAutoFit/>
          </a:bodyPr>
          <a:lstStyle/>
          <a:p>
            <a:pPr algn="ctr" fontAlgn="auto">
              <a:spcBef>
                <a:spcPts val="0"/>
              </a:spcBef>
              <a:spcAft>
                <a:spcPts val="0"/>
              </a:spcAft>
              <a:defRPr/>
            </a:pPr>
            <a:r>
              <a:rPr lang="it-IT" sz="1200" dirty="0" err="1" smtClean="0"/>
              <a:t>Trascription</a:t>
            </a:r>
            <a:endParaRPr lang="it-IT" sz="1200" dirty="0" smtClean="0"/>
          </a:p>
          <a:p>
            <a:pPr algn="ctr" fontAlgn="auto">
              <a:spcBef>
                <a:spcPts val="0"/>
              </a:spcBef>
              <a:spcAft>
                <a:spcPts val="0"/>
              </a:spcAft>
              <a:defRPr/>
            </a:pPr>
            <a:r>
              <a:rPr lang="it-IT" sz="1200" dirty="0" err="1" smtClean="0"/>
              <a:t>factor</a:t>
            </a:r>
            <a:endParaRPr lang="it-IT" sz="1200" dirty="0"/>
          </a:p>
        </p:txBody>
      </p:sp>
      <p:cxnSp>
        <p:nvCxnSpPr>
          <p:cNvPr id="15" name="Connettore 2 14"/>
          <p:cNvCxnSpPr/>
          <p:nvPr/>
        </p:nvCxnSpPr>
        <p:spPr>
          <a:xfrm>
            <a:off x="1714480" y="3501009"/>
            <a:ext cx="857256" cy="1588"/>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6" name="Connettore 2 15"/>
          <p:cNvCxnSpPr/>
          <p:nvPr/>
        </p:nvCxnSpPr>
        <p:spPr>
          <a:xfrm>
            <a:off x="1785919" y="3993603"/>
            <a:ext cx="857256" cy="1588"/>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7" name="Connettore 2 16"/>
          <p:cNvCxnSpPr/>
          <p:nvPr/>
        </p:nvCxnSpPr>
        <p:spPr>
          <a:xfrm>
            <a:off x="1744949" y="4653137"/>
            <a:ext cx="857256" cy="1588"/>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8" name="Connettore 2 17"/>
          <p:cNvCxnSpPr/>
          <p:nvPr/>
        </p:nvCxnSpPr>
        <p:spPr>
          <a:xfrm>
            <a:off x="1857357" y="5236079"/>
            <a:ext cx="714380" cy="1588"/>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20" name="Rettangolo 19"/>
          <p:cNvSpPr/>
          <p:nvPr/>
        </p:nvSpPr>
        <p:spPr>
          <a:xfrm>
            <a:off x="1102306" y="1999929"/>
            <a:ext cx="7572428" cy="738664"/>
          </a:xfrm>
          <a:prstGeom prst="rect">
            <a:avLst/>
          </a:prstGeom>
        </p:spPr>
        <p:txBody>
          <a:bodyPr wrap="square">
            <a:spAutoFit/>
          </a:bodyPr>
          <a:lstStyle/>
          <a:p>
            <a:pPr algn="ctr" fontAlgn="auto">
              <a:spcBef>
                <a:spcPts val="0"/>
              </a:spcBef>
              <a:spcAft>
                <a:spcPts val="0"/>
              </a:spcAft>
              <a:defRPr/>
            </a:pPr>
            <a:r>
              <a:rPr lang="en-US" sz="1400" dirty="0" smtClean="0"/>
              <a:t>The survival effects of Gip are initiated by a G-protein-coupled receptor and activate a variety of intracellular second messengers. These signaling pathways converge into the nucleus and regulate a transcriptional program governing neuronal cell life.</a:t>
            </a:r>
            <a:endParaRPr lang="it-IT" sz="1400" b="1" dirty="0"/>
          </a:p>
        </p:txBody>
      </p:sp>
      <p:sp>
        <p:nvSpPr>
          <p:cNvPr id="19" name="Rettangolo 18"/>
          <p:cNvSpPr/>
          <p:nvPr/>
        </p:nvSpPr>
        <p:spPr>
          <a:xfrm>
            <a:off x="1281099" y="5949281"/>
            <a:ext cx="4572000" cy="738664"/>
          </a:xfrm>
          <a:prstGeom prst="rect">
            <a:avLst/>
          </a:prstGeom>
        </p:spPr>
        <p:txBody>
          <a:bodyPr wrap="square">
            <a:spAutoFit/>
          </a:bodyPr>
          <a:lstStyle/>
          <a:p>
            <a:pPr>
              <a:lnSpc>
                <a:spcPct val="150000"/>
              </a:lnSpc>
            </a:pPr>
            <a:r>
              <a:rPr lang="en-US" sz="1200" b="1" dirty="0" smtClean="0"/>
              <a:t>Dr. Barbara </a:t>
            </a:r>
            <a:r>
              <a:rPr lang="en-US" sz="1200" b="1" dirty="0" err="1" smtClean="0"/>
              <a:t>Maino</a:t>
            </a:r>
            <a:r>
              <a:rPr lang="en-US" sz="1200" b="1" dirty="0" smtClean="0"/>
              <a:t> </a:t>
            </a:r>
          </a:p>
          <a:p>
            <a:r>
              <a:rPr lang="en-US" sz="1200" b="1" dirty="0" smtClean="0"/>
              <a:t>National Research Council - </a:t>
            </a:r>
            <a:r>
              <a:rPr lang="it-IT" sz="1200" b="1" dirty="0" err="1" smtClean="0"/>
              <a:t>Institute</a:t>
            </a:r>
            <a:r>
              <a:rPr lang="it-IT" sz="1200" b="1" dirty="0" smtClean="0"/>
              <a:t> </a:t>
            </a:r>
            <a:r>
              <a:rPr lang="it-IT" sz="1200" b="1" dirty="0" err="1" smtClean="0"/>
              <a:t>of</a:t>
            </a:r>
            <a:r>
              <a:rPr lang="it-IT" sz="1200" b="1" dirty="0" smtClean="0"/>
              <a:t> </a:t>
            </a:r>
            <a:r>
              <a:rPr lang="it-IT" sz="1200" b="1" dirty="0" err="1" smtClean="0"/>
              <a:t>Neurological</a:t>
            </a:r>
            <a:r>
              <a:rPr lang="it-IT" sz="1200" b="1" dirty="0" smtClean="0"/>
              <a:t> </a:t>
            </a:r>
            <a:r>
              <a:rPr lang="it-IT" sz="1200" b="1" dirty="0" err="1" smtClean="0"/>
              <a:t>Sciences</a:t>
            </a:r>
            <a:r>
              <a:rPr lang="en-US" sz="1200" b="1" dirty="0" smtClean="0"/>
              <a:t> , Italy</a:t>
            </a:r>
          </a:p>
        </p:txBody>
      </p:sp>
      <p:pic>
        <p:nvPicPr>
          <p:cNvPr id="21" name="Picture 8" descr="http://www.selab.isti.cnr.it/ws-mate/cnrBlue.jpg"/>
          <p:cNvPicPr>
            <a:picLocks noChangeAspect="1" noChangeArrowheads="1"/>
          </p:cNvPicPr>
          <p:nvPr/>
        </p:nvPicPr>
        <p:blipFill>
          <a:blip r:embed="rId6" cstate="print"/>
          <a:srcRect/>
          <a:stretch>
            <a:fillRect/>
          </a:stretch>
        </p:blipFill>
        <p:spPr bwMode="auto">
          <a:xfrm>
            <a:off x="1142976" y="6572273"/>
            <a:ext cx="285752" cy="243357"/>
          </a:xfrm>
          <a:prstGeom prst="rect">
            <a:avLst/>
          </a:prstGeom>
          <a:noFill/>
        </p:spPr>
      </p:pic>
      <p:cxnSp>
        <p:nvCxnSpPr>
          <p:cNvPr id="22" name="Connettore 1 21"/>
          <p:cNvCxnSpPr/>
          <p:nvPr/>
        </p:nvCxnSpPr>
        <p:spPr>
          <a:xfrm>
            <a:off x="1332149" y="5949281"/>
            <a:ext cx="750099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C:\Users\bhargavi-k\Desktop\AI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538" y="188641"/>
            <a:ext cx="7892951"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5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500"/>
                                        <p:tgtEl>
                                          <p:spTgt spid="10"/>
                                        </p:tgtEl>
                                      </p:cBhvr>
                                    </p:animEffect>
                                  </p:childTnLst>
                                </p:cTn>
                              </p:par>
                              <p:par>
                                <p:cTn id="14" presetID="6"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500"/>
                                        <p:tgtEl>
                                          <p:spTgt spid="1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5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500"/>
                                        <p:tgtEl>
                                          <p:spTgt spid="1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500"/>
                                        <p:tgtEl>
                                          <p:spTgt spid="12"/>
                                        </p:tgtEl>
                                      </p:cBhvr>
                                    </p:animEffect>
                                  </p:childTnLst>
                                </p:cTn>
                              </p:par>
                              <p:par>
                                <p:cTn id="26" presetID="6" presetClass="entr" presetSubtype="16"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500"/>
                                        <p:tgtEl>
                                          <p:spTgt spid="1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500"/>
                                        <p:tgtEl>
                                          <p:spTgt spid="13"/>
                                        </p:tgtEl>
                                      </p:cBhvr>
                                    </p:animEffect>
                                  </p:childTnLst>
                                </p:cTn>
                              </p:par>
                              <p:par>
                                <p:cTn id="32" presetID="6"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nodeType="clickEffect">
                                  <p:stCondLst>
                                    <p:cond delay="0"/>
                                  </p:stCondLst>
                                  <p:childTnLst>
                                    <p:animEffect transition="out" filter="box(in)">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4" presetClass="exit" presetSubtype="16" fill="hold" grpId="1" nodeType="withEffect">
                                  <p:stCondLst>
                                    <p:cond delay="0"/>
                                  </p:stCondLst>
                                  <p:childTnLst>
                                    <p:animEffect transition="out" filter="box(in)">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4" presetClass="exit" presetSubtype="16" fill="hold" grpId="1" nodeType="withEffect">
                                  <p:stCondLst>
                                    <p:cond delay="0"/>
                                  </p:stCondLst>
                                  <p:childTnLst>
                                    <p:animEffect transition="out" filter="box(in)">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4" presetClass="exit" presetSubtype="16" fill="hold" grpId="1" nodeType="withEffect">
                                  <p:stCondLst>
                                    <p:cond delay="0"/>
                                  </p:stCondLst>
                                  <p:childTnLst>
                                    <p:animEffect transition="out" filter="box(in)">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4" presetClass="exit" presetSubtype="16" fill="hold" nodeType="withEffect">
                                  <p:stCondLst>
                                    <p:cond delay="0"/>
                                  </p:stCondLst>
                                  <p:childTnLst>
                                    <p:animEffect transition="out" filter="box(in)">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4" presetClass="exit" presetSubtype="16" fill="hold" nodeType="withEffect">
                                  <p:stCondLst>
                                    <p:cond delay="0"/>
                                  </p:stCondLst>
                                  <p:childTnLst>
                                    <p:animEffect transition="out" filter="box(in)">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par>
                                <p:cTn id="55" presetID="4" presetClass="exit" presetSubtype="16" fill="hold" nodeType="withEffect">
                                  <p:stCondLst>
                                    <p:cond delay="0"/>
                                  </p:stCondLst>
                                  <p:childTnLst>
                                    <p:animEffect transition="out" filter="box(in)">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par>
                                <p:cTn id="58" presetID="4" presetClass="exit" presetSubtype="16" fill="hold" nodeType="withEffect">
                                  <p:stCondLst>
                                    <p:cond delay="0"/>
                                  </p:stCondLst>
                                  <p:childTnLst>
                                    <p:animEffect transition="out" filter="box(in)">
                                      <p:cBhvr>
                                        <p:cTn id="59" dur="500"/>
                                        <p:tgtEl>
                                          <p:spTgt spid="18"/>
                                        </p:tgtEl>
                                      </p:cBhvr>
                                    </p:animEffect>
                                    <p:set>
                                      <p:cBhvr>
                                        <p:cTn id="60" dur="1" fill="hold">
                                          <p:stCondLst>
                                            <p:cond delay="499"/>
                                          </p:stCondLst>
                                        </p:cTn>
                                        <p:tgtEl>
                                          <p:spTgt spid="18"/>
                                        </p:tgtEl>
                                        <p:attrNameLst>
                                          <p:attrName>style.visibility</p:attrName>
                                        </p:attrNameLst>
                                      </p:cBhvr>
                                      <p:to>
                                        <p:strVal val="hidden"/>
                                      </p:to>
                                    </p:set>
                                  </p:childTnLst>
                                </p:cTn>
                              </p:par>
                              <p:par>
                                <p:cTn id="61" presetID="4" presetClass="exit" presetSubtype="16" fill="hold" grpId="1" nodeType="withEffect">
                                  <p:stCondLst>
                                    <p:cond delay="0"/>
                                  </p:stCondLst>
                                  <p:childTnLst>
                                    <p:animEffect transition="out" filter="box(in)">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par>
                                <p:cTn id="64" presetID="4" presetClass="exit" presetSubtype="16" fill="hold" grpId="1" nodeType="withEffect">
                                  <p:stCondLst>
                                    <p:cond delay="0"/>
                                  </p:stCondLst>
                                  <p:childTnLst>
                                    <p:animEffect transition="out" filter="box(in)">
                                      <p:cBhvr>
                                        <p:cTn id="65" dur="500"/>
                                        <p:tgtEl>
                                          <p:spTgt spid="8"/>
                                        </p:tgtEl>
                                      </p:cBhvr>
                                    </p:animEffect>
                                    <p:set>
                                      <p:cBhvr>
                                        <p:cTn id="66" dur="1" fill="hold">
                                          <p:stCondLst>
                                            <p:cond delay="499"/>
                                          </p:stCondLst>
                                        </p:cTn>
                                        <p:tgtEl>
                                          <p:spTgt spid="8"/>
                                        </p:tgtEl>
                                        <p:attrNameLst>
                                          <p:attrName>style.visibility</p:attrName>
                                        </p:attrNameLst>
                                      </p:cBhvr>
                                      <p:to>
                                        <p:strVal val="hidden"/>
                                      </p:to>
                                    </p:set>
                                  </p:childTnLst>
                                </p:cTn>
                              </p:par>
                              <p:par>
                                <p:cTn id="67" presetID="55"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1000" fill="hold"/>
                                        <p:tgtEl>
                                          <p:spTgt spid="19"/>
                                        </p:tgtEl>
                                        <p:attrNameLst>
                                          <p:attrName>ppt_w</p:attrName>
                                        </p:attrNameLst>
                                      </p:cBhvr>
                                      <p:tavLst>
                                        <p:tav tm="0">
                                          <p:val>
                                            <p:strVal val="#ppt_w*0.70"/>
                                          </p:val>
                                        </p:tav>
                                        <p:tav tm="100000">
                                          <p:val>
                                            <p:strVal val="#ppt_w"/>
                                          </p:val>
                                        </p:tav>
                                      </p:tavLst>
                                    </p:anim>
                                    <p:anim calcmode="lin" valueType="num">
                                      <p:cBhvr>
                                        <p:cTn id="70" dur="1000" fill="hold"/>
                                        <p:tgtEl>
                                          <p:spTgt spid="19"/>
                                        </p:tgtEl>
                                        <p:attrNameLst>
                                          <p:attrName>ppt_h</p:attrName>
                                        </p:attrNameLst>
                                      </p:cBhvr>
                                      <p:tavLst>
                                        <p:tav tm="0">
                                          <p:val>
                                            <p:strVal val="#ppt_h"/>
                                          </p:val>
                                        </p:tav>
                                        <p:tav tm="100000">
                                          <p:val>
                                            <p:strVal val="#ppt_h"/>
                                          </p:val>
                                        </p:tav>
                                      </p:tavLst>
                                    </p:anim>
                                    <p:animEffect transition="in" filter="fade">
                                      <p:cBhvr>
                                        <p:cTn id="71" dur="1000"/>
                                        <p:tgtEl>
                                          <p:spTgt spid="19"/>
                                        </p:tgtEl>
                                      </p:cBhvr>
                                    </p:animEffect>
                                  </p:childTnLst>
                                </p:cTn>
                              </p:par>
                              <p:par>
                                <p:cTn id="72" presetID="55" presetClass="entr" presetSubtype="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1000" fill="hold"/>
                                        <p:tgtEl>
                                          <p:spTgt spid="21"/>
                                        </p:tgtEl>
                                        <p:attrNameLst>
                                          <p:attrName>ppt_w</p:attrName>
                                        </p:attrNameLst>
                                      </p:cBhvr>
                                      <p:tavLst>
                                        <p:tav tm="0">
                                          <p:val>
                                            <p:strVal val="#ppt_w*0.70"/>
                                          </p:val>
                                        </p:tav>
                                        <p:tav tm="100000">
                                          <p:val>
                                            <p:strVal val="#ppt_w"/>
                                          </p:val>
                                        </p:tav>
                                      </p:tavLst>
                                    </p:anim>
                                    <p:anim calcmode="lin" valueType="num">
                                      <p:cBhvr>
                                        <p:cTn id="75" dur="1000" fill="hold"/>
                                        <p:tgtEl>
                                          <p:spTgt spid="21"/>
                                        </p:tgtEl>
                                        <p:attrNameLst>
                                          <p:attrName>ppt_h</p:attrName>
                                        </p:attrNameLst>
                                      </p:cBhvr>
                                      <p:tavLst>
                                        <p:tav tm="0">
                                          <p:val>
                                            <p:strVal val="#ppt_h"/>
                                          </p:val>
                                        </p:tav>
                                        <p:tav tm="100000">
                                          <p:val>
                                            <p:strVal val="#ppt_h"/>
                                          </p:val>
                                        </p:tav>
                                      </p:tavLst>
                                    </p:anim>
                                    <p:animEffect transition="in" filter="fade">
                                      <p:cBhvr>
                                        <p:cTn id="76" dur="1000"/>
                                        <p:tgtEl>
                                          <p:spTgt spid="21"/>
                                        </p:tgtEl>
                                      </p:cBhvr>
                                    </p:animEffect>
                                  </p:childTnLst>
                                </p:cTn>
                              </p:par>
                              <p:par>
                                <p:cTn id="77" presetID="55" presetClass="entr" presetSubtype="0"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strVal val="#ppt_w*0.70"/>
                                          </p:val>
                                        </p:tav>
                                        <p:tav tm="100000">
                                          <p:val>
                                            <p:strVal val="#ppt_w"/>
                                          </p:val>
                                        </p:tav>
                                      </p:tavLst>
                                    </p:anim>
                                    <p:anim calcmode="lin" valueType="num">
                                      <p:cBhvr>
                                        <p:cTn id="80" dur="500" fill="hold"/>
                                        <p:tgtEl>
                                          <p:spTgt spid="22"/>
                                        </p:tgtEl>
                                        <p:attrNameLst>
                                          <p:attrName>ppt_h</p:attrName>
                                        </p:attrNameLst>
                                      </p:cBhvr>
                                      <p:tavLst>
                                        <p:tav tm="0">
                                          <p:val>
                                            <p:strVal val="#ppt_h"/>
                                          </p:val>
                                        </p:tav>
                                        <p:tav tm="100000">
                                          <p:val>
                                            <p:strVal val="#ppt_h"/>
                                          </p:val>
                                        </p:tav>
                                      </p:tavLst>
                                    </p:anim>
                                    <p:animEffect transition="in" filter="fade">
                                      <p:cBhvr>
                                        <p:cTn id="8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p:bldP spid="10" grpId="1"/>
      <p:bldP spid="11" grpId="0"/>
      <p:bldP spid="11" grpId="1"/>
      <p:bldP spid="12" grpId="0"/>
      <p:bldP spid="12" grpId="1"/>
      <p:bldP spid="13" grpId="0"/>
      <p:bldP spid="13" grpId="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 name="Rettangolo 4"/>
          <p:cNvSpPr/>
          <p:nvPr/>
        </p:nvSpPr>
        <p:spPr>
          <a:xfrm>
            <a:off x="1500167" y="2643182"/>
            <a:ext cx="571504"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Picture 5" descr="http://www.carso.si/modules/aktualno/uploads/algea_fit_puzzli.jpg"/>
          <p:cNvPicPr>
            <a:picLocks noChangeAspect="1" noChangeArrowheads="1"/>
          </p:cNvPicPr>
          <p:nvPr/>
        </p:nvPicPr>
        <p:blipFill>
          <a:blip r:embed="rId4"/>
          <a:srcRect/>
          <a:stretch>
            <a:fillRect/>
          </a:stretch>
        </p:blipFill>
        <p:spPr bwMode="auto">
          <a:xfrm>
            <a:off x="1043609" y="3338179"/>
            <a:ext cx="2461604" cy="2331554"/>
          </a:xfrm>
          <a:prstGeom prst="rect">
            <a:avLst/>
          </a:prstGeom>
          <a:noFill/>
        </p:spPr>
      </p:pic>
      <p:sp>
        <p:nvSpPr>
          <p:cNvPr id="10" name="Rettangolo 9"/>
          <p:cNvSpPr/>
          <p:nvPr/>
        </p:nvSpPr>
        <p:spPr>
          <a:xfrm>
            <a:off x="1979713" y="1795667"/>
            <a:ext cx="5832648" cy="707886"/>
          </a:xfrm>
          <a:prstGeom prst="rect">
            <a:avLst/>
          </a:prstGeom>
        </p:spPr>
        <p:txBody>
          <a:bodyPr wrap="square">
            <a:spAutoFit/>
          </a:bodyPr>
          <a:lstStyle/>
          <a:p>
            <a:pPr algn="ctr"/>
            <a:r>
              <a:rPr lang="it-IT" sz="4000" b="1" dirty="0" smtClean="0">
                <a:effectLst>
                  <a:outerShdw blurRad="38100" dist="38100" dir="2700000" algn="tl">
                    <a:srgbClr val="000000">
                      <a:alpha val="43137"/>
                    </a:srgbClr>
                  </a:outerShdw>
                </a:effectLst>
              </a:rPr>
              <a:t>CONCLUSION</a:t>
            </a:r>
            <a:endParaRPr lang="it-IT" sz="4000" b="1" dirty="0">
              <a:effectLst>
                <a:outerShdw blurRad="38100" dist="38100" dir="2700000" algn="tl">
                  <a:srgbClr val="000000">
                    <a:alpha val="43137"/>
                  </a:srgbClr>
                </a:outerShdw>
              </a:effectLst>
            </a:endParaRPr>
          </a:p>
        </p:txBody>
      </p:sp>
      <p:sp>
        <p:nvSpPr>
          <p:cNvPr id="9" name="Rettangolo 8"/>
          <p:cNvSpPr/>
          <p:nvPr/>
        </p:nvSpPr>
        <p:spPr>
          <a:xfrm>
            <a:off x="3654561" y="3284985"/>
            <a:ext cx="5190444" cy="2308324"/>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en-US" sz="1600" b="1" dirty="0" smtClean="0">
              <a:solidFill>
                <a:schemeClr val="tx2"/>
              </a:solidFill>
            </a:endParaRPr>
          </a:p>
          <a:p>
            <a:pPr algn="ctr"/>
            <a:r>
              <a:rPr lang="en-US" sz="1600" b="1" dirty="0" smtClean="0">
                <a:solidFill>
                  <a:schemeClr val="tx2"/>
                </a:solidFill>
              </a:rPr>
              <a:t>Our results reveal</a:t>
            </a:r>
            <a:r>
              <a:rPr lang="en-US" sz="1600" dirty="0" smtClean="0">
                <a:solidFill>
                  <a:schemeClr val="tx2"/>
                </a:solidFill>
              </a:rPr>
              <a:t>:</a:t>
            </a:r>
          </a:p>
          <a:p>
            <a:pPr algn="ctr">
              <a:buFont typeface="Wingdings" pitchFamily="2" charset="2"/>
              <a:buChar char="ü"/>
            </a:pPr>
            <a:r>
              <a:rPr lang="en-US" sz="1600" dirty="0">
                <a:solidFill>
                  <a:schemeClr val="tx2"/>
                </a:solidFill>
              </a:rPr>
              <a:t>T</a:t>
            </a:r>
            <a:r>
              <a:rPr lang="en-US" sz="1600" dirty="0" smtClean="0">
                <a:solidFill>
                  <a:schemeClr val="tx2"/>
                </a:solidFill>
              </a:rPr>
              <a:t>he existence of a previously unknown transcriptional program </a:t>
            </a:r>
            <a:r>
              <a:rPr lang="en-US" sz="1600" dirty="0" smtClean="0">
                <a:solidFill>
                  <a:schemeClr val="tx2"/>
                </a:solidFill>
                <a:ea typeface="Times New Roman" pitchFamily="18" charset="0"/>
                <a:cs typeface="Times New Roman" pitchFamily="18" charset="0"/>
              </a:rPr>
              <a:t>associated to neuronal survival.</a:t>
            </a:r>
          </a:p>
          <a:p>
            <a:endParaRPr lang="en-US" sz="1600" dirty="0" smtClean="0">
              <a:solidFill>
                <a:schemeClr val="tx2"/>
              </a:solidFill>
              <a:ea typeface="Times New Roman" pitchFamily="18" charset="0"/>
              <a:cs typeface="Times New Roman" pitchFamily="18" charset="0"/>
            </a:endParaRPr>
          </a:p>
          <a:p>
            <a:pPr algn="ctr"/>
            <a:r>
              <a:rPr lang="en-US" sz="1600" b="1" dirty="0" smtClean="0">
                <a:solidFill>
                  <a:schemeClr val="tx2"/>
                </a:solidFill>
              </a:rPr>
              <a:t>Our results form:</a:t>
            </a:r>
            <a:endParaRPr lang="en-US" sz="1600" dirty="0" smtClean="0">
              <a:solidFill>
                <a:schemeClr val="tx2"/>
              </a:solidFill>
            </a:endParaRPr>
          </a:p>
          <a:p>
            <a:pPr algn="ctr">
              <a:buFont typeface="Wingdings" pitchFamily="2" charset="2"/>
              <a:buChar char="ü"/>
            </a:pPr>
            <a:r>
              <a:rPr lang="en-US" sz="1600" dirty="0">
                <a:solidFill>
                  <a:schemeClr val="tx2"/>
                </a:solidFill>
              </a:rPr>
              <a:t>T</a:t>
            </a:r>
            <a:r>
              <a:rPr lang="en-US" sz="1600" dirty="0" smtClean="0">
                <a:solidFill>
                  <a:schemeClr val="tx2"/>
                </a:solidFill>
              </a:rPr>
              <a:t>he basis for further functional analyses and pharmacological exploitation to identify neuroprotective drugs.</a:t>
            </a:r>
            <a:endParaRPr lang="it-IT" sz="1600" dirty="0" smtClean="0">
              <a:solidFill>
                <a:schemeClr val="tx2"/>
              </a:solidFill>
            </a:endParaRPr>
          </a:p>
        </p:txBody>
      </p:sp>
      <p:sp>
        <p:nvSpPr>
          <p:cNvPr id="7" name="Rettangolo 6"/>
          <p:cNvSpPr/>
          <p:nvPr/>
        </p:nvSpPr>
        <p:spPr>
          <a:xfrm>
            <a:off x="1318580" y="5739350"/>
            <a:ext cx="4572000" cy="738664"/>
          </a:xfrm>
          <a:prstGeom prst="rect">
            <a:avLst/>
          </a:prstGeom>
        </p:spPr>
        <p:txBody>
          <a:bodyPr wrap="square">
            <a:spAutoFit/>
          </a:bodyPr>
          <a:lstStyle/>
          <a:p>
            <a:pPr>
              <a:lnSpc>
                <a:spcPct val="150000"/>
              </a:lnSpc>
            </a:pPr>
            <a:r>
              <a:rPr lang="en-US" sz="1200" b="1" dirty="0" smtClean="0"/>
              <a:t>Dr. Barbara </a:t>
            </a:r>
            <a:r>
              <a:rPr lang="en-US" sz="1200" b="1" dirty="0" err="1" smtClean="0"/>
              <a:t>Maino</a:t>
            </a:r>
            <a:r>
              <a:rPr lang="en-US" sz="1200" b="1" dirty="0" smtClean="0"/>
              <a:t> </a:t>
            </a:r>
          </a:p>
          <a:p>
            <a:r>
              <a:rPr lang="en-US" sz="1200" b="1" dirty="0" smtClean="0"/>
              <a:t>National Research Council - </a:t>
            </a:r>
            <a:r>
              <a:rPr lang="it-IT" sz="1200" b="1" dirty="0" err="1" smtClean="0"/>
              <a:t>Institute</a:t>
            </a:r>
            <a:r>
              <a:rPr lang="it-IT" sz="1200" b="1" dirty="0" smtClean="0"/>
              <a:t> </a:t>
            </a:r>
            <a:r>
              <a:rPr lang="it-IT" sz="1200" b="1" dirty="0" err="1" smtClean="0"/>
              <a:t>of</a:t>
            </a:r>
            <a:r>
              <a:rPr lang="it-IT" sz="1200" b="1" dirty="0" smtClean="0"/>
              <a:t> </a:t>
            </a:r>
            <a:r>
              <a:rPr lang="it-IT" sz="1200" b="1" dirty="0" err="1" smtClean="0"/>
              <a:t>Neurological</a:t>
            </a:r>
            <a:r>
              <a:rPr lang="it-IT" sz="1200" b="1" dirty="0" smtClean="0"/>
              <a:t> </a:t>
            </a:r>
            <a:r>
              <a:rPr lang="it-IT" sz="1200" b="1" dirty="0" err="1" smtClean="0"/>
              <a:t>Sciences</a:t>
            </a:r>
            <a:r>
              <a:rPr lang="en-US" sz="1200" b="1" dirty="0" smtClean="0"/>
              <a:t> , Italy</a:t>
            </a:r>
          </a:p>
        </p:txBody>
      </p:sp>
      <p:pic>
        <p:nvPicPr>
          <p:cNvPr id="8" name="Picture 8" descr="http://www.selab.isti.cnr.it/ws-mate/cnrBlue.jpg"/>
          <p:cNvPicPr>
            <a:picLocks noChangeAspect="1" noChangeArrowheads="1"/>
          </p:cNvPicPr>
          <p:nvPr/>
        </p:nvPicPr>
        <p:blipFill>
          <a:blip r:embed="rId5" cstate="print"/>
          <a:srcRect/>
          <a:stretch>
            <a:fillRect/>
          </a:stretch>
        </p:blipFill>
        <p:spPr bwMode="auto">
          <a:xfrm>
            <a:off x="1142976" y="6572273"/>
            <a:ext cx="285752" cy="243357"/>
          </a:xfrm>
          <a:prstGeom prst="rect">
            <a:avLst/>
          </a:prstGeom>
          <a:noFill/>
        </p:spPr>
      </p:pic>
      <p:cxnSp>
        <p:nvCxnSpPr>
          <p:cNvPr id="11" name="Connettore 1 10"/>
          <p:cNvCxnSpPr/>
          <p:nvPr/>
        </p:nvCxnSpPr>
        <p:spPr>
          <a:xfrm>
            <a:off x="1294034" y="5733257"/>
            <a:ext cx="750099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C:\Users\bhargavi-k\Desktop\AI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2977" y="332657"/>
            <a:ext cx="7702028"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 name="Rettangolo 4"/>
          <p:cNvSpPr/>
          <p:nvPr/>
        </p:nvSpPr>
        <p:spPr>
          <a:xfrm>
            <a:off x="1500167" y="2643182"/>
            <a:ext cx="571504"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1373271" y="2169376"/>
            <a:ext cx="7429552" cy="830997"/>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1600" dirty="0" smtClean="0">
                <a:solidFill>
                  <a:schemeClr val="tx1"/>
                </a:solidFill>
              </a:rPr>
              <a:t>Pharmacological exploitation of potential targets will help to determine their cause-relationship and </a:t>
            </a:r>
          </a:p>
          <a:p>
            <a:pPr algn="ctr"/>
            <a:r>
              <a:rPr lang="en-US" sz="1600" dirty="0" smtClean="0">
                <a:solidFill>
                  <a:schemeClr val="tx1"/>
                </a:solidFill>
              </a:rPr>
              <a:t>identify new clues for neuroprotective drugs.</a:t>
            </a:r>
            <a:endParaRPr lang="it-IT" sz="1600" dirty="0">
              <a:solidFill>
                <a:schemeClr val="tx1"/>
              </a:solidFill>
            </a:endParaRPr>
          </a:p>
        </p:txBody>
      </p:sp>
      <p:sp>
        <p:nvSpPr>
          <p:cNvPr id="10" name="Rettangolo 9"/>
          <p:cNvSpPr/>
          <p:nvPr/>
        </p:nvSpPr>
        <p:spPr>
          <a:xfrm>
            <a:off x="3096991" y="1268760"/>
            <a:ext cx="3884397" cy="707886"/>
          </a:xfrm>
          <a:prstGeom prst="rect">
            <a:avLst/>
          </a:prstGeom>
        </p:spPr>
        <p:txBody>
          <a:bodyPr wrap="none">
            <a:spAutoFit/>
          </a:bodyPr>
          <a:lstStyle/>
          <a:p>
            <a:r>
              <a:rPr lang="it-IT" sz="4000" b="1" dirty="0" smtClean="0">
                <a:solidFill>
                  <a:schemeClr val="tx2"/>
                </a:solidFill>
                <a:effectLst>
                  <a:outerShdw blurRad="38100" dist="38100" dir="2700000" algn="tl">
                    <a:srgbClr val="000000">
                      <a:alpha val="43137"/>
                    </a:srgbClr>
                  </a:outerShdw>
                </a:effectLst>
              </a:rPr>
              <a:t>THE FUTURE ?</a:t>
            </a:r>
            <a:endParaRPr lang="it-IT" sz="4000" b="1" dirty="0">
              <a:solidFill>
                <a:schemeClr val="tx2"/>
              </a:solidFill>
              <a:effectLst>
                <a:outerShdw blurRad="38100" dist="38100" dir="2700000" algn="tl">
                  <a:srgbClr val="000000">
                    <a:alpha val="43137"/>
                  </a:srgbClr>
                </a:outerShdw>
              </a:effectLst>
            </a:endParaRPr>
          </a:p>
        </p:txBody>
      </p:sp>
      <p:sp>
        <p:nvSpPr>
          <p:cNvPr id="12" name="Rettangolo 11"/>
          <p:cNvSpPr/>
          <p:nvPr/>
        </p:nvSpPr>
        <p:spPr>
          <a:xfrm>
            <a:off x="4250529" y="4149080"/>
            <a:ext cx="3929091" cy="156966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FFC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lnSpc>
                <a:spcPct val="150000"/>
              </a:lnSpc>
              <a:defRPr/>
            </a:pPr>
            <a:r>
              <a:rPr lang="en-US" sz="1600" dirty="0" smtClean="0">
                <a:solidFill>
                  <a:schemeClr val="tx1"/>
                </a:solidFill>
                <a:cs typeface="Arial" charset="0"/>
              </a:rPr>
              <a:t>Further studies will be interesting for understanding complex biological systems as well as DRUG DISCOVERY and NEURODISEASE DIAGNOSIS.</a:t>
            </a:r>
            <a:endParaRPr lang="it-IT" sz="1600" dirty="0">
              <a:solidFill>
                <a:schemeClr val="tx1"/>
              </a:solidFill>
              <a:cs typeface="Arial" charset="0"/>
            </a:endParaRPr>
          </a:p>
        </p:txBody>
      </p:sp>
      <p:sp>
        <p:nvSpPr>
          <p:cNvPr id="13" name="Freccia in giù 12"/>
          <p:cNvSpPr/>
          <p:nvPr/>
        </p:nvSpPr>
        <p:spPr>
          <a:xfrm>
            <a:off x="5950611" y="3251916"/>
            <a:ext cx="571504" cy="571504"/>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pic>
        <p:nvPicPr>
          <p:cNvPr id="2050" name="Picture 2" descr="http://www.web-internet.it/images/puzzle.jpg"/>
          <p:cNvPicPr>
            <a:picLocks noChangeAspect="1" noChangeArrowheads="1"/>
          </p:cNvPicPr>
          <p:nvPr/>
        </p:nvPicPr>
        <p:blipFill>
          <a:blip r:embed="rId4"/>
          <a:srcRect/>
          <a:stretch>
            <a:fillRect/>
          </a:stretch>
        </p:blipFill>
        <p:spPr bwMode="auto">
          <a:xfrm>
            <a:off x="1043927" y="3000373"/>
            <a:ext cx="3143272" cy="2224838"/>
          </a:xfrm>
          <a:prstGeom prst="ellipse">
            <a:avLst/>
          </a:prstGeom>
          <a:ln>
            <a:noFill/>
          </a:ln>
          <a:effectLst>
            <a:softEdge rad="112500"/>
          </a:effectLst>
        </p:spPr>
      </p:pic>
      <p:sp>
        <p:nvSpPr>
          <p:cNvPr id="8" name="Rettangolo 7"/>
          <p:cNvSpPr/>
          <p:nvPr/>
        </p:nvSpPr>
        <p:spPr>
          <a:xfrm>
            <a:off x="1373271" y="5820209"/>
            <a:ext cx="4572000" cy="738664"/>
          </a:xfrm>
          <a:prstGeom prst="rect">
            <a:avLst/>
          </a:prstGeom>
        </p:spPr>
        <p:txBody>
          <a:bodyPr wrap="square">
            <a:spAutoFit/>
          </a:bodyPr>
          <a:lstStyle/>
          <a:p>
            <a:pPr>
              <a:lnSpc>
                <a:spcPct val="150000"/>
              </a:lnSpc>
            </a:pPr>
            <a:r>
              <a:rPr lang="en-US" sz="1200" b="1" dirty="0" smtClean="0"/>
              <a:t>Dr. Barbara </a:t>
            </a:r>
            <a:r>
              <a:rPr lang="en-US" sz="1200" b="1" dirty="0" err="1" smtClean="0"/>
              <a:t>Maino</a:t>
            </a:r>
            <a:r>
              <a:rPr lang="en-US" sz="1200" b="1" dirty="0" smtClean="0"/>
              <a:t> </a:t>
            </a:r>
          </a:p>
          <a:p>
            <a:r>
              <a:rPr lang="en-US" sz="1200" b="1" dirty="0" smtClean="0"/>
              <a:t>National Research Council - </a:t>
            </a:r>
            <a:r>
              <a:rPr lang="it-IT" sz="1200" b="1" dirty="0" err="1" smtClean="0"/>
              <a:t>Institute</a:t>
            </a:r>
            <a:r>
              <a:rPr lang="it-IT" sz="1200" b="1" dirty="0" smtClean="0"/>
              <a:t> </a:t>
            </a:r>
            <a:r>
              <a:rPr lang="it-IT" sz="1200" b="1" dirty="0" err="1" smtClean="0"/>
              <a:t>of</a:t>
            </a:r>
            <a:r>
              <a:rPr lang="it-IT" sz="1200" b="1" dirty="0" smtClean="0"/>
              <a:t> </a:t>
            </a:r>
            <a:r>
              <a:rPr lang="it-IT" sz="1200" b="1" dirty="0" err="1" smtClean="0"/>
              <a:t>Neurological</a:t>
            </a:r>
            <a:r>
              <a:rPr lang="it-IT" sz="1200" b="1" dirty="0" smtClean="0"/>
              <a:t> </a:t>
            </a:r>
            <a:r>
              <a:rPr lang="it-IT" sz="1200" b="1" dirty="0" err="1" smtClean="0"/>
              <a:t>Sciences</a:t>
            </a:r>
            <a:r>
              <a:rPr lang="en-US" sz="1200" b="1" dirty="0" smtClean="0"/>
              <a:t> , Italy</a:t>
            </a:r>
          </a:p>
        </p:txBody>
      </p:sp>
      <p:pic>
        <p:nvPicPr>
          <p:cNvPr id="9" name="Picture 8" descr="http://www.selab.isti.cnr.it/ws-mate/cnrBlue.jpg"/>
          <p:cNvPicPr>
            <a:picLocks noChangeAspect="1" noChangeArrowheads="1"/>
          </p:cNvPicPr>
          <p:nvPr/>
        </p:nvPicPr>
        <p:blipFill>
          <a:blip r:embed="rId5" cstate="print"/>
          <a:srcRect/>
          <a:stretch>
            <a:fillRect/>
          </a:stretch>
        </p:blipFill>
        <p:spPr bwMode="auto">
          <a:xfrm>
            <a:off x="1142976" y="6572273"/>
            <a:ext cx="285752" cy="243357"/>
          </a:xfrm>
          <a:prstGeom prst="rect">
            <a:avLst/>
          </a:prstGeom>
          <a:noFill/>
        </p:spPr>
      </p:pic>
      <p:cxnSp>
        <p:nvCxnSpPr>
          <p:cNvPr id="11" name="Connettore 1 10"/>
          <p:cNvCxnSpPr/>
          <p:nvPr/>
        </p:nvCxnSpPr>
        <p:spPr>
          <a:xfrm>
            <a:off x="1279603" y="5835245"/>
            <a:ext cx="750099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C:\Users\bhargavi-k\Desktop\AI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1290" y="104476"/>
            <a:ext cx="7637617" cy="10168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052" y="2057400"/>
            <a:ext cx="4191000" cy="4419600"/>
          </a:xfrm>
        </p:spPr>
        <p:txBody>
          <a:bodyPr>
            <a:normAutofit fontScale="62500" lnSpcReduction="20000"/>
          </a:bodyPr>
          <a:lstStyle/>
          <a:p>
            <a:pPr>
              <a:buFont typeface="Wingdings" pitchFamily="2" charset="2"/>
              <a:buChar char="q"/>
              <a:defRPr/>
            </a:pPr>
            <a:endParaRPr lang="en-US" sz="2600" dirty="0" smtClean="0"/>
          </a:p>
          <a:p>
            <a:pPr>
              <a:buFont typeface="Wingdings" pitchFamily="2" charset="2"/>
              <a:buChar char="q"/>
              <a:defRPr/>
            </a:pPr>
            <a:r>
              <a:rPr lang="en-US" sz="3300" dirty="0" smtClean="0"/>
              <a:t>Journal of Community Medicine &amp; Health Education</a:t>
            </a:r>
          </a:p>
          <a:p>
            <a:pPr marL="137160" indent="0">
              <a:buNone/>
              <a:defRPr/>
            </a:pPr>
            <a:endParaRPr lang="en-US" sz="3300" dirty="0" smtClean="0"/>
          </a:p>
          <a:p>
            <a:pPr>
              <a:buFont typeface="Wingdings" pitchFamily="2" charset="2"/>
              <a:buChar char="q"/>
              <a:defRPr/>
            </a:pPr>
            <a:r>
              <a:rPr lang="en-US" sz="3300" dirty="0" smtClean="0"/>
              <a:t>Internal Medicine: Open Access</a:t>
            </a:r>
          </a:p>
          <a:p>
            <a:pPr>
              <a:buFont typeface="Wingdings" pitchFamily="2" charset="2"/>
              <a:buChar char="q"/>
              <a:defRPr/>
            </a:pPr>
            <a:endParaRPr lang="en-US" sz="3300" dirty="0" smtClean="0"/>
          </a:p>
          <a:p>
            <a:pPr>
              <a:buFont typeface="Wingdings" pitchFamily="2" charset="2"/>
              <a:buChar char="q"/>
              <a:defRPr/>
            </a:pPr>
            <a:r>
              <a:rPr lang="en-US" sz="3300" dirty="0" smtClean="0"/>
              <a:t>General Medicine: Open Access</a:t>
            </a:r>
          </a:p>
          <a:p>
            <a:pPr marL="137160" indent="0">
              <a:buNone/>
              <a:defRPr/>
            </a:pPr>
            <a:endParaRPr lang="en-US" sz="3300" dirty="0" smtClean="0"/>
          </a:p>
          <a:p>
            <a:pPr>
              <a:buFont typeface="Wingdings" pitchFamily="2" charset="2"/>
              <a:buChar char="q"/>
              <a:defRPr/>
            </a:pPr>
            <a:r>
              <a:rPr lang="en-US" sz="3300" dirty="0" smtClean="0"/>
              <a:t>Journal of Vascular Medicine &amp; Surgery</a:t>
            </a:r>
            <a:r>
              <a:rPr lang="en-US" dirty="0" smtClean="0"/>
              <a:t/>
            </a:r>
            <a:br>
              <a:rPr lang="en-US" dirty="0" smtClean="0"/>
            </a:br>
            <a:r>
              <a:rPr lang="en-US" dirty="0" smtClean="0"/>
              <a:t/>
            </a:r>
            <a:br>
              <a:rPr lang="en-US" dirty="0" smtClean="0"/>
            </a:br>
            <a:endParaRPr lang="en-US" dirty="0"/>
          </a:p>
        </p:txBody>
      </p:sp>
      <p:pic>
        <p:nvPicPr>
          <p:cNvPr id="15362" name="Picture 2" descr="C:\Users\bhargavi-k\Desktop\AI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152401"/>
            <a:ext cx="7695579" cy="1260375"/>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bhargavi-k\Desktop\alternative-integrative-medic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57400"/>
            <a:ext cx="3200400" cy="389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515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hargavi-k\Desktop\AI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532" y="548680"/>
            <a:ext cx="7787208" cy="11334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259632" y="1828800"/>
            <a:ext cx="5976664" cy="1143000"/>
          </a:xfrm>
        </p:spPr>
        <p:txBody>
          <a:bodyPr>
            <a:normAutofit/>
          </a:bodyPr>
          <a:lstStyle/>
          <a:p>
            <a:pPr algn="ctr"/>
            <a:r>
              <a:rPr lang="en-US" dirty="0" smtClean="0"/>
              <a:t>Related Conferences </a:t>
            </a:r>
            <a:endParaRPr lang="en-US" dirty="0"/>
          </a:p>
        </p:txBody>
      </p:sp>
      <p:sp>
        <p:nvSpPr>
          <p:cNvPr id="8" name="Content Placeholder 7"/>
          <p:cNvSpPr>
            <a:spLocks noGrp="1"/>
          </p:cNvSpPr>
          <p:nvPr>
            <p:ph idx="1"/>
          </p:nvPr>
        </p:nvSpPr>
        <p:spPr>
          <a:xfrm>
            <a:off x="933532" y="3212976"/>
            <a:ext cx="5294652" cy="3024336"/>
          </a:xfrm>
        </p:spPr>
        <p:txBody>
          <a:bodyPr>
            <a:normAutofit lnSpcReduction="10000"/>
          </a:bodyPr>
          <a:lstStyle/>
          <a:p>
            <a:endParaRPr lang="en-US" b="1" dirty="0" smtClean="0"/>
          </a:p>
          <a:p>
            <a:r>
              <a:rPr lang="en-US" b="1" dirty="0" smtClean="0"/>
              <a:t>2</a:t>
            </a:r>
            <a:r>
              <a:rPr lang="en-US" b="1" baseline="30000" dirty="0" smtClean="0"/>
              <a:t>nd</a:t>
            </a:r>
            <a:r>
              <a:rPr lang="en-US" b="1" dirty="0"/>
              <a:t> International Conference on</a:t>
            </a:r>
          </a:p>
          <a:p>
            <a:pPr marL="137160" indent="0">
              <a:buNone/>
            </a:pPr>
            <a:r>
              <a:rPr lang="en-US" dirty="0"/>
              <a:t>Predictive, Preventive and Personalized Medicine &amp; Molecular Diagnostics</a:t>
            </a:r>
          </a:p>
          <a:p>
            <a:pPr marL="137160" indent="0">
              <a:buNone/>
            </a:pPr>
            <a:endParaRPr lang="en-US" dirty="0"/>
          </a:p>
        </p:txBody>
      </p:sp>
      <p:pic>
        <p:nvPicPr>
          <p:cNvPr id="6"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227369"/>
            <a:ext cx="2405411"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050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a:xfrm>
            <a:off x="2051720" y="1447800"/>
            <a:ext cx="6881968" cy="4800600"/>
          </a:xfrm>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494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41168"/>
            <a:ext cx="2915816" cy="191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07504" y="1516101"/>
            <a:ext cx="7992888" cy="461665"/>
          </a:xfrm>
          <a:prstGeom prst="rect">
            <a:avLst/>
          </a:prstGeom>
        </p:spPr>
        <p:txBody>
          <a:bodyPr wrap="square">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a:t>
            </a:r>
            <a:r>
              <a:rPr lang="en-US" sz="2400" b="1" dirty="0" smtClean="0">
                <a:solidFill>
                  <a:schemeClr val="accent5">
                    <a:lumMod val="10000"/>
                  </a:schemeClr>
                </a:solidFill>
                <a:latin typeface="Andalus" panose="02020603050405020304" pitchFamily="18" charset="-78"/>
                <a:cs typeface="Andalus" panose="02020603050405020304" pitchFamily="18" charset="-78"/>
              </a:rPr>
              <a:t>Membership</a:t>
            </a: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2132856"/>
            <a:ext cx="7696200" cy="3759215"/>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pic>
        <p:nvPicPr>
          <p:cNvPr id="1026" name="Picture 2" descr="C:\Users\bhargavi-k\Desktop\AI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51793"/>
            <a:ext cx="8208912"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2"/>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30607" y="5910263"/>
            <a:ext cx="756084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a:t>
            </a:r>
            <a:r>
              <a:rPr lang="en-US" b="1" dirty="0" smtClean="0">
                <a:solidFill>
                  <a:srgbClr val="0070C0"/>
                </a:solidFill>
                <a:latin typeface="Microsoft YaHei" panose="020B0503020204020204" pitchFamily="34" charset="-122"/>
                <a:ea typeface="Microsoft YaHei" panose="020B0503020204020204" pitchFamily="34" charset="-122"/>
              </a:rPr>
              <a:t>:</a:t>
            </a:r>
          </a:p>
          <a:p>
            <a:pPr>
              <a:defRPr/>
            </a:pP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a:t>
            </a:r>
            <a:r>
              <a:rPr lang="en-US" b="1" dirty="0" smtClean="0">
                <a:solidFill>
                  <a:schemeClr val="accent5">
                    <a:lumMod val="10000"/>
                  </a:schemeClr>
                </a:solidFill>
                <a:latin typeface="Microsoft YaHei" panose="020B0503020204020204" pitchFamily="34" charset="-122"/>
                <a:ea typeface="Microsoft YaHei" panose="020B0503020204020204" pitchFamily="34" charset="-122"/>
                <a:hlinkClick r:id="rId3"/>
              </a:rPr>
              <a:t>esciencecentral.org/journals/alternative-integrative-medicine.php</a:t>
            </a:r>
            <a:r>
              <a:rPr lang="en-US" b="1" dirty="0" smtClean="0">
                <a:solidFill>
                  <a:schemeClr val="accent5">
                    <a:lumMod val="10000"/>
                  </a:schemeClr>
                </a:solidFill>
                <a:latin typeface="Microsoft YaHei" panose="020B0503020204020204" pitchFamily="34" charset="-122"/>
                <a:ea typeface="Microsoft YaHei" panose="020B0503020204020204" pitchFamily="34" charset="-122"/>
              </a:rPr>
              <a:t> </a:t>
            </a:r>
            <a:endParaRPr lang="en-US" b="1" dirty="0">
              <a:solidFill>
                <a:schemeClr val="accent5">
                  <a:lumMod val="10000"/>
                </a:schemeClr>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6"/>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a:srcRect/>
          <a:stretch>
            <a:fillRect/>
          </a:stretch>
        </p:blipFill>
        <p:spPr bwMode="auto">
          <a:xfrm>
            <a:off x="1000105" y="1916832"/>
            <a:ext cx="3571897" cy="3440994"/>
          </a:xfrm>
          <a:prstGeom prst="rect">
            <a:avLst/>
          </a:prstGeom>
          <a:ln>
            <a:noFill/>
          </a:ln>
          <a:effectLst>
            <a:softEdge rad="112500"/>
          </a:effectLst>
        </p:spPr>
      </p:pic>
      <p:sp>
        <p:nvSpPr>
          <p:cNvPr id="5" name="Rettangolo 4"/>
          <p:cNvSpPr/>
          <p:nvPr/>
        </p:nvSpPr>
        <p:spPr>
          <a:xfrm>
            <a:off x="1500167" y="2643182"/>
            <a:ext cx="571504"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1313315" y="5967446"/>
            <a:ext cx="4572000" cy="738664"/>
          </a:xfrm>
          <a:prstGeom prst="rect">
            <a:avLst/>
          </a:prstGeom>
        </p:spPr>
        <p:txBody>
          <a:bodyPr wrap="square">
            <a:spAutoFit/>
          </a:bodyPr>
          <a:lstStyle/>
          <a:p>
            <a:pPr>
              <a:lnSpc>
                <a:spcPct val="150000"/>
              </a:lnSpc>
            </a:pPr>
            <a:r>
              <a:rPr lang="en-US" sz="1200" b="1" dirty="0" smtClean="0"/>
              <a:t>Dr. Barbara </a:t>
            </a:r>
            <a:r>
              <a:rPr lang="en-US" sz="1200" b="1" dirty="0" err="1" smtClean="0"/>
              <a:t>Maino</a:t>
            </a:r>
            <a:r>
              <a:rPr lang="en-US" sz="1200" b="1" dirty="0" smtClean="0"/>
              <a:t> </a:t>
            </a:r>
          </a:p>
          <a:p>
            <a:r>
              <a:rPr lang="en-US" sz="1200" b="1" dirty="0" smtClean="0"/>
              <a:t>National Research Council - </a:t>
            </a:r>
            <a:r>
              <a:rPr lang="it-IT" sz="1200" b="1" dirty="0" err="1" smtClean="0"/>
              <a:t>Institute</a:t>
            </a:r>
            <a:r>
              <a:rPr lang="it-IT" sz="1200" b="1" dirty="0" smtClean="0"/>
              <a:t> </a:t>
            </a:r>
            <a:r>
              <a:rPr lang="it-IT" sz="1200" b="1" dirty="0" err="1" smtClean="0"/>
              <a:t>of</a:t>
            </a:r>
            <a:r>
              <a:rPr lang="it-IT" sz="1200" b="1" dirty="0" smtClean="0"/>
              <a:t> </a:t>
            </a:r>
            <a:r>
              <a:rPr lang="it-IT" sz="1200" b="1" dirty="0" err="1" smtClean="0"/>
              <a:t>Neurological</a:t>
            </a:r>
            <a:r>
              <a:rPr lang="it-IT" sz="1200" b="1" dirty="0" smtClean="0"/>
              <a:t> </a:t>
            </a:r>
            <a:r>
              <a:rPr lang="it-IT" sz="1200" b="1" dirty="0" err="1" smtClean="0"/>
              <a:t>Sciences</a:t>
            </a:r>
            <a:r>
              <a:rPr lang="en-US" sz="1200" b="1" dirty="0" smtClean="0"/>
              <a:t> , Italy</a:t>
            </a:r>
          </a:p>
        </p:txBody>
      </p:sp>
      <p:sp>
        <p:nvSpPr>
          <p:cNvPr id="22532" name="AutoShape 4" descr="data:image/jpeg;base64,/9j/4AAQSkZJRgABAQAAAQABAAD/2wCEAAkGBxQQDRQUDxQVFBQUFRQUFxQVFBQUFxQVGBQfFxcUFBYYHiogGB8lIBQUIjEhJyksLi4vFx8zODMsNygtMisBCgoKDg0OGhAQGiwkICQsLCwsLSwsLDQsLCwsLCwsLCwsLCwvLCwsLCwsLCwsLCwsLSwsLCwsLCwsLCwsLCwsNP/AABEIAM8A8wMBIgACEQEDEQH/xAAcAAEAAgIDAQAAAAAAAAAAAAAAAQcGCAIEBQP/xABNEAABAwICBQUKCggEBwEAAAABAAIDBBEFIQYHEjFBE1FhdJEXIjVSVHGBsrPTFCMyQlNygpKUoRY0YnOTsdHSM4OiwSQlQ2PD4fAV/8QAGQEBAAMBAQAAAAAAAAAAAAAAAAECAwQF/8QAJBEBAAICAQMFAQEBAAAAAAAAAAECAxExBBIUEyEyUWFBIoH/2gAMAwEAAhEDEQA/ALwUqEQSihEEooRBKhYTpZrJpqO7IbVEwyLWOsxh/bkzH2Rc89lUmkml9ViBInktH9CzvY/SN7/tE+ha0w2sja5cc1i0NKS3leWePmQASZ8xf8gbt17jmWD4trgncSKWCOMcHSEyOtz2FgD2qtEXTXBWP1G2QV+m+IT326uUAm9oyIbZ3ABjANvOb233Xi1NZJL/AIskklrkbb3PsTvI2ivii1isRxCBERSCIiAiIgIiILt1IeC5etP9lGrDVeakPBcvWn+yjVhLz8vzlaBSoRZpSihEEooRBKKEQSiIghSoUoCIvPxzGIqKndNUO2WN9LnO4MYOJPN/sCnI+2JYhFTQulqJGxxt3ucbDoA5ydwAzJyCpPTXWRNWEx0u1BT5g52klH7ZHyR+yD5zwHh6YaVTYlPtSktiafi4QbtZwufGfYm7ukgWC8FduPDEe88qzKAFKIt0CIvYwTRarrbGmge5pt8YbMjtfeHusHWz+TcqJmI5HjorQwrU7IbGrqWs52QsLz6JH26Pmnf0Z5LSaqKBg78TS9L5S3jv+LDfMspz0hOlFIthm6v8NaAPgzMss3yE+kl2an9AsN8mj+8/+5V8iv0aa8Ith/0Cw3yaP7z/AO5P0Cw3yaP7z/7k8iv0aa8Ith/0Cw3yaP7z/wC5P0Cw3yaP7z/7k8iv0aa8Ith/0Cw3yaP7z/7k/QLDfJo/vP8A7k8iv0aeLqQ8Fy9af7KNWGvOwfCoKOMx0rGxsLi8tBJu4gAnMng0di7+2OcLlvPdaZWSpUA33KVUEREBERAREQEREEKVClB1cTr46aB80ztmONpc49A4AcSdwAzJIC140y0pkxKpL33bE24ii8RvO62RceJ9AyC93WtpZ8LqTTwu+IgcQSN0soyLukNzA6do55FYGuzDj1HdPKsyIiLoQL19G9G6jEJdimZcA2fI7KOPj3zufMd6LnPcvf0A0BfiDuVn2o6YcRk6Y+LHfc3nf6BncttjF8Yo8GpGhwEbACI4YwC953kNF+1xIFzmc1jfLqe2vvKYh5Wi+rWlpAHTgVMvjSN7xv1Izcek3PmXPSDWTRUZ5NhNQ8ZFsOyWstwdISG8LWFyOICqvSzTmpxBxDnGKHdyMbjYj/uO3vP5Zbli6rGGbe95Ns7xfWtWzEiAR07eGy0SP3cXPFuxoWLVukFVMfjamd3QZXhu+/yQbceZeai2ilY4hCJGhxJcLk7ycyfOTvXHkW+KOwLmisOHIt8UdgTkW+KOwLmiDhyLfFHYE5FvijsC5og4ci3xR2BORb4o7AuaIOHIt8UdgTkW+KOwLmiD601U+L/Ce+OxuNh7mWPONkjPpXvYbp1XwW2Kl7gLd7LaUG3S+5/NY4iiaxPMC2MD1wbm10HMDJB/MxuO7zOJ32HBWNgmO09bHt0srZBlcDJzb8HsPfNPnC1hX3oaySCVskD3RyN3PabEX3jpHRuWNunrPHsnbalFWOhWtFszmQ4hZkhOy2cZRuO4CQfMJ5/k/VVmhclqTWdSslERVBERBCw7WjpKaGg2Yjaae8bCDmxtu/kHSAQB0uB4LMVrnp/j5r8SkeD8WwmKIcNhp+X9o7Tr8xaOC1w07rIljbRYWG4KURd6os01caFHEJeVnBbTRkXytyzvo2nmFu+PSAMyS3H9GMDfX1jII8trvnutfk4xbaefNcAdJA4q+8XxCDBsMu1oDIgGRRjIvedw85NyT9YrHLkmP8xzKYh1dNtLosKpw1ga6ZzbRQjINAyD3gfJYLbuNrDiRQmK4lLVTumqHl8jrXcbDIbmgDIAcw5zzqcWxOWrndNUP25H7zuAHBrB81o4D/ddRTjxxSP0mRERaoEWQaOaG1deA6CO0ZNuVkOwz0cXfZBVgYVqdiABq6iR5uDsxBsbbeKS4OJB5xsnPgs7Za15k0p9Ff0eq/DQLGBzjzmoqAT914H5Ll3McM8nd+IqveKnkU/U6a/otgO5jhnk7vxFV7xO5jhnk7vxFV7xPIp+mmv6LYDuY4Z5O78RVe8TuY4Z5O78RVe8TyKfppr+i2A7mOGeTu/EVXvE7mOGeTu/EVXvE8in6aa/otgO5jhnk7vxFV7xO5jhnk7vxFV7xPIp+mmv6K9a7VPQSD4oSwngWSuf2iXauP8A7JYbj2qaphBdSPbUNFzsEcnJbPIAnZcd3EX5lauakmleIvpUQOjeWSNcx7ci1zS1wPSDmF81qgVhautYLqVzKarO1TkhrHn5UFzYXPGP1fMLKvUVbVi0akbXg33KVUeqPTIhzaGpORvyDyTcHfyJvwtfZ81uZW2vPvSazqV0oiKoxrWLi5pMKme02e8CJnOHSd7ceYbTvsrXQBWlrzxK8tNTg5Na6Zw6Sdhh39EnaqtXdgrqu/tWREXp6M4X8Mr4IOEkgDvqAFz7dOy1y1mdRtC4dUWjwpqDl3j42pAdc372IX5NoHC9y48+0OYKttZOkhr8Qdsn4mAuijsbh3fd/J9ogehoVray8b+A4W4RENfLaCOw+Tdp2iLbtloNjz2WvoCwwx3TN5TKURF0IB/6sMyTwAHFW/oHqyazZnxEBz8nMpzYtZ0zeM79ncOnh8tUehwDW11QMznTt5gQQZXDiT83oz4i3x1m6wHbb6SheA0Asmmbfa2r2dFGeFrWLhzkC1iue95tPZVLJtK9Y1NQkxRDl5m3bybCAyMjK0j/AJtt1gCfMqwxfWJX1Dj8dyLT8yAbAGe/bN333X763QFiiK9MNam33mrJHm75JHm1rue9xtzXJXz5Z3jO+8VwRaaQ58s7xnfeKcs7xnfeK4Imhz5Z3jO+8U5Z3jO+8VwRNDnyzvGd94pyzvGd94rgiaF36knE4ZLck/8AEv3m/wD0o1YCr3Uh4Ll60/2UasNcGX5ytCERSs0vB0q0Tp8RitM0CQDvJmiz2Hz/ADm/snI+exFC6U6OTYdUmKcXBuY5AO9kbzjmIyu3h0ggnZheTpPgEWIUroZhvzY8Dvo3j5L29PRxBIORW2LLNZ1PCJhrKi7eLYbJS1EkEwAkjdsutmDlcOaeIIII866i7lUseWuBaSHAggjIgg3BHSFsdoLpEMQoGSm3Kt7yVoytI3ebXNg4WcOhwWuCznVBjXwfEuScbMqRsccpG3dGfzc37QWOandXf0mF7oiLhWa860Kwy41UX3R7ETfM2ME3z8Zz/wAliq72PybVfUu3bVRUOtzbUzjb810V6VY1WIUFZOo/D9utnnN7RRCMZZF0rrmxtvAi5/n9KrZXbqSpdnDJH8ZJ3cMwGsa0A8+YcftKmadUlMMV114lymIRwjdBHc5W7+Q3Pn71sfaVXi9rTaq5bFqt/wD33t3W/wAM8mPUXiq2ONViESL2dEME+H4hFBnsuO1IRfKNubsxuv8AJB53BeMrW1GYcCamoIzGxC083z3/APi7O1kt21mSGSazdIv/AM7D2xU/eSzAxRbNm8nG0APe3msC1otuLhzKhVl+tbFDUYxKAbsgDYW2NxcDaebbgdpzmn6gvuyxBVw17apkRF3sEwiWtqGwU4DpHXOZ2WtaN7nHgBccDvGRK1mdIdFFdmEapKRkY+FOkmeRnZxiYD+yG59pK7/ctw76OT+NL/VYeRROlCIr77luHfRyfxpf6p3LcO+jk/jS/wBU8iv6aUIivvuW4d9HJ/Gl/qnctw76OT+NL/VPIr+mlCIr77luHfRyfxpf6p3LcO+jk/jS/wBU8iv6adHUh4Ll60/2UasNeXo9gENBCYqVpaxzzIQ5znnaIDSbu6GheouS87tMwshSoUqoIiIKu12YCHQx1jBnGRFL0sc74snzOdb/ADOhVAtoscw8VNJNC7dLG9nmJaQD6DY+hauC/EEHiCLEHiCOC7entuuvpWUrnBO6N7XsyexzXtPM5p2mntAXBFuhtRh1W2eCOVmbZGMkaehzQ4fzRYbq4x9gwenbKbOaHsya496yVzWf6Q1F5tq6mYXUU9xJJJJJJJJNyScySeJUL6VEJZI5jt7HOabbrtNjbsXzXpKCv3VCP+Rw9L579Px7hn6AOxUEr71QSA4JEBvbJOD0Eyud/JwWHUfD/qYUZiLiaiUk3JkkJJzJJebkniuuu1isZZVTNdvbNK0+cSEH+S6q2jhAr01LwBuEFwveSeV7vOA2PL0Rt/NUWr51OeBmfvZvXWPUfBMKV0hkLq+pLsyaick/5rl0F3cc/XajrE/tXLpLaOECubUfQNbRzTfPkl5PduaxoIF/O9x7FTKvHUp4Jd1iT1GLLP8ABMM/REXCsIihBKIiAiIgIiIIUqFKAiIgLVzHYwytqWt3NqJ2jzCVwH8ltGtX9IvCFV1mo9s5dPTcyiXnoiLrVevh+kk8EQjjc0Nbe12AnNxcc/OSi8hFXsr9D0tJqcxYjVMII2aie19+zyhLT6Wlp9K81ZfrYouSxqU7hK2OUbrZt2Da3TG4+lYglJ3WJBXRqPq9qgmjJzjn2gMsmvY23Tva9UurA1K4jyWJPiO6oiNumSI7TR90zH0KmaN0lMMf0/ouQxeqZawMpkHmkAk/m49ix9WTruwvYq4ahosJWGNxA+fGbguPOWut9jsrZWxzusSiRXzqc8DM/ezeuqGV86nPAzP3s3rrPqPgmFJ47+u1HWJ/auXSXdxz9dqOsT+1cukto4QK8dSngl3WJPUYqOV46lPBLusSeoxY9R8Ewz9ERcSwiKEEoiICIiAiIghSoUoCIiAtX9IvCFV1mo9s5bQLV/SLwhVdZqPbOXT03Mol56Ii61RERBbmvLDCY6eoG5pdC77Q2mHzd68faCqNbLaY4R8Nw6eAW2nMuy+7lGnaZ5s2gekrWnzgg8QRYg8xHArDp7brr6TIu3hGIOpaqKdmbontfbnAObfSLj0rqIt590NhNN8NbimDEwd+SxtTARa7iG7QDb7i5pc37S17BVx6mdJOUhdRynv4gXxEn5URPfN+yT2OHMsS1q6M/A63loxaCoJcLCwZLa74/TYuH2vFXPinttNJTLCVfOpzwMz97N66oZXzqc8DM/ezeup6j4EKTxz9dqOsT+1cuku7jv67UdYn9q5dJbRwgV46lPBLusSeoxUcrx1KeCXdYk9Rix6j4Jhn6Ii4lkIpRAREQEREBERBClQpQEREBav6ReEKrrNR7Zy2gWr+kXhCq6zUe2cunpuZRLz0RF1qiIiDbBUFrV0f+B4iXsFoqm8reYPv8Y3tId9voV+LH9OtHBiNC6IWErfjInHK0gBsCeYglp89+AXn4r9tlpa4IpewtcWuBa5pLXNIsWuBsWkcCCCCOhQvQVdrC8QfTVEc0J2ZI3BzT+RB6CCQRzErYCnmp8cwrMd5KLOb86GVv+7TYjnFuBWuq9/Q3SmTDKnbYNqN9hLF47RuLTwcLmx6SDvWWXH3e8cpiXS0hwSWhqXQTjNubXWs2Rl8pG9B/I3HBXPqc8DM/ezeuvQxbDKXHMPaWuBBG1FK2xdE+2YI7A5h5uBAInV5gstDh/IT7O22SU3abtc1zrhwO/ceKwyZO6mp5TEKCx39dqOsT+1cuku7jv67UdYn9q5dJdccKivHUp4Jd1iT1GKjleOpTwS7rEnqMWPUfBMM/REXEsIiICIiAiIgIiIIUqFKAiIgLV/SLwhVdZqPbOW0C1f0i8IVXWaj2zl09NzKJeeiIutUREQbXqVCleWuqPW/ohYmupxkbCdoF7cBMAOG4O5rA+MVVa2tljDmlrgHNcCCCLgg5EEHeFQ2sbQp2HymWEXpXu70i55Fx3Rvvwv8l3oOdr9eDLv/ADKswwtERdKHvaIaVzYbMXRd9G63KROJ2XgcR4rrbndoKvnRnSanxCHbp3Zj5cbrCSM8z23/ADFweBWtC+9FWSQStkge6ORu57DYj+o5wcjxWOTFF/f+piVgaa6s6hk0k9J/xDHvfIWCwlYXO2iAN0gzO7PoKrmRha4tcC1wNi0ggg8xBzBVr6Ma2xYMxJhv9PE3I/Xj3g9Lb35gszqcNw7GItsiKfIfGMdsyN5gXtIe36p9IVIyWp7Xg010V46lPBLusSeoxeTimpxu+kqXD9mZod/rZa33Sss1daPy4fQuhqCwuMz3gscXDZLWgbwM+9OSjLkravsRDKURFyrCIiAiIgIiICIiCFKhSgIiIC1f0i8IVXWaj2zltAtX9IvCFV1mo9s5dPTcyiXnoiLrVEREG16lQi8tdK+VVTMljdHK1r2PBa5rgCHNIsQQd6+iIKF0/wBAn4e500F30pIzvd0N/myc7eAf0gHPM4UtrnNBFiAQciDxVV6a6rLkzYYAN5NMSAD+5ccm/VOWeRFrLrxZ/wCWVmFSouc0TmPcx7S17TZzHAtc08zmnMFcF0oF9KeofG8Pie6N43OY5zHDzOabhfNEGYYXrLxCCwdI2ZotlMwE2+szZcfOSVktHrlP/WpB545d5v4rm5ZdJVVIs5xUn+G1zM1x0thenqL8bciRfoJeL9i5d2Kl8nqeyH3ipdFX0KJ2ujuxUvk9T2Q+8TuxUvk9T2Q+8VLonoUNro7sVL5PU9kPvE7sVL5PU9kPvFS6J6FDa6O7FS+T1PZD7xO7FS+T1PZD7xUuiehQ2ujuxUvk9T2Q+8TuxUvk9T2Q+8VLonoUNro7sVL5PU9kPvE7sVL5PU9kPvFS6J6FDa6O7FS+T1PZD7xO7FS+T1PZD7xUuiehQ22kwfEG1VLFOwFrZWNkAdbaAcLgGxIvnzrWvSLwhVdZqPbOWwegngej6vD6gWvmkXhCq6zUe2cs8HtaSXnoiLqQIiINr1Ki6Ly10ooRBKKFKDxNI9FabEGgVMd3Ad7I07MjfM4bx0G46FVGkmqyppyXUh+Ex8ws2Vo6WnJ3nBv0K8UWlMtq8I01Smicx5a9rmPbvY5pa5uV++acxv4ritocVwanqm7NTDHKLZbbQSPqu3t9CwjFdUVK+5p5JYDwaSJWDLmd33+pdFeorPKNKVRWDXao6xh+JkglHSXRu35d6QRuz+V2rH63Qevh/wASnIuSAeVgINuIs+/bZaxkrP8AUaY8i+9bRvhkLJW7LgAbXacjuzaSF8FcEREBERAREQEREBERAREQbJ6CeB6Pq8PqBa+aReEKrrNR7Zy2D0E8D0fV4fUC180i8IVXWaj2zly4PlZMvPREXUg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534" name="AutoShape 6" descr="data:image/jpeg;base64,/9j/4AAQSkZJRgABAQAAAQABAAD/2wCEAAkGBxQQDRQUDxQVFBQUFRQUFxQVFBQUFxQVGBQfFxcUFBYYHiogGB8lIBQUIjEhJyksLi4vFx8zODMsNygtMisBCgoKDg0OGhAQGiwkICQsLCwsLSwsLDQsLCwsLCwsLCwsLCwvLCwsLCwsLCwsLCwsLSwsLCwsLCwsLCwsLCwsNP/AABEIAM8A8wMBIgACEQEDEQH/xAAcAAEAAgIDAQAAAAAAAAAAAAAAAQcGCAIEBQP/xABNEAABAwICBQUKCggEBwEAAAABAAIDBBEFIQYHEjFBE1FhdJEXIjVSVHGBsrPTFCMyQlNygpKUoRY0YnOTsdHSM4OiwSQlQ2PD4fAV/8QAGQEBAAMBAQAAAAAAAAAAAAAAAAECAwQF/8QAJBEBAAICAQMFAQEBAAAAAAAAAAECAxExBBIUEyEyUWFBIoH/2gAMAwEAAhEDEQA/ALwUqEQSihEEooRBKhYTpZrJpqO7IbVEwyLWOsxh/bkzH2Rc89lUmkml9ViBInktH9CzvY/SN7/tE+ha0w2sja5cc1i0NKS3leWePmQASZ8xf8gbt17jmWD4trgncSKWCOMcHSEyOtz2FgD2qtEXTXBWP1G2QV+m+IT326uUAm9oyIbZ3ABjANvOb233Xi1NZJL/AIskklrkbb3PsTvI2ivii1isRxCBERSCIiAiIgIiILt1IeC5etP9lGrDVeakPBcvWn+yjVhLz8vzlaBSoRZpSihEEooRBKKEQSiIghSoUoCIvPxzGIqKndNUO2WN9LnO4MYOJPN/sCnI+2JYhFTQulqJGxxt3ucbDoA5ydwAzJyCpPTXWRNWEx0u1BT5g52klH7ZHyR+yD5zwHh6YaVTYlPtSktiafi4QbtZwufGfYm7ukgWC8FduPDEe88qzKAFKIt0CIvYwTRarrbGmge5pt8YbMjtfeHusHWz+TcqJmI5HjorQwrU7IbGrqWs52QsLz6JH26Pmnf0Z5LSaqKBg78TS9L5S3jv+LDfMspz0hOlFIthm6v8NaAPgzMss3yE+kl2an9AsN8mj+8/+5V8iv0aa8Ith/0Cw3yaP7z/AO5P0Cw3yaP7z/7k8iv0aa8Ith/0Cw3yaP7z/wC5P0Cw3yaP7z/7k8iv0aa8Ith/0Cw3yaP7z/7k/QLDfJo/vP8A7k8iv0aeLqQ8Fy9af7KNWGvOwfCoKOMx0rGxsLi8tBJu4gAnMng0di7+2OcLlvPdaZWSpUA33KVUEREBERAREQEREEKVClB1cTr46aB80ztmONpc49A4AcSdwAzJIC140y0pkxKpL33bE24ii8RvO62RceJ9AyC93WtpZ8LqTTwu+IgcQSN0soyLukNzA6do55FYGuzDj1HdPKsyIiLoQL19G9G6jEJdimZcA2fI7KOPj3zufMd6LnPcvf0A0BfiDuVn2o6YcRk6Y+LHfc3nf6BncttjF8Yo8GpGhwEbACI4YwC953kNF+1xIFzmc1jfLqe2vvKYh5Wi+rWlpAHTgVMvjSN7xv1Izcek3PmXPSDWTRUZ5NhNQ8ZFsOyWstwdISG8LWFyOICqvSzTmpxBxDnGKHdyMbjYj/uO3vP5Zbli6rGGbe95Ns7xfWtWzEiAR07eGy0SP3cXPFuxoWLVukFVMfjamd3QZXhu+/yQbceZeai2ilY4hCJGhxJcLk7ycyfOTvXHkW+KOwLmisOHIt8UdgTkW+KOwLmiDhyLfFHYE5FvijsC5og4ci3xR2BORb4o7AuaIOHIt8UdgTkW+KOwLmiD601U+L/Ce+OxuNh7mWPONkjPpXvYbp1XwW2Kl7gLd7LaUG3S+5/NY4iiaxPMC2MD1wbm10HMDJB/MxuO7zOJ32HBWNgmO09bHt0srZBlcDJzb8HsPfNPnC1hX3oaySCVskD3RyN3PabEX3jpHRuWNunrPHsnbalFWOhWtFszmQ4hZkhOy2cZRuO4CQfMJ5/k/VVmhclqTWdSslERVBERBCw7WjpKaGg2Yjaae8bCDmxtu/kHSAQB0uB4LMVrnp/j5r8SkeD8WwmKIcNhp+X9o7Tr8xaOC1w07rIljbRYWG4KURd6os01caFHEJeVnBbTRkXytyzvo2nmFu+PSAMyS3H9GMDfX1jII8trvnutfk4xbaefNcAdJA4q+8XxCDBsMu1oDIgGRRjIvedw85NyT9YrHLkmP8xzKYh1dNtLosKpw1ga6ZzbRQjINAyD3gfJYLbuNrDiRQmK4lLVTumqHl8jrXcbDIbmgDIAcw5zzqcWxOWrndNUP25H7zuAHBrB81o4D/ddRTjxxSP0mRERaoEWQaOaG1deA6CO0ZNuVkOwz0cXfZBVgYVqdiABq6iR5uDsxBsbbeKS4OJB5xsnPgs7Za15k0p9Ff0eq/DQLGBzjzmoqAT914H5Ll3McM8nd+IqveKnkU/U6a/otgO5jhnk7vxFV7xO5jhnk7vxFV7xPIp+mmv6LYDuY4Z5O78RVe8TuY4Z5O78RVe8TyKfppr+i2A7mOGeTu/EVXvE7mOGeTu/EVXvE8in6aa/otgO5jhnk7vxFV7xO5jhnk7vxFV7xPIp+mmv6K9a7VPQSD4oSwngWSuf2iXauP8A7JYbj2qaphBdSPbUNFzsEcnJbPIAnZcd3EX5lauakmleIvpUQOjeWSNcx7ci1zS1wPSDmF81qgVhautYLqVzKarO1TkhrHn5UFzYXPGP1fMLKvUVbVi0akbXg33KVUeqPTIhzaGpORvyDyTcHfyJvwtfZ81uZW2vPvSazqV0oiKoxrWLi5pMKme02e8CJnOHSd7ceYbTvsrXQBWlrzxK8tNTg5Na6Zw6Sdhh39EnaqtXdgrqu/tWREXp6M4X8Mr4IOEkgDvqAFz7dOy1y1mdRtC4dUWjwpqDl3j42pAdc372IX5NoHC9y48+0OYKttZOkhr8Qdsn4mAuijsbh3fd/J9ogehoVray8b+A4W4RENfLaCOw+Tdp2iLbtloNjz2WvoCwwx3TN5TKURF0IB/6sMyTwAHFW/oHqyazZnxEBz8nMpzYtZ0zeM79ncOnh8tUehwDW11QMznTt5gQQZXDiT83oz4i3x1m6wHbb6SheA0Asmmbfa2r2dFGeFrWLhzkC1iue95tPZVLJtK9Y1NQkxRDl5m3bybCAyMjK0j/AJtt1gCfMqwxfWJX1Dj8dyLT8yAbAGe/bN333X763QFiiK9MNam33mrJHm75JHm1rue9xtzXJXz5Z3jO+8VwRaaQ58s7xnfeKcs7xnfeK4Imhz5Z3jO+8U5Z3jO+8VwRNDnyzvGd94pyzvGd94rgiaF36knE4ZLck/8AEv3m/wD0o1YCr3Uh4Ll60/2UasNcGX5ytCERSs0vB0q0Tp8RitM0CQDvJmiz2Hz/ADm/snI+exFC6U6OTYdUmKcXBuY5AO9kbzjmIyu3h0ggnZheTpPgEWIUroZhvzY8Dvo3j5L29PRxBIORW2LLNZ1PCJhrKi7eLYbJS1EkEwAkjdsutmDlcOaeIIII866i7lUseWuBaSHAggjIgg3BHSFsdoLpEMQoGSm3Kt7yVoytI3ebXNg4WcOhwWuCznVBjXwfEuScbMqRsccpG3dGfzc37QWOandXf0mF7oiLhWa860Kwy41UX3R7ETfM2ME3z8Zz/wAliq72PybVfUu3bVRUOtzbUzjb810V6VY1WIUFZOo/D9utnnN7RRCMZZF0rrmxtvAi5/n9KrZXbqSpdnDJH8ZJ3cMwGsa0A8+YcftKmadUlMMV114lymIRwjdBHc5W7+Q3Pn71sfaVXi9rTaq5bFqt/wD33t3W/wAM8mPUXiq2ONViESL2dEME+H4hFBnsuO1IRfKNubsxuv8AJB53BeMrW1GYcCamoIzGxC083z3/APi7O1kt21mSGSazdIv/AM7D2xU/eSzAxRbNm8nG0APe3msC1otuLhzKhVl+tbFDUYxKAbsgDYW2NxcDaebbgdpzmn6gvuyxBVw17apkRF3sEwiWtqGwU4DpHXOZ2WtaN7nHgBccDvGRK1mdIdFFdmEapKRkY+FOkmeRnZxiYD+yG59pK7/ctw76OT+NL/VYeRROlCIr77luHfRyfxpf6p3LcO+jk/jS/wBU8iv6aUIivvuW4d9HJ/Gl/qnctw76OT+NL/VPIr+mlCIr77luHfRyfxpf6p3LcO+jk/jS/wBU8iv6adHUh4Ll60/2UasNeXo9gENBCYqVpaxzzIQ5znnaIDSbu6GheouS87tMwshSoUqoIiIKu12YCHQx1jBnGRFL0sc74snzOdb/ADOhVAtoscw8VNJNC7dLG9nmJaQD6DY+hauC/EEHiCLEHiCOC7entuuvpWUrnBO6N7XsyexzXtPM5p2mntAXBFuhtRh1W2eCOVmbZGMkaehzQ4fzRYbq4x9gwenbKbOaHsya496yVzWf6Q1F5tq6mYXUU9xJJJJJJJJNyScySeJUL6VEJZI5jt7HOabbrtNjbsXzXpKCv3VCP+Rw9L579Px7hn6AOxUEr71QSA4JEBvbJOD0Eyud/JwWHUfD/qYUZiLiaiUk3JkkJJzJJebkniuuu1isZZVTNdvbNK0+cSEH+S6q2jhAr01LwBuEFwveSeV7vOA2PL0Rt/NUWr51OeBmfvZvXWPUfBMKV0hkLq+pLsyaick/5rl0F3cc/XajrE/tXLpLaOECubUfQNbRzTfPkl5PduaxoIF/O9x7FTKvHUp4Jd1iT1GLLP8ABMM/REXCsIihBKIiAiIgIiIIUqFKAiIgLVzHYwytqWt3NqJ2jzCVwH8ltGtX9IvCFV1mo9s5dPTcyiXnoiLrVevh+kk8EQjjc0Nbe12AnNxcc/OSi8hFXsr9D0tJqcxYjVMII2aie19+zyhLT6Wlp9K81ZfrYouSxqU7hK2OUbrZt2Da3TG4+lYglJ3WJBXRqPq9qgmjJzjn2gMsmvY23Tva9UurA1K4jyWJPiO6oiNumSI7TR90zH0KmaN0lMMf0/ouQxeqZawMpkHmkAk/m49ix9WTruwvYq4ahosJWGNxA+fGbguPOWut9jsrZWxzusSiRXzqc8DM/ezeuqGV86nPAzP3s3rrPqPgmFJ47+u1HWJ/auXSXdxz9dqOsT+1cukto4QK8dSngl3WJPUYqOV46lPBLusSeoxY9R8Ewz9ERcSwiKEEoiICIiAiIghSoUoCIiAtX9IvCFV1mo9s5bQLV/SLwhVdZqPbOXT03Mol56Ii61RERBbmvLDCY6eoG5pdC77Q2mHzd68faCqNbLaY4R8Nw6eAW2nMuy+7lGnaZ5s2gekrWnzgg8QRYg8xHArDp7brr6TIu3hGIOpaqKdmbontfbnAObfSLj0rqIt590NhNN8NbimDEwd+SxtTARa7iG7QDb7i5pc37S17BVx6mdJOUhdRynv4gXxEn5URPfN+yT2OHMsS1q6M/A63loxaCoJcLCwZLa74/TYuH2vFXPinttNJTLCVfOpzwMz97N66oZXzqc8DM/ezeup6j4EKTxz9dqOsT+1cuku7jv67UdYn9q5dJbRwgV46lPBLusSeoxUcrx1KeCXdYk9Rix6j4Jhn6Ii4lkIpRAREQEREBERBClQpQEREBav6ReEKrrNR7Zy2gWr+kXhCq6zUe2cunpuZRLz0RF1qiIiDbBUFrV0f+B4iXsFoqm8reYPv8Y3tId9voV+LH9OtHBiNC6IWErfjInHK0gBsCeYglp89+AXn4r9tlpa4IpewtcWuBa5pLXNIsWuBsWkcCCCCOhQvQVdrC8QfTVEc0J2ZI3BzT+RB6CCQRzErYCnmp8cwrMd5KLOb86GVv+7TYjnFuBWuq9/Q3SmTDKnbYNqN9hLF47RuLTwcLmx6SDvWWXH3e8cpiXS0hwSWhqXQTjNubXWs2Rl8pG9B/I3HBXPqc8DM/ezeuvQxbDKXHMPaWuBBG1FK2xdE+2YI7A5h5uBAInV5gstDh/IT7O22SU3abtc1zrhwO/ceKwyZO6mp5TEKCx39dqOsT+1cuku7jv67UdYn9q5dJdccKivHUp4Jd1iT1GKjleOpTwS7rEnqMWPUfBMM/REXEsIiICIiAiIgIiIIUqFKAiIgLV/SLwhVdZqPbOW0C1f0i8IVXWaj2zl09NzKJeeiIutUREQbXqVCleWuqPW/ohYmupxkbCdoF7cBMAOG4O5rA+MVVa2tljDmlrgHNcCCCLgg5EEHeFQ2sbQp2HymWEXpXu70i55Fx3Rvvwv8l3oOdr9eDLv/ADKswwtERdKHvaIaVzYbMXRd9G63KROJ2XgcR4rrbndoKvnRnSanxCHbp3Zj5cbrCSM8z23/ADFweBWtC+9FWSQStkge6ORu57DYj+o5wcjxWOTFF/f+piVgaa6s6hk0k9J/xDHvfIWCwlYXO2iAN0gzO7PoKrmRha4tcC1wNi0ggg8xBzBVr6Ma2xYMxJhv9PE3I/Xj3g9Lb35gszqcNw7GItsiKfIfGMdsyN5gXtIe36p9IVIyWp7Xg010V46lPBLusSeoxeTimpxu+kqXD9mZod/rZa33Sss1daPy4fQuhqCwuMz3gscXDZLWgbwM+9OSjLkravsRDKURFyrCIiAiIgIiICIiCFKhSgIiIC1f0i8IVXWaj2zltAtX9IvCFV1mo9s5dPTcyiXnoiLrVEREG16lQi8tdK+VVTMljdHK1r2PBa5rgCHNIsQQd6+iIKF0/wBAn4e500F30pIzvd0N/myc7eAf0gHPM4UtrnNBFiAQciDxVV6a6rLkzYYAN5NMSAD+5ccm/VOWeRFrLrxZ/wCWVmFSouc0TmPcx7S17TZzHAtc08zmnMFcF0oF9KeofG8Pie6N43OY5zHDzOabhfNEGYYXrLxCCwdI2ZotlMwE2+szZcfOSVktHrlP/WpB545d5v4rm5ZdJVVIs5xUn+G1zM1x0thenqL8bciRfoJeL9i5d2Kl8nqeyH3ipdFX0KJ2ujuxUvk9T2Q+8TuxUvk9T2Q+8VLonoUNro7sVL5PU9kPvE7sVL5PU9kPvFS6J6FDa6O7FS+T1PZD7xO7FS+T1PZD7xUuiehQ2ujuxUvk9T2Q+8TuxUvk9T2Q+8VLonoUNro7sVL5PU9kPvE7sVL5PU9kPvFS6J6FDa6O7FS+T1PZD7xO7FS+T1PZD7xUuiehQ22kwfEG1VLFOwFrZWNkAdbaAcLgGxIvnzrWvSLwhVdZqPbOWwegngej6vD6gWvmkXhCq6zUe2cs8HtaSXnoiLqQIiINr1Ki6Ly10ooRBKKFKDxNI9FabEGgVMd3Ad7I07MjfM4bx0G46FVGkmqyppyXUh+Ex8ws2Vo6WnJ3nBv0K8UWlMtq8I01Smicx5a9rmPbvY5pa5uV++acxv4ritocVwanqm7NTDHKLZbbQSPqu3t9CwjFdUVK+5p5JYDwaSJWDLmd33+pdFeorPKNKVRWDXao6xh+JkglHSXRu35d6QRuz+V2rH63Qevh/wASnIuSAeVgINuIs+/bZaxkrP8AUaY8i+9bRvhkLJW7LgAbXacjuzaSF8FcEREBERAREQEREBERAREQbJ6CeB6Pq8PqBa+aReEKrrNR7Zy2D0E8D0fV4fUC180i8IVXWaj2zly4PlZMvPREXUg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2536" name="Picture 8" descr="http://www.selab.isti.cnr.it/ws-mate/cnrBlue.jpg"/>
          <p:cNvPicPr>
            <a:picLocks noChangeAspect="1" noChangeArrowheads="1"/>
          </p:cNvPicPr>
          <p:nvPr/>
        </p:nvPicPr>
        <p:blipFill>
          <a:blip r:embed="rId5" cstate="print"/>
          <a:srcRect/>
          <a:stretch>
            <a:fillRect/>
          </a:stretch>
        </p:blipFill>
        <p:spPr bwMode="auto">
          <a:xfrm>
            <a:off x="1062459" y="6572273"/>
            <a:ext cx="285752" cy="243357"/>
          </a:xfrm>
          <a:prstGeom prst="rect">
            <a:avLst/>
          </a:prstGeom>
          <a:noFill/>
        </p:spPr>
      </p:pic>
      <p:sp>
        <p:nvSpPr>
          <p:cNvPr id="16" name="Rettangolo 15"/>
          <p:cNvSpPr/>
          <p:nvPr/>
        </p:nvSpPr>
        <p:spPr>
          <a:xfrm>
            <a:off x="1071538" y="6286520"/>
            <a:ext cx="3786215"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1 17"/>
          <p:cNvCxnSpPr/>
          <p:nvPr/>
        </p:nvCxnSpPr>
        <p:spPr>
          <a:xfrm>
            <a:off x="1214414" y="5949281"/>
            <a:ext cx="750099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2538" name="Picture 10"/>
          <p:cNvPicPr>
            <a:picLocks noChangeAspect="1" noChangeArrowheads="1"/>
          </p:cNvPicPr>
          <p:nvPr/>
        </p:nvPicPr>
        <p:blipFill>
          <a:blip r:embed="rId6"/>
          <a:srcRect/>
          <a:stretch>
            <a:fillRect/>
          </a:stretch>
        </p:blipFill>
        <p:spPr bwMode="auto">
          <a:xfrm>
            <a:off x="1313316" y="285729"/>
            <a:ext cx="7579165" cy="1127048"/>
          </a:xfrm>
          <a:prstGeom prst="rect">
            <a:avLst/>
          </a:prstGeom>
          <a:ln>
            <a:noFill/>
          </a:ln>
          <a:effectLst>
            <a:softEdge rad="112500"/>
          </a:effectLst>
        </p:spPr>
      </p:pic>
      <p:sp>
        <p:nvSpPr>
          <p:cNvPr id="23" name="Rettangolo 22"/>
          <p:cNvSpPr/>
          <p:nvPr/>
        </p:nvSpPr>
        <p:spPr>
          <a:xfrm>
            <a:off x="4357685" y="3284985"/>
            <a:ext cx="4678811" cy="1200329"/>
          </a:xfrm>
          <a:prstGeom prst="rect">
            <a:avLst/>
          </a:prstGeom>
        </p:spPr>
        <p:txBody>
          <a:bodyPr wrap="square">
            <a:spAutoFit/>
          </a:bodyPr>
          <a:lstStyle/>
          <a:p>
            <a:pPr algn="ctr"/>
            <a:endParaRPr lang="it-IT" sz="2400" b="1" dirty="0" smtClean="0">
              <a:effectLst>
                <a:outerShdw blurRad="38100" dist="38100" dir="2700000" algn="tl">
                  <a:srgbClr val="000000">
                    <a:alpha val="43137"/>
                  </a:srgbClr>
                </a:outerShdw>
              </a:effectLst>
            </a:endParaRPr>
          </a:p>
          <a:p>
            <a:pPr algn="ctr"/>
            <a:r>
              <a:rPr lang="it-IT" sz="2400" b="1" dirty="0" smtClean="0">
                <a:effectLst>
                  <a:outerShdw blurRad="38100" dist="38100" dir="2700000" algn="tl">
                    <a:srgbClr val="000000">
                      <a:alpha val="43137"/>
                    </a:srgbClr>
                  </a:outerShdw>
                </a:effectLst>
              </a:rPr>
              <a:t>NEURONAL  APOPTOSIS</a:t>
            </a:r>
            <a:br>
              <a:rPr lang="it-IT" sz="2400" b="1" dirty="0" smtClean="0">
                <a:effectLst>
                  <a:outerShdw blurRad="38100" dist="38100" dir="2700000" algn="tl">
                    <a:srgbClr val="000000">
                      <a:alpha val="43137"/>
                    </a:srgbClr>
                  </a:outerShdw>
                </a:effectLst>
              </a:rPr>
            </a:br>
            <a:endParaRPr lang="it-IT" sz="2400" b="1" dirty="0">
              <a:effectLst>
                <a:outerShdw blurRad="38100" dist="38100" dir="2700000" algn="tl">
                  <a:srgbClr val="000000">
                    <a:alpha val="43137"/>
                  </a:srgbClr>
                </a:outerShdw>
              </a:effectLst>
            </a:endParaRPr>
          </a:p>
        </p:txBody>
      </p:sp>
      <p:sp>
        <p:nvSpPr>
          <p:cNvPr id="2" name="Titolo 1"/>
          <p:cNvSpPr>
            <a:spLocks noGrp="1"/>
          </p:cNvSpPr>
          <p:nvPr>
            <p:ph type="ctrTitle"/>
          </p:nvPr>
        </p:nvSpPr>
        <p:spPr>
          <a:xfrm>
            <a:off x="4364805" y="2373865"/>
            <a:ext cx="4678811" cy="967262"/>
          </a:xfrm>
        </p:spPr>
        <p:txBody>
          <a:bodyPr>
            <a:normAutofit/>
          </a:bodyPr>
          <a:lstStyle/>
          <a:p>
            <a:pPr algn="ctr"/>
            <a:r>
              <a:rPr lang="it-IT" sz="2400" b="1" dirty="0" smtClean="0">
                <a:solidFill>
                  <a:schemeClr val="tx1"/>
                </a:solidFill>
                <a:effectLst>
                  <a:outerShdw blurRad="38100" dist="38100" dir="2700000" algn="tl">
                    <a:srgbClr val="000000">
                      <a:alpha val="43137"/>
                    </a:srgbClr>
                  </a:outerShdw>
                </a:effectLst>
              </a:rPr>
              <a:t>GENOMIC PROGRAMS FOR</a:t>
            </a:r>
            <a:endParaRPr lang="it-IT" sz="2400" b="1" dirty="0">
              <a:solidFill>
                <a:schemeClr val="tx1"/>
              </a:solidFill>
              <a:effectLst>
                <a:outerShdw blurRad="38100" dist="38100" dir="2700000" algn="tl">
                  <a:srgbClr val="000000">
                    <a:alpha val="43137"/>
                  </a:srgbClr>
                </a:outerShdw>
              </a:effectLst>
            </a:endParaRP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 name="Rettangolo 4"/>
          <p:cNvSpPr/>
          <p:nvPr/>
        </p:nvSpPr>
        <p:spPr>
          <a:xfrm>
            <a:off x="1500167" y="2643182"/>
            <a:ext cx="571504"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itolo 9"/>
          <p:cNvSpPr>
            <a:spLocks noGrp="1"/>
          </p:cNvSpPr>
          <p:nvPr>
            <p:ph type="ctrTitle"/>
          </p:nvPr>
        </p:nvSpPr>
        <p:spPr>
          <a:xfrm>
            <a:off x="2178827" y="1056283"/>
            <a:ext cx="5715040" cy="714380"/>
          </a:xfrm>
        </p:spPr>
        <p:txBody>
          <a:bodyPr>
            <a:noAutofit/>
          </a:bodyPr>
          <a:lstStyle/>
          <a:p>
            <a:pPr lvl="0" algn="ctr"/>
            <a:r>
              <a:rPr lang="it-IT" sz="3200" b="1" dirty="0" smtClean="0">
                <a:solidFill>
                  <a:schemeClr val="tx1"/>
                </a:solidFill>
              </a:rPr>
              <a:t>   NEURONAL  APOPTOSIS</a:t>
            </a:r>
            <a:endParaRPr lang="it-IT" sz="3200" b="1" dirty="0">
              <a:solidFill>
                <a:schemeClr val="tx1"/>
              </a:solidFill>
            </a:endParaRPr>
          </a:p>
        </p:txBody>
      </p:sp>
      <p:sp>
        <p:nvSpPr>
          <p:cNvPr id="4" name="Rettangolo 3"/>
          <p:cNvSpPr/>
          <p:nvPr/>
        </p:nvSpPr>
        <p:spPr>
          <a:xfrm>
            <a:off x="1382841" y="1738844"/>
            <a:ext cx="7358115" cy="754053"/>
          </a:xfrm>
          <a:prstGeom prst="rect">
            <a:avLst/>
          </a:prstGeom>
        </p:spPr>
        <p:txBody>
          <a:bodyPr wrap="square">
            <a:spAutoFit/>
          </a:bodyPr>
          <a:lstStyle/>
          <a:p>
            <a:pPr algn="ctr"/>
            <a:r>
              <a:rPr lang="en-US" sz="1400" dirty="0" smtClean="0"/>
              <a:t>The </a:t>
            </a:r>
            <a:r>
              <a:rPr lang="en-US" sz="1400" i="1" dirty="0" smtClean="0"/>
              <a:t>programmed cell death </a:t>
            </a:r>
            <a:r>
              <a:rPr lang="en-US" sz="1400" dirty="0" smtClean="0"/>
              <a:t>or</a:t>
            </a:r>
            <a:r>
              <a:rPr lang="en-US" sz="1400" i="1" dirty="0" smtClean="0"/>
              <a:t> apoptosis, </a:t>
            </a:r>
            <a:r>
              <a:rPr lang="en-US" sz="1400" dirty="0" smtClean="0"/>
              <a:t>characterized by specific biochemical and morphological events,  is a crucial phenomenon to determine the fate of neurons, both in physiological and in pathological conditions</a:t>
            </a:r>
            <a:r>
              <a:rPr lang="en-US" sz="1500" dirty="0" smtClean="0"/>
              <a:t>.</a:t>
            </a:r>
          </a:p>
        </p:txBody>
      </p:sp>
      <p:sp>
        <p:nvSpPr>
          <p:cNvPr id="9" name="Rettangolo 8"/>
          <p:cNvSpPr/>
          <p:nvPr/>
        </p:nvSpPr>
        <p:spPr>
          <a:xfrm>
            <a:off x="1500165" y="2928935"/>
            <a:ext cx="7072363" cy="769441"/>
          </a:xfrm>
          <a:prstGeom prst="rect">
            <a:avLst/>
          </a:prstGeom>
        </p:spPr>
        <p:txBody>
          <a:bodyPr wrap="square">
            <a:spAutoFit/>
          </a:bodyPr>
          <a:lstStyle/>
          <a:p>
            <a:pPr algn="ctr"/>
            <a:r>
              <a:rPr lang="en-US" sz="1400" dirty="0" smtClean="0"/>
              <a:t>Elucidating the molecular mechanisms underlying neuronal apoptosis hence may contribute to our understanding of basic developmental biology and human neuropathology</a:t>
            </a:r>
            <a:r>
              <a:rPr lang="en-US" sz="1600" dirty="0" smtClean="0"/>
              <a:t>.</a:t>
            </a:r>
            <a:endParaRPr lang="it-IT" sz="1600" dirty="0"/>
          </a:p>
        </p:txBody>
      </p:sp>
      <p:sp>
        <p:nvSpPr>
          <p:cNvPr id="11" name="Freccia in giù 10"/>
          <p:cNvSpPr/>
          <p:nvPr/>
        </p:nvSpPr>
        <p:spPr>
          <a:xfrm>
            <a:off x="4643437" y="2532320"/>
            <a:ext cx="500067" cy="4360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Picture 4" descr="http://www.ucl.ac.uk/ion/departments/molecular/themes/neurodegeneration/brainbank/bbproportions.gif"/>
          <p:cNvPicPr>
            <a:picLocks noChangeAspect="1" noChangeArrowheads="1"/>
          </p:cNvPicPr>
          <p:nvPr/>
        </p:nvPicPr>
        <p:blipFill>
          <a:blip r:embed="rId4"/>
          <a:srcRect/>
          <a:stretch>
            <a:fillRect/>
          </a:stretch>
        </p:blipFill>
        <p:spPr bwMode="auto">
          <a:xfrm>
            <a:off x="3714745" y="3929066"/>
            <a:ext cx="2500313" cy="2809875"/>
          </a:xfrm>
          <a:prstGeom prst="rect">
            <a:avLst/>
          </a:prstGeom>
          <a:noFill/>
          <a:ln w="9525">
            <a:noFill/>
            <a:miter lim="800000"/>
            <a:headEnd/>
            <a:tailEnd/>
          </a:ln>
        </p:spPr>
      </p:pic>
      <p:sp>
        <p:nvSpPr>
          <p:cNvPr id="15" name="Rettangolo 14"/>
          <p:cNvSpPr/>
          <p:nvPr/>
        </p:nvSpPr>
        <p:spPr>
          <a:xfrm>
            <a:off x="4500563" y="5286388"/>
            <a:ext cx="3000396" cy="13573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pic>
        <p:nvPicPr>
          <p:cNvPr id="16" name="Picture 6" descr="http://nutri.com/blog/wp-content/2013/05/Neuro-Disease.jpg"/>
          <p:cNvPicPr>
            <a:picLocks noChangeAspect="1" noChangeArrowheads="1"/>
          </p:cNvPicPr>
          <p:nvPr/>
        </p:nvPicPr>
        <p:blipFill>
          <a:blip r:embed="rId5"/>
          <a:srcRect/>
          <a:stretch>
            <a:fillRect/>
          </a:stretch>
        </p:blipFill>
        <p:spPr bwMode="auto">
          <a:xfrm>
            <a:off x="1643044" y="4071942"/>
            <a:ext cx="1571625"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3"/>
          </a:lnRef>
          <a:fillRef idx="1">
            <a:schemeClr val="lt1"/>
          </a:fillRef>
          <a:effectRef idx="0">
            <a:schemeClr val="accent3"/>
          </a:effectRef>
          <a:fontRef idx="minor">
            <a:schemeClr val="dk1"/>
          </a:fontRef>
        </p:style>
      </p:pic>
      <p:sp>
        <p:nvSpPr>
          <p:cNvPr id="18" name="CasellaDiTesto 17"/>
          <p:cNvSpPr txBox="1"/>
          <p:nvPr/>
        </p:nvSpPr>
        <p:spPr>
          <a:xfrm>
            <a:off x="4429125" y="5286389"/>
            <a:ext cx="1106393" cy="707886"/>
          </a:xfrm>
          <a:prstGeom prst="rect">
            <a:avLst/>
          </a:prstGeom>
          <a:noFill/>
        </p:spPr>
        <p:txBody>
          <a:bodyPr wrap="square" rtlCol="0">
            <a:spAutoFit/>
          </a:bodyPr>
          <a:lstStyle/>
          <a:p>
            <a:r>
              <a:rPr lang="en-US" sz="1100" dirty="0" smtClean="0"/>
              <a:t>Dementia (17%)</a:t>
            </a:r>
            <a:endParaRPr lang="it-IT" sz="1100" dirty="0" smtClean="0"/>
          </a:p>
          <a:p>
            <a:endParaRPr lang="it-IT" dirty="0"/>
          </a:p>
        </p:txBody>
      </p:sp>
      <p:sp>
        <p:nvSpPr>
          <p:cNvPr id="10242" name="Rectangle 2"/>
          <p:cNvSpPr>
            <a:spLocks noChangeArrowheads="1"/>
          </p:cNvSpPr>
          <p:nvPr/>
        </p:nvSpPr>
        <p:spPr bwMode="auto">
          <a:xfrm>
            <a:off x="4429124" y="5487502"/>
            <a:ext cx="1643075"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ea typeface="Calibri" pitchFamily="34" charset="0"/>
                <a:cs typeface="Times New Roman" pitchFamily="18" charset="0"/>
              </a:rPr>
              <a:t>Parkinson’s disease (27%)</a:t>
            </a:r>
            <a:endParaRPr kumimoji="0" lang="en-US" sz="1800" b="0" i="0" u="none" strike="noStrike" cap="none" normalizeH="0" baseline="0" dirty="0" smtClean="0">
              <a:ln>
                <a:noFill/>
              </a:ln>
              <a:effectLst/>
              <a:cs typeface="Arial" pitchFamily="34" charset="0"/>
            </a:endParaRPr>
          </a:p>
        </p:txBody>
      </p:sp>
      <p:sp>
        <p:nvSpPr>
          <p:cNvPr id="10243" name="Rectangle 3"/>
          <p:cNvSpPr>
            <a:spLocks noChangeArrowheads="1"/>
          </p:cNvSpPr>
          <p:nvPr/>
        </p:nvSpPr>
        <p:spPr bwMode="auto">
          <a:xfrm>
            <a:off x="4429125" y="5773254"/>
            <a:ext cx="2428892"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ea typeface="Calibri" pitchFamily="34" charset="0"/>
                <a:cs typeface="Times New Roman" pitchFamily="18" charset="0"/>
              </a:rPr>
              <a:t>Progressive </a:t>
            </a:r>
            <a:r>
              <a:rPr kumimoji="0" lang="en-US" sz="1100" b="0" i="0" u="none" strike="noStrike" cap="none" normalizeH="0" baseline="0" dirty="0" err="1" smtClean="0">
                <a:ln>
                  <a:noFill/>
                </a:ln>
                <a:effectLst/>
                <a:ea typeface="Calibri" pitchFamily="34" charset="0"/>
                <a:cs typeface="Times New Roman" pitchFamily="18" charset="0"/>
              </a:rPr>
              <a:t>supernuclear</a:t>
            </a:r>
            <a:r>
              <a:rPr kumimoji="0" lang="en-US" sz="1100" b="0" i="0" u="none" strike="noStrike" cap="none" normalizeH="0" baseline="0" dirty="0" smtClean="0">
                <a:ln>
                  <a:noFill/>
                </a:ln>
                <a:effectLst/>
                <a:ea typeface="Calibri" pitchFamily="34" charset="0"/>
                <a:cs typeface="Times New Roman" pitchFamily="18" charset="0"/>
              </a:rPr>
              <a:t> palsy (22%)</a:t>
            </a:r>
            <a:endParaRPr kumimoji="0" lang="en-US" sz="1800" b="0" i="0" u="none" strike="noStrike" cap="none" normalizeH="0" baseline="0" dirty="0" smtClean="0">
              <a:ln>
                <a:noFill/>
              </a:ln>
              <a:effectLst/>
              <a:cs typeface="Arial" pitchFamily="34" charset="0"/>
            </a:endParaRPr>
          </a:p>
        </p:txBody>
      </p:sp>
      <p:sp>
        <p:nvSpPr>
          <p:cNvPr id="10244" name="Rectangle 4"/>
          <p:cNvSpPr>
            <a:spLocks noChangeArrowheads="1"/>
          </p:cNvSpPr>
          <p:nvPr/>
        </p:nvSpPr>
        <p:spPr bwMode="auto">
          <a:xfrm>
            <a:off x="4429124" y="6059006"/>
            <a:ext cx="1928795"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ea typeface="Calibri" pitchFamily="34" charset="0"/>
                <a:cs typeface="Times New Roman" pitchFamily="18" charset="0"/>
              </a:rPr>
              <a:t>Multiple system atrophy (17%)</a:t>
            </a:r>
            <a:endParaRPr kumimoji="0" lang="en-US" sz="1800" b="0" i="0" u="none" strike="noStrike" cap="none" normalizeH="0" baseline="0" dirty="0" smtClean="0">
              <a:ln>
                <a:noFill/>
              </a:ln>
              <a:effectLst/>
              <a:cs typeface="Arial" pitchFamily="34" charset="0"/>
            </a:endParaRPr>
          </a:p>
        </p:txBody>
      </p:sp>
      <p:sp>
        <p:nvSpPr>
          <p:cNvPr id="21" name="Rettangolo 20"/>
          <p:cNvSpPr/>
          <p:nvPr/>
        </p:nvSpPr>
        <p:spPr>
          <a:xfrm>
            <a:off x="4429124" y="6429396"/>
            <a:ext cx="1494320" cy="261610"/>
          </a:xfrm>
          <a:prstGeom prst="rect">
            <a:avLst/>
          </a:prstGeom>
        </p:spPr>
        <p:txBody>
          <a:bodyPr wrap="none">
            <a:spAutoFit/>
          </a:bodyPr>
          <a:lstStyle/>
          <a:p>
            <a:r>
              <a:rPr lang="it-IT" sz="1100" dirty="0" err="1" smtClean="0"/>
              <a:t>Miscellaneous</a:t>
            </a:r>
            <a:r>
              <a:rPr lang="it-IT" sz="1100" dirty="0" smtClean="0"/>
              <a:t> (17%)</a:t>
            </a:r>
            <a:endParaRPr lang="it-IT" sz="1100" dirty="0"/>
          </a:p>
        </p:txBody>
      </p:sp>
      <p:sp>
        <p:nvSpPr>
          <p:cNvPr id="22" name="Rettangolo 21"/>
          <p:cNvSpPr/>
          <p:nvPr/>
        </p:nvSpPr>
        <p:spPr>
          <a:xfrm>
            <a:off x="3857621" y="4214818"/>
            <a:ext cx="2071703" cy="600164"/>
          </a:xfrm>
          <a:prstGeom prst="rect">
            <a:avLst/>
          </a:prstGeom>
          <a:ln>
            <a:noFill/>
          </a:ln>
        </p:spPr>
        <p:txBody>
          <a:bodyPr wrap="square">
            <a:spAutoFit/>
          </a:bodyPr>
          <a:lstStyle/>
          <a:p>
            <a:pPr algn="ctr"/>
            <a:r>
              <a:rPr lang="en-US" sz="1100" b="1" dirty="0" smtClean="0">
                <a:solidFill>
                  <a:schemeClr val="bg1"/>
                </a:solidFill>
              </a:rPr>
              <a:t>Queen Square Brain Bank for Neurological Disorders</a:t>
            </a:r>
          </a:p>
          <a:p>
            <a:pPr algn="ctr"/>
            <a:r>
              <a:rPr lang="en-US" sz="1100" b="1" dirty="0" smtClean="0">
                <a:solidFill>
                  <a:schemeClr val="bg1"/>
                </a:solidFill>
              </a:rPr>
              <a:t>(QSBB) 2013 </a:t>
            </a:r>
            <a:endParaRPr lang="it-IT" sz="1100" b="1" dirty="0">
              <a:solidFill>
                <a:schemeClr val="bg1"/>
              </a:solidFill>
            </a:endParaRPr>
          </a:p>
        </p:txBody>
      </p:sp>
      <p:sp>
        <p:nvSpPr>
          <p:cNvPr id="25" name="Rettangolo 24"/>
          <p:cNvSpPr/>
          <p:nvPr/>
        </p:nvSpPr>
        <p:spPr>
          <a:xfrm>
            <a:off x="1357290" y="3759931"/>
            <a:ext cx="7500991" cy="2883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3" name="Picture 5" descr="apoptosis"/>
          <p:cNvPicPr>
            <a:picLocks noChangeAspect="1" noChangeArrowheads="1"/>
          </p:cNvPicPr>
          <p:nvPr/>
        </p:nvPicPr>
        <p:blipFill>
          <a:blip r:embed="rId6"/>
          <a:srcRect/>
          <a:stretch>
            <a:fillRect/>
          </a:stretch>
        </p:blipFill>
        <p:spPr bwMode="auto">
          <a:xfrm>
            <a:off x="1321571" y="3759931"/>
            <a:ext cx="3786215" cy="2081448"/>
          </a:xfrm>
          <a:prstGeom prst="rect">
            <a:avLst/>
          </a:prstGeom>
          <a:noFill/>
        </p:spPr>
      </p:pic>
      <p:sp>
        <p:nvSpPr>
          <p:cNvPr id="26" name="Rettangolo 25"/>
          <p:cNvSpPr/>
          <p:nvPr/>
        </p:nvSpPr>
        <p:spPr>
          <a:xfrm>
            <a:off x="1276340" y="5860023"/>
            <a:ext cx="2097049" cy="261610"/>
          </a:xfrm>
          <a:prstGeom prst="rect">
            <a:avLst/>
          </a:prstGeom>
        </p:spPr>
        <p:txBody>
          <a:bodyPr wrap="none">
            <a:spAutoFit/>
          </a:bodyPr>
          <a:lstStyle/>
          <a:p>
            <a:pPr algn="ctr"/>
            <a:r>
              <a:rPr lang="it-IT" sz="1100" dirty="0" smtClean="0"/>
              <a:t>Fig.1 </a:t>
            </a:r>
            <a:r>
              <a:rPr lang="it-IT" sz="1100" dirty="0" err="1" smtClean="0"/>
              <a:t>Apoptosis</a:t>
            </a:r>
            <a:r>
              <a:rPr lang="it-IT" sz="1100" dirty="0" smtClean="0"/>
              <a:t> </a:t>
            </a:r>
            <a:r>
              <a:rPr lang="it-IT" sz="1100" dirty="0" err="1" smtClean="0"/>
              <a:t>by</a:t>
            </a:r>
            <a:r>
              <a:rPr lang="it-IT" sz="1100" dirty="0" smtClean="0"/>
              <a:t> </a:t>
            </a:r>
            <a:r>
              <a:rPr lang="it-IT" sz="1100" dirty="0" err="1" smtClean="0"/>
              <a:t>microscopy</a:t>
            </a:r>
            <a:endParaRPr lang="it-IT" sz="1100" dirty="0"/>
          </a:p>
        </p:txBody>
      </p:sp>
      <p:sp>
        <p:nvSpPr>
          <p:cNvPr id="27" name="Rettangolo 26"/>
          <p:cNvSpPr/>
          <p:nvPr/>
        </p:nvSpPr>
        <p:spPr>
          <a:xfrm>
            <a:off x="5166965" y="3724640"/>
            <a:ext cx="3607619" cy="239296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p:spPr>
        <p:style>
          <a:lnRef idx="2">
            <a:schemeClr val="accent2"/>
          </a:lnRef>
          <a:fillRef idx="1">
            <a:schemeClr val="lt1"/>
          </a:fillRef>
          <a:effectRef idx="0">
            <a:schemeClr val="accent2"/>
          </a:effectRef>
          <a:fontRef idx="minor">
            <a:schemeClr val="dk1"/>
          </a:fontRef>
        </p:style>
        <p:txBody>
          <a:bodyPr wrap="square">
            <a:spAutoFit/>
          </a:bodyPr>
          <a:lstStyle/>
          <a:p>
            <a:pPr lvl="0">
              <a:buFont typeface="Wingdings" pitchFamily="2" charset="2"/>
              <a:buChar char="ü"/>
            </a:pPr>
            <a:r>
              <a:rPr lang="en-US" sz="1150" dirty="0" smtClean="0"/>
              <a:t>Cytoplasm shrinks due to cleavage of </a:t>
            </a:r>
            <a:r>
              <a:rPr lang="en-US" sz="1150" dirty="0" err="1" smtClean="0"/>
              <a:t>nucleari</a:t>
            </a:r>
            <a:r>
              <a:rPr lang="en-US" sz="1150" dirty="0" smtClean="0"/>
              <a:t> </a:t>
            </a:r>
            <a:r>
              <a:rPr lang="en-US" sz="1150" dirty="0" err="1" smtClean="0"/>
              <a:t>lamins</a:t>
            </a:r>
            <a:r>
              <a:rPr lang="en-US" sz="1150" dirty="0" smtClean="0"/>
              <a:t> and actin (A)</a:t>
            </a:r>
            <a:endParaRPr lang="it-IT" sz="1150" dirty="0" smtClean="0"/>
          </a:p>
          <a:p>
            <a:pPr lvl="0">
              <a:buFont typeface="Wingdings" pitchFamily="2" charset="2"/>
              <a:buChar char="ü"/>
            </a:pPr>
            <a:r>
              <a:rPr lang="en-US" sz="1150" dirty="0" smtClean="0"/>
              <a:t>Chromatin is broken down as nucleus condenses (often “horse-shoe” shaped) (B)</a:t>
            </a:r>
            <a:endParaRPr lang="it-IT" sz="1150" dirty="0" smtClean="0"/>
          </a:p>
          <a:p>
            <a:pPr lvl="0">
              <a:buFont typeface="Wingdings" pitchFamily="2" charset="2"/>
              <a:buChar char="ü"/>
            </a:pPr>
            <a:r>
              <a:rPr lang="en-US" sz="1150" dirty="0" smtClean="0"/>
              <a:t>Cells shrink making an easy meal for phagocytes that are responsible for clearing the apoptotic cells (C)</a:t>
            </a:r>
            <a:endParaRPr lang="it-IT" sz="1150" dirty="0" smtClean="0"/>
          </a:p>
          <a:p>
            <a:pPr lvl="0">
              <a:buFont typeface="Wingdings" pitchFamily="2" charset="2"/>
              <a:buChar char="ü"/>
            </a:pPr>
            <a:r>
              <a:rPr lang="en-US" sz="1150" dirty="0" smtClean="0"/>
              <a:t>Cells undergo plasma membrane changes – move </a:t>
            </a:r>
            <a:r>
              <a:rPr lang="en-US" sz="1150" dirty="0" err="1" smtClean="0"/>
              <a:t>phosphatidylserine</a:t>
            </a:r>
            <a:r>
              <a:rPr lang="en-US" sz="1150" dirty="0" smtClean="0"/>
              <a:t> from inner to outer leaflet of the membrane; this attracts macrophages. At the end, membrane blebs appear (D).</a:t>
            </a:r>
          </a:p>
          <a:p>
            <a:pPr lvl="0"/>
            <a:r>
              <a:rPr lang="en-US" sz="1150" dirty="0" smtClean="0"/>
              <a:t>Small vesicles called apoptotic bodies are also sometimes observed (D, arrow). </a:t>
            </a:r>
            <a:endParaRPr lang="it-IT" sz="1150" dirty="0" smtClean="0"/>
          </a:p>
        </p:txBody>
      </p:sp>
      <p:sp>
        <p:nvSpPr>
          <p:cNvPr id="24" name="Rettangolo 23"/>
          <p:cNvSpPr/>
          <p:nvPr/>
        </p:nvSpPr>
        <p:spPr>
          <a:xfrm>
            <a:off x="1317369" y="6152397"/>
            <a:ext cx="4500595" cy="738664"/>
          </a:xfrm>
          <a:prstGeom prst="rect">
            <a:avLst/>
          </a:prstGeom>
        </p:spPr>
        <p:txBody>
          <a:bodyPr wrap="square">
            <a:spAutoFit/>
          </a:bodyPr>
          <a:lstStyle/>
          <a:p>
            <a:pPr>
              <a:lnSpc>
                <a:spcPct val="150000"/>
              </a:lnSpc>
            </a:pPr>
            <a:r>
              <a:rPr lang="en-US" sz="1200" b="1" dirty="0" smtClean="0"/>
              <a:t>Dr. Barbara </a:t>
            </a:r>
            <a:r>
              <a:rPr lang="en-US" sz="1200" b="1" dirty="0" err="1" smtClean="0"/>
              <a:t>Maino</a:t>
            </a:r>
            <a:r>
              <a:rPr lang="en-US" sz="1200" b="1" dirty="0" smtClean="0"/>
              <a:t> </a:t>
            </a:r>
          </a:p>
          <a:p>
            <a:r>
              <a:rPr lang="en-US" sz="1200" b="1" dirty="0" smtClean="0"/>
              <a:t>National Research Council - </a:t>
            </a:r>
            <a:r>
              <a:rPr lang="it-IT" sz="1200" b="1" dirty="0" err="1" smtClean="0"/>
              <a:t>Institute</a:t>
            </a:r>
            <a:r>
              <a:rPr lang="it-IT" sz="1200" b="1" dirty="0" smtClean="0"/>
              <a:t> </a:t>
            </a:r>
            <a:r>
              <a:rPr lang="it-IT" sz="1200" b="1" dirty="0" err="1" smtClean="0"/>
              <a:t>of</a:t>
            </a:r>
            <a:r>
              <a:rPr lang="it-IT" sz="1200" b="1" dirty="0" smtClean="0"/>
              <a:t> </a:t>
            </a:r>
            <a:r>
              <a:rPr lang="it-IT" sz="1200" b="1" dirty="0" err="1" smtClean="0"/>
              <a:t>Neurological</a:t>
            </a:r>
            <a:r>
              <a:rPr lang="it-IT" sz="1200" b="1" dirty="0" smtClean="0"/>
              <a:t> </a:t>
            </a:r>
            <a:r>
              <a:rPr lang="it-IT" sz="1200" b="1" dirty="0" err="1" smtClean="0"/>
              <a:t>Sciences</a:t>
            </a:r>
            <a:r>
              <a:rPr lang="en-US" sz="1200" b="1" dirty="0" smtClean="0"/>
              <a:t> , Italy</a:t>
            </a:r>
          </a:p>
        </p:txBody>
      </p:sp>
      <p:cxnSp>
        <p:nvCxnSpPr>
          <p:cNvPr id="28" name="Connettore 1 27"/>
          <p:cNvCxnSpPr/>
          <p:nvPr/>
        </p:nvCxnSpPr>
        <p:spPr>
          <a:xfrm>
            <a:off x="1239966" y="6142056"/>
            <a:ext cx="750099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Picture 8" descr="http://www.selab.isti.cnr.it/ws-mate/cnrBlue.jpg"/>
          <p:cNvPicPr>
            <a:picLocks noChangeAspect="1" noChangeArrowheads="1"/>
          </p:cNvPicPr>
          <p:nvPr/>
        </p:nvPicPr>
        <p:blipFill>
          <a:blip r:embed="rId7" cstate="print"/>
          <a:srcRect/>
          <a:stretch>
            <a:fillRect/>
          </a:stretch>
        </p:blipFill>
        <p:spPr bwMode="auto">
          <a:xfrm>
            <a:off x="1031617" y="6572273"/>
            <a:ext cx="285752" cy="243357"/>
          </a:xfrm>
          <a:prstGeom prst="rect">
            <a:avLst/>
          </a:prstGeom>
          <a:noFill/>
        </p:spPr>
      </p:pic>
      <p:pic>
        <p:nvPicPr>
          <p:cNvPr id="2050" name="Picture 2" descr="C:\Users\bhargavi-k\Desktop\AIM.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4493" y="116633"/>
            <a:ext cx="7683787" cy="10168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par>
                                <p:cTn id="11" presetID="4" presetClass="exit" presetSubtype="16" fill="hold" grpId="0" nodeType="withEffect">
                                  <p:stCondLst>
                                    <p:cond delay="0"/>
                                  </p:stCondLst>
                                  <p:childTnLst>
                                    <p:animEffect transition="out" filter="box(in)">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par>
                                <p:cTn id="14" presetID="4" presetClass="exit" presetSubtype="16" fill="hold" grpId="0" nodeType="withEffect">
                                  <p:stCondLst>
                                    <p:cond delay="0"/>
                                  </p:stCondLst>
                                  <p:childTnLst>
                                    <p:animEffect transition="out" filter="box(in)">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par>
                                <p:cTn id="17" presetID="4" presetClass="exit" presetSubtype="16" fill="hold" grpId="0" nodeType="withEffect">
                                  <p:stCondLst>
                                    <p:cond delay="0"/>
                                  </p:stCondLst>
                                  <p:childTnLst>
                                    <p:animEffect transition="out" filter="box(in)">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par>
                                <p:cTn id="20" presetID="4" presetClass="exit" presetSubtype="16" fill="hold" nodeType="withEffect">
                                  <p:stCondLst>
                                    <p:cond delay="0"/>
                                  </p:stCondLst>
                                  <p:childTnLst>
                                    <p:animEffect transition="out" filter="box(in)">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4" presetClass="exit" presetSubtype="16" fill="hold" nodeType="withEffect">
                                  <p:stCondLst>
                                    <p:cond delay="0"/>
                                  </p:stCondLst>
                                  <p:childTnLst>
                                    <p:animEffect transition="out" filter="box(in)">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 name="Rettangolo 4"/>
          <p:cNvSpPr/>
          <p:nvPr/>
        </p:nvSpPr>
        <p:spPr>
          <a:xfrm>
            <a:off x="1500167" y="2643182"/>
            <a:ext cx="571504"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itolo 9"/>
          <p:cNvSpPr>
            <a:spLocks noGrp="1"/>
          </p:cNvSpPr>
          <p:nvPr>
            <p:ph type="ctrTitle"/>
          </p:nvPr>
        </p:nvSpPr>
        <p:spPr>
          <a:xfrm>
            <a:off x="2714613" y="0"/>
            <a:ext cx="4429156" cy="857232"/>
          </a:xfrm>
        </p:spPr>
        <p:txBody>
          <a:bodyPr>
            <a:noAutofit/>
          </a:bodyPr>
          <a:lstStyle/>
          <a:p>
            <a:pPr lvl="0" algn="ctr"/>
            <a:r>
              <a:rPr lang="it-IT" sz="3200" dirty="0" smtClean="0">
                <a:solidFill>
                  <a:schemeClr val="tx2"/>
                </a:solidFill>
              </a:rPr>
              <a:t>   </a:t>
            </a:r>
            <a:endParaRPr lang="it-IT" sz="3200" dirty="0">
              <a:solidFill>
                <a:schemeClr val="tx2"/>
              </a:solidFill>
            </a:endParaRPr>
          </a:p>
        </p:txBody>
      </p:sp>
      <p:sp>
        <p:nvSpPr>
          <p:cNvPr id="12" name="Rettangolo 11"/>
          <p:cNvSpPr/>
          <p:nvPr/>
        </p:nvSpPr>
        <p:spPr>
          <a:xfrm>
            <a:off x="1699390" y="1308902"/>
            <a:ext cx="6715140" cy="954107"/>
          </a:xfrm>
          <a:prstGeom prst="rect">
            <a:avLst/>
          </a:prstGeom>
        </p:spPr>
        <p:txBody>
          <a:bodyPr wrap="square">
            <a:spAutoFit/>
          </a:bodyPr>
          <a:lstStyle/>
          <a:p>
            <a:pPr algn="ctr"/>
            <a:r>
              <a:rPr lang="it-IT" sz="2800" b="1" dirty="0" smtClean="0">
                <a:effectLst>
                  <a:outerShdw blurRad="38100" dist="38100" dir="2700000" algn="tl">
                    <a:srgbClr val="000000">
                      <a:alpha val="43137"/>
                    </a:srgbClr>
                  </a:outerShdw>
                </a:effectLst>
                <a:latin typeface="+mj-lt"/>
              </a:rPr>
              <a:t>EXPRESSING  THE  STORY  OF  LIFE  FROM  THE  GENETIC CODE</a:t>
            </a:r>
            <a:endParaRPr lang="it-IT" sz="2800" b="1" dirty="0">
              <a:effectLst>
                <a:outerShdw blurRad="38100" dist="38100" dir="2700000" algn="tl">
                  <a:srgbClr val="000000">
                    <a:alpha val="43137"/>
                  </a:srgbClr>
                </a:outerShdw>
              </a:effectLst>
              <a:latin typeface="+mj-lt"/>
            </a:endParaRPr>
          </a:p>
        </p:txBody>
      </p:sp>
      <p:sp>
        <p:nvSpPr>
          <p:cNvPr id="13" name="Rettangolo 12"/>
          <p:cNvSpPr/>
          <p:nvPr/>
        </p:nvSpPr>
        <p:spPr>
          <a:xfrm>
            <a:off x="1223938" y="3933057"/>
            <a:ext cx="7420028" cy="73866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400" b="1" dirty="0" smtClean="0">
                <a:solidFill>
                  <a:schemeClr val="tx1"/>
                </a:solidFill>
              </a:rPr>
              <a:t>MICROARRAY TECHNOLOGY </a:t>
            </a:r>
            <a:r>
              <a:rPr lang="en-US" sz="1400" dirty="0" smtClean="0">
                <a:solidFill>
                  <a:schemeClr val="tx1"/>
                </a:solidFill>
              </a:rPr>
              <a:t>propelled functional genomics into the spotlight, because it allowed functional analysis of genome-wide differential RNA expression between different samples, states and cell types</a:t>
            </a:r>
          </a:p>
        </p:txBody>
      </p:sp>
      <p:graphicFrame>
        <p:nvGraphicFramePr>
          <p:cNvPr id="14" name="Diagramma 13"/>
          <p:cNvGraphicFramePr/>
          <p:nvPr>
            <p:extLst>
              <p:ext uri="{D42A27DB-BD31-4B8C-83A1-F6EECF244321}">
                <p14:modId xmlns:p14="http://schemas.microsoft.com/office/powerpoint/2010/main" val="3597685183"/>
              </p:ext>
            </p:extLst>
          </p:nvPr>
        </p:nvGraphicFramePr>
        <p:xfrm>
          <a:off x="1376339" y="4797153"/>
          <a:ext cx="7267628" cy="11242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Freccia in giù 23"/>
          <p:cNvSpPr/>
          <p:nvPr/>
        </p:nvSpPr>
        <p:spPr>
          <a:xfrm>
            <a:off x="4619223" y="3284985"/>
            <a:ext cx="571504" cy="500066"/>
          </a:xfrm>
          <a:prstGeom prst="downArrow">
            <a:avLst/>
          </a:prstGeom>
          <a:solidFill>
            <a:srgbClr val="FFC000"/>
          </a:solidFill>
          <a:ln>
            <a:solidFill>
              <a:srgbClr val="FFC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5" name="Rettangolo 24"/>
          <p:cNvSpPr/>
          <p:nvPr/>
        </p:nvSpPr>
        <p:spPr>
          <a:xfrm>
            <a:off x="1326333" y="2488164"/>
            <a:ext cx="7215239" cy="73866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it-IT" sz="1400" dirty="0" smtClean="0">
                <a:cs typeface="Arial" charset="0"/>
              </a:rPr>
              <a:t>The </a:t>
            </a:r>
            <a:r>
              <a:rPr lang="it-IT" sz="1400" dirty="0" err="1" smtClean="0">
                <a:cs typeface="Arial" charset="0"/>
              </a:rPr>
              <a:t>analysis</a:t>
            </a:r>
            <a:r>
              <a:rPr lang="it-IT" sz="1400" dirty="0" smtClean="0">
                <a:cs typeface="Arial" charset="0"/>
              </a:rPr>
              <a:t> </a:t>
            </a:r>
            <a:r>
              <a:rPr lang="it-IT" sz="1400" dirty="0" err="1" smtClean="0">
                <a:cs typeface="Arial" charset="0"/>
              </a:rPr>
              <a:t>of</a:t>
            </a:r>
            <a:r>
              <a:rPr lang="it-IT" sz="1400" dirty="0" smtClean="0">
                <a:cs typeface="Arial" charset="0"/>
              </a:rPr>
              <a:t> </a:t>
            </a:r>
            <a:r>
              <a:rPr lang="it-IT" sz="1400" dirty="0" smtClean="0"/>
              <a:t>the </a:t>
            </a:r>
            <a:r>
              <a:rPr lang="it-IT" sz="1400" b="1" dirty="0" smtClean="0"/>
              <a:t>TRASCRIPTOME</a:t>
            </a:r>
            <a:r>
              <a:rPr lang="it-IT" sz="1400" dirty="0" smtClean="0"/>
              <a:t>, </a:t>
            </a:r>
            <a:r>
              <a:rPr lang="it-IT" sz="1400" dirty="0" err="1" smtClean="0"/>
              <a:t>defined</a:t>
            </a:r>
            <a:r>
              <a:rPr lang="it-IT" sz="1400" dirty="0" smtClean="0"/>
              <a:t> </a:t>
            </a:r>
            <a:r>
              <a:rPr lang="it-IT" sz="1400" dirty="0" err="1" smtClean="0"/>
              <a:t>as</a:t>
            </a:r>
            <a:r>
              <a:rPr lang="it-IT" sz="1400" dirty="0" smtClean="0"/>
              <a:t> the complete set </a:t>
            </a:r>
            <a:r>
              <a:rPr lang="it-IT" sz="1400" dirty="0" err="1" smtClean="0"/>
              <a:t>of</a:t>
            </a:r>
            <a:r>
              <a:rPr lang="it-IT" sz="1400" dirty="0" smtClean="0"/>
              <a:t> </a:t>
            </a:r>
            <a:r>
              <a:rPr lang="it-IT" sz="1400" dirty="0" err="1" smtClean="0"/>
              <a:t>trascripts</a:t>
            </a:r>
            <a:r>
              <a:rPr lang="it-IT" sz="1400" dirty="0" smtClean="0"/>
              <a:t> and </a:t>
            </a:r>
            <a:r>
              <a:rPr lang="it-IT" sz="1400" dirty="0" err="1" smtClean="0"/>
              <a:t>their</a:t>
            </a:r>
            <a:r>
              <a:rPr lang="it-IT" sz="1400" dirty="0" smtClean="0"/>
              <a:t> relative </a:t>
            </a:r>
            <a:r>
              <a:rPr lang="it-IT" sz="1400" dirty="0" err="1" smtClean="0"/>
              <a:t>levels</a:t>
            </a:r>
            <a:r>
              <a:rPr lang="it-IT" sz="1400" dirty="0" smtClean="0"/>
              <a:t> </a:t>
            </a:r>
            <a:r>
              <a:rPr lang="it-IT" sz="1400" dirty="0" err="1" smtClean="0"/>
              <a:t>of</a:t>
            </a:r>
            <a:r>
              <a:rPr lang="it-IT" sz="1400" dirty="0" smtClean="0"/>
              <a:t> </a:t>
            </a:r>
            <a:r>
              <a:rPr lang="it-IT" sz="1400" dirty="0" err="1" smtClean="0"/>
              <a:t>expression</a:t>
            </a:r>
            <a:r>
              <a:rPr lang="it-IT" sz="1400" dirty="0" smtClean="0"/>
              <a:t>, </a:t>
            </a:r>
            <a:r>
              <a:rPr lang="it-IT" sz="1400" dirty="0" err="1" smtClean="0">
                <a:cs typeface="Arial" charset="0"/>
              </a:rPr>
              <a:t>is</a:t>
            </a:r>
            <a:r>
              <a:rPr lang="it-IT" sz="1400" dirty="0" smtClean="0">
                <a:cs typeface="Arial" charset="0"/>
              </a:rPr>
              <a:t> </a:t>
            </a:r>
            <a:r>
              <a:rPr lang="it-IT" sz="1400" dirty="0" err="1" smtClean="0">
                <a:cs typeface="Arial" charset="0"/>
              </a:rPr>
              <a:t>going</a:t>
            </a:r>
            <a:r>
              <a:rPr lang="it-IT" sz="1400" dirty="0" smtClean="0">
                <a:cs typeface="Arial" charset="0"/>
              </a:rPr>
              <a:t> </a:t>
            </a:r>
            <a:r>
              <a:rPr lang="it-IT" sz="1400" dirty="0" err="1" smtClean="0">
                <a:cs typeface="Arial" charset="0"/>
              </a:rPr>
              <a:t>to</a:t>
            </a:r>
            <a:r>
              <a:rPr lang="it-IT" sz="1400" dirty="0" smtClean="0">
                <a:cs typeface="Arial" charset="0"/>
              </a:rPr>
              <a:t> </a:t>
            </a:r>
            <a:r>
              <a:rPr lang="it-IT" sz="1400" dirty="0" err="1" smtClean="0">
                <a:cs typeface="Arial" charset="0"/>
              </a:rPr>
              <a:t>be</a:t>
            </a:r>
            <a:r>
              <a:rPr lang="it-IT" sz="1400" dirty="0" smtClean="0">
                <a:cs typeface="Arial" charset="0"/>
              </a:rPr>
              <a:t> a </a:t>
            </a:r>
            <a:r>
              <a:rPr lang="it-IT" sz="1400" dirty="0" err="1" smtClean="0">
                <a:cs typeface="Arial" charset="0"/>
              </a:rPr>
              <a:t>very</a:t>
            </a:r>
            <a:r>
              <a:rPr lang="it-IT" sz="1400" dirty="0" smtClean="0">
                <a:cs typeface="Arial" charset="0"/>
              </a:rPr>
              <a:t> </a:t>
            </a:r>
            <a:r>
              <a:rPr lang="it-IT" sz="1400" dirty="0" err="1" smtClean="0">
                <a:cs typeface="Arial" charset="0"/>
              </a:rPr>
              <a:t>important</a:t>
            </a:r>
            <a:r>
              <a:rPr lang="it-IT" sz="1400" dirty="0" smtClean="0">
                <a:cs typeface="Arial" charset="0"/>
              </a:rPr>
              <a:t> </a:t>
            </a:r>
            <a:r>
              <a:rPr lang="it-IT" sz="1400" dirty="0" err="1" smtClean="0">
                <a:cs typeface="Arial" charset="0"/>
              </a:rPr>
              <a:t>issue</a:t>
            </a:r>
            <a:r>
              <a:rPr lang="it-IT" sz="1400" dirty="0" smtClean="0">
                <a:cs typeface="Arial" charset="0"/>
              </a:rPr>
              <a:t> </a:t>
            </a:r>
            <a:r>
              <a:rPr lang="it-IT" sz="1400" dirty="0" err="1" smtClean="0">
                <a:cs typeface="Arial" charset="0"/>
              </a:rPr>
              <a:t>for</a:t>
            </a:r>
            <a:r>
              <a:rPr lang="it-IT" sz="1400" dirty="0" smtClean="0">
                <a:cs typeface="Arial" charset="0"/>
              </a:rPr>
              <a:t> the </a:t>
            </a:r>
            <a:r>
              <a:rPr lang="it-IT" sz="1400" dirty="0" err="1" smtClean="0">
                <a:cs typeface="Arial" charset="0"/>
              </a:rPr>
              <a:t>clinical</a:t>
            </a:r>
            <a:r>
              <a:rPr lang="it-IT" sz="1400" dirty="0" smtClean="0">
                <a:cs typeface="Arial" charset="0"/>
              </a:rPr>
              <a:t> </a:t>
            </a:r>
            <a:r>
              <a:rPr lang="it-IT" sz="1400" dirty="0" err="1" smtClean="0">
                <a:cs typeface="Arial" charset="0"/>
              </a:rPr>
              <a:t>implications</a:t>
            </a:r>
            <a:endParaRPr lang="it-IT" sz="1400" dirty="0">
              <a:cs typeface="Arial" charset="0"/>
            </a:endParaRPr>
          </a:p>
        </p:txBody>
      </p:sp>
      <p:sp>
        <p:nvSpPr>
          <p:cNvPr id="11" name="Rettangolo 10"/>
          <p:cNvSpPr/>
          <p:nvPr/>
        </p:nvSpPr>
        <p:spPr>
          <a:xfrm>
            <a:off x="1071538" y="6286520"/>
            <a:ext cx="3786215"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1218031" y="6085899"/>
            <a:ext cx="4572000" cy="738664"/>
          </a:xfrm>
          <a:prstGeom prst="rect">
            <a:avLst/>
          </a:prstGeom>
        </p:spPr>
        <p:txBody>
          <a:bodyPr wrap="square">
            <a:spAutoFit/>
          </a:bodyPr>
          <a:lstStyle/>
          <a:p>
            <a:pPr>
              <a:lnSpc>
                <a:spcPct val="150000"/>
              </a:lnSpc>
            </a:pPr>
            <a:r>
              <a:rPr lang="en-US" sz="1200" b="1" dirty="0" smtClean="0"/>
              <a:t>Dr. Barbara </a:t>
            </a:r>
            <a:r>
              <a:rPr lang="en-US" sz="1200" b="1" dirty="0" err="1" smtClean="0"/>
              <a:t>Maino</a:t>
            </a:r>
            <a:r>
              <a:rPr lang="en-US" sz="1200" b="1" dirty="0" smtClean="0"/>
              <a:t> </a:t>
            </a:r>
          </a:p>
          <a:p>
            <a:r>
              <a:rPr lang="en-US" sz="1200" b="1" dirty="0" smtClean="0"/>
              <a:t>National Research Council - </a:t>
            </a:r>
            <a:r>
              <a:rPr lang="it-IT" sz="1200" b="1" dirty="0" err="1" smtClean="0"/>
              <a:t>Institute</a:t>
            </a:r>
            <a:r>
              <a:rPr lang="it-IT" sz="1200" b="1" dirty="0" smtClean="0"/>
              <a:t> </a:t>
            </a:r>
            <a:r>
              <a:rPr lang="it-IT" sz="1200" b="1" dirty="0" err="1" smtClean="0"/>
              <a:t>of</a:t>
            </a:r>
            <a:r>
              <a:rPr lang="it-IT" sz="1200" b="1" dirty="0" smtClean="0"/>
              <a:t> </a:t>
            </a:r>
            <a:r>
              <a:rPr lang="it-IT" sz="1200" b="1" dirty="0" err="1" smtClean="0"/>
              <a:t>Neurological</a:t>
            </a:r>
            <a:r>
              <a:rPr lang="it-IT" sz="1200" b="1" dirty="0" smtClean="0"/>
              <a:t> </a:t>
            </a:r>
            <a:r>
              <a:rPr lang="it-IT" sz="1200" b="1" dirty="0" err="1" smtClean="0"/>
              <a:t>Sciences</a:t>
            </a:r>
            <a:r>
              <a:rPr lang="en-US" sz="1200" b="1" dirty="0" smtClean="0"/>
              <a:t> , Italy</a:t>
            </a:r>
          </a:p>
        </p:txBody>
      </p:sp>
      <p:sp>
        <p:nvSpPr>
          <p:cNvPr id="16" name="Rettangolo 15"/>
          <p:cNvSpPr/>
          <p:nvPr/>
        </p:nvSpPr>
        <p:spPr>
          <a:xfrm>
            <a:off x="1223938" y="6438920"/>
            <a:ext cx="3786215"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1376338" y="6591320"/>
            <a:ext cx="3786215"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Picture 8" descr="http://www.selab.isti.cnr.it/ws-mate/cnrBlue.jpg"/>
          <p:cNvPicPr>
            <a:picLocks noChangeAspect="1" noChangeArrowheads="1"/>
          </p:cNvPicPr>
          <p:nvPr/>
        </p:nvPicPr>
        <p:blipFill>
          <a:blip r:embed="rId9" cstate="print"/>
          <a:srcRect/>
          <a:stretch>
            <a:fillRect/>
          </a:stretch>
        </p:blipFill>
        <p:spPr bwMode="auto">
          <a:xfrm>
            <a:off x="928663" y="6572273"/>
            <a:ext cx="285752" cy="243357"/>
          </a:xfrm>
          <a:prstGeom prst="rect">
            <a:avLst/>
          </a:prstGeom>
          <a:noFill/>
        </p:spPr>
      </p:pic>
      <p:cxnSp>
        <p:nvCxnSpPr>
          <p:cNvPr id="19" name="Connettore 1 18"/>
          <p:cNvCxnSpPr/>
          <p:nvPr/>
        </p:nvCxnSpPr>
        <p:spPr>
          <a:xfrm>
            <a:off x="1285853" y="6021288"/>
            <a:ext cx="750099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C:\Users\bhargavi-k\Desktop\AIM.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1537" y="175427"/>
            <a:ext cx="7715304"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Sottotitolo 3"/>
          <p:cNvSpPr>
            <a:spLocks noGrp="1"/>
          </p:cNvSpPr>
          <p:nvPr>
            <p:ph type="subTitle" idx="1"/>
          </p:nvPr>
        </p:nvSpPr>
        <p:spPr>
          <a:xfrm>
            <a:off x="1313958" y="1412776"/>
            <a:ext cx="7319615" cy="1134600"/>
          </a:xfrm>
        </p:spPr>
        <p:txBody>
          <a:bodyPr>
            <a:normAutofit fontScale="85000" lnSpcReduction="20000"/>
          </a:bodyPr>
          <a:lstStyle/>
          <a:p>
            <a:pPr algn="ctr">
              <a:lnSpc>
                <a:spcPct val="150000"/>
              </a:lnSpc>
            </a:pPr>
            <a:r>
              <a:rPr lang="en-US" sz="2800" b="1" dirty="0" smtClean="0">
                <a:solidFill>
                  <a:schemeClr val="tx1"/>
                </a:solidFill>
                <a:effectLst>
                  <a:outerShdw blurRad="38100" dist="38100" dir="2700000" algn="tl">
                    <a:srgbClr val="000000">
                      <a:alpha val="43137"/>
                    </a:srgbClr>
                  </a:outerShdw>
                </a:effectLst>
              </a:rPr>
              <a:t>A NEW APPROACH TO DECODING LIFE</a:t>
            </a:r>
            <a:endParaRPr lang="en-US" sz="3200" b="1" dirty="0" smtClean="0">
              <a:solidFill>
                <a:schemeClr val="tx1"/>
              </a:solidFill>
            </a:endParaRPr>
          </a:p>
          <a:p>
            <a:pPr algn="ctr">
              <a:lnSpc>
                <a:spcPct val="150000"/>
              </a:lnSpc>
            </a:pPr>
            <a:r>
              <a:rPr lang="en-US" sz="3200" b="1" dirty="0" smtClean="0">
                <a:solidFill>
                  <a:schemeClr val="tx1"/>
                </a:solidFill>
              </a:rPr>
              <a:t>SYSTEM BIOLOGY</a:t>
            </a:r>
          </a:p>
        </p:txBody>
      </p:sp>
      <p:pic>
        <p:nvPicPr>
          <p:cNvPr id="6" name="Picture 27"/>
          <p:cNvPicPr>
            <a:picLocks noChangeAspect="1" noChangeArrowheads="1"/>
          </p:cNvPicPr>
          <p:nvPr/>
        </p:nvPicPr>
        <p:blipFill>
          <a:blip r:embed="rId3"/>
          <a:srcRect/>
          <a:stretch>
            <a:fillRect/>
          </a:stretch>
        </p:blipFill>
        <p:spPr bwMode="auto">
          <a:xfrm>
            <a:off x="1279342" y="2708921"/>
            <a:ext cx="4019001" cy="3429377"/>
          </a:xfrm>
          <a:prstGeom prst="rect">
            <a:avLst/>
          </a:prstGeom>
          <a:noFill/>
          <a:ln w="9525">
            <a:noFill/>
            <a:miter lim="800000"/>
            <a:headEnd/>
            <a:tailEnd/>
          </a:ln>
        </p:spPr>
      </p:pic>
      <p:sp>
        <p:nvSpPr>
          <p:cNvPr id="5" name="Rettangolo 4"/>
          <p:cNvSpPr/>
          <p:nvPr/>
        </p:nvSpPr>
        <p:spPr>
          <a:xfrm>
            <a:off x="6286513" y="2823630"/>
            <a:ext cx="1946559" cy="400110"/>
          </a:xfrm>
          <a:prstGeom prst="rect">
            <a:avLst/>
          </a:prstGeom>
        </p:spPr>
        <p:txBody>
          <a:bodyPr wrap="none">
            <a:spAutoFit/>
          </a:bodyPr>
          <a:lstStyle/>
          <a:p>
            <a:r>
              <a:rPr lang="en-US" sz="2000" dirty="0" smtClean="0">
                <a:solidFill>
                  <a:schemeClr val="tx2"/>
                </a:solidFill>
              </a:rPr>
              <a:t>The </a:t>
            </a:r>
            <a:r>
              <a:rPr lang="en-US" sz="2000" b="1" dirty="0" smtClean="0">
                <a:solidFill>
                  <a:schemeClr val="tx2"/>
                </a:solidFill>
              </a:rPr>
              <a:t>GOAL </a:t>
            </a:r>
            <a:r>
              <a:rPr lang="en-US" sz="2000" dirty="0" smtClean="0">
                <a:solidFill>
                  <a:schemeClr val="tx2"/>
                </a:solidFill>
              </a:rPr>
              <a:t>is…</a:t>
            </a:r>
            <a:endParaRPr lang="it-IT" sz="2000" dirty="0">
              <a:solidFill>
                <a:schemeClr val="tx2"/>
              </a:solidFill>
            </a:endParaRPr>
          </a:p>
        </p:txBody>
      </p:sp>
      <p:sp>
        <p:nvSpPr>
          <p:cNvPr id="7" name="Rettangolo 6"/>
          <p:cNvSpPr/>
          <p:nvPr/>
        </p:nvSpPr>
        <p:spPr>
          <a:xfrm>
            <a:off x="5748774" y="3320837"/>
            <a:ext cx="3000364" cy="283923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buFont typeface="Wingdings" pitchFamily="2" charset="2"/>
              <a:buChar char="ü"/>
              <a:defRPr/>
            </a:pPr>
            <a:r>
              <a:rPr lang="en-US" sz="1600" i="1" dirty="0">
                <a:solidFill>
                  <a:schemeClr val="tx2"/>
                </a:solidFill>
                <a:cs typeface="Arial" charset="0"/>
              </a:rPr>
              <a:t>T</a:t>
            </a:r>
            <a:r>
              <a:rPr lang="en-US" sz="1600" i="1" dirty="0" smtClean="0">
                <a:solidFill>
                  <a:schemeClr val="tx2"/>
                </a:solidFill>
                <a:cs typeface="Arial" charset="0"/>
              </a:rPr>
              <a:t>o decode </a:t>
            </a:r>
            <a:r>
              <a:rPr lang="en-US" sz="1600" dirty="0" smtClean="0">
                <a:solidFill>
                  <a:schemeClr val="tx2"/>
                </a:solidFill>
                <a:cs typeface="Arial" charset="0"/>
              </a:rPr>
              <a:t>biological meaning of gene expression changes  </a:t>
            </a:r>
          </a:p>
          <a:p>
            <a:pPr marL="342900" indent="-342900">
              <a:buFont typeface="Wingdings" pitchFamily="2" charset="2"/>
              <a:buChar char="ü"/>
              <a:defRPr/>
            </a:pPr>
            <a:r>
              <a:rPr lang="en-US" sz="1600" i="1" dirty="0">
                <a:solidFill>
                  <a:schemeClr val="tx2"/>
                </a:solidFill>
                <a:cs typeface="Arial" charset="0"/>
              </a:rPr>
              <a:t>T</a:t>
            </a:r>
            <a:r>
              <a:rPr lang="en-US" sz="1600" i="1" dirty="0" smtClean="0">
                <a:solidFill>
                  <a:schemeClr val="tx2"/>
                </a:solidFill>
                <a:cs typeface="Arial" charset="0"/>
              </a:rPr>
              <a:t>o</a:t>
            </a:r>
            <a:r>
              <a:rPr lang="en-US" sz="1600" dirty="0" smtClean="0">
                <a:solidFill>
                  <a:schemeClr val="tx2"/>
                </a:solidFill>
                <a:cs typeface="Arial" charset="0"/>
              </a:rPr>
              <a:t> </a:t>
            </a:r>
            <a:r>
              <a:rPr lang="en-US" sz="1600" i="1" dirty="0" smtClean="0">
                <a:solidFill>
                  <a:schemeClr val="tx2"/>
                </a:solidFill>
                <a:cs typeface="Arial" charset="0"/>
              </a:rPr>
              <a:t>organize</a:t>
            </a:r>
            <a:r>
              <a:rPr lang="en-US" sz="1600" dirty="0" smtClean="0">
                <a:solidFill>
                  <a:schemeClr val="tx2"/>
                </a:solidFill>
                <a:cs typeface="Arial" charset="0"/>
              </a:rPr>
              <a:t> gene expression changes into molecular processes of a cell</a:t>
            </a:r>
          </a:p>
          <a:p>
            <a:pPr marL="342900" indent="-342900">
              <a:buFont typeface="Wingdings" pitchFamily="2" charset="2"/>
              <a:buChar char="ü"/>
              <a:defRPr/>
            </a:pPr>
            <a:r>
              <a:rPr lang="en-US" sz="1600" i="1" dirty="0">
                <a:solidFill>
                  <a:schemeClr val="tx2"/>
                </a:solidFill>
              </a:rPr>
              <a:t>T</a:t>
            </a:r>
            <a:r>
              <a:rPr lang="en-US" sz="1600" i="1" dirty="0" smtClean="0">
                <a:solidFill>
                  <a:schemeClr val="tx2"/>
                </a:solidFill>
              </a:rPr>
              <a:t>o</a:t>
            </a:r>
            <a:r>
              <a:rPr lang="en-US" sz="1600" dirty="0" smtClean="0">
                <a:solidFill>
                  <a:schemeClr val="tx2"/>
                </a:solidFill>
              </a:rPr>
              <a:t> </a:t>
            </a:r>
            <a:r>
              <a:rPr lang="en-US" sz="1600" i="1" dirty="0" smtClean="0">
                <a:solidFill>
                  <a:schemeClr val="tx2"/>
                </a:solidFill>
              </a:rPr>
              <a:t>promote</a:t>
            </a:r>
            <a:r>
              <a:rPr lang="en-US" sz="1600" dirty="0" smtClean="0">
                <a:solidFill>
                  <a:schemeClr val="tx2"/>
                </a:solidFill>
              </a:rPr>
              <a:t> the knowledge about the molecular mechanisms underlying neuronal apoptosis</a:t>
            </a:r>
            <a:endParaRPr lang="en-US" sz="1600" dirty="0" smtClean="0">
              <a:solidFill>
                <a:schemeClr val="tx2"/>
              </a:solidFill>
              <a:cs typeface="Arial" charset="0"/>
            </a:endParaRPr>
          </a:p>
        </p:txBody>
      </p:sp>
      <p:sp>
        <p:nvSpPr>
          <p:cNvPr id="9" name="Rettangolo 8"/>
          <p:cNvSpPr/>
          <p:nvPr/>
        </p:nvSpPr>
        <p:spPr>
          <a:xfrm>
            <a:off x="1338743" y="6166892"/>
            <a:ext cx="4572000" cy="738664"/>
          </a:xfrm>
          <a:prstGeom prst="rect">
            <a:avLst/>
          </a:prstGeom>
        </p:spPr>
        <p:txBody>
          <a:bodyPr wrap="square">
            <a:spAutoFit/>
          </a:bodyPr>
          <a:lstStyle/>
          <a:p>
            <a:pPr>
              <a:lnSpc>
                <a:spcPct val="150000"/>
              </a:lnSpc>
            </a:pPr>
            <a:r>
              <a:rPr lang="en-US" sz="1200" b="1" dirty="0" smtClean="0"/>
              <a:t>Dr. Barbara </a:t>
            </a:r>
            <a:r>
              <a:rPr lang="en-US" sz="1200" b="1" dirty="0" err="1" smtClean="0"/>
              <a:t>Maino</a:t>
            </a:r>
            <a:r>
              <a:rPr lang="en-US" sz="1200" b="1" dirty="0" smtClean="0"/>
              <a:t> </a:t>
            </a:r>
          </a:p>
          <a:p>
            <a:r>
              <a:rPr lang="en-US" sz="1200" b="1" dirty="0" smtClean="0"/>
              <a:t>National Research Council - </a:t>
            </a:r>
            <a:r>
              <a:rPr lang="it-IT" sz="1200" b="1" dirty="0" err="1" smtClean="0"/>
              <a:t>Institute</a:t>
            </a:r>
            <a:r>
              <a:rPr lang="it-IT" sz="1200" b="1" dirty="0" smtClean="0"/>
              <a:t> </a:t>
            </a:r>
            <a:r>
              <a:rPr lang="it-IT" sz="1200" b="1" dirty="0" err="1" smtClean="0"/>
              <a:t>of</a:t>
            </a:r>
            <a:r>
              <a:rPr lang="it-IT" sz="1200" b="1" dirty="0" smtClean="0"/>
              <a:t> </a:t>
            </a:r>
            <a:r>
              <a:rPr lang="it-IT" sz="1200" b="1" dirty="0" err="1" smtClean="0"/>
              <a:t>Neurological</a:t>
            </a:r>
            <a:r>
              <a:rPr lang="it-IT" sz="1200" b="1" dirty="0" smtClean="0"/>
              <a:t> </a:t>
            </a:r>
            <a:r>
              <a:rPr lang="it-IT" sz="1200" b="1" dirty="0" err="1" smtClean="0"/>
              <a:t>Sciences</a:t>
            </a:r>
            <a:r>
              <a:rPr lang="en-US" sz="1200" b="1" dirty="0" smtClean="0"/>
              <a:t> , Italy</a:t>
            </a:r>
          </a:p>
        </p:txBody>
      </p:sp>
      <p:pic>
        <p:nvPicPr>
          <p:cNvPr id="10" name="Picture 8" descr="http://www.selab.isti.cnr.it/ws-mate/cnrBlue.jpg"/>
          <p:cNvPicPr>
            <a:picLocks noChangeAspect="1" noChangeArrowheads="1"/>
          </p:cNvPicPr>
          <p:nvPr/>
        </p:nvPicPr>
        <p:blipFill>
          <a:blip r:embed="rId4" cstate="print"/>
          <a:srcRect/>
          <a:stretch>
            <a:fillRect/>
          </a:stretch>
        </p:blipFill>
        <p:spPr bwMode="auto">
          <a:xfrm>
            <a:off x="1142976" y="6572273"/>
            <a:ext cx="285752" cy="243357"/>
          </a:xfrm>
          <a:prstGeom prst="rect">
            <a:avLst/>
          </a:prstGeom>
          <a:noFill/>
        </p:spPr>
      </p:pic>
      <p:cxnSp>
        <p:nvCxnSpPr>
          <p:cNvPr id="11" name="Connettore 1 10"/>
          <p:cNvCxnSpPr/>
          <p:nvPr/>
        </p:nvCxnSpPr>
        <p:spPr>
          <a:xfrm>
            <a:off x="1279343" y="6165305"/>
            <a:ext cx="750099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8194" name="Picture 2" descr="C:\Users\bhargavi-k\Desktop\AI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88641"/>
            <a:ext cx="7992888"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 name="Rettangolo 4"/>
          <p:cNvSpPr/>
          <p:nvPr/>
        </p:nvSpPr>
        <p:spPr>
          <a:xfrm>
            <a:off x="1500167" y="2643182"/>
            <a:ext cx="571504"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1857356" y="214291"/>
            <a:ext cx="6858016" cy="646331"/>
          </a:xfrm>
          <a:prstGeom prst="rect">
            <a:avLst/>
          </a:prstGeom>
        </p:spPr>
        <p:txBody>
          <a:bodyPr wrap="square">
            <a:spAutoFit/>
          </a:bodyPr>
          <a:lstStyle/>
          <a:p>
            <a:pPr algn="ctr"/>
            <a:r>
              <a:rPr lang="en-US" dirty="0" smtClean="0"/>
              <a:t/>
            </a:r>
            <a:br>
              <a:rPr lang="en-US" dirty="0" smtClean="0"/>
            </a:br>
            <a:endParaRPr lang="it-IT" dirty="0"/>
          </a:p>
        </p:txBody>
      </p:sp>
      <p:sp>
        <p:nvSpPr>
          <p:cNvPr id="26" name="Rettangolo 25"/>
          <p:cNvSpPr/>
          <p:nvPr/>
        </p:nvSpPr>
        <p:spPr>
          <a:xfrm>
            <a:off x="6858017" y="4857760"/>
            <a:ext cx="1785951" cy="150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p:cNvSpPr/>
          <p:nvPr/>
        </p:nvSpPr>
        <p:spPr>
          <a:xfrm>
            <a:off x="2226636" y="1124745"/>
            <a:ext cx="5619423" cy="584775"/>
          </a:xfrm>
          <a:prstGeom prst="rect">
            <a:avLst/>
          </a:prstGeom>
        </p:spPr>
        <p:txBody>
          <a:bodyPr wrap="none">
            <a:spAutoFit/>
          </a:bodyPr>
          <a:lstStyle/>
          <a:p>
            <a:pPr algn="ctr">
              <a:defRPr/>
            </a:pPr>
            <a:r>
              <a:rPr lang="en-US" sz="3200" b="1" dirty="0" smtClean="0"/>
              <a:t>…NEW WAYS OF THINKING</a:t>
            </a:r>
            <a:endParaRPr lang="it-IT" sz="3200" b="1" dirty="0"/>
          </a:p>
        </p:txBody>
      </p:sp>
      <p:sp>
        <p:nvSpPr>
          <p:cNvPr id="35" name="Rettangolo 34"/>
          <p:cNvSpPr/>
          <p:nvPr/>
        </p:nvSpPr>
        <p:spPr>
          <a:xfrm>
            <a:off x="1671917" y="1841834"/>
            <a:ext cx="6572296"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800" b="1" dirty="0" smtClean="0">
                <a:solidFill>
                  <a:schemeClr val="tx1"/>
                </a:solidFill>
              </a:rPr>
              <a:t>SYSTEM BIOLOGY FOR</a:t>
            </a:r>
            <a:endParaRPr lang="en-US" sz="2800" b="1" dirty="0" smtClean="0">
              <a:solidFill>
                <a:schemeClr val="tx1"/>
              </a:solidFill>
              <a:effectLst>
                <a:outerShdw blurRad="38100" dist="38100" dir="2700000" algn="tl">
                  <a:srgbClr val="000000">
                    <a:alpha val="43137"/>
                  </a:srgbClr>
                </a:outerShdw>
              </a:effectLst>
            </a:endParaRPr>
          </a:p>
          <a:p>
            <a:pPr algn="ctr">
              <a:defRPr/>
            </a:pPr>
            <a:r>
              <a:rPr lang="en-US" sz="3200" b="1" dirty="0" smtClean="0">
                <a:solidFill>
                  <a:schemeClr val="tx1"/>
                </a:solidFill>
                <a:effectLst>
                  <a:outerShdw blurRad="38100" dist="38100" dir="2700000" algn="tl">
                    <a:srgbClr val="000000">
                      <a:alpha val="43137"/>
                    </a:srgbClr>
                  </a:outerShdw>
                </a:effectLst>
              </a:rPr>
              <a:t>DRUG DISCOVERY</a:t>
            </a:r>
            <a:endParaRPr lang="it-IT" sz="3200" dirty="0">
              <a:solidFill>
                <a:schemeClr val="tx1"/>
              </a:solidFill>
              <a:effectLst>
                <a:outerShdw blurRad="38100" dist="38100" dir="2700000" algn="tl">
                  <a:srgbClr val="000000">
                    <a:alpha val="43137"/>
                  </a:srgbClr>
                </a:outerShdw>
              </a:effectLst>
            </a:endParaRPr>
          </a:p>
        </p:txBody>
      </p:sp>
      <p:sp>
        <p:nvSpPr>
          <p:cNvPr id="36" name="Rettangolo 35"/>
          <p:cNvSpPr/>
          <p:nvPr/>
        </p:nvSpPr>
        <p:spPr>
          <a:xfrm>
            <a:off x="1636199" y="3573016"/>
            <a:ext cx="6643735" cy="1446550"/>
          </a:xfrm>
          <a:prstGeom prst="rect">
            <a:avLst/>
          </a:prstGeom>
        </p:spPr>
        <p:txBody>
          <a:bodyPr wrap="square">
            <a:spAutoFit/>
          </a:bodyPr>
          <a:lstStyle/>
          <a:p>
            <a:pPr algn="ctr"/>
            <a:r>
              <a:rPr lang="en-US" sz="2200" dirty="0" smtClean="0">
                <a:cs typeface="Arial" charset="0"/>
              </a:rPr>
              <a:t>Leads to identify…</a:t>
            </a:r>
          </a:p>
          <a:p>
            <a:pPr algn="ctr"/>
            <a:r>
              <a:rPr lang="en-US" sz="2200" b="1" dirty="0" smtClean="0">
                <a:cs typeface="Arial" charset="0"/>
              </a:rPr>
              <a:t>POTENTIAL DRUG TARGET</a:t>
            </a:r>
          </a:p>
          <a:p>
            <a:pPr algn="ctr"/>
            <a:r>
              <a:rPr lang="en-US" sz="2200" dirty="0" smtClean="0">
                <a:cs typeface="Arial" charset="0"/>
              </a:rPr>
              <a:t>where intervention could make a difference in </a:t>
            </a:r>
            <a:r>
              <a:rPr lang="en-US" sz="2200" dirty="0" smtClean="0"/>
              <a:t>progression of neurodegenerative disease</a:t>
            </a:r>
            <a:endParaRPr lang="it-IT" sz="2200" dirty="0" smtClean="0">
              <a:cs typeface="Arial" charset="0"/>
            </a:endParaRPr>
          </a:p>
        </p:txBody>
      </p:sp>
      <p:sp>
        <p:nvSpPr>
          <p:cNvPr id="38" name="Freccia in giù 37"/>
          <p:cNvSpPr/>
          <p:nvPr/>
        </p:nvSpPr>
        <p:spPr>
          <a:xfrm>
            <a:off x="4643422" y="2978975"/>
            <a:ext cx="642943" cy="571504"/>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pic>
        <p:nvPicPr>
          <p:cNvPr id="1026" name="Picture 2"/>
          <p:cNvPicPr>
            <a:picLocks noChangeAspect="1" noChangeArrowheads="1"/>
          </p:cNvPicPr>
          <p:nvPr/>
        </p:nvPicPr>
        <p:blipFill>
          <a:blip r:embed="rId4"/>
          <a:srcRect/>
          <a:stretch>
            <a:fillRect/>
          </a:stretch>
        </p:blipFill>
        <p:spPr bwMode="auto">
          <a:xfrm>
            <a:off x="3143240" y="5136371"/>
            <a:ext cx="4048125" cy="942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ttangolo 10"/>
          <p:cNvSpPr/>
          <p:nvPr/>
        </p:nvSpPr>
        <p:spPr>
          <a:xfrm>
            <a:off x="1285852" y="6109394"/>
            <a:ext cx="4572000" cy="738664"/>
          </a:xfrm>
          <a:prstGeom prst="rect">
            <a:avLst/>
          </a:prstGeom>
        </p:spPr>
        <p:txBody>
          <a:bodyPr wrap="square">
            <a:spAutoFit/>
          </a:bodyPr>
          <a:lstStyle/>
          <a:p>
            <a:pPr>
              <a:lnSpc>
                <a:spcPct val="150000"/>
              </a:lnSpc>
            </a:pPr>
            <a:r>
              <a:rPr lang="en-US" sz="1200" b="1" dirty="0" smtClean="0"/>
              <a:t>Dr. Barbara </a:t>
            </a:r>
            <a:r>
              <a:rPr lang="en-US" sz="1200" b="1" dirty="0" err="1" smtClean="0"/>
              <a:t>Maino</a:t>
            </a:r>
            <a:r>
              <a:rPr lang="en-US" sz="1200" b="1" dirty="0" smtClean="0"/>
              <a:t> </a:t>
            </a:r>
          </a:p>
          <a:p>
            <a:r>
              <a:rPr lang="en-US" sz="1200" b="1" dirty="0" smtClean="0"/>
              <a:t>National Research Council - </a:t>
            </a:r>
            <a:r>
              <a:rPr lang="it-IT" sz="1200" b="1" dirty="0" err="1" smtClean="0"/>
              <a:t>Institute</a:t>
            </a:r>
            <a:r>
              <a:rPr lang="it-IT" sz="1200" b="1" dirty="0" smtClean="0"/>
              <a:t> </a:t>
            </a:r>
            <a:r>
              <a:rPr lang="it-IT" sz="1200" b="1" dirty="0" err="1" smtClean="0"/>
              <a:t>of</a:t>
            </a:r>
            <a:r>
              <a:rPr lang="it-IT" sz="1200" b="1" dirty="0" smtClean="0"/>
              <a:t> </a:t>
            </a:r>
            <a:r>
              <a:rPr lang="it-IT" sz="1200" b="1" dirty="0" err="1" smtClean="0"/>
              <a:t>Neurological</a:t>
            </a:r>
            <a:r>
              <a:rPr lang="it-IT" sz="1200" b="1" dirty="0" smtClean="0"/>
              <a:t> </a:t>
            </a:r>
            <a:r>
              <a:rPr lang="it-IT" sz="1200" b="1" dirty="0" err="1" smtClean="0"/>
              <a:t>Sciences</a:t>
            </a:r>
            <a:r>
              <a:rPr lang="en-US" sz="1200" b="1" dirty="0" smtClean="0"/>
              <a:t> , Italy</a:t>
            </a:r>
          </a:p>
        </p:txBody>
      </p:sp>
      <p:pic>
        <p:nvPicPr>
          <p:cNvPr id="12" name="Picture 8" descr="http://www.selab.isti.cnr.it/ws-mate/cnrBlue.jpg"/>
          <p:cNvPicPr>
            <a:picLocks noChangeAspect="1" noChangeArrowheads="1"/>
          </p:cNvPicPr>
          <p:nvPr/>
        </p:nvPicPr>
        <p:blipFill>
          <a:blip r:embed="rId5" cstate="print"/>
          <a:srcRect/>
          <a:stretch>
            <a:fillRect/>
          </a:stretch>
        </p:blipFill>
        <p:spPr bwMode="auto">
          <a:xfrm>
            <a:off x="1142976" y="6572273"/>
            <a:ext cx="285752" cy="243357"/>
          </a:xfrm>
          <a:prstGeom prst="rect">
            <a:avLst/>
          </a:prstGeom>
          <a:noFill/>
        </p:spPr>
      </p:pic>
      <p:cxnSp>
        <p:nvCxnSpPr>
          <p:cNvPr id="13" name="Connettore 1 12"/>
          <p:cNvCxnSpPr/>
          <p:nvPr/>
        </p:nvCxnSpPr>
        <p:spPr>
          <a:xfrm>
            <a:off x="1285853" y="6093297"/>
            <a:ext cx="750099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7170" name="Picture 2" descr="C:\Users\bhargavi-k\Desktop\AI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191687"/>
            <a:ext cx="7920880" cy="933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 name="Rettangolo 4"/>
          <p:cNvSpPr/>
          <p:nvPr/>
        </p:nvSpPr>
        <p:spPr>
          <a:xfrm>
            <a:off x="1500167" y="2643182"/>
            <a:ext cx="571504"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1084599" y="1988779"/>
            <a:ext cx="2704431" cy="584775"/>
          </a:xfrm>
          <a:prstGeom prst="rect">
            <a:avLst/>
          </a:prstGeom>
          <a:ln>
            <a:noFill/>
          </a:ln>
        </p:spPr>
        <p:txBody>
          <a:bodyPr wrap="square">
            <a:spAutoFit/>
          </a:bodyPr>
          <a:lstStyle/>
          <a:p>
            <a:pPr marL="342900" indent="-342900">
              <a:spcBef>
                <a:spcPct val="50000"/>
              </a:spcBef>
            </a:pPr>
            <a:r>
              <a:rPr lang="en-US" sz="1600" b="1" dirty="0" smtClean="0"/>
              <a:t>What makes CGNs decide to commit suicide?</a:t>
            </a:r>
            <a:endParaRPr lang="en-US" sz="1600" b="1" dirty="0"/>
          </a:p>
        </p:txBody>
      </p:sp>
      <p:sp>
        <p:nvSpPr>
          <p:cNvPr id="6" name="Rettangolo 5"/>
          <p:cNvSpPr/>
          <p:nvPr/>
        </p:nvSpPr>
        <p:spPr>
          <a:xfrm>
            <a:off x="6300192" y="2011763"/>
            <a:ext cx="2558088" cy="584775"/>
          </a:xfrm>
          <a:prstGeom prst="rect">
            <a:avLst/>
          </a:prstGeom>
          <a:ln>
            <a:noFill/>
          </a:ln>
        </p:spPr>
        <p:txBody>
          <a:bodyPr wrap="square">
            <a:spAutoFit/>
          </a:bodyPr>
          <a:lstStyle/>
          <a:p>
            <a:pPr marL="342900" indent="-342900">
              <a:spcBef>
                <a:spcPct val="50000"/>
              </a:spcBef>
            </a:pPr>
            <a:r>
              <a:rPr lang="en-US" sz="1600" b="1" dirty="0" smtClean="0"/>
              <a:t>What rescues apoptotic CGNs ?</a:t>
            </a:r>
            <a:endParaRPr lang="en-US" sz="1600" b="1" dirty="0"/>
          </a:p>
        </p:txBody>
      </p:sp>
      <p:sp>
        <p:nvSpPr>
          <p:cNvPr id="7" name="Rettangolo 6"/>
          <p:cNvSpPr/>
          <p:nvPr/>
        </p:nvSpPr>
        <p:spPr>
          <a:xfrm>
            <a:off x="1182011" y="2719637"/>
            <a:ext cx="2500331" cy="1077218"/>
          </a:xfrm>
          <a:prstGeom prst="rect">
            <a:avLst/>
          </a:prstGeom>
        </p:spPr>
        <p:txBody>
          <a:bodyPr wrap="square">
            <a:spAutoFit/>
          </a:bodyPr>
          <a:lstStyle/>
          <a:p>
            <a:pPr>
              <a:buFont typeface="Wingdings" pitchFamily="2" charset="2"/>
              <a:buChar char="ü"/>
            </a:pPr>
            <a:r>
              <a:rPr lang="en-US" sz="1600" dirty="0" smtClean="0"/>
              <a:t>Withdrawal of serum and lowering of extracellular potassium from 25 to 5mM</a:t>
            </a:r>
            <a:endParaRPr lang="it-IT" sz="1600" dirty="0"/>
          </a:p>
        </p:txBody>
      </p:sp>
      <p:sp>
        <p:nvSpPr>
          <p:cNvPr id="8" name="Rettangolo 7"/>
          <p:cNvSpPr/>
          <p:nvPr/>
        </p:nvSpPr>
        <p:spPr>
          <a:xfrm>
            <a:off x="6215074" y="2596527"/>
            <a:ext cx="2643207" cy="1077218"/>
          </a:xfrm>
          <a:prstGeom prst="rect">
            <a:avLst/>
          </a:prstGeom>
        </p:spPr>
        <p:txBody>
          <a:bodyPr wrap="square">
            <a:spAutoFit/>
          </a:bodyPr>
          <a:lstStyle/>
          <a:p>
            <a:pPr>
              <a:buFont typeface="Wingdings" pitchFamily="2" charset="2"/>
              <a:buChar char="ü"/>
            </a:pPr>
            <a:r>
              <a:rPr lang="en-US" sz="1600" dirty="0" smtClean="0"/>
              <a:t>CGNs treatment by a maximal effective dose      (100 </a:t>
            </a:r>
            <a:r>
              <a:rPr lang="en-US" sz="1600" dirty="0" err="1" smtClean="0"/>
              <a:t>nM</a:t>
            </a:r>
            <a:r>
              <a:rPr lang="en-US" sz="1600" dirty="0" smtClean="0"/>
              <a:t>) of Gastric inhibitory polypeptide (Gip)</a:t>
            </a:r>
            <a:endParaRPr lang="it-IT" sz="1600" dirty="0"/>
          </a:p>
        </p:txBody>
      </p:sp>
      <p:sp>
        <p:nvSpPr>
          <p:cNvPr id="10" name="Freccia tridirezionale 9"/>
          <p:cNvSpPr/>
          <p:nvPr/>
        </p:nvSpPr>
        <p:spPr>
          <a:xfrm rot="10800000">
            <a:off x="3714745" y="2448775"/>
            <a:ext cx="2357455" cy="1143008"/>
          </a:xfrm>
          <a:prstGeom prst="leftRightUp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dirty="0"/>
          </a:p>
        </p:txBody>
      </p:sp>
      <p:sp>
        <p:nvSpPr>
          <p:cNvPr id="11" name="CasellaDiTesto 10"/>
          <p:cNvSpPr txBox="1"/>
          <p:nvPr/>
        </p:nvSpPr>
        <p:spPr>
          <a:xfrm>
            <a:off x="3643307" y="2643183"/>
            <a:ext cx="2428892" cy="492443"/>
          </a:xfrm>
          <a:prstGeom prst="rect">
            <a:avLst/>
          </a:prstGeom>
          <a:noFill/>
        </p:spPr>
        <p:txBody>
          <a:bodyPr wrap="square" rtlCol="0">
            <a:spAutoFit/>
          </a:bodyPr>
          <a:lstStyle/>
          <a:p>
            <a:pPr algn="ctr"/>
            <a:r>
              <a:rPr lang="it-IT" sz="1300" dirty="0" smtClean="0"/>
              <a:t>On the </a:t>
            </a:r>
            <a:r>
              <a:rPr lang="it-IT" sz="1300" dirty="0" err="1" smtClean="0"/>
              <a:t>basis</a:t>
            </a:r>
            <a:r>
              <a:rPr lang="it-IT" sz="1300" dirty="0" smtClean="0"/>
              <a:t> </a:t>
            </a:r>
            <a:r>
              <a:rPr lang="it-IT" sz="1300" dirty="0" err="1" smtClean="0"/>
              <a:t>of</a:t>
            </a:r>
            <a:r>
              <a:rPr lang="it-IT" sz="1300" dirty="0" smtClean="0"/>
              <a:t> a </a:t>
            </a:r>
            <a:r>
              <a:rPr lang="en-US" sz="1300" dirty="0" smtClean="0"/>
              <a:t>previous</a:t>
            </a:r>
            <a:r>
              <a:rPr lang="it-IT" sz="1300" dirty="0" smtClean="0"/>
              <a:t> </a:t>
            </a:r>
            <a:r>
              <a:rPr lang="en-US" sz="1300" dirty="0" smtClean="0"/>
              <a:t>study</a:t>
            </a:r>
            <a:endParaRPr lang="en-US" sz="1300" dirty="0"/>
          </a:p>
        </p:txBody>
      </p:sp>
      <p:sp>
        <p:nvSpPr>
          <p:cNvPr id="12" name="Rettangolo 11"/>
          <p:cNvSpPr/>
          <p:nvPr/>
        </p:nvSpPr>
        <p:spPr>
          <a:xfrm>
            <a:off x="1182012" y="1323589"/>
            <a:ext cx="7057157" cy="553998"/>
          </a:xfrm>
          <a:prstGeom prst="rect">
            <a:avLst/>
          </a:prstGeom>
        </p:spPr>
        <p:txBody>
          <a:bodyPr wrap="square">
            <a:spAutoFit/>
          </a:bodyPr>
          <a:lstStyle/>
          <a:p>
            <a:pPr algn="ctr"/>
            <a:r>
              <a:rPr lang="it-IT" sz="3000" b="1" dirty="0" smtClean="0">
                <a:effectLst>
                  <a:outerShdw blurRad="38100" dist="38100" dir="2700000" algn="tl">
                    <a:srgbClr val="000000">
                      <a:alpha val="43137"/>
                    </a:srgbClr>
                  </a:outerShdw>
                </a:effectLst>
              </a:rPr>
              <a:t>CORE OF RESEARCH INTEREST</a:t>
            </a:r>
            <a:endParaRPr lang="it-IT" sz="3000" b="1" dirty="0">
              <a:effectLst>
                <a:outerShdw blurRad="38100" dist="38100" dir="2700000" algn="tl">
                  <a:srgbClr val="000000">
                    <a:alpha val="43137"/>
                  </a:srgbClr>
                </a:outerShdw>
              </a:effectLst>
            </a:endParaRPr>
          </a:p>
        </p:txBody>
      </p:sp>
      <p:sp>
        <p:nvSpPr>
          <p:cNvPr id="14" name="Rettangolo 13"/>
          <p:cNvSpPr/>
          <p:nvPr/>
        </p:nvSpPr>
        <p:spPr>
          <a:xfrm>
            <a:off x="2857488" y="3749764"/>
            <a:ext cx="4000528" cy="1107996"/>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1600" dirty="0" smtClean="0">
                <a:solidFill>
                  <a:schemeClr val="tx1"/>
                </a:solidFill>
              </a:rPr>
              <a:t>WHAT  ARE  THE </a:t>
            </a:r>
          </a:p>
          <a:p>
            <a:pPr algn="ctr"/>
            <a:r>
              <a:rPr lang="en-US" sz="1600" dirty="0" smtClean="0">
                <a:solidFill>
                  <a:schemeClr val="tx1"/>
                </a:solidFill>
              </a:rPr>
              <a:t> </a:t>
            </a:r>
            <a:r>
              <a:rPr lang="en-US" sz="1600" b="1" dirty="0" smtClean="0">
                <a:solidFill>
                  <a:schemeClr val="tx1"/>
                </a:solidFill>
              </a:rPr>
              <a:t>MOLECULAR PATHWAYS</a:t>
            </a:r>
            <a:r>
              <a:rPr lang="en-US" sz="1600" dirty="0" smtClean="0">
                <a:solidFill>
                  <a:schemeClr val="tx1"/>
                </a:solidFill>
              </a:rPr>
              <a:t> UNDERLYING </a:t>
            </a:r>
            <a:r>
              <a:rPr lang="en-US" sz="1600" b="1" dirty="0" err="1" smtClean="0">
                <a:solidFill>
                  <a:schemeClr val="tx1"/>
                </a:solidFill>
              </a:rPr>
              <a:t>CGNsESCUE</a:t>
            </a:r>
            <a:r>
              <a:rPr lang="en-US" sz="1600" b="1" dirty="0" smtClean="0">
                <a:solidFill>
                  <a:schemeClr val="tx1"/>
                </a:solidFill>
              </a:rPr>
              <a:t>  </a:t>
            </a:r>
          </a:p>
          <a:p>
            <a:pPr algn="ctr"/>
            <a:r>
              <a:rPr lang="en-US" sz="1600" dirty="0" smtClean="0">
                <a:solidFill>
                  <a:schemeClr val="tx1"/>
                </a:solidFill>
              </a:rPr>
              <a:t>AFTER </a:t>
            </a:r>
            <a:r>
              <a:rPr lang="en-US" sz="1600" b="1" dirty="0" smtClean="0">
                <a:solidFill>
                  <a:schemeClr val="tx1"/>
                </a:solidFill>
              </a:rPr>
              <a:t>GIP TREATMENT </a:t>
            </a:r>
            <a:r>
              <a:rPr lang="en-US" b="1" dirty="0" smtClean="0">
                <a:solidFill>
                  <a:schemeClr val="tx1"/>
                </a:solidFill>
              </a:rPr>
              <a:t>?</a:t>
            </a:r>
          </a:p>
        </p:txBody>
      </p:sp>
      <p:sp>
        <p:nvSpPr>
          <p:cNvPr id="18" name="Rettangolo 17"/>
          <p:cNvSpPr/>
          <p:nvPr/>
        </p:nvSpPr>
        <p:spPr>
          <a:xfrm>
            <a:off x="1285852" y="4857760"/>
            <a:ext cx="4655675" cy="84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388" name="Picture 4"/>
          <p:cNvPicPr>
            <a:picLocks noChangeAspect="1" noChangeArrowheads="1"/>
          </p:cNvPicPr>
          <p:nvPr/>
        </p:nvPicPr>
        <p:blipFill>
          <a:blip r:embed="rId4"/>
          <a:srcRect/>
          <a:stretch>
            <a:fillRect/>
          </a:stretch>
        </p:blipFill>
        <p:spPr bwMode="auto">
          <a:xfrm>
            <a:off x="1182011" y="5119178"/>
            <a:ext cx="5301232" cy="872045"/>
          </a:xfrm>
          <a:prstGeom prst="rect">
            <a:avLst/>
          </a:prstGeom>
          <a:ln w="3175">
            <a:solidFill>
              <a:srgbClr val="FFC000"/>
            </a:solidFill>
            <a:headEnd/>
            <a:tailEnd/>
          </a:ln>
        </p:spPr>
        <p:style>
          <a:lnRef idx="2">
            <a:schemeClr val="accent4"/>
          </a:lnRef>
          <a:fillRef idx="1">
            <a:schemeClr val="lt1"/>
          </a:fillRef>
          <a:effectRef idx="0">
            <a:schemeClr val="accent4"/>
          </a:effectRef>
          <a:fontRef idx="minor">
            <a:schemeClr val="dk1"/>
          </a:fontRef>
        </p:style>
      </p:pic>
      <p:pic>
        <p:nvPicPr>
          <p:cNvPr id="13316" name="Picture 4" descr="http://www.freeonline.org/img_speciali/1352996884.53-g"/>
          <p:cNvPicPr>
            <a:picLocks noChangeAspect="1" noChangeArrowheads="1"/>
          </p:cNvPicPr>
          <p:nvPr/>
        </p:nvPicPr>
        <p:blipFill>
          <a:blip r:embed="rId5" cstate="print"/>
          <a:srcRect/>
          <a:stretch>
            <a:fillRect/>
          </a:stretch>
        </p:blipFill>
        <p:spPr bwMode="auto">
          <a:xfrm>
            <a:off x="7190827" y="4496968"/>
            <a:ext cx="1581428" cy="1380304"/>
          </a:xfrm>
          <a:prstGeom prst="rect">
            <a:avLst/>
          </a:prstGeom>
          <a:noFill/>
        </p:spPr>
      </p:pic>
      <p:sp>
        <p:nvSpPr>
          <p:cNvPr id="16" name="Rettangolo 15"/>
          <p:cNvSpPr/>
          <p:nvPr/>
        </p:nvSpPr>
        <p:spPr>
          <a:xfrm>
            <a:off x="1369527" y="6094884"/>
            <a:ext cx="4572000" cy="738664"/>
          </a:xfrm>
          <a:prstGeom prst="rect">
            <a:avLst/>
          </a:prstGeom>
        </p:spPr>
        <p:txBody>
          <a:bodyPr wrap="square">
            <a:spAutoFit/>
          </a:bodyPr>
          <a:lstStyle/>
          <a:p>
            <a:pPr>
              <a:lnSpc>
                <a:spcPct val="150000"/>
              </a:lnSpc>
            </a:pPr>
            <a:r>
              <a:rPr lang="en-US" sz="1200" b="1" dirty="0" smtClean="0"/>
              <a:t>Dr. Barbara </a:t>
            </a:r>
            <a:r>
              <a:rPr lang="en-US" sz="1200" b="1" dirty="0" err="1" smtClean="0"/>
              <a:t>Maino</a:t>
            </a:r>
            <a:r>
              <a:rPr lang="en-US" sz="1200" b="1" dirty="0" smtClean="0"/>
              <a:t> </a:t>
            </a:r>
          </a:p>
          <a:p>
            <a:r>
              <a:rPr lang="en-US" sz="1200" b="1" dirty="0" smtClean="0"/>
              <a:t>National Research Council - </a:t>
            </a:r>
            <a:r>
              <a:rPr lang="it-IT" sz="1200" b="1" dirty="0" err="1" smtClean="0"/>
              <a:t>Institute</a:t>
            </a:r>
            <a:r>
              <a:rPr lang="it-IT" sz="1200" b="1" dirty="0" smtClean="0"/>
              <a:t> </a:t>
            </a:r>
            <a:r>
              <a:rPr lang="it-IT" sz="1200" b="1" dirty="0" err="1" smtClean="0"/>
              <a:t>of</a:t>
            </a:r>
            <a:r>
              <a:rPr lang="it-IT" sz="1200" b="1" dirty="0" smtClean="0"/>
              <a:t> </a:t>
            </a:r>
            <a:r>
              <a:rPr lang="it-IT" sz="1200" b="1" dirty="0" err="1" smtClean="0"/>
              <a:t>Neurological</a:t>
            </a:r>
            <a:r>
              <a:rPr lang="it-IT" sz="1200" b="1" dirty="0" smtClean="0"/>
              <a:t> </a:t>
            </a:r>
            <a:r>
              <a:rPr lang="it-IT" sz="1200" b="1" dirty="0" err="1" smtClean="0"/>
              <a:t>Sciences</a:t>
            </a:r>
            <a:r>
              <a:rPr lang="en-US" sz="1200" b="1" dirty="0" smtClean="0"/>
              <a:t> , Italy</a:t>
            </a:r>
          </a:p>
        </p:txBody>
      </p:sp>
      <p:pic>
        <p:nvPicPr>
          <p:cNvPr id="17" name="Picture 8" descr="http://www.selab.isti.cnr.it/ws-mate/cnrBlue.jpg"/>
          <p:cNvPicPr>
            <a:picLocks noChangeAspect="1" noChangeArrowheads="1"/>
          </p:cNvPicPr>
          <p:nvPr/>
        </p:nvPicPr>
        <p:blipFill>
          <a:blip r:embed="rId6" cstate="print"/>
          <a:srcRect/>
          <a:stretch>
            <a:fillRect/>
          </a:stretch>
        </p:blipFill>
        <p:spPr bwMode="auto">
          <a:xfrm>
            <a:off x="1142976" y="6572273"/>
            <a:ext cx="285752" cy="243357"/>
          </a:xfrm>
          <a:prstGeom prst="rect">
            <a:avLst/>
          </a:prstGeom>
          <a:noFill/>
        </p:spPr>
      </p:pic>
      <p:cxnSp>
        <p:nvCxnSpPr>
          <p:cNvPr id="19" name="Connettore 1 18"/>
          <p:cNvCxnSpPr/>
          <p:nvPr/>
        </p:nvCxnSpPr>
        <p:spPr>
          <a:xfrm>
            <a:off x="1271264" y="6093297"/>
            <a:ext cx="750099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descr="C:\Users\bhargavi-k\Desktop\AI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4599" y="190115"/>
            <a:ext cx="7687656" cy="1006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16388"/>
                                        </p:tgtEl>
                                      </p:cBhvr>
                                    </p:animEffect>
                                    <p:set>
                                      <p:cBhvr>
                                        <p:cTn id="10" dur="1" fill="hold">
                                          <p:stCondLst>
                                            <p:cond delay="499"/>
                                          </p:stCondLst>
                                        </p:cTn>
                                        <p:tgtEl>
                                          <p:spTgt spid="16388"/>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13316"/>
                                        </p:tgtEl>
                                      </p:cBhvr>
                                    </p:animEffect>
                                    <p:set>
                                      <p:cBhvr>
                                        <p:cTn id="13" dur="1" fill="hold">
                                          <p:stCondLst>
                                            <p:cond delay="499"/>
                                          </p:stCondLst>
                                        </p:cTn>
                                        <p:tgtEl>
                                          <p:spTgt spid="133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 name="Rettangolo 4"/>
          <p:cNvSpPr/>
          <p:nvPr/>
        </p:nvSpPr>
        <p:spPr>
          <a:xfrm>
            <a:off x="1500167" y="2643182"/>
            <a:ext cx="571504"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1230917" y="2357873"/>
            <a:ext cx="7643867" cy="2308324"/>
          </a:xfrm>
          <a:prstGeom prst="rect">
            <a:avLst/>
          </a:prstGeom>
        </p:spPr>
        <p:txBody>
          <a:bodyPr wrap="square">
            <a:spAutoFit/>
          </a:bodyPr>
          <a:lstStyle/>
          <a:p>
            <a:r>
              <a:rPr lang="en-US" sz="1600" b="1" dirty="0" smtClean="0"/>
              <a:t>In our study</a:t>
            </a:r>
          </a:p>
          <a:p>
            <a:endParaRPr lang="en-US" sz="1600" dirty="0" smtClean="0">
              <a:solidFill>
                <a:schemeClr val="tx2"/>
              </a:solidFill>
            </a:endParaRPr>
          </a:p>
          <a:p>
            <a:pPr>
              <a:buFont typeface="Wingdings" pitchFamily="2" charset="2"/>
              <a:buChar char="ü"/>
            </a:pPr>
            <a:r>
              <a:rPr lang="en-US" sz="1600" dirty="0" smtClean="0"/>
              <a:t>we conducted whole-genome expression profiling to obtain a comprehensive view of the </a:t>
            </a:r>
            <a:r>
              <a:rPr lang="en-US" sz="1600" b="1" i="1" dirty="0" smtClean="0"/>
              <a:t>previously unknown transcriptional program </a:t>
            </a:r>
            <a:r>
              <a:rPr lang="en-US" sz="1600" dirty="0" smtClean="0"/>
              <a:t>underlying the rescue effect of Gip in CGN.</a:t>
            </a:r>
          </a:p>
          <a:p>
            <a:endParaRPr lang="en-US" sz="1600" dirty="0" smtClean="0">
              <a:solidFill>
                <a:schemeClr val="tx2"/>
              </a:solidFill>
            </a:endParaRPr>
          </a:p>
          <a:p>
            <a:pPr>
              <a:buFont typeface="Wingdings" pitchFamily="2" charset="2"/>
              <a:buChar char="ü"/>
            </a:pPr>
            <a:r>
              <a:rPr lang="en-US" sz="1600" dirty="0" smtClean="0"/>
              <a:t>By using DNA microarray technology, we identified 65 genes, we named </a:t>
            </a:r>
            <a:r>
              <a:rPr lang="en-US" sz="1600" b="1" i="1" dirty="0" smtClean="0"/>
              <a:t>survival related genes</a:t>
            </a:r>
            <a:r>
              <a:rPr lang="en-US" sz="1600" dirty="0" smtClean="0"/>
              <a:t>, whose expression is significantly de-regulated following Gip treatment (Fig.2).</a:t>
            </a:r>
            <a:endParaRPr lang="it-IT" sz="1600" dirty="0"/>
          </a:p>
        </p:txBody>
      </p:sp>
      <p:sp>
        <p:nvSpPr>
          <p:cNvPr id="14337" name="Rectangle 1"/>
          <p:cNvSpPr>
            <a:spLocks noChangeArrowheads="1"/>
          </p:cNvSpPr>
          <p:nvPr/>
        </p:nvSpPr>
        <p:spPr bwMode="auto">
          <a:xfrm>
            <a:off x="1151299" y="1412776"/>
            <a:ext cx="771530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2"/>
                </a:solidFill>
                <a:effectLst/>
                <a:ea typeface="Times New Roman" pitchFamily="18" charset="0"/>
                <a:cs typeface="Arial" pitchFamily="34" charset="0"/>
              </a:rPr>
              <a:t>“</a:t>
            </a:r>
            <a:r>
              <a:rPr kumimoji="0" lang="en-US" sz="1600" b="1" i="1" u="none" strike="noStrike" cap="none" normalizeH="0" baseline="0" dirty="0" smtClean="0">
                <a:ln>
                  <a:noFill/>
                </a:ln>
                <a:effectLst/>
                <a:ea typeface="Times New Roman" pitchFamily="18" charset="0"/>
                <a:cs typeface="Arial" pitchFamily="34" charset="0"/>
              </a:rPr>
              <a:t>Transcriptional analysis of apoptotic cerebellar granule neurons following rescue by gastric inhibitory polypeptide.”</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600" b="1" i="1" u="none" strike="noStrike" cap="none" normalizeH="0" baseline="0" dirty="0" err="1" smtClean="0">
                <a:ln>
                  <a:noFill/>
                </a:ln>
                <a:effectLst/>
                <a:ea typeface="Times New Roman" pitchFamily="18" charset="0"/>
                <a:cs typeface="Arial" pitchFamily="34" charset="0"/>
              </a:rPr>
              <a:t>Maino</a:t>
            </a:r>
            <a:r>
              <a:rPr kumimoji="0" lang="it-IT" sz="1600" b="1" i="1" u="none" strike="noStrike" cap="none" normalizeH="0" baseline="0" dirty="0" smtClean="0">
                <a:ln>
                  <a:noFill/>
                </a:ln>
                <a:effectLst/>
                <a:ea typeface="Times New Roman" pitchFamily="18" charset="0"/>
                <a:cs typeface="Arial" pitchFamily="34" charset="0"/>
              </a:rPr>
              <a:t> B, Ciotti MT</a:t>
            </a:r>
            <a:r>
              <a:rPr lang="it-IT" sz="1600" b="1" i="1" dirty="0" smtClean="0">
                <a:ea typeface="Times New Roman" pitchFamily="18" charset="0"/>
                <a:cs typeface="Arial" pitchFamily="34" charset="0"/>
              </a:rPr>
              <a:t>, </a:t>
            </a:r>
            <a:r>
              <a:rPr kumimoji="0" lang="it-IT" sz="1600" b="1" i="1" u="none" strike="noStrike" cap="none" normalizeH="0" baseline="0" dirty="0" err="1" smtClean="0">
                <a:ln>
                  <a:noFill/>
                </a:ln>
                <a:effectLst/>
                <a:ea typeface="Times New Roman" pitchFamily="18" charset="0"/>
                <a:cs typeface="Arial" pitchFamily="34" charset="0"/>
              </a:rPr>
              <a:t>Calissano</a:t>
            </a:r>
            <a:r>
              <a:rPr kumimoji="0" lang="it-IT" sz="1600" b="1" i="1" u="none" strike="noStrike" cap="none" normalizeH="0" baseline="0" dirty="0" smtClean="0">
                <a:ln>
                  <a:noFill/>
                </a:ln>
                <a:effectLst/>
                <a:ea typeface="Times New Roman" pitchFamily="18" charset="0"/>
                <a:cs typeface="Arial" pitchFamily="34" charset="0"/>
              </a:rPr>
              <a:t> P, </a:t>
            </a:r>
            <a:r>
              <a:rPr kumimoji="0" lang="it-IT" sz="1600" b="1" i="1" u="none" strike="noStrike" cap="none" normalizeH="0" baseline="0" dirty="0" err="1" smtClean="0">
                <a:ln>
                  <a:noFill/>
                </a:ln>
                <a:effectLst/>
                <a:ea typeface="Times New Roman" pitchFamily="18" charset="0"/>
                <a:cs typeface="Arial" pitchFamily="34" charset="0"/>
              </a:rPr>
              <a:t>Cavallaro</a:t>
            </a:r>
            <a:r>
              <a:rPr kumimoji="0" lang="it-IT" sz="1600" b="1" i="1" u="none" strike="noStrike" cap="none" normalizeH="0" baseline="0" dirty="0" smtClean="0">
                <a:ln>
                  <a:noFill/>
                </a:ln>
                <a:effectLst/>
                <a:ea typeface="Times New Roman" pitchFamily="18" charset="0"/>
                <a:cs typeface="Arial" pitchFamily="34" charset="0"/>
              </a:rPr>
              <a:t> S</a:t>
            </a:r>
            <a:endParaRPr kumimoji="0" lang="it-IT" sz="1600" b="1" i="1" u="none" strike="noStrike" cap="none" normalizeH="0" baseline="0" dirty="0" smtClean="0">
              <a:ln>
                <a:noFill/>
              </a:ln>
              <a:effectLst/>
              <a:cs typeface="Arial" pitchFamily="34" charset="0"/>
            </a:endParaRPr>
          </a:p>
        </p:txBody>
      </p:sp>
      <p:sp>
        <p:nvSpPr>
          <p:cNvPr id="14339" name="AutoShape 3" descr="data:image/jpeg;base64,/9j/4AAQSkZJRgABAQAAAQABAAD/2wCEAAkGBxQPEBQQDw8VFBUUEBQPDxQUFRUVFRUUFBQXGBYUFBQYHCghGBwqHBYWITIhJSkrLy4wFx8zODMuNykuLisBCgoKDg0MGg8QFSwcFhwrKysrKywsLCwsLCwrKysrKyssLCsrLCsrLCwrKysrNywsLCwsLCsrKysrKywrKysrK//AABEIAKAAoAMBIgACEQEDEQH/xAAcAAABBQEBAQAAAAAAAAAAAAAAAQMFBgcEAgj/xABEEAABAwIDBAcDCAgFBQAAAAABAAIDBBEFEiEGMUFRBxMiMmFxkRSBoSMzQlJicoKxFRYkU3OSssElNbPR8FSD0tPh/8QAFgEBAQEAAAAAAAAAAAAAAAAAAAEC/8QAFxEBAQEBAAAAAAAAAAAAAAAAAAEREv/aAAwDAQACEQMRAD8A3BKkSoESoQgEiVCBELxNMGC7jYbvM8gOJUZiWLCIfKO6u+rWgZpXDwbuaPX3IJSSUNF3OAHMkAJk1rbXAcRzDTb1OioNRtHPO61HCG8Oscesf/OdB5BeG7NT1BzVVS9x5XNvzVwXaXHYm7yB+Jn/AJJI9oIXbnehafyKrMGyEDd7b+eq6P1Yp/3bfQK8i0xV8bjYPFzuB0PuBXUqWdnWtHybnN8ATb+U6L3DJU03ddnby4j8N7H3FqnNFxSKLwzHGTaO7Dr2IO6/LXcfA/FSigEJUIEQhKgEJEqAQhCATNRPksALuOjGjeT/AGHMr1UTCNpe46AXP/xVPHsYdEMjXZZpWZnu3+zw+HNxvpzPuQe8ZxzqnOaxwdI3syykXZDm+hG36Tzy8NVE0WEOqSXzXDSblpN3v8ZXcfIaBO4FhObLI9tmt+aYdSL73OPF54lWZrVuQMU1K2MWa0BP2TrYk82BXUcoavQYu0QL11Kz0rjES9Gnuukxo3Joha/CQ7UaOtYEDhyI4jwSYZiro3dVPwG++4fWBO9vxbxvvU7e+9RmLYdnF2mzh2mO5Hy4jmFkS4KVV/AsRsRE8WvdrBfuub3o/wC45jyU+gVCEIBCEIBCYraxkEbpZpGxsYMz3uNmtA4klVbDuk7DKiUwx1jc3DM1zA48mucACUHdtBiTWuOb5uBnXSj6zvoM9fz8FV8HpH1Urny6kuEs3i/6LPJo4cz4Li2ixB3Vg5C90hdWPjbqX5TaGPyufil2Qr8WMsUcmEthgc8dfK9+Z+U3LnWzDW/hxVg0GKG2gXVHCnY41Sul3bI4TRtMJAqJn5IL2Ng2xe8g7wAQPNwS0Xdsdl7AUfs9izK2lhqo+7LG2QDkSNWnyNx7lIqAQso6XMarYq+gpKCrMHtILDoC3MZGtBdcE8eCP1U2iG7HIz+H/eNBq1khasmw7bfEMKrYqLHmsdHOcsFSzQA3AuSNCLlt9ARcFa2gZc1APBZxtj0lyNqv0bg9N7VU6iR29kbhvbYd4jiSQB48GI6PaW3WGoo77+qIFvK4H90Fqx6lLHhzTbPZt/qyN1jf+YPmFN4LX+0Qtfax3OHJw0cPVUXDdrJKt0mHYjS+yVrWGSEXvHOG6h0TudxuufPeBMbJ1tqiSPhKxtQzzOjx62KC4oXDi+LQ0cRmqpWxRghpe7dc7gu0IFQhCDNOndp9ip3PDjTtr4jXBt7mLUa28fiQpXafBqGfD2Sw08LmgxPpHxNaLHMMpa5vDmOPFXGqpmSsdHKwPY9pa9rhcOB3ghZbNsZLhVSwUk7jh80wMlO836mUHM0sJ4Gx8d1770HXh0Ilr3D6MZbGL7rRN/3cPRaBDMy4aJGE8AHNJ9LrJKDYqnxqolNU+UdS45RG5rfnHOJJu0/VCtuzPRXRYdUsqoOtMjL5c7wR2hY6W8UF5CxmjpGbS45UySjPR0URpo+TnvzNzD353fharx0q7Sfo3DJZWutJIPZ4Oed4Oo8hmPuWVdHnSjRYRQtpvZJ3PLjJO9vV2c93LtXsAAB5ILP0KVz6OerwOpPbp5XSwfaaT27DkbsePvla6vmbabpHhlxWmxWigljfEA2pa8ttIwG1hlJ1LS4a8mr6To6ls0bJY3ZmPYJGEcWuFwUGT9Kv+fYN/FH+s1a6SsU6b8ObV4thlM9xa2a8TnNtcB0rQSL8VSsa2ChwzFGUuJTSNpJr+z1LMoO8D5S4IGUkB1uYKC69POKRVppMNpS2aoNRmIYQ7JcZAwkbiS6/hk1WjdIWNOw/C6ioa7ttiDI3fbfZjXepuuXY7o5ocLd1tOxz5bWE0rg5wB+rYANv4BcfTdTukwWoyi+V0Uh+62RpPwQM9CuzLKLDmTlvy1U0TSvI1ynuM8gNfMrQCFB7B1LZcMo3s3GliHva0A/EKdQQ+M4BDWOhdOy7qeYTwOBLXNc3W2Ya5TYXHGwVSif1NXTOH15qc+QdotEIWWbTwGUBjZHRl1ZO1sjO8ztDtN8UEh08n/BZP40P9YWhs3DyWE9KGxs9Jhj55MYqqlokjHVSnsHM6wJ7R3Ldmbh5IFSpEqCldIGOVmGyQVkMXX0bMza+JjflWg7pQeIA4abtTY3ETivSPQVvUQU0znySTNc0ZHNyhoJOcnctLUPjOFsNPN1UTGucwuu1rQSW9oXIGuoQUDY/aOloKqrZWVLIS4xuj6w2zAdYDb4eqvuG7VUdS8RwVsMj3d1rXguNhfQKj4BglLWVMjaumjmzMZJGXtuQDe9j5lWjDNhKClnbUU9I2ORhJY5pcLXBB0vyJQU7aRn6Z2jgou9Bh7PaKgbwZCWnK4e6MevNa2oXAtmKailnnp4yJKl/WVDnPc8ucC46Zj2Rdx0HhyU0gitqcEZiFHNSSbpYy1p35Xb2u9xsVQ+gzHHugmwupBbPQyFljv6suIt+FwI8i1aiq5HsbTtxE4mwvZM5uSQNcMjxa3abbXcPQIKJ0q/59g38Vv8ArNWgba7LRYrSPpphYntQyWuY5AOy8fkRxBKbx7Y+CtqqasmMgkpXB0OVwDbhwd2hbXUKxIMp6J9qJoJX4FifZng7NK4n5yMDuA8bCxaeI8tdMxOhZUwyQSi7JY3RvHg4WNlB7UbD0uJTRVEweyaH5uWJ2R+hBbc21sRccrlWRosAL30tc8fFBimxW0T9m6l+EYqbQF5ko6ixygOOp+4d/wBk33302KnxOGVnWRzxuZa+Zr2keoKYx3Aqevj6qrgbK3eMw1aebXb2nyVDl6E8MzZh14H1BLp6kX+KCRx7pBb7VDQ4WGVU7pA6oIdeGGFpBkL3t42vu3egMPOc76QfWfLOfxyCyshwGmwqjkjoadsbpbQgi5e9ztBmedTxUNQwiTEMrdWwhlO08+rF3n1y+qD106D/AAN/8aH+sLRmbh5JWhKgEJEqASEJUIM6MXsdc3g1r8n/AG5Tdh9x0V/OouFA7YYZ1jOtAuWAh4G8xnf7xvHvXVsziHWxZXG72WDjzFuy7yI/uglWuTgKbcxIHIHkLwHL1dAqEl0XQKkSFy8Oeg9Ocm96TemK2oLQI49ZH937I4vKCA2kxANc6U9ymBDPtTv0aBzta/u8VzbBYcW5nu3jQn7RN3/HT8KjK+T2iZkUOscTy2M/vZz3pPEN3+nNX3CaIQRNYOAQdqEIQIlSJUAhCECOF1UMQpXUMolj+bJtyDcx7h+yTuPA+ansYxdlPHKQ5rpIoHVBjLgHZBftG+4XG9YV0r7R1ddRwgOjNOR10vUl1yfo9YD9EeHHfuQb5Q1rZW5m+RB3g8QRzXQW3Xzv0cdJckb209VmcdGsmaC423ATNHeGve3hblQY0yUDUNJ036E8g7ifDQ+CCTLEl14NQm3VCuB7OkMi5jMvBkV5HSZF4Mq5ZJA0XcQAOJ0CZnnytzvcImcZH6X8GMOpP/NVckHXJUm4YwZnHcPDm48AqzjmJ3D6eCS97CrqAPSKIcSdRa+nqV5r8Uc/5GAPjY7vf9RN/wCtvifcFKYDs9lyvlaBlHycbe6y++3M8zxWbR62WwbqwJHtynKGxs35G8r8TxJ4lWVAFkqgEIQgEJEqAUFtntRFhVI+qnN7dmJl7GSQg5WD01PAAlStfWMp4nzTPDI42l8jjoA0byvlDpH20kxirMpBbDHdlLGfosJ1c77TrAnyA4XQQmO43NXVElVUSF0khOa2gA4MaODQNLKS2T2rfQuyPYJoHH5SIm3mWO+ifgVXF04dQyVMrIYWF73uysaN5JSzRu/RjQ0s1U99JEeqflnc0t7pA7GZ1rWvfs89VpWI4CyUlzbscd5bx+8NzveoDojp6mGg6mrLHdXIY4nMGhaALgu+mQbi9vVXhIKdJTVNPuHWN+y7Kf5HXHoQmjj+T51r2fehd/UxxCupCafTNdvaFdop/wCtEHGdg/BL+VgmpNq4OEkj/COIN+LiVbnYVEd7B6IZhcQ3MHom0UpmPzSH9moy08HyXkePLNYNXVS4FUTu6yd+U8z2nj7pOjfcFdGQtbuATigjMMwWOnHZbqdXOOpJ5k8VJJUIBCEIBCEIBCFkfTf0geyRnDqR3y0rP2h4OsUbh3R9pwv5DzQU7ps6QPbpfYKV/wCzxO+Vc06TSA/FreHM68llKEIBbv0V7DOgF5BaeVgdO7jTwu3Rg/vH/ABVbop2OdI5lZLGHEutQxuGjnDvTPH1G6eZX0ThWHinjyAlxJzSPO97zvcUHRBC2NoYxoa1oDWgbgBuCcQhAIQhAIQhAIQhAIQkQKhCRAqEIQU7pM23Zg9LmFnTygtpozzG97h9UXHnoF8p1lU+aR0sry973F73O1LnE3JKlNrtpJcUqn1U51doxg7sbB3WN8ufE3UKgFatgdlvb5S+XMKeEtMxA1eSezCzm5yidnMDkr6hsEI1Or3nusYO89x5AL6b2E2ajgijLG2ijH7MCLF7j3qh4+seHIeaCa2cwjqGZ3tDXua1uVvdijb3YmeA4niVMpUIBCEIBCEIBCEIBCEIBCEIBCEIBCE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Freccia in giù 10"/>
          <p:cNvSpPr/>
          <p:nvPr/>
        </p:nvSpPr>
        <p:spPr>
          <a:xfrm>
            <a:off x="4775784" y="4653136"/>
            <a:ext cx="571504" cy="50006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12" name="Rettangolo 11"/>
          <p:cNvSpPr/>
          <p:nvPr/>
        </p:nvSpPr>
        <p:spPr>
          <a:xfrm>
            <a:off x="2786067" y="5313789"/>
            <a:ext cx="4572000" cy="52322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p:spPr>
        <p:style>
          <a:lnRef idx="2">
            <a:schemeClr val="accent2"/>
          </a:lnRef>
          <a:fillRef idx="1">
            <a:schemeClr val="lt1"/>
          </a:fillRef>
          <a:effectRef idx="0">
            <a:schemeClr val="accent2"/>
          </a:effectRef>
          <a:fontRef idx="minor">
            <a:schemeClr val="dk1"/>
          </a:fontRef>
        </p:style>
        <p:txBody>
          <a:bodyPr>
            <a:spAutoFit/>
          </a:bodyPr>
          <a:lstStyle/>
          <a:p>
            <a:pPr algn="ctr"/>
            <a:r>
              <a:rPr lang="en-US" sz="1400" b="1" dirty="0" smtClean="0"/>
              <a:t>We rendered a portrait of the molecular framework involved in CGN survival program (Fig. 3)</a:t>
            </a:r>
            <a:endParaRPr lang="it-IT" sz="1400" b="1" dirty="0"/>
          </a:p>
        </p:txBody>
      </p:sp>
      <p:sp>
        <p:nvSpPr>
          <p:cNvPr id="8" name="Rettangolo 7"/>
          <p:cNvSpPr/>
          <p:nvPr/>
        </p:nvSpPr>
        <p:spPr>
          <a:xfrm>
            <a:off x="1357291" y="6102947"/>
            <a:ext cx="4572000" cy="738664"/>
          </a:xfrm>
          <a:prstGeom prst="rect">
            <a:avLst/>
          </a:prstGeom>
        </p:spPr>
        <p:txBody>
          <a:bodyPr wrap="square">
            <a:spAutoFit/>
          </a:bodyPr>
          <a:lstStyle/>
          <a:p>
            <a:pPr>
              <a:lnSpc>
                <a:spcPct val="150000"/>
              </a:lnSpc>
            </a:pPr>
            <a:r>
              <a:rPr lang="en-US" sz="1200" b="1" dirty="0" smtClean="0"/>
              <a:t>Dr. Barbara </a:t>
            </a:r>
            <a:r>
              <a:rPr lang="en-US" sz="1200" b="1" dirty="0" err="1" smtClean="0"/>
              <a:t>Maino</a:t>
            </a:r>
            <a:r>
              <a:rPr lang="en-US" sz="1200" b="1" dirty="0" smtClean="0"/>
              <a:t> </a:t>
            </a:r>
          </a:p>
          <a:p>
            <a:r>
              <a:rPr lang="en-US" sz="1200" b="1" dirty="0" smtClean="0"/>
              <a:t>National Research Council - </a:t>
            </a:r>
            <a:r>
              <a:rPr lang="it-IT" sz="1200" b="1" dirty="0" err="1" smtClean="0"/>
              <a:t>Institute</a:t>
            </a:r>
            <a:r>
              <a:rPr lang="it-IT" sz="1200" b="1" dirty="0" smtClean="0"/>
              <a:t> </a:t>
            </a:r>
            <a:r>
              <a:rPr lang="it-IT" sz="1200" b="1" dirty="0" err="1" smtClean="0"/>
              <a:t>of</a:t>
            </a:r>
            <a:r>
              <a:rPr lang="it-IT" sz="1200" b="1" dirty="0" smtClean="0"/>
              <a:t> </a:t>
            </a:r>
            <a:r>
              <a:rPr lang="it-IT" sz="1200" b="1" dirty="0" err="1" smtClean="0"/>
              <a:t>Neurological</a:t>
            </a:r>
            <a:r>
              <a:rPr lang="it-IT" sz="1200" b="1" dirty="0" smtClean="0"/>
              <a:t> </a:t>
            </a:r>
            <a:r>
              <a:rPr lang="it-IT" sz="1200" b="1" dirty="0" err="1" smtClean="0"/>
              <a:t>Sciences</a:t>
            </a:r>
            <a:r>
              <a:rPr lang="en-US" sz="1200" b="1" dirty="0" smtClean="0"/>
              <a:t> , Italy</a:t>
            </a:r>
          </a:p>
        </p:txBody>
      </p:sp>
      <p:pic>
        <p:nvPicPr>
          <p:cNvPr id="9" name="Picture 8" descr="http://www.selab.isti.cnr.it/ws-mate/cnrBlue.jpg"/>
          <p:cNvPicPr>
            <a:picLocks noChangeAspect="1" noChangeArrowheads="1"/>
          </p:cNvPicPr>
          <p:nvPr/>
        </p:nvPicPr>
        <p:blipFill>
          <a:blip r:embed="rId4" cstate="print"/>
          <a:srcRect/>
          <a:stretch>
            <a:fillRect/>
          </a:stretch>
        </p:blipFill>
        <p:spPr bwMode="auto">
          <a:xfrm>
            <a:off x="1142976" y="6572273"/>
            <a:ext cx="285752" cy="243357"/>
          </a:xfrm>
          <a:prstGeom prst="rect">
            <a:avLst/>
          </a:prstGeom>
          <a:noFill/>
        </p:spPr>
      </p:pic>
      <p:cxnSp>
        <p:nvCxnSpPr>
          <p:cNvPr id="10" name="Connettore 1 9"/>
          <p:cNvCxnSpPr/>
          <p:nvPr/>
        </p:nvCxnSpPr>
        <p:spPr>
          <a:xfrm>
            <a:off x="1302357" y="6021288"/>
            <a:ext cx="750099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5122" name="Picture 2" descr="C:\Users\bhargavi-k\Desktop\AI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10" y="86267"/>
            <a:ext cx="7850391"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862</TotalTime>
  <Words>1150</Words>
  <Application>Microsoft Office PowerPoint</Application>
  <PresentationFormat>On-screen Show (4:3)</PresentationFormat>
  <Paragraphs>147</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Solstizio</vt:lpstr>
      <vt:lpstr>PowerPoint Presentation</vt:lpstr>
      <vt:lpstr>PowerPoint Presentation</vt:lpstr>
      <vt:lpstr>GENOMIC PROGRAMS FOR</vt:lpstr>
      <vt:lpstr>   NEURONAL  APOPTOSIS</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Related Conferences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Barbara</dc:creator>
  <cp:lastModifiedBy>Bhargavi Kancherla</cp:lastModifiedBy>
  <cp:revision>144</cp:revision>
  <dcterms:created xsi:type="dcterms:W3CDTF">2014-08-12T16:30:11Z</dcterms:created>
  <dcterms:modified xsi:type="dcterms:W3CDTF">2014-09-26T07:25:44Z</dcterms:modified>
</cp:coreProperties>
</file>