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sldIdLst>
    <p:sldId id="275" r:id="rId2"/>
    <p:sldId id="276" r:id="rId3"/>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71" r:id="rId17"/>
    <p:sldId id="273" r:id="rId18"/>
    <p:sldId id="269" r:id="rId19"/>
    <p:sldId id="270" r:id="rId20"/>
    <p:sldId id="272" r:id="rId21"/>
    <p:sldId id="274"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891821" y="5617774"/>
            <a:ext cx="7382935"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989952" y="1016990"/>
            <a:ext cx="7179733" cy="4831643"/>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990600" y="1009650"/>
            <a:ext cx="7179733" cy="4831643"/>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769521" y="702069"/>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7855433" y="749720"/>
            <a:ext cx="566928" cy="566928"/>
          </a:xfrm>
          <a:prstGeom prst="rect">
            <a:avLst/>
          </a:prstGeom>
          <a:noFill/>
        </p:spPr>
      </p:pic>
      <p:sp>
        <p:nvSpPr>
          <p:cNvPr id="2" name="Title 1"/>
          <p:cNvSpPr>
            <a:spLocks noGrp="1"/>
          </p:cNvSpPr>
          <p:nvPr>
            <p:ph type="ctrTitle"/>
          </p:nvPr>
        </p:nvSpPr>
        <p:spPr>
          <a:xfrm>
            <a:off x="1727201" y="1794935"/>
            <a:ext cx="5723468" cy="1828090"/>
          </a:xfrm>
        </p:spPr>
        <p:txBody>
          <a:bodyPr anchor="b">
            <a:normAutofit/>
          </a:bodyPr>
          <a:lstStyle>
            <a:lvl1pPr>
              <a:defRPr sz="4800"/>
            </a:lvl1pPr>
          </a:lstStyle>
          <a:p>
            <a:r>
              <a:rPr lang="en-US" smtClean="0"/>
              <a:t>Click to edit Master title style</a:t>
            </a:r>
            <a:endParaRPr lang="en-US"/>
          </a:p>
        </p:txBody>
      </p:sp>
      <p:sp>
        <p:nvSpPr>
          <p:cNvPr id="3" name="Subtitle 2"/>
          <p:cNvSpPr>
            <a:spLocks noGrp="1"/>
          </p:cNvSpPr>
          <p:nvPr>
            <p:ph type="subTitle" idx="1"/>
          </p:nvPr>
        </p:nvSpPr>
        <p:spPr>
          <a:xfrm>
            <a:off x="1727200" y="3736622"/>
            <a:ext cx="5712179" cy="1524000"/>
          </a:xfrm>
        </p:spPr>
        <p:txBody>
          <a:bodyPr/>
          <a:lstStyle>
            <a:lvl1pPr marL="0" indent="0" algn="ctr">
              <a:buNone/>
              <a:defRPr>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6770676" y="5357592"/>
            <a:ext cx="1213821" cy="365125"/>
          </a:xfrm>
        </p:spPr>
        <p:txBody>
          <a:bodyPr/>
          <a:lstStyle/>
          <a:p>
            <a:fld id="{1D8BD707-D9CF-40AE-B4C6-C98DA3205C09}" type="datetimeFigureOut">
              <a:rPr lang="en-US" smtClean="0"/>
              <a:pPr/>
              <a:t>9/2/2014</a:t>
            </a:fld>
            <a:endParaRPr lang="en-US"/>
          </a:p>
        </p:txBody>
      </p:sp>
      <p:sp>
        <p:nvSpPr>
          <p:cNvPr id="5" name="Footer Placeholder 4"/>
          <p:cNvSpPr>
            <a:spLocks noGrp="1"/>
          </p:cNvSpPr>
          <p:nvPr>
            <p:ph type="ftr" sz="quarter" idx="11"/>
          </p:nvPr>
        </p:nvSpPr>
        <p:spPr>
          <a:xfrm>
            <a:off x="1174044" y="5357592"/>
            <a:ext cx="5034845" cy="365125"/>
          </a:xfrm>
        </p:spPr>
        <p:txBody>
          <a:bodyPr/>
          <a:lstStyle/>
          <a:p>
            <a:endParaRPr lang="en-US"/>
          </a:p>
        </p:txBody>
      </p:sp>
      <p:sp>
        <p:nvSpPr>
          <p:cNvPr id="6" name="Slide Number Placeholder 5"/>
          <p:cNvSpPr>
            <a:spLocks noGrp="1"/>
          </p:cNvSpPr>
          <p:nvPr>
            <p:ph type="sldNum" sz="quarter" idx="12"/>
          </p:nvPr>
        </p:nvSpPr>
        <p:spPr>
          <a:xfrm>
            <a:off x="6213930" y="5357592"/>
            <a:ext cx="554023" cy="365125"/>
          </a:xfrm>
        </p:spPr>
        <p:txBody>
          <a:bodyPr/>
          <a:lstStyle>
            <a:lvl1pPr algn="ctr">
              <a:defRPr/>
            </a:lvl1p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1" y="925690"/>
            <a:ext cx="1430867" cy="4763911"/>
          </a:xfrm>
        </p:spPr>
        <p:txBody>
          <a:bodyPr vert="eaVert"/>
          <a:lstStyle>
            <a:lvl1pPr algn="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298221" y="1106312"/>
            <a:ext cx="5178779" cy="440266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9/2/2014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444979" y="2239430"/>
            <a:ext cx="6254044" cy="1362075"/>
          </a:xfrm>
        </p:spPr>
        <p:txBody>
          <a:bodyPr anchor="b"/>
          <a:lstStyle>
            <a:lvl1pPr algn="ctr">
              <a:defRPr sz="4000" b="0" cap="none" baseline="0"/>
            </a:lvl1pPr>
          </a:lstStyle>
          <a:p>
            <a:r>
              <a:rPr lang="en-US" smtClean="0"/>
              <a:t>Click to edit Master title style</a:t>
            </a:r>
            <a:endParaRPr lang="en-US" dirty="0"/>
          </a:p>
        </p:txBody>
      </p:sp>
      <p:sp>
        <p:nvSpPr>
          <p:cNvPr id="3" name="Text Placeholder 2"/>
          <p:cNvSpPr>
            <a:spLocks noGrp="1"/>
          </p:cNvSpPr>
          <p:nvPr>
            <p:ph type="body" idx="1"/>
          </p:nvPr>
        </p:nvSpPr>
        <p:spPr>
          <a:xfrm>
            <a:off x="1456267" y="3725334"/>
            <a:ext cx="6231467" cy="1309511"/>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9/2/2014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9/2/2014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9" name="Content Placeholder 8"/>
          <p:cNvSpPr>
            <a:spLocks noGrp="1"/>
          </p:cNvSpPr>
          <p:nvPr>
            <p:ph sz="quarter" idx="13"/>
          </p:nvPr>
        </p:nvSpPr>
        <p:spPr>
          <a:xfrm>
            <a:off x="1298448" y="2121407"/>
            <a:ext cx="3200400" cy="360273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1" name="Content Placeholder 10"/>
          <p:cNvSpPr>
            <a:spLocks noGrp="1"/>
          </p:cNvSpPr>
          <p:nvPr>
            <p:ph sz="quarter" idx="14"/>
          </p:nvPr>
        </p:nvSpPr>
        <p:spPr>
          <a:xfrm>
            <a:off x="4663440" y="2119313"/>
            <a:ext cx="3200400" cy="360521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557869" y="2122312"/>
            <a:ext cx="2939521" cy="820208"/>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5" name="Text Placeholder 4"/>
          <p:cNvSpPr>
            <a:spLocks noGrp="1"/>
          </p:cNvSpPr>
          <p:nvPr>
            <p:ph type="body" sz="quarter" idx="3"/>
          </p:nvPr>
        </p:nvSpPr>
        <p:spPr>
          <a:xfrm>
            <a:off x="4910669" y="2122311"/>
            <a:ext cx="2944368" cy="822960"/>
          </a:xfrm>
        </p:spPr>
        <p:txBody>
          <a:bodyPr anchor="b">
            <a:norm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7" name="Date Placeholder 6"/>
          <p:cNvSpPr>
            <a:spLocks noGrp="1"/>
          </p:cNvSpPr>
          <p:nvPr>
            <p:ph type="dt" sz="half" idx="10"/>
          </p:nvPr>
        </p:nvSpPr>
        <p:spPr/>
        <p:txBody>
          <a:bodyPr/>
          <a:lstStyle/>
          <a:p>
            <a:fld id="{1D8BD707-D9CF-40AE-B4C6-C98DA3205C09}" type="datetimeFigureOut">
              <a:rPr lang="en-US" smtClean="0"/>
              <a:pPr/>
              <a:t>9/2/2014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1" name="Content Placeholder 10"/>
          <p:cNvSpPr>
            <a:spLocks noGrp="1"/>
          </p:cNvSpPr>
          <p:nvPr>
            <p:ph sz="quarter" idx="13"/>
          </p:nvPr>
        </p:nvSpPr>
        <p:spPr>
          <a:xfrm>
            <a:off x="1298448" y="2944368"/>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Content Placeholder 12"/>
          <p:cNvSpPr>
            <a:spLocks noGrp="1"/>
          </p:cNvSpPr>
          <p:nvPr>
            <p:ph sz="quarter" idx="14"/>
          </p:nvPr>
        </p:nvSpPr>
        <p:spPr>
          <a:xfrm>
            <a:off x="4645151" y="2944813"/>
            <a:ext cx="3227832" cy="277977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9/2/2014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9/2/2014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1" name="Freeform 1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p:cNvSpPr/>
          <p:nvPr/>
        </p:nvSpPr>
        <p:spPr>
          <a:xfrm rot="60000">
            <a:off x="4471416" y="603504"/>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rot="21540000">
            <a:off x="749808" y="576072"/>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8"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9"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8976" y="2020042"/>
            <a:ext cx="3064827" cy="1503037"/>
          </a:xfrm>
        </p:spPr>
        <p:txBody>
          <a:bodyPr anchor="b">
            <a:normAutofit/>
          </a:bodyPr>
          <a:lstStyle>
            <a:lvl1pPr algn="ctr">
              <a:defRPr sz="2400" b="0"/>
            </a:lvl1pPr>
          </a:lstStyle>
          <a:p>
            <a:r>
              <a:rPr lang="en-US" smtClean="0"/>
              <a:t>Click to edit Master title style</a:t>
            </a:r>
            <a:endParaRPr lang="en-US"/>
          </a:p>
        </p:txBody>
      </p:sp>
      <p:sp>
        <p:nvSpPr>
          <p:cNvPr id="3" name="Content Placeholder 2"/>
          <p:cNvSpPr>
            <a:spLocks noGrp="1"/>
          </p:cNvSpPr>
          <p:nvPr>
            <p:ph idx="1"/>
          </p:nvPr>
        </p:nvSpPr>
        <p:spPr>
          <a:xfrm rot="60000">
            <a:off x="4854291" y="1150993"/>
            <a:ext cx="3020792" cy="4625489"/>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rot="-60000">
            <a:off x="1148125" y="3623748"/>
            <a:ext cx="3048891" cy="2100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1698" y="5885672"/>
            <a:ext cx="1213821" cy="365125"/>
          </a:xfrm>
        </p:spPr>
        <p:txBody>
          <a:bodyPr/>
          <a:lstStyle/>
          <a:p>
            <a:fld id="{1D8BD707-D9CF-40AE-B4C6-C98DA3205C09}" type="datetimeFigureOut">
              <a:rPr lang="en-US" smtClean="0"/>
              <a:pPr/>
              <a:t>9/2/2014</a:t>
            </a:fld>
            <a:endParaRPr lang="en-US"/>
          </a:p>
        </p:txBody>
      </p:sp>
      <p:sp>
        <p:nvSpPr>
          <p:cNvPr id="6" name="Footer Placeholder 5"/>
          <p:cNvSpPr>
            <a:spLocks noGrp="1"/>
          </p:cNvSpPr>
          <p:nvPr>
            <p:ph type="ftr" sz="quarter" idx="11"/>
          </p:nvPr>
        </p:nvSpPr>
        <p:spPr>
          <a:xfrm rot="-60000">
            <a:off x="914554" y="5829261"/>
            <a:ext cx="3522607" cy="365125"/>
          </a:xfrm>
        </p:spPr>
        <p:txBody>
          <a:bodyPr/>
          <a:lstStyle/>
          <a:p>
            <a:endParaRPr lang="en-US"/>
          </a:p>
        </p:txBody>
      </p:sp>
      <p:sp>
        <p:nvSpPr>
          <p:cNvPr id="7" name="Slide Number Placeholder 6"/>
          <p:cNvSpPr>
            <a:spLocks noGrp="1"/>
          </p:cNvSpPr>
          <p:nvPr>
            <p:ph type="sldNum" sz="quarter" idx="12"/>
          </p:nvPr>
        </p:nvSpPr>
        <p:spPr>
          <a:xfrm rot="60000">
            <a:off x="7557313" y="5896961"/>
            <a:ext cx="554023" cy="365125"/>
          </a:xfrm>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8" name="Group 15"/>
          <p:cNvGrpSpPr/>
          <p:nvPr/>
        </p:nvGrpSpPr>
        <p:grpSpPr>
          <a:xfrm>
            <a:off x="0" y="0"/>
            <a:ext cx="9144000" cy="6858000"/>
            <a:chOff x="0" y="0"/>
            <a:chExt cx="9144000" cy="6858000"/>
          </a:xfrm>
        </p:grpSpPr>
        <p:sp>
          <p:nvSpPr>
            <p:cNvPr id="9" name="Rectangle 8"/>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1" name="Freeform 30"/>
          <p:cNvSpPr/>
          <p:nvPr/>
        </p:nvSpPr>
        <p:spPr>
          <a:xfrm rot="10800000">
            <a:off x="632177" y="6058038"/>
            <a:ext cx="772160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rot="21540000">
            <a:off x="749204" y="576868"/>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rot="21540000">
            <a:off x="745058" y="575769"/>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p:cNvSpPr/>
          <p:nvPr/>
        </p:nvSpPr>
        <p:spPr>
          <a:xfrm rot="60000">
            <a:off x="4468872" y="605163"/>
            <a:ext cx="3788941" cy="5722296"/>
          </a:xfrm>
          <a:prstGeom prst="rect">
            <a:avLst/>
          </a:prstGeom>
          <a:solidFill>
            <a:schemeClr val="bg1"/>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Rectangle 29"/>
          <p:cNvSpPr/>
          <p:nvPr/>
        </p:nvSpPr>
        <p:spPr>
          <a:xfrm rot="60000">
            <a:off x="4464768" y="603920"/>
            <a:ext cx="3788941" cy="5722296"/>
          </a:xfrm>
          <a:prstGeom prst="rect">
            <a:avLst/>
          </a:prstGeom>
          <a:blipFill dpi="0" rotWithShape="1">
            <a:blip r:embed="rId2"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2" descr="C:\Users\Administrator\Desktop\Pushpin Dev\Assets\pushpinLeft.png"/>
          <p:cNvPicPr>
            <a:picLocks noChangeAspect="1" noChangeArrowheads="1"/>
          </p:cNvPicPr>
          <p:nvPr/>
        </p:nvPicPr>
        <p:blipFill>
          <a:blip r:embed="rId3" cstate="print"/>
          <a:srcRect/>
          <a:stretch>
            <a:fillRect/>
          </a:stretch>
        </p:blipFill>
        <p:spPr bwMode="auto">
          <a:xfrm rot="1435684">
            <a:off x="2371106" y="293953"/>
            <a:ext cx="567831" cy="567830"/>
          </a:xfrm>
          <a:prstGeom prst="rect">
            <a:avLst/>
          </a:prstGeom>
          <a:noFill/>
        </p:spPr>
      </p:pic>
      <p:pic>
        <p:nvPicPr>
          <p:cNvPr id="15" name="Picture 2" descr="C:\Users\Administrator\Desktop\Pushpin Dev\Assets\pushpinLeft.png"/>
          <p:cNvPicPr>
            <a:picLocks noChangeAspect="1" noChangeArrowheads="1"/>
          </p:cNvPicPr>
          <p:nvPr/>
        </p:nvPicPr>
        <p:blipFill>
          <a:blip r:embed="rId3" cstate="print"/>
          <a:srcRect/>
          <a:stretch>
            <a:fillRect/>
          </a:stretch>
        </p:blipFill>
        <p:spPr bwMode="auto">
          <a:xfrm rot="4096196">
            <a:off x="6279647" y="333163"/>
            <a:ext cx="566928" cy="566928"/>
          </a:xfrm>
          <a:prstGeom prst="rect">
            <a:avLst/>
          </a:prstGeom>
          <a:noFill/>
        </p:spPr>
      </p:pic>
      <p:sp>
        <p:nvSpPr>
          <p:cNvPr id="2" name="Title 1"/>
          <p:cNvSpPr>
            <a:spLocks noGrp="1"/>
          </p:cNvSpPr>
          <p:nvPr>
            <p:ph type="title"/>
          </p:nvPr>
        </p:nvSpPr>
        <p:spPr>
          <a:xfrm rot="-60000">
            <a:off x="1106424" y="2020824"/>
            <a:ext cx="3063240" cy="1499616"/>
          </a:xfrm>
        </p:spPr>
        <p:txBody>
          <a:bodyPr anchor="b">
            <a:normAutofit/>
          </a:bodyPr>
          <a:lstStyle>
            <a:lvl1pPr algn="ctr">
              <a:defRPr sz="2400" b="0"/>
            </a:lvl1pPr>
          </a:lstStyle>
          <a:p>
            <a:r>
              <a:rPr lang="en-US" smtClean="0"/>
              <a:t>Click to edit Master title style</a:t>
            </a:r>
            <a:endParaRPr lang="en-US" dirty="0"/>
          </a:p>
        </p:txBody>
      </p:sp>
      <p:sp>
        <p:nvSpPr>
          <p:cNvPr id="3" name="Picture Placeholder 2"/>
          <p:cNvSpPr>
            <a:spLocks noGrp="1"/>
          </p:cNvSpPr>
          <p:nvPr>
            <p:ph type="pic" idx="1"/>
          </p:nvPr>
        </p:nvSpPr>
        <p:spPr>
          <a:xfrm rot="60000">
            <a:off x="4898615" y="1207272"/>
            <a:ext cx="2913863" cy="4539412"/>
          </a:xfrm>
          <a:ln w="101600" cap="rnd">
            <a:solidFill>
              <a:srgbClr val="FFFFFF"/>
            </a:solidFill>
          </a:ln>
          <a:effectLst>
            <a:outerShdw blurRad="889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rot="-60000">
            <a:off x="1152144" y="3621024"/>
            <a:ext cx="3044952" cy="210312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a:xfrm rot="60000">
            <a:off x="6345936" y="5888737"/>
            <a:ext cx="1213821" cy="365125"/>
          </a:xfrm>
        </p:spPr>
        <p:txBody>
          <a:bodyPr/>
          <a:lstStyle/>
          <a:p>
            <a:fld id="{1D8BD707-D9CF-40AE-B4C6-C98DA3205C09}" type="datetimeFigureOut">
              <a:rPr lang="en-US" smtClean="0"/>
              <a:pPr/>
              <a:t>9/2/2014</a:t>
            </a:fld>
            <a:endParaRPr lang="en-US"/>
          </a:p>
        </p:txBody>
      </p:sp>
      <p:sp>
        <p:nvSpPr>
          <p:cNvPr id="6" name="Footer Placeholder 5"/>
          <p:cNvSpPr>
            <a:spLocks noGrp="1"/>
          </p:cNvSpPr>
          <p:nvPr>
            <p:ph type="ftr" sz="quarter" idx="11"/>
          </p:nvPr>
        </p:nvSpPr>
        <p:spPr>
          <a:xfrm rot="-60000">
            <a:off x="914569" y="5831037"/>
            <a:ext cx="3319043" cy="365125"/>
          </a:xfrm>
        </p:spPr>
        <p:txBody>
          <a:bodyPr/>
          <a:lstStyle/>
          <a:p>
            <a:endParaRPr lang="en-US"/>
          </a:p>
        </p:txBody>
      </p:sp>
      <p:sp>
        <p:nvSpPr>
          <p:cNvPr id="7" name="Slide Number Placeholder 6"/>
          <p:cNvSpPr>
            <a:spLocks noGrp="1"/>
          </p:cNvSpPr>
          <p:nvPr>
            <p:ph type="sldNum" sz="quarter" idx="12"/>
          </p:nvPr>
        </p:nvSpPr>
        <p:spPr>
          <a:xfrm rot="60000">
            <a:off x="7562089" y="5900026"/>
            <a:ext cx="554023" cy="365125"/>
          </a:xfrm>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3.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15"/>
          <p:cNvGrpSpPr/>
          <p:nvPr/>
        </p:nvGrpSpPr>
        <p:grpSpPr>
          <a:xfrm>
            <a:off x="0" y="0"/>
            <a:ext cx="9144000" cy="6858000"/>
            <a:chOff x="0" y="0"/>
            <a:chExt cx="9144000" cy="6858000"/>
          </a:xfrm>
        </p:grpSpPr>
        <p:sp>
          <p:nvSpPr>
            <p:cNvPr id="8" name="Rectangle 7"/>
            <p:cNvSpPr/>
            <p:nvPr/>
          </p:nvSpPr>
          <p:spPr>
            <a:xfrm>
              <a:off x="0" y="0"/>
              <a:ext cx="7162800" cy="6858000"/>
            </a:xfrm>
            <a:prstGeom prst="rect">
              <a:avLst/>
            </a:prstGeom>
            <a:gradFill flip="none" rotWithShape="1">
              <a:gsLst>
                <a:gs pos="0">
                  <a:srgbClr val="010101">
                    <a:alpha val="51765"/>
                  </a:srgbClr>
                </a:gs>
                <a:gs pos="60000">
                  <a:srgbClr val="FEFEFE">
                    <a:alpha val="0"/>
                  </a:srgbClr>
                </a:gs>
              </a:gsLst>
              <a:path path="circle">
                <a:fillToRect t="100000" r="100000"/>
              </a:path>
              <a:tileRect l="-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1143000" y="0"/>
              <a:ext cx="8001000" cy="6858000"/>
            </a:xfrm>
            <a:prstGeom prst="rect">
              <a:avLst/>
            </a:prstGeom>
            <a:gradFill flip="none" rotWithShape="1">
              <a:gsLst>
                <a:gs pos="0">
                  <a:srgbClr val="010101">
                    <a:alpha val="56000"/>
                  </a:srgbClr>
                </a:gs>
                <a:gs pos="61000">
                  <a:srgbClr val="FEFEFE">
                    <a:alpha val="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Freeform 9"/>
          <p:cNvSpPr/>
          <p:nvPr/>
        </p:nvSpPr>
        <p:spPr>
          <a:xfrm rot="10800000">
            <a:off x="628650" y="6069330"/>
            <a:ext cx="7920991" cy="537210"/>
          </a:xfrm>
          <a:custGeom>
            <a:avLst/>
            <a:gdLst>
              <a:gd name="connsiteX0" fmla="*/ 0 w 7955280"/>
              <a:gd name="connsiteY0" fmla="*/ 495300 h 495300"/>
              <a:gd name="connsiteX1" fmla="*/ 169546 w 7955280"/>
              <a:gd name="connsiteY1" fmla="*/ 0 h 495300"/>
              <a:gd name="connsiteX2" fmla="*/ 7785734 w 7955280"/>
              <a:gd name="connsiteY2" fmla="*/ 0 h 495300"/>
              <a:gd name="connsiteX3" fmla="*/ 7955280 w 7955280"/>
              <a:gd name="connsiteY3" fmla="*/ 495300 h 495300"/>
              <a:gd name="connsiteX4" fmla="*/ 0 w 7955280"/>
              <a:gd name="connsiteY4" fmla="*/ 495300 h 495300"/>
              <a:gd name="connsiteX0" fmla="*/ 0 w 7955280"/>
              <a:gd name="connsiteY0" fmla="*/ 495300 h 495300"/>
              <a:gd name="connsiteX1" fmla="*/ 169546 w 7955280"/>
              <a:gd name="connsiteY1" fmla="*/ 0 h 495300"/>
              <a:gd name="connsiteX2" fmla="*/ 3966210 w 7955280"/>
              <a:gd name="connsiteY2" fmla="*/ 95250 h 495300"/>
              <a:gd name="connsiteX3" fmla="*/ 7785734 w 7955280"/>
              <a:gd name="connsiteY3" fmla="*/ 0 h 495300"/>
              <a:gd name="connsiteX4" fmla="*/ 7955280 w 7955280"/>
              <a:gd name="connsiteY4" fmla="*/ 495300 h 495300"/>
              <a:gd name="connsiteX5" fmla="*/ 0 w 7955280"/>
              <a:gd name="connsiteY5" fmla="*/ 495300 h 4953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7955280" h="495300">
                <a:moveTo>
                  <a:pt x="0" y="495300"/>
                </a:moveTo>
                <a:lnTo>
                  <a:pt x="169546" y="0"/>
                </a:lnTo>
                <a:lnTo>
                  <a:pt x="3966210" y="95250"/>
                </a:lnTo>
                <a:lnTo>
                  <a:pt x="7785734" y="0"/>
                </a:lnTo>
                <a:lnTo>
                  <a:pt x="7955280" y="495300"/>
                </a:lnTo>
                <a:lnTo>
                  <a:pt x="0" y="495300"/>
                </a:lnTo>
                <a:close/>
              </a:path>
            </a:pathLst>
          </a:custGeom>
          <a:gradFill flip="none" rotWithShape="1">
            <a:gsLst>
              <a:gs pos="30000">
                <a:srgbClr val="010101">
                  <a:alpha val="34000"/>
                </a:srgbClr>
              </a:gs>
              <a:gs pos="100000">
                <a:srgbClr val="010101">
                  <a:alpha val="26000"/>
                </a:srgbClr>
              </a:gs>
            </a:gsLst>
            <a:path path="circle">
              <a:fillToRect l="50000" t="50000" r="50000" b="50000"/>
            </a:path>
            <a:tileRect/>
          </a:gradFill>
          <a:ln>
            <a:noFill/>
          </a:ln>
          <a:effectLst>
            <a:softEdge rad="1270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731520" y="575310"/>
            <a:ext cx="7696200" cy="5715000"/>
          </a:xfrm>
          <a:prstGeom prst="rect">
            <a:avLst/>
          </a:prstGeom>
          <a:solidFill>
            <a:schemeClr val="bg1">
              <a:lumMod val="75000"/>
              <a:lumOff val="25000"/>
            </a:schemeClr>
          </a:solid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31520" y="576072"/>
            <a:ext cx="7696200" cy="5715000"/>
          </a:xfrm>
          <a:prstGeom prst="rect">
            <a:avLst/>
          </a:prstGeom>
          <a:blipFill dpi="0" rotWithShape="1">
            <a:blip r:embed="rId13" cstate="print">
              <a:alphaModFix amt="20000"/>
              <a:grayscl/>
              <a:lum contrast="12000"/>
            </a:blip>
            <a:srcRect/>
            <a:tile tx="0" ty="0" sx="100000" sy="100000" flip="none" algn="tl"/>
          </a:blipFill>
          <a:ln w="6350">
            <a:noFill/>
          </a:ln>
          <a:effectLst>
            <a:outerShdw blurRad="101600" dist="50800" dir="5400000" algn="t" rotWithShape="0">
              <a:prstClr val="black">
                <a:alpha val="2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2" descr="C:\Users\Administrator\Desktop\Pushpin Dev\Assets\pushpinLeft.png"/>
          <p:cNvPicPr>
            <a:picLocks noChangeAspect="1" noChangeArrowheads="1"/>
          </p:cNvPicPr>
          <p:nvPr/>
        </p:nvPicPr>
        <p:blipFill>
          <a:blip r:embed="rId14" cstate="print"/>
          <a:srcRect/>
          <a:stretch>
            <a:fillRect/>
          </a:stretch>
        </p:blipFill>
        <p:spPr bwMode="auto">
          <a:xfrm rot="1435684">
            <a:off x="543741" y="273091"/>
            <a:ext cx="567831" cy="567830"/>
          </a:xfrm>
          <a:prstGeom prst="rect">
            <a:avLst/>
          </a:prstGeom>
          <a:noFill/>
        </p:spPr>
      </p:pic>
      <p:pic>
        <p:nvPicPr>
          <p:cNvPr id="14" name="Picture 2" descr="C:\Users\Administrator\Desktop\Pushpin Dev\Assets\pushpinLeft.png"/>
          <p:cNvPicPr>
            <a:picLocks noChangeAspect="1" noChangeArrowheads="1"/>
          </p:cNvPicPr>
          <p:nvPr/>
        </p:nvPicPr>
        <p:blipFill>
          <a:blip r:embed="rId14" cstate="print"/>
          <a:srcRect/>
          <a:stretch>
            <a:fillRect/>
          </a:stretch>
        </p:blipFill>
        <p:spPr bwMode="auto">
          <a:xfrm rot="4096196">
            <a:off x="8115079" y="298163"/>
            <a:ext cx="566928" cy="566928"/>
          </a:xfrm>
          <a:prstGeom prst="rect">
            <a:avLst/>
          </a:prstGeom>
          <a:noFill/>
        </p:spPr>
      </p:pic>
      <p:sp>
        <p:nvSpPr>
          <p:cNvPr id="2" name="Title Placeholder 1"/>
          <p:cNvSpPr>
            <a:spLocks noGrp="1"/>
          </p:cNvSpPr>
          <p:nvPr>
            <p:ph type="title"/>
          </p:nvPr>
        </p:nvSpPr>
        <p:spPr>
          <a:xfrm>
            <a:off x="1095023" y="817582"/>
            <a:ext cx="6965245" cy="1202485"/>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463040" y="2119257"/>
            <a:ext cx="6196405" cy="3603812"/>
          </a:xfrm>
          <a:prstGeom prst="rect">
            <a:avLst/>
          </a:prstGeom>
        </p:spPr>
        <p:txBody>
          <a:bodyPr vert="horz" lIns="91440" tIns="45720" rIns="91440" bIns="45720" rtlCol="0"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454588" y="5809152"/>
            <a:ext cx="1213821" cy="365125"/>
          </a:xfrm>
          <a:prstGeom prst="rect">
            <a:avLst/>
          </a:prstGeom>
        </p:spPr>
        <p:txBody>
          <a:bodyPr vert="horz" lIns="91440" tIns="45720" rIns="91440" bIns="45720" rtlCol="0" anchor="ctr"/>
          <a:lstStyle>
            <a:lvl1pPr algn="r">
              <a:defRPr sz="1200">
                <a:solidFill>
                  <a:schemeClr val="tx2"/>
                </a:solidFill>
                <a:latin typeface="Rage Italic" pitchFamily="66" charset="0"/>
              </a:defRPr>
            </a:lvl1pPr>
          </a:lstStyle>
          <a:p>
            <a:fld id="{1D8BD707-D9CF-40AE-B4C6-C98DA3205C09}" type="datetimeFigureOut">
              <a:rPr lang="en-US" smtClean="0"/>
              <a:pPr/>
              <a:t>9/2/2014</a:t>
            </a:fld>
            <a:endParaRPr lang="en-US"/>
          </a:p>
        </p:txBody>
      </p:sp>
      <p:sp>
        <p:nvSpPr>
          <p:cNvPr id="5" name="Footer Placeholder 4"/>
          <p:cNvSpPr>
            <a:spLocks noGrp="1"/>
          </p:cNvSpPr>
          <p:nvPr>
            <p:ph type="ftr" sz="quarter" idx="3"/>
          </p:nvPr>
        </p:nvSpPr>
        <p:spPr>
          <a:xfrm>
            <a:off x="914401" y="5809152"/>
            <a:ext cx="5540188" cy="365125"/>
          </a:xfrm>
          <a:prstGeom prst="rect">
            <a:avLst/>
          </a:prstGeom>
        </p:spPr>
        <p:txBody>
          <a:bodyPr vert="horz" lIns="91440" tIns="45720" rIns="91440" bIns="45720" rtlCol="0" anchor="ctr"/>
          <a:lstStyle>
            <a:lvl1pPr algn="l">
              <a:defRPr sz="1400">
                <a:solidFill>
                  <a:schemeClr val="tx2"/>
                </a:solidFill>
                <a:latin typeface="Rage Italic" pitchFamily="66" charset="0"/>
              </a:defRPr>
            </a:lvl1pPr>
          </a:lstStyle>
          <a:p>
            <a:endParaRPr lang="en-US"/>
          </a:p>
        </p:txBody>
      </p:sp>
      <p:sp>
        <p:nvSpPr>
          <p:cNvPr id="6" name="Slide Number Placeholder 5"/>
          <p:cNvSpPr>
            <a:spLocks noGrp="1"/>
          </p:cNvSpPr>
          <p:nvPr>
            <p:ph type="sldNum" sz="quarter" idx="4"/>
          </p:nvPr>
        </p:nvSpPr>
        <p:spPr>
          <a:xfrm>
            <a:off x="7670202" y="5809152"/>
            <a:ext cx="554023" cy="365125"/>
          </a:xfrm>
          <a:prstGeom prst="rect">
            <a:avLst/>
          </a:prstGeom>
        </p:spPr>
        <p:txBody>
          <a:bodyPr vert="horz" lIns="91440" tIns="45720" rIns="91440" bIns="45720" rtlCol="0" anchor="ctr"/>
          <a:lstStyle>
            <a:lvl1pPr algn="r">
              <a:defRPr sz="1400">
                <a:solidFill>
                  <a:schemeClr val="tx2"/>
                </a:solidFill>
                <a:latin typeface="Rage Italic" pitchFamily="66" charset="0"/>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2"/>
        </a:buClr>
        <a:buSzPct val="85000"/>
        <a:buFont typeface="Brush Script MT" pitchFamily="66" charset="0"/>
        <a:buChar char="O"/>
        <a:defRPr sz="2400" kern="1200">
          <a:solidFill>
            <a:schemeClr val="tx1"/>
          </a:solidFill>
          <a:latin typeface="+mn-lt"/>
          <a:ea typeface="+mn-ea"/>
          <a:cs typeface="+mn-cs"/>
        </a:defRPr>
      </a:lvl1pPr>
      <a:lvl2pPr marL="640080" indent="-274320" algn="l" defTabSz="914400" rtl="0" eaLnBrk="1" latinLnBrk="0" hangingPunct="1">
        <a:spcBef>
          <a:spcPct val="20000"/>
        </a:spcBef>
        <a:buClr>
          <a:schemeClr val="accent2"/>
        </a:buClr>
        <a:buSzPct val="85000"/>
        <a:buFont typeface="Brush Script MT" pitchFamily="66" charset="0"/>
        <a:buChar char="O"/>
        <a:defRPr sz="2200" kern="1200">
          <a:solidFill>
            <a:schemeClr val="tx1"/>
          </a:solidFill>
          <a:latin typeface="+mn-lt"/>
          <a:ea typeface="+mn-ea"/>
          <a:cs typeface="+mn-cs"/>
        </a:defRPr>
      </a:lvl2pPr>
      <a:lvl3pPr marL="914400" indent="-228600" algn="l" defTabSz="914400" rtl="0" eaLnBrk="1" latinLnBrk="0" hangingPunct="1">
        <a:spcBef>
          <a:spcPct val="20000"/>
        </a:spcBef>
        <a:buClr>
          <a:schemeClr val="accent2"/>
        </a:buClr>
        <a:buSzPct val="85000"/>
        <a:buFont typeface="Brush Script MT" pitchFamily="66" charset="0"/>
        <a:buChar char="O"/>
        <a:defRPr sz="2000" kern="1200">
          <a:solidFill>
            <a:schemeClr val="tx1"/>
          </a:solidFill>
          <a:latin typeface="+mn-lt"/>
          <a:ea typeface="+mn-ea"/>
          <a:cs typeface="+mn-cs"/>
        </a:defRPr>
      </a:lvl3pPr>
      <a:lvl4pPr marL="1280160" indent="-228600" algn="l" defTabSz="914400" rtl="0" eaLnBrk="1" latinLnBrk="0" hangingPunct="1">
        <a:spcBef>
          <a:spcPct val="20000"/>
        </a:spcBef>
        <a:buClr>
          <a:schemeClr val="accent2"/>
        </a:buClr>
        <a:buSzPct val="85000"/>
        <a:buFont typeface="Brush Script MT" pitchFamily="66" charset="0"/>
        <a:buChar char="O"/>
        <a:defRPr sz="1800" kern="1200">
          <a:solidFill>
            <a:schemeClr val="tx1"/>
          </a:solidFill>
          <a:latin typeface="+mn-lt"/>
          <a:ea typeface="+mn-ea"/>
          <a:cs typeface="+mn-cs"/>
        </a:defRPr>
      </a:lvl4pPr>
      <a:lvl5pPr marL="164592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5pPr>
      <a:lvl6pPr marL="201168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6pPr>
      <a:lvl7pPr marL="237744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7pPr>
      <a:lvl8pPr marL="274320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8pPr>
      <a:lvl9pPr marL="3108960" indent="-228600" algn="l" defTabSz="914400" rtl="0" eaLnBrk="1" latinLnBrk="0" hangingPunct="1">
        <a:spcBef>
          <a:spcPct val="20000"/>
        </a:spcBef>
        <a:buClr>
          <a:schemeClr val="accent2"/>
        </a:buClr>
        <a:buSzPct val="85000"/>
        <a:buFont typeface="Brush Script MT" pitchFamily="66" charset="0"/>
        <a:buChar char="O"/>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www.cdc.gov/obesity/data/adult.html"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www.cdc.gov/obesity/data/adult.html"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dx.doi.org/10.4236/ojn.2014.49069"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www.linkedin.com/pub/beth-haney-dnp/5/839/5ab" TargetMode="External"/><Relationship Id="rId2" Type="http://schemas.openxmlformats.org/officeDocument/2006/relationships/hyperlink" Target="mailto:haneyb@uci.edu"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rakesh-s\Desktop\spring-ppt-template-green-blue-nature-plants-backgrounds-wallpapers-960x350.jpg"/>
          <p:cNvPicPr>
            <a:picLocks noChangeAspect="1" noChangeArrowheads="1"/>
          </p:cNvPicPr>
          <p:nvPr/>
        </p:nvPicPr>
        <p:blipFill>
          <a:blip r:embed="rId2"/>
          <a:srcRect/>
          <a:stretch>
            <a:fillRect/>
          </a:stretch>
        </p:blipFill>
        <p:spPr bwMode="auto">
          <a:xfrm>
            <a:off x="6350" y="0"/>
            <a:ext cx="9137650" cy="2849563"/>
          </a:xfrm>
          <a:prstGeom prst="rect">
            <a:avLst/>
          </a:prstGeom>
          <a:noFill/>
          <a:ln w="9525">
            <a:noFill/>
            <a:miter lim="800000"/>
            <a:headEnd/>
            <a:tailEnd/>
          </a:ln>
        </p:spPr>
      </p:pic>
      <p:sp>
        <p:nvSpPr>
          <p:cNvPr id="8" name="Subtitle 2"/>
          <p:cNvSpPr txBox="1">
            <a:spLocks/>
          </p:cNvSpPr>
          <p:nvPr/>
        </p:nvSpPr>
        <p:spPr>
          <a:xfrm>
            <a:off x="1217613" y="285750"/>
            <a:ext cx="6556375" cy="1163638"/>
          </a:xfrm>
          <a:prstGeom prst="rect">
            <a:avLst/>
          </a:prstGeom>
        </p:spPr>
        <p:txBody>
          <a:bodyPr>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Font typeface="Arial" panose="020B0604020202020204" pitchFamily="34" charset="0"/>
              <a:buNone/>
              <a:defRPr/>
            </a:pPr>
            <a:r>
              <a:rPr lang="en-US" sz="5400" dirty="0" smtClean="0">
                <a:solidFill>
                  <a:schemeClr val="accent6"/>
                </a:solidFill>
                <a:latin typeface="Stencil" panose="040409050D0802020404" pitchFamily="82" charset="0"/>
              </a:rPr>
              <a:t>OMICS Group</a:t>
            </a:r>
            <a:endParaRPr lang="en-US" sz="5400" dirty="0">
              <a:solidFill>
                <a:schemeClr val="accent6"/>
              </a:solidFill>
              <a:latin typeface="Stencil" panose="040409050D0802020404" pitchFamily="82" charset="0"/>
            </a:endParaRPr>
          </a:p>
        </p:txBody>
      </p:sp>
      <p:sp>
        <p:nvSpPr>
          <p:cNvPr id="2052" name="Rectangle 8"/>
          <p:cNvSpPr>
            <a:spLocks noChangeArrowheads="1"/>
          </p:cNvSpPr>
          <p:nvPr/>
        </p:nvSpPr>
        <p:spPr bwMode="auto">
          <a:xfrm>
            <a:off x="2209800" y="6372225"/>
            <a:ext cx="5019675" cy="400050"/>
          </a:xfrm>
          <a:prstGeom prst="rect">
            <a:avLst/>
          </a:prstGeom>
          <a:noFill/>
          <a:ln w="9525">
            <a:noFill/>
            <a:miter lim="800000"/>
            <a:headEnd/>
            <a:tailEnd/>
          </a:ln>
        </p:spPr>
        <p:txBody>
          <a:bodyPr wrap="none">
            <a:spAutoFit/>
          </a:bodyPr>
          <a:lstStyle/>
          <a:p>
            <a:r>
              <a:rPr lang="en-US" altLang="en-US" sz="2000">
                <a:solidFill>
                  <a:srgbClr val="7030A0"/>
                </a:solidFill>
              </a:rPr>
              <a:t>Contact us at: contact.omics@omicsonline.org</a:t>
            </a:r>
          </a:p>
        </p:txBody>
      </p:sp>
      <p:pic>
        <p:nvPicPr>
          <p:cNvPr id="2053" name="Picture 3" descr="C:\Users\rakesh-s\Desktop\indexFG.jpg"/>
          <p:cNvPicPr>
            <a:picLocks noChangeAspect="1" noChangeArrowheads="1"/>
          </p:cNvPicPr>
          <p:nvPr/>
        </p:nvPicPr>
        <p:blipFill>
          <a:blip r:embed="rId3"/>
          <a:srcRect/>
          <a:stretch>
            <a:fillRect/>
          </a:stretch>
        </p:blipFill>
        <p:spPr bwMode="auto">
          <a:xfrm>
            <a:off x="6350" y="849313"/>
            <a:ext cx="1981200" cy="1992312"/>
          </a:xfrm>
          <a:prstGeom prst="rect">
            <a:avLst/>
          </a:prstGeom>
          <a:noFill/>
          <a:ln w="9525">
            <a:noFill/>
            <a:miter lim="800000"/>
            <a:headEnd/>
            <a:tailEnd/>
          </a:ln>
        </p:spPr>
      </p:pic>
      <p:sp>
        <p:nvSpPr>
          <p:cNvPr id="2" name="Folded Corner 1"/>
          <p:cNvSpPr/>
          <p:nvPr/>
        </p:nvSpPr>
        <p:spPr>
          <a:xfrm>
            <a:off x="6350" y="2849563"/>
            <a:ext cx="9137650" cy="3922712"/>
          </a:xfrm>
          <a:prstGeom prst="foldedCorner">
            <a:avLst/>
          </a:prstGeom>
        </p:spPr>
        <p:style>
          <a:lnRef idx="1">
            <a:schemeClr val="accent5"/>
          </a:lnRef>
          <a:fillRef idx="2">
            <a:schemeClr val="accent5"/>
          </a:fillRef>
          <a:effectRef idx="1">
            <a:schemeClr val="accent5"/>
          </a:effectRef>
          <a:fontRef idx="minor">
            <a:schemeClr val="dk1"/>
          </a:fontRef>
        </p:style>
        <p:txBody>
          <a:bodyPr anchor="ctr"/>
          <a:lstStyle/>
          <a:p>
            <a:pPr>
              <a:defRPr/>
            </a:pPr>
            <a:r>
              <a:rPr lang="en-US" sz="2200" dirty="0">
                <a:solidFill>
                  <a:srgbClr val="0070C0"/>
                </a:solidFill>
                <a:latin typeface="Nyala" panose="02000504070300020003" pitchFamily="2" charset="0"/>
              </a:rPr>
              <a:t>OMICS Group International through its Open Access Initiative is committed to make genuine and reliable contributions to the scientific community. OMICS Group hosts over </a:t>
            </a:r>
            <a:r>
              <a:rPr lang="en-US" sz="2200" b="1" dirty="0">
                <a:solidFill>
                  <a:srgbClr val="0070C0"/>
                </a:solidFill>
                <a:latin typeface="Nyala" panose="02000504070300020003" pitchFamily="2" charset="0"/>
              </a:rPr>
              <a:t>400</a:t>
            </a:r>
            <a:r>
              <a:rPr lang="en-US" sz="2200" dirty="0">
                <a:solidFill>
                  <a:srgbClr val="0070C0"/>
                </a:solidFill>
                <a:latin typeface="Nyala" panose="02000504070300020003" pitchFamily="2" charset="0"/>
              </a:rPr>
              <a:t> leading-edge peer reviewed Open Access Journals and organizes over </a:t>
            </a:r>
            <a:r>
              <a:rPr lang="en-US" sz="2200" b="1" dirty="0">
                <a:solidFill>
                  <a:srgbClr val="0070C0"/>
                </a:solidFill>
                <a:latin typeface="Nyala" panose="02000504070300020003" pitchFamily="2" charset="0"/>
              </a:rPr>
              <a:t>300</a:t>
            </a:r>
            <a:r>
              <a:rPr lang="en-US" sz="2200" dirty="0">
                <a:solidFill>
                  <a:srgbClr val="0070C0"/>
                </a:solidFill>
                <a:latin typeface="Nyala" panose="02000504070300020003" pitchFamily="2" charset="0"/>
              </a:rPr>
              <a:t> International Conferences annually all over the world. OMICS Publishing Group journals have over </a:t>
            </a:r>
            <a:r>
              <a:rPr lang="en-US" sz="2200" b="1" dirty="0">
                <a:solidFill>
                  <a:srgbClr val="0070C0"/>
                </a:solidFill>
                <a:latin typeface="Nyala" panose="02000504070300020003" pitchFamily="2" charset="0"/>
              </a:rPr>
              <a:t>3 million</a:t>
            </a:r>
            <a:r>
              <a:rPr lang="en-US" sz="2200" dirty="0">
                <a:solidFill>
                  <a:srgbClr val="0070C0"/>
                </a:solidFill>
                <a:latin typeface="Nyala" panose="02000504070300020003" pitchFamily="2" charset="0"/>
              </a:rPr>
              <a:t> readers and the fame and success of the same can be attributed to the strong editorial board which contains over </a:t>
            </a:r>
            <a:r>
              <a:rPr lang="en-US" sz="2200" b="1" dirty="0">
                <a:solidFill>
                  <a:srgbClr val="0070C0"/>
                </a:solidFill>
                <a:latin typeface="Nyala" panose="02000504070300020003" pitchFamily="2" charset="0"/>
              </a:rPr>
              <a:t>30000</a:t>
            </a:r>
            <a:r>
              <a:rPr lang="en-US" sz="2200" dirty="0">
                <a:solidFill>
                  <a:srgbClr val="0070C0"/>
                </a:solidFill>
                <a:latin typeface="Nyala" panose="02000504070300020003" pitchFamily="2" charset="0"/>
              </a:rPr>
              <a:t> eminent personalities that ensure a rapid, quality and quick review process. OMICS Group signed an agreement with more than </a:t>
            </a:r>
            <a:r>
              <a:rPr lang="en-US" sz="2200" b="1" dirty="0">
                <a:solidFill>
                  <a:srgbClr val="0070C0"/>
                </a:solidFill>
                <a:latin typeface="Nyala" panose="02000504070300020003" pitchFamily="2" charset="0"/>
              </a:rPr>
              <a:t>1000</a:t>
            </a:r>
            <a:r>
              <a:rPr lang="en-US" sz="2200" dirty="0">
                <a:solidFill>
                  <a:srgbClr val="0070C0"/>
                </a:solidFill>
                <a:latin typeface="Nyala" panose="02000504070300020003" pitchFamily="2" charset="0"/>
              </a:rPr>
              <a:t> International Societies to make healthcare information Open Access.</a:t>
            </a:r>
          </a:p>
        </p:txBody>
      </p:sp>
    </p:spTree>
    <p:extLst>
      <p:ext uri="{BB962C8B-B14F-4D97-AF65-F5344CB8AC3E}">
        <p14:creationId xmlns:p14="http://schemas.microsoft.com/office/powerpoint/2010/main" val="303303820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Obesity</a:t>
            </a:r>
            <a:endParaRPr lang="en-US" dirty="0"/>
          </a:p>
        </p:txBody>
      </p:sp>
      <p:sp>
        <p:nvSpPr>
          <p:cNvPr id="3" name="Content Placeholder 2"/>
          <p:cNvSpPr>
            <a:spLocks noGrp="1"/>
          </p:cNvSpPr>
          <p:nvPr>
            <p:ph idx="1"/>
          </p:nvPr>
        </p:nvSpPr>
        <p:spPr/>
        <p:txBody>
          <a:bodyPr/>
          <a:lstStyle/>
          <a:p>
            <a:r>
              <a:rPr lang="en-US" sz="3200" dirty="0" smtClean="0"/>
              <a:t>Causes:</a:t>
            </a:r>
          </a:p>
          <a:p>
            <a:pPr lvl="1"/>
            <a:r>
              <a:rPr lang="en-US" sz="2800" dirty="0" smtClean="0"/>
              <a:t>Genetics</a:t>
            </a:r>
          </a:p>
          <a:p>
            <a:pPr lvl="1"/>
            <a:r>
              <a:rPr lang="en-US" sz="2800" dirty="0" smtClean="0"/>
              <a:t>Medications</a:t>
            </a:r>
          </a:p>
          <a:p>
            <a:pPr lvl="1"/>
            <a:r>
              <a:rPr lang="en-US" sz="2800" dirty="0" smtClean="0"/>
              <a:t>Lack of exercise</a:t>
            </a:r>
          </a:p>
          <a:p>
            <a:pPr lvl="1"/>
            <a:r>
              <a:rPr lang="en-US" sz="2800" dirty="0" smtClean="0"/>
              <a:t>Diet </a:t>
            </a:r>
          </a:p>
          <a:p>
            <a:pPr lvl="1"/>
            <a:r>
              <a:rPr lang="en-US" sz="2800" dirty="0" smtClean="0"/>
              <a:t>Endocrine disorders</a:t>
            </a:r>
            <a:endParaRPr lang="en-US" sz="2800" dirty="0"/>
          </a:p>
        </p:txBody>
      </p:sp>
    </p:spTree>
    <p:extLst>
      <p:ext uri="{BB962C8B-B14F-4D97-AF65-F5344CB8AC3E}">
        <p14:creationId xmlns:p14="http://schemas.microsoft.com/office/powerpoint/2010/main" val="5316909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Obesity</a:t>
            </a:r>
            <a:endParaRPr lang="en-US" dirty="0"/>
          </a:p>
        </p:txBody>
      </p:sp>
      <p:sp>
        <p:nvSpPr>
          <p:cNvPr id="3" name="Content Placeholder 2"/>
          <p:cNvSpPr>
            <a:spLocks noGrp="1"/>
          </p:cNvSpPr>
          <p:nvPr>
            <p:ph idx="1"/>
          </p:nvPr>
        </p:nvSpPr>
        <p:spPr/>
        <p:txBody>
          <a:bodyPr>
            <a:normAutofit/>
          </a:bodyPr>
          <a:lstStyle/>
          <a:p>
            <a:r>
              <a:rPr lang="en-US" dirty="0" err="1"/>
              <a:t>Karra</a:t>
            </a:r>
            <a:r>
              <a:rPr lang="en-US" dirty="0"/>
              <a:t> et al</a:t>
            </a:r>
            <a:r>
              <a:rPr lang="en-US" dirty="0" smtClean="0"/>
              <a:t>., </a:t>
            </a:r>
            <a:r>
              <a:rPr lang="en-US" dirty="0"/>
              <a:t>found a genetic predisposition involved in increased ad-lib food intake, “particularly fat </a:t>
            </a:r>
            <a:r>
              <a:rPr lang="en-US" dirty="0" smtClean="0"/>
              <a:t>consumption and </a:t>
            </a:r>
            <a:r>
              <a:rPr lang="en-US" dirty="0"/>
              <a:t>impaired satiety.” Additionally, frequent exposure to a high fat diet leads to an up-regulation </a:t>
            </a:r>
            <a:r>
              <a:rPr lang="en-US" dirty="0" smtClean="0"/>
              <a:t>in the </a:t>
            </a:r>
            <a:r>
              <a:rPr lang="en-US" dirty="0"/>
              <a:t>fat mass and obesity-associated gene (FTO), </a:t>
            </a:r>
            <a:r>
              <a:rPr lang="en-US" dirty="0" smtClean="0"/>
              <a:t>which </a:t>
            </a:r>
            <a:r>
              <a:rPr lang="en-US" dirty="0"/>
              <a:t>in turn leads to increased fat </a:t>
            </a:r>
            <a:r>
              <a:rPr lang="en-US" dirty="0" smtClean="0"/>
              <a:t>intake.</a:t>
            </a:r>
          </a:p>
          <a:p>
            <a:pPr marL="365760" lvl="1" indent="0">
              <a:buNone/>
            </a:pPr>
            <a:endParaRPr lang="en-US" sz="1100" dirty="0"/>
          </a:p>
          <a:p>
            <a:pPr marL="365760" lvl="1" indent="0">
              <a:buNone/>
            </a:pPr>
            <a:r>
              <a:rPr lang="en-US" sz="1100" dirty="0" err="1" smtClean="0"/>
              <a:t>Karra</a:t>
            </a:r>
            <a:r>
              <a:rPr lang="en-US" sz="1100" dirty="0"/>
              <a:t>, E., </a:t>
            </a:r>
            <a:r>
              <a:rPr lang="en-US" sz="1100" dirty="0" err="1"/>
              <a:t>O’Daly</a:t>
            </a:r>
            <a:r>
              <a:rPr lang="en-US" sz="1100" dirty="0"/>
              <a:t>, O.G., Choudhury, A.I., </a:t>
            </a:r>
            <a:r>
              <a:rPr lang="en-US" sz="1100" dirty="0" err="1"/>
              <a:t>Yousseif</a:t>
            </a:r>
            <a:r>
              <a:rPr lang="en-US" sz="1100" dirty="0"/>
              <a:t>, A., </a:t>
            </a:r>
            <a:r>
              <a:rPr lang="en-US" sz="1100" dirty="0" err="1"/>
              <a:t>Millership</a:t>
            </a:r>
            <a:r>
              <a:rPr lang="en-US" sz="1100" dirty="0"/>
              <a:t>, S., </a:t>
            </a:r>
            <a:r>
              <a:rPr lang="en-US" sz="1100" dirty="0" err="1"/>
              <a:t>Neary</a:t>
            </a:r>
            <a:r>
              <a:rPr lang="en-US" sz="1100" dirty="0"/>
              <a:t>, M.T. and </a:t>
            </a:r>
            <a:r>
              <a:rPr lang="en-US" sz="1100" dirty="0" err="1"/>
              <a:t>Batterham</a:t>
            </a:r>
            <a:r>
              <a:rPr lang="en-US" sz="1100" dirty="0"/>
              <a:t>, R.L. (2013) </a:t>
            </a:r>
            <a:r>
              <a:rPr lang="en-US" sz="1100" dirty="0" smtClean="0"/>
              <a:t>A Link </a:t>
            </a:r>
            <a:r>
              <a:rPr lang="en-US" sz="1100" dirty="0"/>
              <a:t>between FTO, Ghrelin, and Impaired Brain Food-Cue </a:t>
            </a:r>
            <a:r>
              <a:rPr lang="en-US" sz="1100" dirty="0" err="1"/>
              <a:t>Responsivity</a:t>
            </a:r>
            <a:r>
              <a:rPr lang="en-US" sz="1100" dirty="0"/>
              <a:t>. </a:t>
            </a:r>
            <a:r>
              <a:rPr lang="en-US" sz="1100" i="1" dirty="0"/>
              <a:t>Journal of Clinical </a:t>
            </a:r>
            <a:r>
              <a:rPr lang="en-US" sz="1100" i="1" dirty="0" smtClean="0"/>
              <a:t>Investigation</a:t>
            </a:r>
            <a:r>
              <a:rPr lang="en-US" sz="1100" dirty="0" smtClean="0"/>
              <a:t>. http</a:t>
            </a:r>
            <a:r>
              <a:rPr lang="en-US" sz="1100" dirty="0"/>
              <a:t>://dx.doi.org/10.1172/JCI44403</a:t>
            </a:r>
          </a:p>
        </p:txBody>
      </p:sp>
    </p:spTree>
    <p:extLst>
      <p:ext uri="{BB962C8B-B14F-4D97-AF65-F5344CB8AC3E}">
        <p14:creationId xmlns:p14="http://schemas.microsoft.com/office/powerpoint/2010/main" val="241572976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Obesity</a:t>
            </a:r>
            <a:endParaRPr lang="en-US" dirty="0"/>
          </a:p>
        </p:txBody>
      </p:sp>
      <p:sp>
        <p:nvSpPr>
          <p:cNvPr id="3" name="Content Placeholder 2"/>
          <p:cNvSpPr>
            <a:spLocks noGrp="1"/>
          </p:cNvSpPr>
          <p:nvPr>
            <p:ph idx="1"/>
          </p:nvPr>
        </p:nvSpPr>
        <p:spPr>
          <a:xfrm>
            <a:off x="1463040" y="2119256"/>
            <a:ext cx="6196405" cy="3976743"/>
          </a:xfrm>
        </p:spPr>
        <p:txBody>
          <a:bodyPr>
            <a:normAutofit fontScale="92500" lnSpcReduction="10000"/>
          </a:bodyPr>
          <a:lstStyle/>
          <a:p>
            <a:r>
              <a:rPr lang="en-US" sz="3000" dirty="0"/>
              <a:t>Abundant clinical evidence suggests successful weight loss will be achieved by reducing food intake, rather </a:t>
            </a:r>
            <a:r>
              <a:rPr lang="en-US" sz="3000" dirty="0" smtClean="0"/>
              <a:t>than increasing exercise*.</a:t>
            </a:r>
          </a:p>
          <a:p>
            <a:r>
              <a:rPr lang="en-US" sz="3000" dirty="0" smtClean="0"/>
              <a:t>However, evidence </a:t>
            </a:r>
            <a:r>
              <a:rPr lang="en-US" sz="3000" dirty="0"/>
              <a:t>indicates exercise is a </a:t>
            </a:r>
            <a:r>
              <a:rPr lang="en-US" sz="3000" dirty="0" smtClean="0"/>
              <a:t>key element </a:t>
            </a:r>
            <a:r>
              <a:rPr lang="en-US" sz="3000" dirty="0"/>
              <a:t>in </a:t>
            </a:r>
            <a:r>
              <a:rPr lang="en-US" sz="3000" i="1" dirty="0"/>
              <a:t>maintaining</a:t>
            </a:r>
            <a:r>
              <a:rPr lang="en-US" sz="3000" dirty="0"/>
              <a:t> weight </a:t>
            </a:r>
            <a:r>
              <a:rPr lang="en-US" sz="3000" dirty="0" smtClean="0"/>
              <a:t>loss**.</a:t>
            </a:r>
            <a:endParaRPr lang="en-US" sz="1200" dirty="0" smtClean="0"/>
          </a:p>
          <a:p>
            <a:pPr marL="0" indent="0" algn="r">
              <a:buNone/>
            </a:pPr>
            <a:endParaRPr lang="en-US" sz="1200" dirty="0"/>
          </a:p>
          <a:p>
            <a:pPr marL="0" indent="0" algn="r">
              <a:buNone/>
            </a:pPr>
            <a:r>
              <a:rPr lang="en-US" sz="1200" dirty="0" smtClean="0"/>
              <a:t>*National </a:t>
            </a:r>
            <a:r>
              <a:rPr lang="en-US" sz="1200" dirty="0"/>
              <a:t>Heart, Lung, and Blood Institute (1998) Clinical Guidelines on the Identification, Evaluation, and </a:t>
            </a:r>
            <a:r>
              <a:rPr lang="en-US" sz="1200" dirty="0" smtClean="0"/>
              <a:t>Treatment of </a:t>
            </a:r>
            <a:r>
              <a:rPr lang="en-US" sz="1200" dirty="0"/>
              <a:t>Overweight and Obesity in Adults. </a:t>
            </a:r>
            <a:r>
              <a:rPr lang="en-US" sz="1200" dirty="0">
                <a:hlinkClick r:id="rId2"/>
              </a:rPr>
              <a:t>http://</a:t>
            </a:r>
            <a:r>
              <a:rPr lang="en-US" sz="1200" dirty="0" smtClean="0">
                <a:hlinkClick r:id="rId2"/>
              </a:rPr>
              <a:t>www.cdc.gov/obesity/data/adult.html</a:t>
            </a:r>
            <a:endParaRPr lang="en-US" sz="1200" dirty="0" smtClean="0"/>
          </a:p>
          <a:p>
            <a:endParaRPr lang="en-US" sz="1200" dirty="0"/>
          </a:p>
          <a:p>
            <a:pPr marL="0" indent="0" algn="r">
              <a:buNone/>
            </a:pPr>
            <a:r>
              <a:rPr lang="en-US" sz="1200" dirty="0" smtClean="0"/>
              <a:t>**Bray</a:t>
            </a:r>
            <a:r>
              <a:rPr lang="en-US" sz="1200" dirty="0"/>
              <a:t>, G.A. (2013) Behavioral Strategies in the Treatment of </a:t>
            </a:r>
            <a:r>
              <a:rPr lang="en-US" sz="1200" dirty="0" smtClean="0"/>
              <a:t>Obesity. http</a:t>
            </a:r>
            <a:r>
              <a:rPr lang="en-US" sz="1200" dirty="0"/>
              <a:t>://www.uptodate.com/contents/behavioral-strategies-in-the-treatment-obesity</a:t>
            </a:r>
          </a:p>
        </p:txBody>
      </p:sp>
    </p:spTree>
    <p:extLst>
      <p:ext uri="{BB962C8B-B14F-4D97-AF65-F5344CB8AC3E}">
        <p14:creationId xmlns:p14="http://schemas.microsoft.com/office/powerpoint/2010/main" val="7113265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Obesity</a:t>
            </a:r>
            <a:endParaRPr lang="en-US" dirty="0"/>
          </a:p>
        </p:txBody>
      </p:sp>
      <p:sp>
        <p:nvSpPr>
          <p:cNvPr id="3" name="Content Placeholder 2"/>
          <p:cNvSpPr>
            <a:spLocks noGrp="1"/>
          </p:cNvSpPr>
          <p:nvPr>
            <p:ph idx="1"/>
          </p:nvPr>
        </p:nvSpPr>
        <p:spPr/>
        <p:txBody>
          <a:bodyPr>
            <a:normAutofit lnSpcReduction="10000"/>
          </a:bodyPr>
          <a:lstStyle/>
          <a:p>
            <a:r>
              <a:rPr lang="en-US" dirty="0"/>
              <a:t>Anti-obesity drugs are indicated along with lifestyle changes for select obese adults and BMI greater than </a:t>
            </a:r>
            <a:r>
              <a:rPr lang="en-US" dirty="0" smtClean="0"/>
              <a:t>30kg/m2</a:t>
            </a:r>
            <a:r>
              <a:rPr lang="en-US" dirty="0"/>
              <a:t>, who have failed to achieve weight loss goals through diet and exercise </a:t>
            </a:r>
            <a:r>
              <a:rPr lang="en-US" dirty="0" smtClean="0"/>
              <a:t>alone</a:t>
            </a:r>
          </a:p>
          <a:p>
            <a:endParaRPr lang="en-US" dirty="0"/>
          </a:p>
          <a:p>
            <a:endParaRPr lang="en-US" dirty="0" smtClean="0"/>
          </a:p>
          <a:p>
            <a:endParaRPr lang="en-US" dirty="0" smtClean="0"/>
          </a:p>
          <a:p>
            <a:pPr marL="0" lvl="0" indent="0" algn="r">
              <a:buClr>
                <a:srgbClr val="AA2B1E"/>
              </a:buClr>
              <a:buNone/>
            </a:pPr>
            <a:r>
              <a:rPr lang="en-US" sz="1100" dirty="0" smtClean="0">
                <a:solidFill>
                  <a:prstClr val="black"/>
                </a:solidFill>
              </a:rPr>
              <a:t>National </a:t>
            </a:r>
            <a:r>
              <a:rPr lang="en-US" sz="1100" dirty="0">
                <a:solidFill>
                  <a:prstClr val="black"/>
                </a:solidFill>
              </a:rPr>
              <a:t>Heart, Lung, and Blood Institute (1998) Clinical Guidelines on the Identification, Evaluation, and Treatment of Overweight and Obesity in Adults. </a:t>
            </a:r>
            <a:r>
              <a:rPr lang="en-US" sz="1100" dirty="0">
                <a:solidFill>
                  <a:prstClr val="black"/>
                </a:solidFill>
                <a:hlinkClick r:id="rId2"/>
              </a:rPr>
              <a:t>http://</a:t>
            </a:r>
            <a:r>
              <a:rPr lang="en-US" sz="1100" dirty="0" smtClean="0">
                <a:solidFill>
                  <a:prstClr val="black"/>
                </a:solidFill>
                <a:hlinkClick r:id="rId2"/>
              </a:rPr>
              <a:t>www.cdc.gov/obesity/data/adult.html</a:t>
            </a:r>
            <a:endParaRPr lang="en-US" sz="1100" dirty="0">
              <a:solidFill>
                <a:prstClr val="black"/>
              </a:solidFill>
            </a:endParaRPr>
          </a:p>
        </p:txBody>
      </p:sp>
    </p:spTree>
    <p:extLst>
      <p:ext uri="{BB962C8B-B14F-4D97-AF65-F5344CB8AC3E}">
        <p14:creationId xmlns:p14="http://schemas.microsoft.com/office/powerpoint/2010/main" val="162452937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Nutrition</a:t>
            </a:r>
            <a:endParaRPr lang="en-US" dirty="0"/>
          </a:p>
        </p:txBody>
      </p:sp>
      <p:sp>
        <p:nvSpPr>
          <p:cNvPr id="3" name="Content Placeholder 2"/>
          <p:cNvSpPr>
            <a:spLocks noGrp="1"/>
          </p:cNvSpPr>
          <p:nvPr>
            <p:ph idx="1"/>
          </p:nvPr>
        </p:nvSpPr>
        <p:spPr/>
        <p:txBody>
          <a:bodyPr>
            <a:noAutofit/>
          </a:bodyPr>
          <a:lstStyle/>
          <a:p>
            <a:pPr marL="365760" lvl="1" indent="0">
              <a:buNone/>
            </a:pPr>
            <a:r>
              <a:rPr lang="en-US" sz="2400" u="sng" dirty="0" smtClean="0"/>
              <a:t>Health Care Providers should increase their knowledge on nutrition to assist the public</a:t>
            </a:r>
            <a:endParaRPr lang="en-US" sz="2400" u="sng" dirty="0"/>
          </a:p>
          <a:p>
            <a:pPr lvl="1"/>
            <a:r>
              <a:rPr lang="en-US" dirty="0" smtClean="0"/>
              <a:t>Learn the effects of nutrients on our bodies</a:t>
            </a:r>
          </a:p>
          <a:p>
            <a:pPr lvl="1"/>
            <a:r>
              <a:rPr lang="en-US" dirty="0" smtClean="0"/>
              <a:t>Avoidance of obesity and chronic disease development</a:t>
            </a:r>
          </a:p>
          <a:p>
            <a:pPr lvl="1"/>
            <a:r>
              <a:rPr lang="en-US" dirty="0" smtClean="0"/>
              <a:t>Nutrition courses should be highlighted in nursing and medical school</a:t>
            </a:r>
          </a:p>
          <a:p>
            <a:pPr lvl="1"/>
            <a:r>
              <a:rPr lang="en-US" dirty="0" smtClean="0"/>
              <a:t>Sugar intake and its effects on our brains and bodies is important to understand</a:t>
            </a:r>
          </a:p>
        </p:txBody>
      </p:sp>
    </p:spTree>
    <p:extLst>
      <p:ext uri="{BB962C8B-B14F-4D97-AF65-F5344CB8AC3E}">
        <p14:creationId xmlns:p14="http://schemas.microsoft.com/office/powerpoint/2010/main" val="95869492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Nutrition</a:t>
            </a:r>
            <a:endParaRPr lang="en-US" dirty="0"/>
          </a:p>
        </p:txBody>
      </p:sp>
      <p:sp>
        <p:nvSpPr>
          <p:cNvPr id="3" name="Content Placeholder 2"/>
          <p:cNvSpPr>
            <a:spLocks noGrp="1"/>
          </p:cNvSpPr>
          <p:nvPr>
            <p:ph idx="1"/>
          </p:nvPr>
        </p:nvSpPr>
        <p:spPr>
          <a:xfrm>
            <a:off x="1463040" y="2119256"/>
            <a:ext cx="6196405" cy="3976743"/>
          </a:xfrm>
        </p:spPr>
        <p:txBody>
          <a:bodyPr/>
          <a:lstStyle/>
          <a:p>
            <a:r>
              <a:rPr lang="en-US" sz="2800" dirty="0" smtClean="0"/>
              <a:t>Suggestions for educating the public about nutrition</a:t>
            </a:r>
          </a:p>
          <a:p>
            <a:pPr lvl="1"/>
            <a:r>
              <a:rPr lang="en-US" dirty="0" smtClean="0"/>
              <a:t>Provide weekly or monthly seminars in the community about nutrition</a:t>
            </a:r>
          </a:p>
          <a:p>
            <a:pPr lvl="1"/>
            <a:r>
              <a:rPr lang="en-US" dirty="0" smtClean="0"/>
              <a:t>Utilize medical offices for educational events</a:t>
            </a:r>
          </a:p>
          <a:p>
            <a:pPr lvl="1"/>
            <a:r>
              <a:rPr lang="en-US" dirty="0" smtClean="0"/>
              <a:t>Utilize churches and community centers</a:t>
            </a:r>
          </a:p>
          <a:p>
            <a:pPr lvl="1"/>
            <a:r>
              <a:rPr lang="en-US" dirty="0" smtClean="0"/>
              <a:t>Have monthly health fairs</a:t>
            </a:r>
          </a:p>
          <a:p>
            <a:pPr lvl="1"/>
            <a:r>
              <a:rPr lang="en-US" dirty="0" smtClean="0"/>
              <a:t>Speak at schools, local gyms, health clubs</a:t>
            </a:r>
            <a:endParaRPr lang="en-US" dirty="0"/>
          </a:p>
        </p:txBody>
      </p:sp>
    </p:spTree>
    <p:extLst>
      <p:ext uri="{BB962C8B-B14F-4D97-AF65-F5344CB8AC3E}">
        <p14:creationId xmlns:p14="http://schemas.microsoft.com/office/powerpoint/2010/main" val="13843190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Health Policy</a:t>
            </a:r>
            <a:endParaRPr lang="en-US" dirty="0"/>
          </a:p>
        </p:txBody>
      </p:sp>
      <p:sp>
        <p:nvSpPr>
          <p:cNvPr id="3" name="Content Placeholder 2"/>
          <p:cNvSpPr>
            <a:spLocks noGrp="1"/>
          </p:cNvSpPr>
          <p:nvPr>
            <p:ph idx="1"/>
          </p:nvPr>
        </p:nvSpPr>
        <p:spPr/>
        <p:txBody>
          <a:bodyPr/>
          <a:lstStyle/>
          <a:p>
            <a:r>
              <a:rPr lang="en-US" dirty="0" smtClean="0"/>
              <a:t>I am the Immediate Past President of the California Association for Nurse Practitioners (CANP)</a:t>
            </a:r>
          </a:p>
          <a:p>
            <a:r>
              <a:rPr lang="en-US" dirty="0" smtClean="0"/>
              <a:t>Have been involved in CANP and in leadership positions since 2006</a:t>
            </a:r>
          </a:p>
          <a:p>
            <a:r>
              <a:rPr lang="en-US" dirty="0" smtClean="0"/>
              <a:t>Travel to Washington DC and Sacramento, CA frequently to contribute to the health policy agenda</a:t>
            </a:r>
          </a:p>
          <a:p>
            <a:endParaRPr lang="en-US" dirty="0"/>
          </a:p>
        </p:txBody>
      </p:sp>
    </p:spTree>
    <p:extLst>
      <p:ext uri="{BB962C8B-B14F-4D97-AF65-F5344CB8AC3E}">
        <p14:creationId xmlns:p14="http://schemas.microsoft.com/office/powerpoint/2010/main" val="211016427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Women’s Health</a:t>
            </a:r>
            <a:endParaRPr lang="en-US" dirty="0"/>
          </a:p>
        </p:txBody>
      </p:sp>
      <p:sp>
        <p:nvSpPr>
          <p:cNvPr id="3" name="Content Placeholder 2"/>
          <p:cNvSpPr>
            <a:spLocks noGrp="1"/>
          </p:cNvSpPr>
          <p:nvPr>
            <p:ph idx="1"/>
          </p:nvPr>
        </p:nvSpPr>
        <p:spPr/>
        <p:txBody>
          <a:bodyPr/>
          <a:lstStyle/>
          <a:p>
            <a:r>
              <a:rPr lang="en-US" sz="2800" dirty="0" smtClean="0"/>
              <a:t>Women’s health is an ever changing discipline</a:t>
            </a:r>
          </a:p>
          <a:p>
            <a:pPr lvl="1"/>
            <a:r>
              <a:rPr lang="en-US" dirty="0" smtClean="0"/>
              <a:t>Guidelines are revised frequently </a:t>
            </a:r>
          </a:p>
          <a:p>
            <a:pPr lvl="1"/>
            <a:r>
              <a:rPr lang="en-US" dirty="0" smtClean="0"/>
              <a:t>Evidence-based research is abundant but not always accepted by mainstream health care providers</a:t>
            </a:r>
          </a:p>
          <a:p>
            <a:pPr lvl="1"/>
            <a:r>
              <a:rPr lang="en-US" dirty="0" smtClean="0"/>
              <a:t>Essential to keep abreast of the latest research to ensure highest quality of care</a:t>
            </a:r>
            <a:endParaRPr lang="en-US" dirty="0"/>
          </a:p>
        </p:txBody>
      </p:sp>
    </p:spTree>
    <p:extLst>
      <p:ext uri="{BB962C8B-B14F-4D97-AF65-F5344CB8AC3E}">
        <p14:creationId xmlns:p14="http://schemas.microsoft.com/office/powerpoint/2010/main" val="34186213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Works Completed and Ongoing</a:t>
            </a:r>
            <a:endParaRPr lang="en-US" dirty="0"/>
          </a:p>
        </p:txBody>
      </p:sp>
      <p:sp>
        <p:nvSpPr>
          <p:cNvPr id="3" name="Content Placeholder 2"/>
          <p:cNvSpPr>
            <a:spLocks noGrp="1"/>
          </p:cNvSpPr>
          <p:nvPr>
            <p:ph idx="1"/>
          </p:nvPr>
        </p:nvSpPr>
        <p:spPr/>
        <p:txBody>
          <a:bodyPr/>
          <a:lstStyle/>
          <a:p>
            <a:pPr marL="0" indent="0">
              <a:buNone/>
            </a:pPr>
            <a:r>
              <a:rPr lang="en-US" dirty="0">
                <a:solidFill>
                  <a:srgbClr val="000000"/>
                </a:solidFill>
                <a:latin typeface="Calibri"/>
              </a:rPr>
              <a:t>Deck, K.M., Haney, B., Fitzpatrick, C.F., Phillips, S.J. and </a:t>
            </a:r>
            <a:r>
              <a:rPr lang="en-US" dirty="0" err="1">
                <a:solidFill>
                  <a:srgbClr val="000000"/>
                </a:solidFill>
                <a:latin typeface="Calibri"/>
              </a:rPr>
              <a:t>Tiso</a:t>
            </a:r>
            <a:r>
              <a:rPr lang="en-US" dirty="0">
                <a:solidFill>
                  <a:srgbClr val="000000"/>
                </a:solidFill>
                <a:latin typeface="Calibri"/>
              </a:rPr>
              <a:t>, S.M. (2014) Prescription for </a:t>
            </a:r>
            <a:r>
              <a:rPr lang="en-US" dirty="0" smtClean="0">
                <a:solidFill>
                  <a:srgbClr val="000000"/>
                </a:solidFill>
                <a:latin typeface="Calibri"/>
              </a:rPr>
              <a:t>Obesity: Eat </a:t>
            </a:r>
            <a:r>
              <a:rPr lang="en-US" dirty="0">
                <a:solidFill>
                  <a:srgbClr val="000000"/>
                </a:solidFill>
                <a:latin typeface="Calibri"/>
              </a:rPr>
              <a:t>Less and Move More. Is It Really That Simple? </a:t>
            </a:r>
            <a:r>
              <a:rPr lang="en-US" i="1" dirty="0">
                <a:solidFill>
                  <a:srgbClr val="000000"/>
                </a:solidFill>
                <a:latin typeface="Calibri-Italic"/>
              </a:rPr>
              <a:t>Open Journal of Nursing</a:t>
            </a:r>
            <a:r>
              <a:rPr lang="en-US" dirty="0">
                <a:solidFill>
                  <a:srgbClr val="000000"/>
                </a:solidFill>
                <a:latin typeface="Calibri"/>
              </a:rPr>
              <a:t>, </a:t>
            </a:r>
            <a:r>
              <a:rPr lang="en-US" b="1" dirty="0">
                <a:solidFill>
                  <a:srgbClr val="000000"/>
                </a:solidFill>
                <a:latin typeface="Calibri-Bold"/>
              </a:rPr>
              <a:t>4</a:t>
            </a:r>
            <a:r>
              <a:rPr lang="en-US" dirty="0">
                <a:solidFill>
                  <a:srgbClr val="000000"/>
                </a:solidFill>
                <a:latin typeface="Calibri"/>
              </a:rPr>
              <a:t>, </a:t>
            </a:r>
            <a:r>
              <a:rPr lang="en-US" dirty="0" smtClean="0">
                <a:solidFill>
                  <a:srgbClr val="000000"/>
                </a:solidFill>
                <a:latin typeface="Calibri"/>
              </a:rPr>
              <a:t>656-662.</a:t>
            </a:r>
          </a:p>
          <a:p>
            <a:pPr marL="0" indent="0">
              <a:buNone/>
            </a:pPr>
            <a:r>
              <a:rPr lang="en-US" dirty="0" smtClean="0">
                <a:solidFill>
                  <a:srgbClr val="0000FF"/>
                </a:solidFill>
                <a:latin typeface="Calibri"/>
                <a:hlinkClick r:id="rId2"/>
              </a:rPr>
              <a:t>http</a:t>
            </a:r>
            <a:r>
              <a:rPr lang="en-US" dirty="0">
                <a:solidFill>
                  <a:srgbClr val="0000FF"/>
                </a:solidFill>
                <a:latin typeface="Calibri"/>
                <a:hlinkClick r:id="rId2"/>
              </a:rPr>
              <a:t>://</a:t>
            </a:r>
            <a:r>
              <a:rPr lang="en-US" dirty="0" smtClean="0">
                <a:solidFill>
                  <a:srgbClr val="0000FF"/>
                </a:solidFill>
                <a:latin typeface="Calibri"/>
                <a:hlinkClick r:id="rId2"/>
              </a:rPr>
              <a:t>dx.doi.org/10.4236/ojn.2014.49069</a:t>
            </a:r>
            <a:r>
              <a:rPr lang="en-US" dirty="0" smtClean="0">
                <a:solidFill>
                  <a:srgbClr val="0000FF"/>
                </a:solidFill>
                <a:latin typeface="Calibri"/>
              </a:rPr>
              <a:t> </a:t>
            </a:r>
          </a:p>
        </p:txBody>
      </p:sp>
    </p:spTree>
    <p:extLst>
      <p:ext uri="{BB962C8B-B14F-4D97-AF65-F5344CB8AC3E}">
        <p14:creationId xmlns:p14="http://schemas.microsoft.com/office/powerpoint/2010/main" val="27120019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Works Completed and Ongoing</a:t>
            </a:r>
          </a:p>
        </p:txBody>
      </p:sp>
      <p:sp>
        <p:nvSpPr>
          <p:cNvPr id="3" name="Content Placeholder 2"/>
          <p:cNvSpPr>
            <a:spLocks noGrp="1"/>
          </p:cNvSpPr>
          <p:nvPr>
            <p:ph idx="1"/>
          </p:nvPr>
        </p:nvSpPr>
        <p:spPr/>
        <p:txBody>
          <a:bodyPr>
            <a:normAutofit lnSpcReduction="10000"/>
          </a:bodyPr>
          <a:lstStyle/>
          <a:p>
            <a:r>
              <a:rPr lang="en-US" dirty="0" smtClean="0"/>
              <a:t>Hold monthly seminars on nutrition and disease prevention at my practice</a:t>
            </a:r>
          </a:p>
          <a:p>
            <a:r>
              <a:rPr lang="en-US" dirty="0" smtClean="0"/>
              <a:t>Provide wellness exams, comprehensive physicals and diet and exercise assessments</a:t>
            </a:r>
          </a:p>
          <a:p>
            <a:r>
              <a:rPr lang="en-US" dirty="0" smtClean="0"/>
              <a:t>Board member of the YMCA – Orange County Branch</a:t>
            </a:r>
          </a:p>
          <a:p>
            <a:r>
              <a:rPr lang="en-US" dirty="0" smtClean="0"/>
              <a:t>Contribute articles to journals on obesity</a:t>
            </a:r>
          </a:p>
          <a:p>
            <a:r>
              <a:rPr lang="en-US" dirty="0" smtClean="0"/>
              <a:t>Speak at educational conferences</a:t>
            </a:r>
            <a:endParaRPr lang="en-US" dirty="0"/>
          </a:p>
        </p:txBody>
      </p:sp>
    </p:spTree>
    <p:extLst>
      <p:ext uri="{BB962C8B-B14F-4D97-AF65-F5344CB8AC3E}">
        <p14:creationId xmlns:p14="http://schemas.microsoft.com/office/powerpoint/2010/main" val="190622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rakesh-s\Desktop\blue_light_background_04_vector_181887.jpg"/>
          <p:cNvPicPr>
            <a:picLocks noChangeAspect="1" noChangeArrowheads="1"/>
          </p:cNvPicPr>
          <p:nvPr/>
        </p:nvPicPr>
        <p:blipFill>
          <a:blip r:embed="rId2"/>
          <a:srcRect/>
          <a:stretch>
            <a:fillRect/>
          </a:stretch>
        </p:blipFill>
        <p:spPr bwMode="auto">
          <a:xfrm>
            <a:off x="0" y="-93663"/>
            <a:ext cx="9144000" cy="6926263"/>
          </a:xfrm>
          <a:prstGeom prst="rect">
            <a:avLst/>
          </a:prstGeom>
          <a:noFill/>
          <a:ln w="9525">
            <a:noFill/>
            <a:miter lim="800000"/>
            <a:headEnd/>
            <a:tailEnd/>
          </a:ln>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Group welcomes 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Group follows 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Journals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
        <p:nvSpPr>
          <p:cNvPr id="8" name="Rectangle 7"/>
          <p:cNvSpPr/>
          <p:nvPr/>
        </p:nvSpPr>
        <p:spPr>
          <a:xfrm>
            <a:off x="1333500" y="5715000"/>
            <a:ext cx="6230938" cy="923925"/>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IN" dirty="0">
                <a:solidFill>
                  <a:srgbClr val="0070C0"/>
                </a:solidFill>
                <a:latin typeface="Times New Roman" pitchFamily="18" charset="0"/>
                <a:ea typeface="Microsoft YaHei" panose="020B0503020204020204" pitchFamily="34" charset="-122"/>
                <a:cs typeface="Times New Roman" pitchFamily="18" charset="0"/>
              </a:rPr>
              <a:t>For more details please visit our website: http://omicsonline.org/Submitmanuscript.php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Tree>
    <p:extLst>
      <p:ext uri="{BB962C8B-B14F-4D97-AF65-F5344CB8AC3E}">
        <p14:creationId xmlns:p14="http://schemas.microsoft.com/office/powerpoint/2010/main" val="30278912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Works Completed and Ongoing</a:t>
            </a:r>
            <a:endParaRPr lang="en-US" dirty="0"/>
          </a:p>
        </p:txBody>
      </p:sp>
      <p:sp>
        <p:nvSpPr>
          <p:cNvPr id="3" name="Content Placeholder 2"/>
          <p:cNvSpPr>
            <a:spLocks noGrp="1"/>
          </p:cNvSpPr>
          <p:nvPr>
            <p:ph idx="1"/>
          </p:nvPr>
        </p:nvSpPr>
        <p:spPr/>
        <p:txBody>
          <a:bodyPr/>
          <a:lstStyle/>
          <a:p>
            <a:r>
              <a:rPr lang="en-US" sz="2800" dirty="0" smtClean="0"/>
              <a:t>Faculty at University of California, Irvine since 2010</a:t>
            </a:r>
          </a:p>
          <a:p>
            <a:pPr lvl="1"/>
            <a:r>
              <a:rPr lang="en-US" sz="2800" dirty="0" smtClean="0"/>
              <a:t>Teach:</a:t>
            </a:r>
          </a:p>
          <a:p>
            <a:pPr lvl="2"/>
            <a:r>
              <a:rPr lang="en-US" dirty="0" smtClean="0"/>
              <a:t> Advanced Physical Assessment</a:t>
            </a:r>
          </a:p>
          <a:p>
            <a:pPr lvl="2"/>
            <a:r>
              <a:rPr lang="en-US" dirty="0" smtClean="0"/>
              <a:t>Women’s Health</a:t>
            </a:r>
          </a:p>
          <a:p>
            <a:pPr lvl="2"/>
            <a:r>
              <a:rPr lang="en-US" dirty="0" smtClean="0"/>
              <a:t>Procedures (suturing, punch biopsy, casting etc.)</a:t>
            </a:r>
          </a:p>
          <a:p>
            <a:pPr lvl="2"/>
            <a:r>
              <a:rPr lang="en-US" dirty="0" smtClean="0"/>
              <a:t>Frameworks for Advanced Practice Nurses</a:t>
            </a:r>
          </a:p>
          <a:p>
            <a:pPr lvl="1"/>
            <a:endParaRPr lang="en-US" dirty="0"/>
          </a:p>
        </p:txBody>
      </p:sp>
    </p:spTree>
    <p:extLst>
      <p:ext uri="{BB962C8B-B14F-4D97-AF65-F5344CB8AC3E}">
        <p14:creationId xmlns:p14="http://schemas.microsoft.com/office/powerpoint/2010/main" val="103136884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Contact Information</a:t>
            </a:r>
            <a:endParaRPr lang="en-US" dirty="0"/>
          </a:p>
        </p:txBody>
      </p:sp>
      <p:sp>
        <p:nvSpPr>
          <p:cNvPr id="3" name="Content Placeholder 2"/>
          <p:cNvSpPr>
            <a:spLocks noGrp="1"/>
          </p:cNvSpPr>
          <p:nvPr>
            <p:ph idx="1"/>
          </p:nvPr>
        </p:nvSpPr>
        <p:spPr/>
        <p:txBody>
          <a:bodyPr/>
          <a:lstStyle/>
          <a:p>
            <a:pPr marL="0" indent="0">
              <a:buNone/>
            </a:pPr>
            <a:r>
              <a:rPr lang="en-US" dirty="0" smtClean="0"/>
              <a:t>Beth Haney, DNP-FNP-C</a:t>
            </a:r>
          </a:p>
          <a:p>
            <a:pPr marL="0" indent="0">
              <a:buNone/>
            </a:pPr>
            <a:r>
              <a:rPr lang="en-US" dirty="0" smtClean="0">
                <a:hlinkClick r:id="rId2"/>
              </a:rPr>
              <a:t>haneyb@uci.edu</a:t>
            </a:r>
            <a:endParaRPr lang="en-US" dirty="0" smtClean="0"/>
          </a:p>
          <a:p>
            <a:pPr marL="0" indent="0">
              <a:buNone/>
            </a:pPr>
            <a:r>
              <a:rPr lang="en-US" dirty="0" smtClean="0"/>
              <a:t>299A </a:t>
            </a:r>
            <a:r>
              <a:rPr lang="en-US" dirty="0" err="1" smtClean="0"/>
              <a:t>Berk</a:t>
            </a:r>
            <a:r>
              <a:rPr lang="en-US" dirty="0" smtClean="0"/>
              <a:t> Hall</a:t>
            </a:r>
          </a:p>
          <a:p>
            <a:pPr marL="0" indent="0">
              <a:buNone/>
            </a:pPr>
            <a:r>
              <a:rPr lang="en-US" dirty="0" smtClean="0"/>
              <a:t>Irvine, CA 92697-3959</a:t>
            </a:r>
          </a:p>
          <a:p>
            <a:pPr marL="0" indent="0">
              <a:buNone/>
            </a:pPr>
            <a:r>
              <a:rPr lang="en-US" dirty="0" smtClean="0"/>
              <a:t>Twitter: @</a:t>
            </a:r>
            <a:r>
              <a:rPr lang="en-US" dirty="0" err="1" smtClean="0"/>
              <a:t>BethHaneyDNP</a:t>
            </a:r>
            <a:endParaRPr lang="en-US" dirty="0" smtClean="0"/>
          </a:p>
          <a:p>
            <a:pPr marL="0" indent="0">
              <a:buNone/>
            </a:pPr>
            <a:r>
              <a:rPr lang="en-US" dirty="0" smtClean="0"/>
              <a:t>LinkedIn:</a:t>
            </a:r>
          </a:p>
          <a:p>
            <a:pPr marL="0" indent="0">
              <a:buNone/>
            </a:pPr>
            <a:r>
              <a:rPr lang="en-US" dirty="0" smtClean="0">
                <a:hlinkClick r:id="rId3"/>
              </a:rPr>
              <a:t>https</a:t>
            </a:r>
            <a:r>
              <a:rPr lang="en-US" dirty="0">
                <a:hlinkClick r:id="rId3"/>
              </a:rPr>
              <a:t>://</a:t>
            </a:r>
            <a:r>
              <a:rPr lang="en-US" dirty="0" smtClean="0">
                <a:hlinkClick r:id="rId3"/>
              </a:rPr>
              <a:t>www.linkedin.com/pub/beth-haney-dnp/5/839/5ab</a:t>
            </a:r>
            <a:r>
              <a:rPr lang="en-US" dirty="0" smtClean="0"/>
              <a:t> </a:t>
            </a:r>
            <a:endParaRPr lang="en-US" dirty="0"/>
          </a:p>
        </p:txBody>
      </p:sp>
    </p:spTree>
    <p:extLst>
      <p:ext uri="{BB962C8B-B14F-4D97-AF65-F5344CB8AC3E}">
        <p14:creationId xmlns:p14="http://schemas.microsoft.com/office/powerpoint/2010/main" val="31739780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Dr. Beth Haney, DNP, FNP-C</a:t>
            </a:r>
            <a:endParaRPr lang="en-US" dirty="0"/>
          </a:p>
        </p:txBody>
      </p:sp>
      <p:sp>
        <p:nvSpPr>
          <p:cNvPr id="3" name="Subtitle 2"/>
          <p:cNvSpPr>
            <a:spLocks noGrp="1"/>
          </p:cNvSpPr>
          <p:nvPr>
            <p:ph type="subTitle" idx="1"/>
          </p:nvPr>
        </p:nvSpPr>
        <p:spPr/>
        <p:txBody>
          <a:bodyPr>
            <a:normAutofit lnSpcReduction="10000"/>
          </a:bodyPr>
          <a:lstStyle/>
          <a:p>
            <a:r>
              <a:rPr lang="en-US" dirty="0" smtClean="0"/>
              <a:t>Assistant Clinical Professor University of California, Irvine</a:t>
            </a:r>
          </a:p>
          <a:p>
            <a:r>
              <a:rPr lang="en-US" dirty="0" smtClean="0"/>
              <a:t>Owner/CEO Luxe Aesthetic and Wellness Center</a:t>
            </a:r>
            <a:endParaRPr lang="en-US" dirty="0"/>
          </a:p>
        </p:txBody>
      </p:sp>
    </p:spTree>
    <p:extLst>
      <p:ext uri="{BB962C8B-B14F-4D97-AF65-F5344CB8AC3E}">
        <p14:creationId xmlns:p14="http://schemas.microsoft.com/office/powerpoint/2010/main" val="155693653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Interests</a:t>
            </a:r>
            <a:endParaRPr lang="en-US" dirty="0"/>
          </a:p>
        </p:txBody>
      </p:sp>
      <p:sp>
        <p:nvSpPr>
          <p:cNvPr id="3" name="Content Placeholder 2"/>
          <p:cNvSpPr>
            <a:spLocks noGrp="1"/>
          </p:cNvSpPr>
          <p:nvPr>
            <p:ph idx="1"/>
          </p:nvPr>
        </p:nvSpPr>
        <p:spPr/>
        <p:txBody>
          <a:bodyPr>
            <a:normAutofit/>
          </a:bodyPr>
          <a:lstStyle/>
          <a:p>
            <a:r>
              <a:rPr lang="en-US" sz="3200" dirty="0"/>
              <a:t>Childhood Obesity</a:t>
            </a:r>
          </a:p>
          <a:p>
            <a:r>
              <a:rPr lang="en-US" sz="3200" dirty="0" smtClean="0"/>
              <a:t>Obesity</a:t>
            </a:r>
          </a:p>
          <a:p>
            <a:r>
              <a:rPr lang="en-US" sz="3200" dirty="0" smtClean="0"/>
              <a:t>Nutrition</a:t>
            </a:r>
          </a:p>
          <a:p>
            <a:r>
              <a:rPr lang="en-US" sz="3200" dirty="0" smtClean="0"/>
              <a:t>Health Policy</a:t>
            </a:r>
          </a:p>
          <a:p>
            <a:r>
              <a:rPr lang="en-US" sz="3200" dirty="0" smtClean="0"/>
              <a:t>Women’s Health</a:t>
            </a:r>
          </a:p>
          <a:p>
            <a:pPr marL="0" indent="0">
              <a:buNone/>
            </a:pPr>
            <a:endParaRPr lang="en-US" sz="3200" dirty="0" smtClean="0"/>
          </a:p>
          <a:p>
            <a:pPr marL="0" indent="0">
              <a:buNone/>
            </a:pPr>
            <a:endParaRPr lang="en-US" sz="3200" dirty="0"/>
          </a:p>
        </p:txBody>
      </p:sp>
    </p:spTree>
    <p:extLst>
      <p:ext uri="{BB962C8B-B14F-4D97-AF65-F5344CB8AC3E}">
        <p14:creationId xmlns:p14="http://schemas.microsoft.com/office/powerpoint/2010/main" val="21453988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Childhood Obesity</a:t>
            </a:r>
            <a:endParaRPr lang="en-US" dirty="0"/>
          </a:p>
        </p:txBody>
      </p:sp>
      <p:sp>
        <p:nvSpPr>
          <p:cNvPr id="3" name="Content Placeholder 2"/>
          <p:cNvSpPr>
            <a:spLocks noGrp="1"/>
          </p:cNvSpPr>
          <p:nvPr>
            <p:ph idx="1"/>
          </p:nvPr>
        </p:nvSpPr>
        <p:spPr/>
        <p:txBody>
          <a:bodyPr/>
          <a:lstStyle/>
          <a:p>
            <a:r>
              <a:rPr lang="en-US" dirty="0" smtClean="0"/>
              <a:t>As clinicians, we must do better at educating our patients and community on the health and financial consequences of obesity</a:t>
            </a:r>
          </a:p>
          <a:p>
            <a:pPr lvl="1"/>
            <a:r>
              <a:rPr lang="en-US" dirty="0" smtClean="0"/>
              <a:t>Healthy eating</a:t>
            </a:r>
          </a:p>
          <a:p>
            <a:pPr lvl="1"/>
            <a:r>
              <a:rPr lang="en-US" dirty="0" smtClean="0"/>
              <a:t>Nutrition</a:t>
            </a:r>
          </a:p>
          <a:p>
            <a:pPr lvl="1"/>
            <a:r>
              <a:rPr lang="en-US" dirty="0" smtClean="0"/>
              <a:t>Exercise</a:t>
            </a:r>
          </a:p>
          <a:p>
            <a:pPr lvl="1"/>
            <a:r>
              <a:rPr lang="en-US" dirty="0" smtClean="0"/>
              <a:t>Microbiota and gut health</a:t>
            </a:r>
          </a:p>
          <a:p>
            <a:pPr marL="365760" lvl="1" indent="0">
              <a:buNone/>
            </a:pPr>
            <a:endParaRPr lang="en-US" dirty="0"/>
          </a:p>
        </p:txBody>
      </p:sp>
    </p:spTree>
    <p:extLst>
      <p:ext uri="{BB962C8B-B14F-4D97-AF65-F5344CB8AC3E}">
        <p14:creationId xmlns:p14="http://schemas.microsoft.com/office/powerpoint/2010/main" val="15220620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Childhood Obesity</a:t>
            </a:r>
            <a:endParaRPr lang="en-US" dirty="0"/>
          </a:p>
        </p:txBody>
      </p:sp>
      <p:sp>
        <p:nvSpPr>
          <p:cNvPr id="3" name="Content Placeholder 2"/>
          <p:cNvSpPr>
            <a:spLocks noGrp="1"/>
          </p:cNvSpPr>
          <p:nvPr>
            <p:ph idx="1"/>
          </p:nvPr>
        </p:nvSpPr>
        <p:spPr/>
        <p:txBody>
          <a:bodyPr/>
          <a:lstStyle/>
          <a:p>
            <a:r>
              <a:rPr lang="en-US" dirty="0" smtClean="0"/>
              <a:t>Helping parents and communities understand causes of obesity is paramount</a:t>
            </a:r>
          </a:p>
          <a:p>
            <a:pPr lvl="1"/>
            <a:r>
              <a:rPr lang="en-US" dirty="0" smtClean="0"/>
              <a:t>Knowledge may improve dietary changes</a:t>
            </a:r>
          </a:p>
          <a:p>
            <a:pPr lvl="1"/>
            <a:r>
              <a:rPr lang="en-US" dirty="0" smtClean="0"/>
              <a:t>Organize community seminars/classes</a:t>
            </a:r>
          </a:p>
          <a:p>
            <a:r>
              <a:rPr lang="en-US" dirty="0" smtClean="0"/>
              <a:t>Disease prevention and health promotion</a:t>
            </a:r>
          </a:p>
          <a:p>
            <a:r>
              <a:rPr lang="en-US" dirty="0" smtClean="0"/>
              <a:t>Make diet a matter of what people should and </a:t>
            </a:r>
            <a:r>
              <a:rPr lang="en-US" i="1" dirty="0" smtClean="0"/>
              <a:t>can eat </a:t>
            </a:r>
            <a:r>
              <a:rPr lang="en-US" dirty="0" smtClean="0"/>
              <a:t>rather than what they can’t eat</a:t>
            </a:r>
          </a:p>
          <a:p>
            <a:pPr lvl="1"/>
            <a:r>
              <a:rPr lang="en-US" dirty="0" smtClean="0"/>
              <a:t>Deprivation is not sustainable</a:t>
            </a:r>
            <a:endParaRPr lang="en-US" dirty="0"/>
          </a:p>
        </p:txBody>
      </p:sp>
    </p:spTree>
    <p:extLst>
      <p:ext uri="{BB962C8B-B14F-4D97-AF65-F5344CB8AC3E}">
        <p14:creationId xmlns:p14="http://schemas.microsoft.com/office/powerpoint/2010/main" val="556493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Childhood Obesity</a:t>
            </a:r>
            <a:endParaRPr lang="en-US" dirty="0"/>
          </a:p>
        </p:txBody>
      </p:sp>
      <p:sp>
        <p:nvSpPr>
          <p:cNvPr id="3" name="Content Placeholder 2"/>
          <p:cNvSpPr>
            <a:spLocks noGrp="1"/>
          </p:cNvSpPr>
          <p:nvPr>
            <p:ph idx="1"/>
          </p:nvPr>
        </p:nvSpPr>
        <p:spPr/>
        <p:txBody>
          <a:bodyPr/>
          <a:lstStyle/>
          <a:p>
            <a:r>
              <a:rPr lang="en-US" sz="2800" dirty="0" smtClean="0"/>
              <a:t>Major contributor of childhood obesity is sugar-laden drinks</a:t>
            </a:r>
          </a:p>
          <a:p>
            <a:pPr lvl="1"/>
            <a:r>
              <a:rPr lang="en-US" dirty="0" smtClean="0"/>
              <a:t>Juices</a:t>
            </a:r>
          </a:p>
          <a:p>
            <a:pPr lvl="1"/>
            <a:r>
              <a:rPr lang="en-US" dirty="0" smtClean="0"/>
              <a:t>Sodas</a:t>
            </a:r>
          </a:p>
          <a:p>
            <a:pPr lvl="1"/>
            <a:r>
              <a:rPr lang="en-US" dirty="0" smtClean="0"/>
              <a:t>Energy drinks</a:t>
            </a:r>
          </a:p>
          <a:p>
            <a:pPr marL="365760" lvl="1" indent="0">
              <a:buNone/>
            </a:pPr>
            <a:r>
              <a:rPr lang="en-US" sz="2800" dirty="0" smtClean="0"/>
              <a:t>Encourage parents and children to drink water and tea </a:t>
            </a:r>
          </a:p>
        </p:txBody>
      </p:sp>
    </p:spTree>
    <p:extLst>
      <p:ext uri="{BB962C8B-B14F-4D97-AF65-F5344CB8AC3E}">
        <p14:creationId xmlns:p14="http://schemas.microsoft.com/office/powerpoint/2010/main" val="162376719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Childhood Obesity</a:t>
            </a:r>
            <a:endParaRPr lang="en-US" dirty="0"/>
          </a:p>
        </p:txBody>
      </p:sp>
      <p:sp>
        <p:nvSpPr>
          <p:cNvPr id="3" name="Content Placeholder 2"/>
          <p:cNvSpPr>
            <a:spLocks noGrp="1"/>
          </p:cNvSpPr>
          <p:nvPr>
            <p:ph idx="1"/>
          </p:nvPr>
        </p:nvSpPr>
        <p:spPr>
          <a:xfrm>
            <a:off x="1463040" y="2119256"/>
            <a:ext cx="6196405" cy="3976743"/>
          </a:xfrm>
        </p:spPr>
        <p:txBody>
          <a:bodyPr>
            <a:normAutofit fontScale="70000" lnSpcReduction="20000"/>
          </a:bodyPr>
          <a:lstStyle/>
          <a:p>
            <a:r>
              <a:rPr lang="en-US" sz="4000" dirty="0" smtClean="0"/>
              <a:t>Over 20% of children aged 12 - 19 in the United States are obese*</a:t>
            </a:r>
          </a:p>
          <a:p>
            <a:pPr lvl="1"/>
            <a:r>
              <a:rPr lang="en-US" sz="3400" dirty="0" smtClean="0"/>
              <a:t>This is an alarming trend because childhood obesity usually leads to obesity in adulthood </a:t>
            </a:r>
          </a:p>
          <a:p>
            <a:pPr lvl="1"/>
            <a:r>
              <a:rPr lang="en-US" sz="3400" dirty="0" smtClean="0"/>
              <a:t>Obesity contributes significantly to chronic diseases such as diabetes, hypertension, and cardiovascular disease (CVD)</a:t>
            </a:r>
          </a:p>
          <a:p>
            <a:pPr lvl="1"/>
            <a:endParaRPr lang="en-US" dirty="0"/>
          </a:p>
          <a:p>
            <a:pPr marL="365760" lvl="1" indent="0" algn="r">
              <a:buNone/>
            </a:pPr>
            <a:r>
              <a:rPr lang="en-US" sz="1500" dirty="0" smtClean="0"/>
              <a:t>*National </a:t>
            </a:r>
            <a:r>
              <a:rPr lang="en-US" sz="1500" dirty="0"/>
              <a:t>Center for Health Statistics.</a:t>
            </a:r>
          </a:p>
          <a:p>
            <a:pPr marL="365760" lvl="1" indent="0" algn="r">
              <a:buNone/>
            </a:pPr>
            <a:r>
              <a:rPr lang="en-US" sz="1500" dirty="0"/>
              <a:t>Health, United States, 2013: With Special Feature</a:t>
            </a:r>
          </a:p>
          <a:p>
            <a:pPr marL="365760" lvl="1" indent="0" algn="r">
              <a:buNone/>
            </a:pPr>
            <a:r>
              <a:rPr lang="en-US" sz="1500" dirty="0"/>
              <a:t>on Prescription Drugs. Hyattsville, MD. 2014.</a:t>
            </a:r>
          </a:p>
        </p:txBody>
      </p:sp>
    </p:spTree>
    <p:extLst>
      <p:ext uri="{BB962C8B-B14F-4D97-AF65-F5344CB8AC3E}">
        <p14:creationId xmlns:p14="http://schemas.microsoft.com/office/powerpoint/2010/main" val="201167694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Obesity</a:t>
            </a:r>
            <a:endParaRPr lang="en-US" dirty="0"/>
          </a:p>
        </p:txBody>
      </p:sp>
      <p:sp>
        <p:nvSpPr>
          <p:cNvPr id="3" name="Content Placeholder 2"/>
          <p:cNvSpPr>
            <a:spLocks noGrp="1"/>
          </p:cNvSpPr>
          <p:nvPr>
            <p:ph idx="1"/>
          </p:nvPr>
        </p:nvSpPr>
        <p:spPr/>
        <p:txBody>
          <a:bodyPr>
            <a:normAutofit/>
          </a:bodyPr>
          <a:lstStyle/>
          <a:p>
            <a:r>
              <a:rPr lang="en-US" sz="2800" dirty="0"/>
              <a:t>Reducing the prevalence of obesity is a public health priority because obesity is correlated with excess morbidity and mortality </a:t>
            </a:r>
            <a:endParaRPr lang="en-US" sz="2800" dirty="0" smtClean="0"/>
          </a:p>
          <a:p>
            <a:pPr lvl="1"/>
            <a:r>
              <a:rPr lang="en-US" sz="2600" dirty="0" smtClean="0"/>
              <a:t>CVD</a:t>
            </a:r>
          </a:p>
          <a:p>
            <a:pPr lvl="1"/>
            <a:r>
              <a:rPr lang="en-US" sz="2600" dirty="0" smtClean="0"/>
              <a:t>Hypertension</a:t>
            </a:r>
          </a:p>
          <a:p>
            <a:pPr lvl="1"/>
            <a:r>
              <a:rPr lang="en-US" sz="2600" dirty="0" smtClean="0"/>
              <a:t>Diabetes </a:t>
            </a:r>
            <a:endParaRPr lang="en-US" sz="2600" dirty="0"/>
          </a:p>
        </p:txBody>
      </p:sp>
    </p:spTree>
    <p:extLst>
      <p:ext uri="{BB962C8B-B14F-4D97-AF65-F5344CB8AC3E}">
        <p14:creationId xmlns:p14="http://schemas.microsoft.com/office/powerpoint/2010/main" val="3172300172"/>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ushpin">
  <a:themeElements>
    <a:clrScheme name="Pushpin">
      <a:dk1>
        <a:sysClr val="windowText" lastClr="000000"/>
      </a:dk1>
      <a:lt1>
        <a:sysClr val="window" lastClr="FFFFFF"/>
      </a:lt1>
      <a:dk2>
        <a:srgbClr val="465E9C"/>
      </a:dk2>
      <a:lt2>
        <a:srgbClr val="CCDDEA"/>
      </a:lt2>
      <a:accent1>
        <a:srgbClr val="FDA023"/>
      </a:accent1>
      <a:accent2>
        <a:srgbClr val="AA2B1E"/>
      </a:accent2>
      <a:accent3>
        <a:srgbClr val="71685C"/>
      </a:accent3>
      <a:accent4>
        <a:srgbClr val="64A73B"/>
      </a:accent4>
      <a:accent5>
        <a:srgbClr val="EB5605"/>
      </a:accent5>
      <a:accent6>
        <a:srgbClr val="B9CA1A"/>
      </a:accent6>
      <a:hlink>
        <a:srgbClr val="D83E2C"/>
      </a:hlink>
      <a:folHlink>
        <a:srgbClr val="ED7D27"/>
      </a:folHlink>
    </a:clrScheme>
    <a:fontScheme name="Pushpin">
      <a:majorFont>
        <a:latin typeface="Constantia"/>
        <a:ea typeface=""/>
        <a:cs typeface=""/>
        <a:font script="Jpan" typeface="HGS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Franklin Gothic Book"/>
        <a:ea typeface=""/>
        <a:cs typeface=""/>
        <a:font script="Grek" typeface="Arial"/>
        <a:font script="Cyrl" typeface="Arial"/>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ushpin">
      <a:fillStyleLst>
        <a:solidFill>
          <a:schemeClr val="phClr"/>
        </a:solidFill>
        <a:gradFill rotWithShape="1">
          <a:gsLst>
            <a:gs pos="0">
              <a:schemeClr val="phClr">
                <a:tint val="50000"/>
                <a:satMod val="180000"/>
                <a:lumMod val="100000"/>
              </a:schemeClr>
            </a:gs>
            <a:gs pos="40000">
              <a:schemeClr val="phClr">
                <a:tint val="60000"/>
                <a:satMod val="130000"/>
                <a:lumMod val="100000"/>
              </a:schemeClr>
            </a:gs>
            <a:gs pos="100000">
              <a:schemeClr val="phClr">
                <a:tint val="96000"/>
                <a:lumMod val="108000"/>
              </a:schemeClr>
            </a:gs>
          </a:gsLst>
          <a:lin ang="5400000" scaled="0"/>
        </a:gradFill>
        <a:gradFill rotWithShape="1">
          <a:gsLst>
            <a:gs pos="0">
              <a:schemeClr val="phClr"/>
            </a:gs>
            <a:gs pos="100000">
              <a:schemeClr val="phClr">
                <a:shade val="76000"/>
                <a:lumMod val="90000"/>
              </a:schemeClr>
            </a:gs>
          </a:gsLst>
          <a:lin ang="5400000" scaled="0"/>
        </a:gradFill>
      </a:fillStyleLst>
      <a:lnStyleLst>
        <a:ln w="9525" cap="flat" cmpd="sng" algn="ctr">
          <a:solidFill>
            <a:schemeClr val="phClr"/>
          </a:solidFill>
          <a:prstDash val="solid"/>
        </a:ln>
        <a:ln w="15875" cap="flat" cmpd="sng" algn="ctr">
          <a:solidFill>
            <a:schemeClr val="phClr">
              <a:shade val="80000"/>
              <a:lumMod val="90000"/>
            </a:schemeClr>
          </a:solidFill>
          <a:prstDash val="solid"/>
        </a:ln>
        <a:ln w="25400" cap="flat" cmpd="sng" algn="ctr">
          <a:solidFill>
            <a:schemeClr val="phClr"/>
          </a:solidFill>
          <a:prstDash val="solid"/>
        </a:ln>
      </a:lnStyleLst>
      <a:effectStyleLst>
        <a:effectStyle>
          <a:effectLst/>
        </a:effectStyle>
        <a:effectStyle>
          <a:effectLst>
            <a:outerShdw blurRad="38100" dist="38100" dir="4800000" sx="98000" sy="98000" rotWithShape="0">
              <a:srgbClr val="000000">
                <a:alpha val="32000"/>
              </a:srgbClr>
            </a:outerShdw>
          </a:effectLst>
        </a:effectStyle>
        <a:effectStyle>
          <a:effectLst>
            <a:outerShdw blurRad="38100" dist="38100" dir="4800000" sx="96000" sy="96000" rotWithShape="0">
              <a:srgbClr val="000000">
                <a:alpha val="40000"/>
              </a:srgbClr>
            </a:outerShdw>
          </a:effectLst>
          <a:scene3d>
            <a:camera prst="orthographicFront">
              <a:rot lat="0" lon="0" rev="0"/>
            </a:camera>
            <a:lightRig rig="threePt" dir="t">
              <a:rot lat="0" lon="0" rev="3240000"/>
            </a:lightRig>
          </a:scene3d>
          <a:sp3d>
            <a:bevelT w="28575" h="28575"/>
          </a:sp3d>
        </a:effectStyle>
      </a:effectStyleLst>
      <a:bgFillStyleLst>
        <a:solidFill>
          <a:schemeClr val="phClr">
            <a:tint val="93000"/>
          </a:schemeClr>
        </a:solidFill>
        <a:blipFill rotWithShape="1">
          <a:blip xmlns:r="http://schemas.openxmlformats.org/officeDocument/2006/relationships" r:embed="rId1">
            <a:duotone>
              <a:schemeClr val="phClr">
                <a:shade val="80000"/>
                <a:satMod val="140000"/>
                <a:lumMod val="50000"/>
              </a:schemeClr>
              <a:schemeClr val="phClr">
                <a:tint val="95000"/>
                <a:satMod val="180000"/>
                <a:lumMod val="160000"/>
              </a:schemeClr>
            </a:duotone>
          </a:blip>
          <a:stretch/>
        </a:blipFill>
        <a:blipFill rotWithShape="1">
          <a:blip xmlns:r="http://schemas.openxmlformats.org/officeDocument/2006/relationships" r:embed="rId2">
            <a:duotone>
              <a:schemeClr val="phClr">
                <a:tint val="98000"/>
                <a:shade val="90000"/>
                <a:satMod val="120000"/>
                <a:lumMod val="54000"/>
              </a:schemeClr>
              <a:schemeClr val="phClr">
                <a:tint val="80000"/>
                <a:satMod val="160000"/>
                <a:lumMod val="14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Pushpin</Template>
  <TotalTime>322</TotalTime>
  <Words>1109</Words>
  <Application>Microsoft Office PowerPoint</Application>
  <PresentationFormat>On-screen Show (4:3)</PresentationFormat>
  <Paragraphs>120</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Pushpin</vt:lpstr>
      <vt:lpstr>PowerPoint Presentation</vt:lpstr>
      <vt:lpstr>PowerPoint Presentation</vt:lpstr>
      <vt:lpstr>Dr. Beth Haney, DNP, FNP-C</vt:lpstr>
      <vt:lpstr>Research Interests</vt:lpstr>
      <vt:lpstr>Childhood Obesity</vt:lpstr>
      <vt:lpstr>Childhood Obesity</vt:lpstr>
      <vt:lpstr>Childhood Obesity</vt:lpstr>
      <vt:lpstr>Childhood Obesity</vt:lpstr>
      <vt:lpstr>Obesity</vt:lpstr>
      <vt:lpstr>Obesity</vt:lpstr>
      <vt:lpstr>Obesity</vt:lpstr>
      <vt:lpstr>Obesity</vt:lpstr>
      <vt:lpstr>Obesity</vt:lpstr>
      <vt:lpstr>Nutrition</vt:lpstr>
      <vt:lpstr>Nutrition</vt:lpstr>
      <vt:lpstr>Health Policy</vt:lpstr>
      <vt:lpstr>Women’s Health</vt:lpstr>
      <vt:lpstr>Works Completed and Ongoing</vt:lpstr>
      <vt:lpstr>Works Completed and Ongoing</vt:lpstr>
      <vt:lpstr>Works Completed and Ongoing</vt:lpstr>
      <vt:lpstr>Contact Information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Beth</dc:creator>
  <cp:lastModifiedBy>Sunil singh</cp:lastModifiedBy>
  <cp:revision>11</cp:revision>
  <dcterms:created xsi:type="dcterms:W3CDTF">2006-08-16T00:00:00Z</dcterms:created>
  <dcterms:modified xsi:type="dcterms:W3CDTF">2014-09-02T06:28:48Z</dcterms:modified>
</cp:coreProperties>
</file>