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5" r:id="rId2"/>
    <p:sldId id="276"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71" r:id="rId17"/>
    <p:sldId id="273" r:id="rId18"/>
    <p:sldId id="269" r:id="rId19"/>
    <p:sldId id="270" r:id="rId20"/>
    <p:sldId id="272"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1D8BD707-D9CF-40AE-B4C6-C98DA3205C09}" type="datetimeFigureOut">
              <a:rPr lang="en-US" smtClean="0"/>
              <a:pPr/>
              <a:t>9/2/2014</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9/2/2014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1D8BD707-D9CF-40AE-B4C6-C98DA3205C09}" type="datetimeFigureOut">
              <a:rPr lang="en-US" smtClean="0"/>
              <a:pPr/>
              <a:t>9/2/2014</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1D8BD707-D9CF-40AE-B4C6-C98DA3205C09}" type="datetimeFigureOut">
              <a:rPr lang="en-US" smtClean="0"/>
              <a:pPr/>
              <a:t>9/2/2014</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1D8BD707-D9CF-40AE-B4C6-C98DA3205C09}" type="datetimeFigureOut">
              <a:rPr lang="en-US" smtClean="0"/>
              <a:pPr/>
              <a:t>9/2/2014</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dc.gov/obesity/data/adult.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dc.gov/obesity/data/adult.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dx.doi.org/10.4236/ojn.2014.49069"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linkedin.com/pub/beth-haney-dnp/5/839/5ab" TargetMode="External"/><Relationship Id="rId2" Type="http://schemas.openxmlformats.org/officeDocument/2006/relationships/hyperlink" Target="mailto:haneyb@uci.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srcRect/>
          <a:stretch>
            <a:fillRect/>
          </a:stretch>
        </p:blipFill>
        <p:spPr bwMode="auto">
          <a:xfrm>
            <a:off x="6350" y="0"/>
            <a:ext cx="9137650" cy="2849563"/>
          </a:xfrm>
          <a:prstGeom prst="rect">
            <a:avLst/>
          </a:prstGeom>
          <a:noFill/>
          <a:ln w="9525">
            <a:noFill/>
            <a:miter lim="800000"/>
            <a:headEnd/>
            <a:tailEnd/>
          </a:ln>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2052" name="Rectangle 8"/>
          <p:cNvSpPr>
            <a:spLocks noChangeArrowheads="1"/>
          </p:cNvSpPr>
          <p:nvPr/>
        </p:nvSpPr>
        <p:spPr bwMode="auto">
          <a:xfrm>
            <a:off x="2209800" y="6372225"/>
            <a:ext cx="5019675" cy="400050"/>
          </a:xfrm>
          <a:prstGeom prst="rect">
            <a:avLst/>
          </a:prstGeom>
          <a:noFill/>
          <a:ln w="9525">
            <a:noFill/>
            <a:miter lim="800000"/>
            <a:headEnd/>
            <a:tailEnd/>
          </a:ln>
        </p:spPr>
        <p:txBody>
          <a:bodyPr wrap="none">
            <a:spAutoFit/>
          </a:bodyPr>
          <a:lstStyle/>
          <a:p>
            <a:r>
              <a:rPr lang="en-US" altLang="en-US" sz="2000">
                <a:solidFill>
                  <a:srgbClr val="7030A0"/>
                </a:solidFill>
              </a:rPr>
              <a:t>Contact us at: contact.omics@omicsonline.org</a:t>
            </a:r>
          </a:p>
        </p:txBody>
      </p:sp>
      <p:pic>
        <p:nvPicPr>
          <p:cNvPr id="2053" name="Picture 3" descr="C:\Users\rakesh-s\Desktop\indexFG.jpg"/>
          <p:cNvPicPr>
            <a:picLocks noChangeAspect="1" noChangeArrowheads="1"/>
          </p:cNvPicPr>
          <p:nvPr/>
        </p:nvPicPr>
        <p:blipFill>
          <a:blip r:embed="rId3"/>
          <a:srcRect/>
          <a:stretch>
            <a:fillRect/>
          </a:stretch>
        </p:blipFill>
        <p:spPr bwMode="auto">
          <a:xfrm>
            <a:off x="6350" y="849313"/>
            <a:ext cx="1981200" cy="1992312"/>
          </a:xfrm>
          <a:prstGeom prst="rect">
            <a:avLst/>
          </a:prstGeom>
          <a:noFill/>
          <a:ln w="9525">
            <a:noFill/>
            <a:miter lim="800000"/>
            <a:headEnd/>
            <a:tailEnd/>
          </a:ln>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3033038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Obesity</a:t>
            </a:r>
            <a:endParaRPr lang="en-US" dirty="0"/>
          </a:p>
        </p:txBody>
      </p:sp>
      <p:sp>
        <p:nvSpPr>
          <p:cNvPr id="3" name="Content Placeholder 2"/>
          <p:cNvSpPr>
            <a:spLocks noGrp="1"/>
          </p:cNvSpPr>
          <p:nvPr>
            <p:ph idx="1"/>
          </p:nvPr>
        </p:nvSpPr>
        <p:spPr/>
        <p:txBody>
          <a:bodyPr/>
          <a:lstStyle/>
          <a:p>
            <a:r>
              <a:rPr lang="en-US" sz="3200" dirty="0" smtClean="0"/>
              <a:t>Causes:</a:t>
            </a:r>
          </a:p>
          <a:p>
            <a:pPr lvl="1"/>
            <a:r>
              <a:rPr lang="en-US" sz="2800" dirty="0" smtClean="0"/>
              <a:t>Genetics</a:t>
            </a:r>
          </a:p>
          <a:p>
            <a:pPr lvl="1"/>
            <a:r>
              <a:rPr lang="en-US" sz="2800" dirty="0" smtClean="0"/>
              <a:t>Medications</a:t>
            </a:r>
          </a:p>
          <a:p>
            <a:pPr lvl="1"/>
            <a:r>
              <a:rPr lang="en-US" sz="2800" dirty="0" smtClean="0"/>
              <a:t>Lack of exercise</a:t>
            </a:r>
          </a:p>
          <a:p>
            <a:pPr lvl="1"/>
            <a:r>
              <a:rPr lang="en-US" sz="2800" dirty="0" smtClean="0"/>
              <a:t>Diet </a:t>
            </a:r>
          </a:p>
          <a:p>
            <a:pPr lvl="1"/>
            <a:r>
              <a:rPr lang="en-US" sz="2800" dirty="0" smtClean="0"/>
              <a:t>Endocrine disorders</a:t>
            </a:r>
            <a:endParaRPr lang="en-US" sz="2800" dirty="0"/>
          </a:p>
        </p:txBody>
      </p:sp>
    </p:spTree>
    <p:extLst>
      <p:ext uri="{BB962C8B-B14F-4D97-AF65-F5344CB8AC3E}">
        <p14:creationId xmlns:p14="http://schemas.microsoft.com/office/powerpoint/2010/main" val="531690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Obesity</a:t>
            </a:r>
            <a:endParaRPr lang="en-US" dirty="0"/>
          </a:p>
        </p:txBody>
      </p:sp>
      <p:sp>
        <p:nvSpPr>
          <p:cNvPr id="3" name="Content Placeholder 2"/>
          <p:cNvSpPr>
            <a:spLocks noGrp="1"/>
          </p:cNvSpPr>
          <p:nvPr>
            <p:ph idx="1"/>
          </p:nvPr>
        </p:nvSpPr>
        <p:spPr/>
        <p:txBody>
          <a:bodyPr>
            <a:normAutofit/>
          </a:bodyPr>
          <a:lstStyle/>
          <a:p>
            <a:r>
              <a:rPr lang="en-US" dirty="0" err="1"/>
              <a:t>Karra</a:t>
            </a:r>
            <a:r>
              <a:rPr lang="en-US" dirty="0"/>
              <a:t> et al</a:t>
            </a:r>
            <a:r>
              <a:rPr lang="en-US" dirty="0" smtClean="0"/>
              <a:t>., </a:t>
            </a:r>
            <a:r>
              <a:rPr lang="en-US" dirty="0"/>
              <a:t>found a genetic predisposition involved in increased ad-lib food intake, “particularly fat </a:t>
            </a:r>
            <a:r>
              <a:rPr lang="en-US" dirty="0" smtClean="0"/>
              <a:t>consumption and </a:t>
            </a:r>
            <a:r>
              <a:rPr lang="en-US" dirty="0"/>
              <a:t>impaired satiety.” Additionally, frequent exposure to a high fat diet leads to an up-regulation </a:t>
            </a:r>
            <a:r>
              <a:rPr lang="en-US" dirty="0" smtClean="0"/>
              <a:t>in the </a:t>
            </a:r>
            <a:r>
              <a:rPr lang="en-US" dirty="0"/>
              <a:t>fat mass and obesity-associated gene (FTO), </a:t>
            </a:r>
            <a:r>
              <a:rPr lang="en-US" dirty="0" smtClean="0"/>
              <a:t>which </a:t>
            </a:r>
            <a:r>
              <a:rPr lang="en-US" dirty="0"/>
              <a:t>in turn leads to increased fat </a:t>
            </a:r>
            <a:r>
              <a:rPr lang="en-US" dirty="0" smtClean="0"/>
              <a:t>intake.</a:t>
            </a:r>
          </a:p>
          <a:p>
            <a:pPr marL="365760" lvl="1" indent="0">
              <a:buNone/>
            </a:pPr>
            <a:endParaRPr lang="en-US" sz="1100" dirty="0"/>
          </a:p>
          <a:p>
            <a:pPr marL="365760" lvl="1" indent="0">
              <a:buNone/>
            </a:pPr>
            <a:r>
              <a:rPr lang="en-US" sz="1100" dirty="0" err="1" smtClean="0"/>
              <a:t>Karra</a:t>
            </a:r>
            <a:r>
              <a:rPr lang="en-US" sz="1100" dirty="0"/>
              <a:t>, E., </a:t>
            </a:r>
            <a:r>
              <a:rPr lang="en-US" sz="1100" dirty="0" err="1"/>
              <a:t>O’Daly</a:t>
            </a:r>
            <a:r>
              <a:rPr lang="en-US" sz="1100" dirty="0"/>
              <a:t>, O.G., Choudhury, A.I., </a:t>
            </a:r>
            <a:r>
              <a:rPr lang="en-US" sz="1100" dirty="0" err="1"/>
              <a:t>Yousseif</a:t>
            </a:r>
            <a:r>
              <a:rPr lang="en-US" sz="1100" dirty="0"/>
              <a:t>, A., </a:t>
            </a:r>
            <a:r>
              <a:rPr lang="en-US" sz="1100" dirty="0" err="1"/>
              <a:t>Millership</a:t>
            </a:r>
            <a:r>
              <a:rPr lang="en-US" sz="1100" dirty="0"/>
              <a:t>, S., </a:t>
            </a:r>
            <a:r>
              <a:rPr lang="en-US" sz="1100" dirty="0" err="1"/>
              <a:t>Neary</a:t>
            </a:r>
            <a:r>
              <a:rPr lang="en-US" sz="1100" dirty="0"/>
              <a:t>, M.T. and </a:t>
            </a:r>
            <a:r>
              <a:rPr lang="en-US" sz="1100" dirty="0" err="1"/>
              <a:t>Batterham</a:t>
            </a:r>
            <a:r>
              <a:rPr lang="en-US" sz="1100" dirty="0"/>
              <a:t>, R.L. (2013) </a:t>
            </a:r>
            <a:r>
              <a:rPr lang="en-US" sz="1100" dirty="0" smtClean="0"/>
              <a:t>A Link </a:t>
            </a:r>
            <a:r>
              <a:rPr lang="en-US" sz="1100" dirty="0"/>
              <a:t>between FTO, Ghrelin, and Impaired Brain Food-Cue </a:t>
            </a:r>
            <a:r>
              <a:rPr lang="en-US" sz="1100" dirty="0" err="1"/>
              <a:t>Responsivity</a:t>
            </a:r>
            <a:r>
              <a:rPr lang="en-US" sz="1100" dirty="0"/>
              <a:t>. </a:t>
            </a:r>
            <a:r>
              <a:rPr lang="en-US" sz="1100" i="1" dirty="0"/>
              <a:t>Journal of Clinical </a:t>
            </a:r>
            <a:r>
              <a:rPr lang="en-US" sz="1100" i="1" dirty="0" smtClean="0"/>
              <a:t>Investigation</a:t>
            </a:r>
            <a:r>
              <a:rPr lang="en-US" sz="1100" dirty="0" smtClean="0"/>
              <a:t>. http</a:t>
            </a:r>
            <a:r>
              <a:rPr lang="en-US" sz="1100" dirty="0"/>
              <a:t>://dx.doi.org/10.1172/JCI44403</a:t>
            </a:r>
          </a:p>
        </p:txBody>
      </p:sp>
    </p:spTree>
    <p:extLst>
      <p:ext uri="{BB962C8B-B14F-4D97-AF65-F5344CB8AC3E}">
        <p14:creationId xmlns:p14="http://schemas.microsoft.com/office/powerpoint/2010/main" val="2415729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Obesity</a:t>
            </a:r>
            <a:endParaRPr lang="en-US" dirty="0"/>
          </a:p>
        </p:txBody>
      </p:sp>
      <p:sp>
        <p:nvSpPr>
          <p:cNvPr id="3" name="Content Placeholder 2"/>
          <p:cNvSpPr>
            <a:spLocks noGrp="1"/>
          </p:cNvSpPr>
          <p:nvPr>
            <p:ph idx="1"/>
          </p:nvPr>
        </p:nvSpPr>
        <p:spPr>
          <a:xfrm>
            <a:off x="1463040" y="2119256"/>
            <a:ext cx="6196405" cy="3976743"/>
          </a:xfrm>
        </p:spPr>
        <p:txBody>
          <a:bodyPr>
            <a:normAutofit fontScale="92500" lnSpcReduction="10000"/>
          </a:bodyPr>
          <a:lstStyle/>
          <a:p>
            <a:r>
              <a:rPr lang="en-US" sz="3000" dirty="0"/>
              <a:t>Abundant clinical evidence suggests successful weight loss will be achieved by reducing food intake, rather </a:t>
            </a:r>
            <a:r>
              <a:rPr lang="en-US" sz="3000" dirty="0" smtClean="0"/>
              <a:t>than increasing exercise*.</a:t>
            </a:r>
          </a:p>
          <a:p>
            <a:r>
              <a:rPr lang="en-US" sz="3000" dirty="0" smtClean="0"/>
              <a:t>However, evidence </a:t>
            </a:r>
            <a:r>
              <a:rPr lang="en-US" sz="3000" dirty="0"/>
              <a:t>indicates exercise is a </a:t>
            </a:r>
            <a:r>
              <a:rPr lang="en-US" sz="3000" dirty="0" smtClean="0"/>
              <a:t>key element </a:t>
            </a:r>
            <a:r>
              <a:rPr lang="en-US" sz="3000" dirty="0"/>
              <a:t>in </a:t>
            </a:r>
            <a:r>
              <a:rPr lang="en-US" sz="3000" i="1" dirty="0"/>
              <a:t>maintaining</a:t>
            </a:r>
            <a:r>
              <a:rPr lang="en-US" sz="3000" dirty="0"/>
              <a:t> weight </a:t>
            </a:r>
            <a:r>
              <a:rPr lang="en-US" sz="3000" dirty="0" smtClean="0"/>
              <a:t>loss**.</a:t>
            </a:r>
            <a:endParaRPr lang="en-US" sz="1200" dirty="0" smtClean="0"/>
          </a:p>
          <a:p>
            <a:pPr marL="0" indent="0" algn="r">
              <a:buNone/>
            </a:pPr>
            <a:endParaRPr lang="en-US" sz="1200" dirty="0"/>
          </a:p>
          <a:p>
            <a:pPr marL="0" indent="0" algn="r">
              <a:buNone/>
            </a:pPr>
            <a:r>
              <a:rPr lang="en-US" sz="1200" dirty="0" smtClean="0"/>
              <a:t>*National </a:t>
            </a:r>
            <a:r>
              <a:rPr lang="en-US" sz="1200" dirty="0"/>
              <a:t>Heart, Lung, and Blood Institute (1998) Clinical Guidelines on the Identification, Evaluation, and </a:t>
            </a:r>
            <a:r>
              <a:rPr lang="en-US" sz="1200" dirty="0" smtClean="0"/>
              <a:t>Treatment of </a:t>
            </a:r>
            <a:r>
              <a:rPr lang="en-US" sz="1200" dirty="0"/>
              <a:t>Overweight and Obesity in Adults. </a:t>
            </a:r>
            <a:r>
              <a:rPr lang="en-US" sz="1200" dirty="0">
                <a:hlinkClick r:id="rId2"/>
              </a:rPr>
              <a:t>http://</a:t>
            </a:r>
            <a:r>
              <a:rPr lang="en-US" sz="1200" dirty="0" smtClean="0">
                <a:hlinkClick r:id="rId2"/>
              </a:rPr>
              <a:t>www.cdc.gov/obesity/data/adult.html</a:t>
            </a:r>
            <a:endParaRPr lang="en-US" sz="1200" dirty="0" smtClean="0"/>
          </a:p>
          <a:p>
            <a:endParaRPr lang="en-US" sz="1200" dirty="0"/>
          </a:p>
          <a:p>
            <a:pPr marL="0" indent="0" algn="r">
              <a:buNone/>
            </a:pPr>
            <a:r>
              <a:rPr lang="en-US" sz="1200" dirty="0" smtClean="0"/>
              <a:t>**Bray</a:t>
            </a:r>
            <a:r>
              <a:rPr lang="en-US" sz="1200" dirty="0"/>
              <a:t>, G.A. (2013) Behavioral Strategies in the Treatment of </a:t>
            </a:r>
            <a:r>
              <a:rPr lang="en-US" sz="1200" dirty="0" smtClean="0"/>
              <a:t>Obesity. http</a:t>
            </a:r>
            <a:r>
              <a:rPr lang="en-US" sz="1200" dirty="0"/>
              <a:t>://www.uptodate.com/contents/behavioral-strategies-in-the-treatment-obesity</a:t>
            </a:r>
          </a:p>
        </p:txBody>
      </p:sp>
    </p:spTree>
    <p:extLst>
      <p:ext uri="{BB962C8B-B14F-4D97-AF65-F5344CB8AC3E}">
        <p14:creationId xmlns:p14="http://schemas.microsoft.com/office/powerpoint/2010/main" val="711326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Obesity</a:t>
            </a:r>
            <a:endParaRPr lang="en-US" dirty="0"/>
          </a:p>
        </p:txBody>
      </p:sp>
      <p:sp>
        <p:nvSpPr>
          <p:cNvPr id="3" name="Content Placeholder 2"/>
          <p:cNvSpPr>
            <a:spLocks noGrp="1"/>
          </p:cNvSpPr>
          <p:nvPr>
            <p:ph idx="1"/>
          </p:nvPr>
        </p:nvSpPr>
        <p:spPr/>
        <p:txBody>
          <a:bodyPr>
            <a:normAutofit lnSpcReduction="10000"/>
          </a:bodyPr>
          <a:lstStyle/>
          <a:p>
            <a:r>
              <a:rPr lang="en-US" dirty="0"/>
              <a:t>Anti-obesity drugs are indicated along with lifestyle changes for select obese adults and BMI greater than </a:t>
            </a:r>
            <a:r>
              <a:rPr lang="en-US" dirty="0" smtClean="0"/>
              <a:t>30kg/m2</a:t>
            </a:r>
            <a:r>
              <a:rPr lang="en-US" dirty="0"/>
              <a:t>, who have failed to achieve weight loss goals through diet and exercise </a:t>
            </a:r>
            <a:r>
              <a:rPr lang="en-US" dirty="0" smtClean="0"/>
              <a:t>alone</a:t>
            </a:r>
          </a:p>
          <a:p>
            <a:endParaRPr lang="en-US" dirty="0"/>
          </a:p>
          <a:p>
            <a:endParaRPr lang="en-US" dirty="0" smtClean="0"/>
          </a:p>
          <a:p>
            <a:endParaRPr lang="en-US" dirty="0" smtClean="0"/>
          </a:p>
          <a:p>
            <a:pPr marL="0" lvl="0" indent="0" algn="r">
              <a:buClr>
                <a:srgbClr val="AA2B1E"/>
              </a:buClr>
              <a:buNone/>
            </a:pPr>
            <a:r>
              <a:rPr lang="en-US" sz="1100" dirty="0" smtClean="0">
                <a:solidFill>
                  <a:prstClr val="black"/>
                </a:solidFill>
              </a:rPr>
              <a:t>National </a:t>
            </a:r>
            <a:r>
              <a:rPr lang="en-US" sz="1100" dirty="0">
                <a:solidFill>
                  <a:prstClr val="black"/>
                </a:solidFill>
              </a:rPr>
              <a:t>Heart, Lung, and Blood Institute (1998) Clinical Guidelines on the Identification, Evaluation, and Treatment of Overweight and Obesity in Adults. </a:t>
            </a:r>
            <a:r>
              <a:rPr lang="en-US" sz="1100" dirty="0">
                <a:solidFill>
                  <a:prstClr val="black"/>
                </a:solidFill>
                <a:hlinkClick r:id="rId2"/>
              </a:rPr>
              <a:t>http://</a:t>
            </a:r>
            <a:r>
              <a:rPr lang="en-US" sz="1100" dirty="0" smtClean="0">
                <a:solidFill>
                  <a:prstClr val="black"/>
                </a:solidFill>
                <a:hlinkClick r:id="rId2"/>
              </a:rPr>
              <a:t>www.cdc.gov/obesity/data/adult.html</a:t>
            </a:r>
            <a:endParaRPr lang="en-US" sz="1100" dirty="0">
              <a:solidFill>
                <a:prstClr val="black"/>
              </a:solidFill>
            </a:endParaRPr>
          </a:p>
        </p:txBody>
      </p:sp>
    </p:spTree>
    <p:extLst>
      <p:ext uri="{BB962C8B-B14F-4D97-AF65-F5344CB8AC3E}">
        <p14:creationId xmlns:p14="http://schemas.microsoft.com/office/powerpoint/2010/main" val="1624529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Nutrition</a:t>
            </a:r>
            <a:endParaRPr lang="en-US" dirty="0"/>
          </a:p>
        </p:txBody>
      </p:sp>
      <p:sp>
        <p:nvSpPr>
          <p:cNvPr id="3" name="Content Placeholder 2"/>
          <p:cNvSpPr>
            <a:spLocks noGrp="1"/>
          </p:cNvSpPr>
          <p:nvPr>
            <p:ph idx="1"/>
          </p:nvPr>
        </p:nvSpPr>
        <p:spPr/>
        <p:txBody>
          <a:bodyPr>
            <a:noAutofit/>
          </a:bodyPr>
          <a:lstStyle/>
          <a:p>
            <a:pPr marL="365760" lvl="1" indent="0">
              <a:buNone/>
            </a:pPr>
            <a:r>
              <a:rPr lang="en-US" sz="2400" u="sng" dirty="0" smtClean="0"/>
              <a:t>Health Care Providers should increase their knowledge on nutrition to assist the public</a:t>
            </a:r>
            <a:endParaRPr lang="en-US" sz="2400" u="sng" dirty="0"/>
          </a:p>
          <a:p>
            <a:pPr lvl="1"/>
            <a:r>
              <a:rPr lang="en-US" dirty="0" smtClean="0"/>
              <a:t>Learn the effects of nutrients on our bodies</a:t>
            </a:r>
          </a:p>
          <a:p>
            <a:pPr lvl="1"/>
            <a:r>
              <a:rPr lang="en-US" dirty="0" smtClean="0"/>
              <a:t>Avoidance of obesity and chronic disease development</a:t>
            </a:r>
          </a:p>
          <a:p>
            <a:pPr lvl="1"/>
            <a:r>
              <a:rPr lang="en-US" dirty="0" smtClean="0"/>
              <a:t>Nutrition courses should be highlighted in nursing and medical school</a:t>
            </a:r>
          </a:p>
          <a:p>
            <a:pPr lvl="1"/>
            <a:r>
              <a:rPr lang="en-US" dirty="0" smtClean="0"/>
              <a:t>Sugar intake and its effects on our brains and bodies is important to understand</a:t>
            </a:r>
          </a:p>
        </p:txBody>
      </p:sp>
    </p:spTree>
    <p:extLst>
      <p:ext uri="{BB962C8B-B14F-4D97-AF65-F5344CB8AC3E}">
        <p14:creationId xmlns:p14="http://schemas.microsoft.com/office/powerpoint/2010/main" val="958694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Nutrition</a:t>
            </a:r>
            <a:endParaRPr lang="en-US" dirty="0"/>
          </a:p>
        </p:txBody>
      </p:sp>
      <p:sp>
        <p:nvSpPr>
          <p:cNvPr id="3" name="Content Placeholder 2"/>
          <p:cNvSpPr>
            <a:spLocks noGrp="1"/>
          </p:cNvSpPr>
          <p:nvPr>
            <p:ph idx="1"/>
          </p:nvPr>
        </p:nvSpPr>
        <p:spPr>
          <a:xfrm>
            <a:off x="1463040" y="2119256"/>
            <a:ext cx="6196405" cy="3976743"/>
          </a:xfrm>
        </p:spPr>
        <p:txBody>
          <a:bodyPr/>
          <a:lstStyle/>
          <a:p>
            <a:r>
              <a:rPr lang="en-US" sz="2800" dirty="0" smtClean="0"/>
              <a:t>Suggestions for educating the public about nutrition</a:t>
            </a:r>
          </a:p>
          <a:p>
            <a:pPr lvl="1"/>
            <a:r>
              <a:rPr lang="en-US" dirty="0" smtClean="0"/>
              <a:t>Provide weekly or monthly seminars in the community about nutrition</a:t>
            </a:r>
          </a:p>
          <a:p>
            <a:pPr lvl="1"/>
            <a:r>
              <a:rPr lang="en-US" dirty="0" smtClean="0"/>
              <a:t>Utilize medical offices for educational events</a:t>
            </a:r>
          </a:p>
          <a:p>
            <a:pPr lvl="1"/>
            <a:r>
              <a:rPr lang="en-US" dirty="0" smtClean="0"/>
              <a:t>Utilize churches and community centers</a:t>
            </a:r>
          </a:p>
          <a:p>
            <a:pPr lvl="1"/>
            <a:r>
              <a:rPr lang="en-US" dirty="0" smtClean="0"/>
              <a:t>Have monthly health fairs</a:t>
            </a:r>
          </a:p>
          <a:p>
            <a:pPr lvl="1"/>
            <a:r>
              <a:rPr lang="en-US" dirty="0" smtClean="0"/>
              <a:t>Speak at schools, local gyms, health clubs</a:t>
            </a:r>
            <a:endParaRPr lang="en-US" dirty="0"/>
          </a:p>
        </p:txBody>
      </p:sp>
    </p:spTree>
    <p:extLst>
      <p:ext uri="{BB962C8B-B14F-4D97-AF65-F5344CB8AC3E}">
        <p14:creationId xmlns:p14="http://schemas.microsoft.com/office/powerpoint/2010/main" val="1384319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Policy</a:t>
            </a:r>
            <a:endParaRPr lang="en-US" dirty="0"/>
          </a:p>
        </p:txBody>
      </p:sp>
      <p:sp>
        <p:nvSpPr>
          <p:cNvPr id="3" name="Content Placeholder 2"/>
          <p:cNvSpPr>
            <a:spLocks noGrp="1"/>
          </p:cNvSpPr>
          <p:nvPr>
            <p:ph idx="1"/>
          </p:nvPr>
        </p:nvSpPr>
        <p:spPr/>
        <p:txBody>
          <a:bodyPr/>
          <a:lstStyle/>
          <a:p>
            <a:r>
              <a:rPr lang="en-US" dirty="0" smtClean="0"/>
              <a:t>I am the Immediate Past President of the California Association for Nurse Practitioners (CANP)</a:t>
            </a:r>
          </a:p>
          <a:p>
            <a:r>
              <a:rPr lang="en-US" dirty="0" smtClean="0"/>
              <a:t>Have been involved in CANP and in leadership positions since 2006</a:t>
            </a:r>
          </a:p>
          <a:p>
            <a:r>
              <a:rPr lang="en-US" dirty="0" smtClean="0"/>
              <a:t>Travel to Washington DC and Sacramento, CA frequently to contribute to the health policy agenda</a:t>
            </a:r>
          </a:p>
          <a:p>
            <a:endParaRPr lang="en-US" dirty="0"/>
          </a:p>
        </p:txBody>
      </p:sp>
    </p:spTree>
    <p:extLst>
      <p:ext uri="{BB962C8B-B14F-4D97-AF65-F5344CB8AC3E}">
        <p14:creationId xmlns:p14="http://schemas.microsoft.com/office/powerpoint/2010/main" val="2110164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Women’s Health</a:t>
            </a:r>
            <a:endParaRPr lang="en-US" dirty="0"/>
          </a:p>
        </p:txBody>
      </p:sp>
      <p:sp>
        <p:nvSpPr>
          <p:cNvPr id="3" name="Content Placeholder 2"/>
          <p:cNvSpPr>
            <a:spLocks noGrp="1"/>
          </p:cNvSpPr>
          <p:nvPr>
            <p:ph idx="1"/>
          </p:nvPr>
        </p:nvSpPr>
        <p:spPr/>
        <p:txBody>
          <a:bodyPr/>
          <a:lstStyle/>
          <a:p>
            <a:r>
              <a:rPr lang="en-US" sz="2800" dirty="0" smtClean="0"/>
              <a:t>Women’s health is an ever changing discipline</a:t>
            </a:r>
          </a:p>
          <a:p>
            <a:pPr lvl="1"/>
            <a:r>
              <a:rPr lang="en-US" dirty="0" smtClean="0"/>
              <a:t>Guidelines are revised frequently </a:t>
            </a:r>
          </a:p>
          <a:p>
            <a:pPr lvl="1"/>
            <a:r>
              <a:rPr lang="en-US" dirty="0" smtClean="0"/>
              <a:t>Evidence-based research is abundant but not always accepted by mainstream health care providers</a:t>
            </a:r>
          </a:p>
          <a:p>
            <a:pPr lvl="1"/>
            <a:r>
              <a:rPr lang="en-US" dirty="0" smtClean="0"/>
              <a:t>Essential to keep abreast of the latest research to ensure highest quality of care</a:t>
            </a:r>
            <a:endParaRPr lang="en-US" dirty="0"/>
          </a:p>
        </p:txBody>
      </p:sp>
    </p:spTree>
    <p:extLst>
      <p:ext uri="{BB962C8B-B14F-4D97-AF65-F5344CB8AC3E}">
        <p14:creationId xmlns:p14="http://schemas.microsoft.com/office/powerpoint/2010/main" val="3418621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Works Completed and Ongoing</a:t>
            </a:r>
            <a:endParaRPr lang="en-US" dirty="0"/>
          </a:p>
        </p:txBody>
      </p:sp>
      <p:sp>
        <p:nvSpPr>
          <p:cNvPr id="3" name="Content Placeholder 2"/>
          <p:cNvSpPr>
            <a:spLocks noGrp="1"/>
          </p:cNvSpPr>
          <p:nvPr>
            <p:ph idx="1"/>
          </p:nvPr>
        </p:nvSpPr>
        <p:spPr/>
        <p:txBody>
          <a:bodyPr/>
          <a:lstStyle/>
          <a:p>
            <a:pPr marL="0" indent="0">
              <a:buNone/>
            </a:pPr>
            <a:r>
              <a:rPr lang="en-US" dirty="0">
                <a:solidFill>
                  <a:srgbClr val="000000"/>
                </a:solidFill>
                <a:latin typeface="Calibri"/>
              </a:rPr>
              <a:t>Deck, K.M., Haney, B., Fitzpatrick, C.F., Phillips, S.J. and </a:t>
            </a:r>
            <a:r>
              <a:rPr lang="en-US" dirty="0" err="1">
                <a:solidFill>
                  <a:srgbClr val="000000"/>
                </a:solidFill>
                <a:latin typeface="Calibri"/>
              </a:rPr>
              <a:t>Tiso</a:t>
            </a:r>
            <a:r>
              <a:rPr lang="en-US" dirty="0">
                <a:solidFill>
                  <a:srgbClr val="000000"/>
                </a:solidFill>
                <a:latin typeface="Calibri"/>
              </a:rPr>
              <a:t>, S.M. (2014) Prescription for </a:t>
            </a:r>
            <a:r>
              <a:rPr lang="en-US" dirty="0" smtClean="0">
                <a:solidFill>
                  <a:srgbClr val="000000"/>
                </a:solidFill>
                <a:latin typeface="Calibri"/>
              </a:rPr>
              <a:t>Obesity: Eat </a:t>
            </a:r>
            <a:r>
              <a:rPr lang="en-US" dirty="0">
                <a:solidFill>
                  <a:srgbClr val="000000"/>
                </a:solidFill>
                <a:latin typeface="Calibri"/>
              </a:rPr>
              <a:t>Less and Move More. Is It Really That Simple? </a:t>
            </a:r>
            <a:r>
              <a:rPr lang="en-US" i="1" dirty="0">
                <a:solidFill>
                  <a:srgbClr val="000000"/>
                </a:solidFill>
                <a:latin typeface="Calibri-Italic"/>
              </a:rPr>
              <a:t>Open Journal of Nursing</a:t>
            </a:r>
            <a:r>
              <a:rPr lang="en-US" dirty="0">
                <a:solidFill>
                  <a:srgbClr val="000000"/>
                </a:solidFill>
                <a:latin typeface="Calibri"/>
              </a:rPr>
              <a:t>, </a:t>
            </a:r>
            <a:r>
              <a:rPr lang="en-US" b="1" dirty="0">
                <a:solidFill>
                  <a:srgbClr val="000000"/>
                </a:solidFill>
                <a:latin typeface="Calibri-Bold"/>
              </a:rPr>
              <a:t>4</a:t>
            </a:r>
            <a:r>
              <a:rPr lang="en-US" dirty="0">
                <a:solidFill>
                  <a:srgbClr val="000000"/>
                </a:solidFill>
                <a:latin typeface="Calibri"/>
              </a:rPr>
              <a:t>, </a:t>
            </a:r>
            <a:r>
              <a:rPr lang="en-US" dirty="0" smtClean="0">
                <a:solidFill>
                  <a:srgbClr val="000000"/>
                </a:solidFill>
                <a:latin typeface="Calibri"/>
              </a:rPr>
              <a:t>656-662.</a:t>
            </a:r>
          </a:p>
          <a:p>
            <a:pPr marL="0" indent="0">
              <a:buNone/>
            </a:pPr>
            <a:r>
              <a:rPr lang="en-US" dirty="0" smtClean="0">
                <a:solidFill>
                  <a:srgbClr val="0000FF"/>
                </a:solidFill>
                <a:latin typeface="Calibri"/>
                <a:hlinkClick r:id="rId2"/>
              </a:rPr>
              <a:t>http</a:t>
            </a:r>
            <a:r>
              <a:rPr lang="en-US" dirty="0">
                <a:solidFill>
                  <a:srgbClr val="0000FF"/>
                </a:solidFill>
                <a:latin typeface="Calibri"/>
                <a:hlinkClick r:id="rId2"/>
              </a:rPr>
              <a:t>://</a:t>
            </a:r>
            <a:r>
              <a:rPr lang="en-US" dirty="0" smtClean="0">
                <a:solidFill>
                  <a:srgbClr val="0000FF"/>
                </a:solidFill>
                <a:latin typeface="Calibri"/>
                <a:hlinkClick r:id="rId2"/>
              </a:rPr>
              <a:t>dx.doi.org/10.4236/ojn.2014.49069</a:t>
            </a:r>
            <a:r>
              <a:rPr lang="en-US" dirty="0" smtClean="0">
                <a:solidFill>
                  <a:srgbClr val="0000FF"/>
                </a:solidFill>
                <a:latin typeface="Calibri"/>
              </a:rPr>
              <a:t> </a:t>
            </a:r>
          </a:p>
        </p:txBody>
      </p:sp>
    </p:spTree>
    <p:extLst>
      <p:ext uri="{BB962C8B-B14F-4D97-AF65-F5344CB8AC3E}">
        <p14:creationId xmlns:p14="http://schemas.microsoft.com/office/powerpoint/2010/main" val="2712001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Works Completed and Ongoing</a:t>
            </a:r>
          </a:p>
        </p:txBody>
      </p:sp>
      <p:sp>
        <p:nvSpPr>
          <p:cNvPr id="3" name="Content Placeholder 2"/>
          <p:cNvSpPr>
            <a:spLocks noGrp="1"/>
          </p:cNvSpPr>
          <p:nvPr>
            <p:ph idx="1"/>
          </p:nvPr>
        </p:nvSpPr>
        <p:spPr/>
        <p:txBody>
          <a:bodyPr>
            <a:normAutofit lnSpcReduction="10000"/>
          </a:bodyPr>
          <a:lstStyle/>
          <a:p>
            <a:r>
              <a:rPr lang="en-US" dirty="0" smtClean="0"/>
              <a:t>Hold monthly seminars on nutrition and disease prevention at my practice</a:t>
            </a:r>
          </a:p>
          <a:p>
            <a:r>
              <a:rPr lang="en-US" dirty="0" smtClean="0"/>
              <a:t>Provide wellness exams, comprehensive physicals and diet and exercise assessments</a:t>
            </a:r>
          </a:p>
          <a:p>
            <a:r>
              <a:rPr lang="en-US" dirty="0" smtClean="0"/>
              <a:t>Board member of the YMCA – Orange County Branch</a:t>
            </a:r>
          </a:p>
          <a:p>
            <a:r>
              <a:rPr lang="en-US" dirty="0" smtClean="0"/>
              <a:t>Contribute articles to journals on obesity</a:t>
            </a:r>
          </a:p>
          <a:p>
            <a:r>
              <a:rPr lang="en-US" dirty="0" smtClean="0"/>
              <a:t>Speak at educational conferences</a:t>
            </a:r>
            <a:endParaRPr lang="en-US" dirty="0"/>
          </a:p>
        </p:txBody>
      </p:sp>
    </p:spTree>
    <p:extLst>
      <p:ext uri="{BB962C8B-B14F-4D97-AF65-F5344CB8AC3E}">
        <p14:creationId xmlns:p14="http://schemas.microsoft.com/office/powerpoint/2010/main" val="190622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srcRect/>
          <a:stretch>
            <a:fillRect/>
          </a:stretch>
        </p:blipFill>
        <p:spPr bwMode="auto">
          <a:xfrm>
            <a:off x="0" y="-93663"/>
            <a:ext cx="9144000" cy="6926263"/>
          </a:xfrm>
          <a:prstGeom prst="rect">
            <a:avLst/>
          </a:prstGeom>
          <a:noFill/>
          <a:ln w="9525">
            <a:noFill/>
            <a:miter lim="800000"/>
            <a:headEnd/>
            <a:tailEnd/>
          </a:ln>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
        <p:nvSpPr>
          <p:cNvPr id="8" name="Rectangle 7"/>
          <p:cNvSpPr/>
          <p:nvPr/>
        </p:nvSpPr>
        <p:spPr>
          <a:xfrm>
            <a:off x="1333500" y="5715000"/>
            <a:ext cx="6230938" cy="923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IN" dirty="0">
                <a:solidFill>
                  <a:srgbClr val="0070C0"/>
                </a:solidFill>
                <a:latin typeface="Times New Roman" pitchFamily="18" charset="0"/>
                <a:ea typeface="Microsoft YaHei" panose="020B0503020204020204" pitchFamily="34" charset="-122"/>
                <a:cs typeface="Times New Roman" pitchFamily="18" charset="0"/>
              </a:rPr>
              <a:t>For more details please visit our website: http://omicsonline.org/Submitmanuscript.php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3027891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Works Completed and Ongoing</a:t>
            </a:r>
            <a:endParaRPr lang="en-US" dirty="0"/>
          </a:p>
        </p:txBody>
      </p:sp>
      <p:sp>
        <p:nvSpPr>
          <p:cNvPr id="3" name="Content Placeholder 2"/>
          <p:cNvSpPr>
            <a:spLocks noGrp="1"/>
          </p:cNvSpPr>
          <p:nvPr>
            <p:ph idx="1"/>
          </p:nvPr>
        </p:nvSpPr>
        <p:spPr/>
        <p:txBody>
          <a:bodyPr/>
          <a:lstStyle/>
          <a:p>
            <a:r>
              <a:rPr lang="en-US" sz="2800" dirty="0" smtClean="0"/>
              <a:t>Faculty at University of California, Irvine since 2010</a:t>
            </a:r>
          </a:p>
          <a:p>
            <a:pPr lvl="1"/>
            <a:r>
              <a:rPr lang="en-US" sz="2800" dirty="0" smtClean="0"/>
              <a:t>Teach:</a:t>
            </a:r>
          </a:p>
          <a:p>
            <a:pPr lvl="2"/>
            <a:r>
              <a:rPr lang="en-US" dirty="0" smtClean="0"/>
              <a:t> Advanced Physical Assessment</a:t>
            </a:r>
          </a:p>
          <a:p>
            <a:pPr lvl="2"/>
            <a:r>
              <a:rPr lang="en-US" dirty="0" smtClean="0"/>
              <a:t>Women’s Health</a:t>
            </a:r>
          </a:p>
          <a:p>
            <a:pPr lvl="2"/>
            <a:r>
              <a:rPr lang="en-US" dirty="0" smtClean="0"/>
              <a:t>Procedures (suturing, punch biopsy, casting etc.)</a:t>
            </a:r>
          </a:p>
          <a:p>
            <a:pPr lvl="2"/>
            <a:r>
              <a:rPr lang="en-US" dirty="0" smtClean="0"/>
              <a:t>Frameworks for Advanced Practice Nurses</a:t>
            </a:r>
          </a:p>
          <a:p>
            <a:pPr lvl="1"/>
            <a:endParaRPr lang="en-US" dirty="0"/>
          </a:p>
        </p:txBody>
      </p:sp>
    </p:spTree>
    <p:extLst>
      <p:ext uri="{BB962C8B-B14F-4D97-AF65-F5344CB8AC3E}">
        <p14:creationId xmlns:p14="http://schemas.microsoft.com/office/powerpoint/2010/main" val="1031368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marL="0" indent="0">
              <a:buNone/>
            </a:pPr>
            <a:r>
              <a:rPr lang="en-US" dirty="0" smtClean="0"/>
              <a:t>Beth Haney, DNP-FNP-C</a:t>
            </a:r>
          </a:p>
          <a:p>
            <a:pPr marL="0" indent="0">
              <a:buNone/>
            </a:pPr>
            <a:r>
              <a:rPr lang="en-US" dirty="0" smtClean="0">
                <a:hlinkClick r:id="rId2"/>
              </a:rPr>
              <a:t>haneyb@uci.edu</a:t>
            </a:r>
            <a:endParaRPr lang="en-US" dirty="0" smtClean="0"/>
          </a:p>
          <a:p>
            <a:pPr marL="0" indent="0">
              <a:buNone/>
            </a:pPr>
            <a:r>
              <a:rPr lang="en-US" dirty="0" smtClean="0"/>
              <a:t>299A </a:t>
            </a:r>
            <a:r>
              <a:rPr lang="en-US" dirty="0" err="1" smtClean="0"/>
              <a:t>Berk</a:t>
            </a:r>
            <a:r>
              <a:rPr lang="en-US" dirty="0" smtClean="0"/>
              <a:t> Hall</a:t>
            </a:r>
          </a:p>
          <a:p>
            <a:pPr marL="0" indent="0">
              <a:buNone/>
            </a:pPr>
            <a:r>
              <a:rPr lang="en-US" dirty="0" smtClean="0"/>
              <a:t>Irvine, CA 92697-3959</a:t>
            </a:r>
          </a:p>
          <a:p>
            <a:pPr marL="0" indent="0">
              <a:buNone/>
            </a:pPr>
            <a:r>
              <a:rPr lang="en-US" dirty="0" smtClean="0"/>
              <a:t>Twitter: @</a:t>
            </a:r>
            <a:r>
              <a:rPr lang="en-US" dirty="0" err="1" smtClean="0"/>
              <a:t>BethHaneyDNP</a:t>
            </a:r>
            <a:endParaRPr lang="en-US" dirty="0" smtClean="0"/>
          </a:p>
          <a:p>
            <a:pPr marL="0" indent="0">
              <a:buNone/>
            </a:pPr>
            <a:r>
              <a:rPr lang="en-US" dirty="0" smtClean="0"/>
              <a:t>LinkedIn:</a:t>
            </a:r>
          </a:p>
          <a:p>
            <a:pPr marL="0" indent="0">
              <a:buNone/>
            </a:pPr>
            <a:r>
              <a:rPr lang="en-US" dirty="0" smtClean="0">
                <a:hlinkClick r:id="rId3"/>
              </a:rPr>
              <a:t>https</a:t>
            </a:r>
            <a:r>
              <a:rPr lang="en-US" dirty="0">
                <a:hlinkClick r:id="rId3"/>
              </a:rPr>
              <a:t>://</a:t>
            </a:r>
            <a:r>
              <a:rPr lang="en-US" dirty="0" smtClean="0">
                <a:hlinkClick r:id="rId3"/>
              </a:rPr>
              <a:t>www.linkedin.com/pub/beth-haney-dnp/5/839/5ab</a:t>
            </a:r>
            <a:r>
              <a:rPr lang="en-US" dirty="0" smtClean="0"/>
              <a:t> </a:t>
            </a:r>
            <a:endParaRPr lang="en-US" dirty="0"/>
          </a:p>
        </p:txBody>
      </p:sp>
    </p:spTree>
    <p:extLst>
      <p:ext uri="{BB962C8B-B14F-4D97-AF65-F5344CB8AC3E}">
        <p14:creationId xmlns:p14="http://schemas.microsoft.com/office/powerpoint/2010/main" val="3173978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Dr. Beth Haney, DNP, FNP-C</a:t>
            </a:r>
            <a:endParaRPr lang="en-US" dirty="0"/>
          </a:p>
        </p:txBody>
      </p:sp>
      <p:sp>
        <p:nvSpPr>
          <p:cNvPr id="3" name="Subtitle 2"/>
          <p:cNvSpPr>
            <a:spLocks noGrp="1"/>
          </p:cNvSpPr>
          <p:nvPr>
            <p:ph type="subTitle" idx="1"/>
          </p:nvPr>
        </p:nvSpPr>
        <p:spPr/>
        <p:txBody>
          <a:bodyPr>
            <a:normAutofit lnSpcReduction="10000"/>
          </a:bodyPr>
          <a:lstStyle/>
          <a:p>
            <a:r>
              <a:rPr lang="en-US" dirty="0" smtClean="0"/>
              <a:t>Assistant Clinical Professor University of California, Irvine</a:t>
            </a:r>
          </a:p>
          <a:p>
            <a:r>
              <a:rPr lang="en-US" dirty="0" smtClean="0"/>
              <a:t>Owner/CEO Luxe Aesthetic and Wellness Center</a:t>
            </a:r>
            <a:endParaRPr lang="en-US" dirty="0"/>
          </a:p>
        </p:txBody>
      </p:sp>
    </p:spTree>
    <p:extLst>
      <p:ext uri="{BB962C8B-B14F-4D97-AF65-F5344CB8AC3E}">
        <p14:creationId xmlns:p14="http://schemas.microsoft.com/office/powerpoint/2010/main" val="1556936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Interests</a:t>
            </a:r>
            <a:endParaRPr lang="en-US" dirty="0"/>
          </a:p>
        </p:txBody>
      </p:sp>
      <p:sp>
        <p:nvSpPr>
          <p:cNvPr id="3" name="Content Placeholder 2"/>
          <p:cNvSpPr>
            <a:spLocks noGrp="1"/>
          </p:cNvSpPr>
          <p:nvPr>
            <p:ph idx="1"/>
          </p:nvPr>
        </p:nvSpPr>
        <p:spPr/>
        <p:txBody>
          <a:bodyPr>
            <a:normAutofit/>
          </a:bodyPr>
          <a:lstStyle/>
          <a:p>
            <a:r>
              <a:rPr lang="en-US" sz="3200" dirty="0"/>
              <a:t>Childhood Obesity</a:t>
            </a:r>
          </a:p>
          <a:p>
            <a:r>
              <a:rPr lang="en-US" sz="3200" dirty="0" smtClean="0"/>
              <a:t>Obesity</a:t>
            </a:r>
          </a:p>
          <a:p>
            <a:r>
              <a:rPr lang="en-US" sz="3200" dirty="0" smtClean="0"/>
              <a:t>Nutrition</a:t>
            </a:r>
          </a:p>
          <a:p>
            <a:r>
              <a:rPr lang="en-US" sz="3200" dirty="0" smtClean="0"/>
              <a:t>Health Policy</a:t>
            </a:r>
          </a:p>
          <a:p>
            <a:r>
              <a:rPr lang="en-US" sz="3200" dirty="0" smtClean="0"/>
              <a:t>Women’s Health</a:t>
            </a:r>
          </a:p>
          <a:p>
            <a:pPr marL="0" indent="0">
              <a:buNone/>
            </a:pPr>
            <a:endParaRPr lang="en-US" sz="3200" dirty="0" smtClean="0"/>
          </a:p>
          <a:p>
            <a:pPr marL="0" indent="0">
              <a:buNone/>
            </a:pPr>
            <a:endParaRPr lang="en-US" sz="3200" dirty="0"/>
          </a:p>
        </p:txBody>
      </p:sp>
    </p:spTree>
    <p:extLst>
      <p:ext uri="{BB962C8B-B14F-4D97-AF65-F5344CB8AC3E}">
        <p14:creationId xmlns:p14="http://schemas.microsoft.com/office/powerpoint/2010/main" val="214539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Childhood Obesity</a:t>
            </a:r>
            <a:endParaRPr lang="en-US" dirty="0"/>
          </a:p>
        </p:txBody>
      </p:sp>
      <p:sp>
        <p:nvSpPr>
          <p:cNvPr id="3" name="Content Placeholder 2"/>
          <p:cNvSpPr>
            <a:spLocks noGrp="1"/>
          </p:cNvSpPr>
          <p:nvPr>
            <p:ph idx="1"/>
          </p:nvPr>
        </p:nvSpPr>
        <p:spPr/>
        <p:txBody>
          <a:bodyPr/>
          <a:lstStyle/>
          <a:p>
            <a:r>
              <a:rPr lang="en-US" dirty="0" smtClean="0"/>
              <a:t>As clinicians, we must do better at educating our patients and community on the health and financial consequences of obesity</a:t>
            </a:r>
          </a:p>
          <a:p>
            <a:pPr lvl="1"/>
            <a:r>
              <a:rPr lang="en-US" dirty="0" smtClean="0"/>
              <a:t>Healthy eating</a:t>
            </a:r>
          </a:p>
          <a:p>
            <a:pPr lvl="1"/>
            <a:r>
              <a:rPr lang="en-US" dirty="0" smtClean="0"/>
              <a:t>Nutrition</a:t>
            </a:r>
          </a:p>
          <a:p>
            <a:pPr lvl="1"/>
            <a:r>
              <a:rPr lang="en-US" dirty="0" smtClean="0"/>
              <a:t>Exercise</a:t>
            </a:r>
          </a:p>
          <a:p>
            <a:pPr lvl="1"/>
            <a:r>
              <a:rPr lang="en-US" dirty="0" smtClean="0"/>
              <a:t>Microbiota and gut health</a:t>
            </a:r>
          </a:p>
          <a:p>
            <a:pPr marL="365760" lvl="1" indent="0">
              <a:buNone/>
            </a:pPr>
            <a:endParaRPr lang="en-US" dirty="0"/>
          </a:p>
        </p:txBody>
      </p:sp>
    </p:spTree>
    <p:extLst>
      <p:ext uri="{BB962C8B-B14F-4D97-AF65-F5344CB8AC3E}">
        <p14:creationId xmlns:p14="http://schemas.microsoft.com/office/powerpoint/2010/main" val="1522062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Childhood Obesity</a:t>
            </a:r>
            <a:endParaRPr lang="en-US" dirty="0"/>
          </a:p>
        </p:txBody>
      </p:sp>
      <p:sp>
        <p:nvSpPr>
          <p:cNvPr id="3" name="Content Placeholder 2"/>
          <p:cNvSpPr>
            <a:spLocks noGrp="1"/>
          </p:cNvSpPr>
          <p:nvPr>
            <p:ph idx="1"/>
          </p:nvPr>
        </p:nvSpPr>
        <p:spPr/>
        <p:txBody>
          <a:bodyPr/>
          <a:lstStyle/>
          <a:p>
            <a:r>
              <a:rPr lang="en-US" dirty="0" smtClean="0"/>
              <a:t>Helping parents and communities understand causes of obesity is paramount</a:t>
            </a:r>
          </a:p>
          <a:p>
            <a:pPr lvl="1"/>
            <a:r>
              <a:rPr lang="en-US" dirty="0" smtClean="0"/>
              <a:t>Knowledge may improve dietary changes</a:t>
            </a:r>
          </a:p>
          <a:p>
            <a:pPr lvl="1"/>
            <a:r>
              <a:rPr lang="en-US" dirty="0" smtClean="0"/>
              <a:t>Organize community seminars/classes</a:t>
            </a:r>
          </a:p>
          <a:p>
            <a:r>
              <a:rPr lang="en-US" dirty="0" smtClean="0"/>
              <a:t>Disease prevention and health promotion</a:t>
            </a:r>
          </a:p>
          <a:p>
            <a:r>
              <a:rPr lang="en-US" dirty="0" smtClean="0"/>
              <a:t>Make diet a matter of what people should and </a:t>
            </a:r>
            <a:r>
              <a:rPr lang="en-US" i="1" dirty="0" smtClean="0"/>
              <a:t>can eat </a:t>
            </a:r>
            <a:r>
              <a:rPr lang="en-US" dirty="0" smtClean="0"/>
              <a:t>rather than what they can’t eat</a:t>
            </a:r>
          </a:p>
          <a:p>
            <a:pPr lvl="1"/>
            <a:r>
              <a:rPr lang="en-US" dirty="0" smtClean="0"/>
              <a:t>Deprivation is not sustainable</a:t>
            </a:r>
            <a:endParaRPr lang="en-US" dirty="0"/>
          </a:p>
        </p:txBody>
      </p:sp>
    </p:spTree>
    <p:extLst>
      <p:ext uri="{BB962C8B-B14F-4D97-AF65-F5344CB8AC3E}">
        <p14:creationId xmlns:p14="http://schemas.microsoft.com/office/powerpoint/2010/main" val="55649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Childhood Obesity</a:t>
            </a:r>
            <a:endParaRPr lang="en-US" dirty="0"/>
          </a:p>
        </p:txBody>
      </p:sp>
      <p:sp>
        <p:nvSpPr>
          <p:cNvPr id="3" name="Content Placeholder 2"/>
          <p:cNvSpPr>
            <a:spLocks noGrp="1"/>
          </p:cNvSpPr>
          <p:nvPr>
            <p:ph idx="1"/>
          </p:nvPr>
        </p:nvSpPr>
        <p:spPr/>
        <p:txBody>
          <a:bodyPr/>
          <a:lstStyle/>
          <a:p>
            <a:r>
              <a:rPr lang="en-US" sz="2800" dirty="0" smtClean="0"/>
              <a:t>Major contributor of childhood obesity is sugar-laden drinks</a:t>
            </a:r>
          </a:p>
          <a:p>
            <a:pPr lvl="1"/>
            <a:r>
              <a:rPr lang="en-US" dirty="0" smtClean="0"/>
              <a:t>Juices</a:t>
            </a:r>
          </a:p>
          <a:p>
            <a:pPr lvl="1"/>
            <a:r>
              <a:rPr lang="en-US" dirty="0" smtClean="0"/>
              <a:t>Sodas</a:t>
            </a:r>
          </a:p>
          <a:p>
            <a:pPr lvl="1"/>
            <a:r>
              <a:rPr lang="en-US" dirty="0" smtClean="0"/>
              <a:t>Energy drinks</a:t>
            </a:r>
          </a:p>
          <a:p>
            <a:pPr marL="365760" lvl="1" indent="0">
              <a:buNone/>
            </a:pPr>
            <a:r>
              <a:rPr lang="en-US" sz="2800" dirty="0" smtClean="0"/>
              <a:t>Encourage parents and children to drink water and tea </a:t>
            </a:r>
          </a:p>
        </p:txBody>
      </p:sp>
    </p:spTree>
    <p:extLst>
      <p:ext uri="{BB962C8B-B14F-4D97-AF65-F5344CB8AC3E}">
        <p14:creationId xmlns:p14="http://schemas.microsoft.com/office/powerpoint/2010/main" val="1623767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Childhood Obesity</a:t>
            </a:r>
            <a:endParaRPr lang="en-US" dirty="0"/>
          </a:p>
        </p:txBody>
      </p:sp>
      <p:sp>
        <p:nvSpPr>
          <p:cNvPr id="3" name="Content Placeholder 2"/>
          <p:cNvSpPr>
            <a:spLocks noGrp="1"/>
          </p:cNvSpPr>
          <p:nvPr>
            <p:ph idx="1"/>
          </p:nvPr>
        </p:nvSpPr>
        <p:spPr>
          <a:xfrm>
            <a:off x="1463040" y="2119256"/>
            <a:ext cx="6196405" cy="3976743"/>
          </a:xfrm>
        </p:spPr>
        <p:txBody>
          <a:bodyPr>
            <a:normAutofit fontScale="70000" lnSpcReduction="20000"/>
          </a:bodyPr>
          <a:lstStyle/>
          <a:p>
            <a:r>
              <a:rPr lang="en-US" sz="4000" dirty="0" smtClean="0"/>
              <a:t>Over 20% of children aged 12 - 19 in the United States are obese*</a:t>
            </a:r>
          </a:p>
          <a:p>
            <a:pPr lvl="1"/>
            <a:r>
              <a:rPr lang="en-US" sz="3400" dirty="0" smtClean="0"/>
              <a:t>This is an alarming trend because childhood obesity usually leads to obesity in adulthood </a:t>
            </a:r>
          </a:p>
          <a:p>
            <a:pPr lvl="1"/>
            <a:r>
              <a:rPr lang="en-US" sz="3400" dirty="0" smtClean="0"/>
              <a:t>Obesity contributes significantly to chronic diseases such as diabetes, hypertension, and cardiovascular disease (CVD)</a:t>
            </a:r>
          </a:p>
          <a:p>
            <a:pPr lvl="1"/>
            <a:endParaRPr lang="en-US" dirty="0"/>
          </a:p>
          <a:p>
            <a:pPr marL="365760" lvl="1" indent="0" algn="r">
              <a:buNone/>
            </a:pPr>
            <a:r>
              <a:rPr lang="en-US" sz="1500" dirty="0" smtClean="0"/>
              <a:t>*National </a:t>
            </a:r>
            <a:r>
              <a:rPr lang="en-US" sz="1500" dirty="0"/>
              <a:t>Center for Health Statistics.</a:t>
            </a:r>
          </a:p>
          <a:p>
            <a:pPr marL="365760" lvl="1" indent="0" algn="r">
              <a:buNone/>
            </a:pPr>
            <a:r>
              <a:rPr lang="en-US" sz="1500" dirty="0"/>
              <a:t>Health, United States, 2013: With Special Feature</a:t>
            </a:r>
          </a:p>
          <a:p>
            <a:pPr marL="365760" lvl="1" indent="0" algn="r">
              <a:buNone/>
            </a:pPr>
            <a:r>
              <a:rPr lang="en-US" sz="1500" dirty="0"/>
              <a:t>on Prescription Drugs. Hyattsville, MD. 2014.</a:t>
            </a:r>
          </a:p>
        </p:txBody>
      </p:sp>
    </p:spTree>
    <p:extLst>
      <p:ext uri="{BB962C8B-B14F-4D97-AF65-F5344CB8AC3E}">
        <p14:creationId xmlns:p14="http://schemas.microsoft.com/office/powerpoint/2010/main" val="2011676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Obesity</a:t>
            </a:r>
            <a:endParaRPr lang="en-US" dirty="0"/>
          </a:p>
        </p:txBody>
      </p:sp>
      <p:sp>
        <p:nvSpPr>
          <p:cNvPr id="3" name="Content Placeholder 2"/>
          <p:cNvSpPr>
            <a:spLocks noGrp="1"/>
          </p:cNvSpPr>
          <p:nvPr>
            <p:ph idx="1"/>
          </p:nvPr>
        </p:nvSpPr>
        <p:spPr/>
        <p:txBody>
          <a:bodyPr>
            <a:normAutofit/>
          </a:bodyPr>
          <a:lstStyle/>
          <a:p>
            <a:r>
              <a:rPr lang="en-US" sz="2800" dirty="0"/>
              <a:t>Reducing the prevalence of obesity is a public health priority because obesity is correlated with excess morbidity and mortality </a:t>
            </a:r>
            <a:endParaRPr lang="en-US" sz="2800" dirty="0" smtClean="0"/>
          </a:p>
          <a:p>
            <a:pPr lvl="1"/>
            <a:r>
              <a:rPr lang="en-US" sz="2600" dirty="0" smtClean="0"/>
              <a:t>CVD</a:t>
            </a:r>
          </a:p>
          <a:p>
            <a:pPr lvl="1"/>
            <a:r>
              <a:rPr lang="en-US" sz="2600" dirty="0" smtClean="0"/>
              <a:t>Hypertension</a:t>
            </a:r>
          </a:p>
          <a:p>
            <a:pPr lvl="1"/>
            <a:r>
              <a:rPr lang="en-US" sz="2600" dirty="0" smtClean="0"/>
              <a:t>Diabetes </a:t>
            </a:r>
            <a:endParaRPr lang="en-US" sz="2600" dirty="0"/>
          </a:p>
        </p:txBody>
      </p:sp>
    </p:spTree>
    <p:extLst>
      <p:ext uri="{BB962C8B-B14F-4D97-AF65-F5344CB8AC3E}">
        <p14:creationId xmlns:p14="http://schemas.microsoft.com/office/powerpoint/2010/main" val="31723001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322</TotalTime>
  <Words>1109</Words>
  <Application>Microsoft Office PowerPoint</Application>
  <PresentationFormat>On-screen Show (4:3)</PresentationFormat>
  <Paragraphs>120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Pushpin</vt:lpstr>
      <vt:lpstr>PowerPoint Presentation</vt:lpstr>
      <vt:lpstr>PowerPoint Presentation</vt:lpstr>
      <vt:lpstr>Dr. Beth Haney, DNP, FNP-C</vt:lpstr>
      <vt:lpstr>Research Interests</vt:lpstr>
      <vt:lpstr>Childhood Obesity</vt:lpstr>
      <vt:lpstr>Childhood Obesity</vt:lpstr>
      <vt:lpstr>Childhood Obesity</vt:lpstr>
      <vt:lpstr>Childhood Obesity</vt:lpstr>
      <vt:lpstr>Obesity</vt:lpstr>
      <vt:lpstr>Obesity</vt:lpstr>
      <vt:lpstr>Obesity</vt:lpstr>
      <vt:lpstr>Obesity</vt:lpstr>
      <vt:lpstr>Obesity</vt:lpstr>
      <vt:lpstr>Nutrition</vt:lpstr>
      <vt:lpstr>Nutrition</vt:lpstr>
      <vt:lpstr>Health Policy</vt:lpstr>
      <vt:lpstr>Women’s Health</vt:lpstr>
      <vt:lpstr>Works Completed and Ongoing</vt:lpstr>
      <vt:lpstr>Works Completed and Ongoing</vt:lpstr>
      <vt:lpstr>Works Completed and Ongoing</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dc:creator>
  <cp:lastModifiedBy>Sunil singh</cp:lastModifiedBy>
  <cp:revision>11</cp:revision>
  <dcterms:created xsi:type="dcterms:W3CDTF">2006-08-16T00:00:00Z</dcterms:created>
  <dcterms:modified xsi:type="dcterms:W3CDTF">2014-09-02T06:28:48Z</dcterms:modified>
</cp:coreProperties>
</file>