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30"/>
  </p:notesMasterIdLst>
  <p:sldIdLst>
    <p:sldId id="305" r:id="rId2"/>
    <p:sldId id="306" r:id="rId3"/>
    <p:sldId id="310" r:id="rId4"/>
    <p:sldId id="311" r:id="rId5"/>
    <p:sldId id="256" r:id="rId6"/>
    <p:sldId id="274" r:id="rId7"/>
    <p:sldId id="257" r:id="rId8"/>
    <p:sldId id="259" r:id="rId9"/>
    <p:sldId id="299" r:id="rId10"/>
    <p:sldId id="261" r:id="rId11"/>
    <p:sldId id="263" r:id="rId12"/>
    <p:sldId id="265" r:id="rId13"/>
    <p:sldId id="267" r:id="rId14"/>
    <p:sldId id="268" r:id="rId15"/>
    <p:sldId id="269" r:id="rId16"/>
    <p:sldId id="270" r:id="rId17"/>
    <p:sldId id="271" r:id="rId18"/>
    <p:sldId id="292" r:id="rId19"/>
    <p:sldId id="272" r:id="rId20"/>
    <p:sldId id="273" r:id="rId21"/>
    <p:sldId id="275" r:id="rId22"/>
    <p:sldId id="277" r:id="rId23"/>
    <p:sldId id="278" r:id="rId24"/>
    <p:sldId id="282" r:id="rId25"/>
    <p:sldId id="303" r:id="rId26"/>
    <p:sldId id="307" r:id="rId27"/>
    <p:sldId id="308" r:id="rId28"/>
    <p:sldId id="309"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00FF00"/>
    <a:srgbClr val="FF3300"/>
    <a:srgbClr val="FF9900"/>
    <a:srgbClr val="FFFF00"/>
    <a:srgbClr val="777777"/>
    <a:srgbClr val="4D4D4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0" autoAdjust="0"/>
    <p:restoredTop sz="94699" autoAdjust="0"/>
  </p:normalViewPr>
  <p:slideViewPr>
    <p:cSldViewPr snapToGrid="0">
      <p:cViewPr>
        <p:scale>
          <a:sx n="85" d="100"/>
          <a:sy n="85" d="100"/>
        </p:scale>
        <p:origin x="-91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6791371B-4C7A-4F08-8580-FD2D7CD9B4D6}" type="datetimeFigureOut">
              <a:rPr lang="en-US"/>
              <a:pPr>
                <a:defRPr/>
              </a:pPr>
              <a:t>10/17/2014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9DC88C14-17B8-447E-81D5-A3A5D937BC44}" type="slidenum">
              <a:rPr lang="en-US"/>
              <a:pPr>
                <a:defRPr/>
              </a:pPr>
              <a:t>‹#›</a:t>
            </a:fld>
            <a:endParaRPr lang="en-US"/>
          </a:p>
        </p:txBody>
      </p:sp>
    </p:spTree>
    <p:extLst>
      <p:ext uri="{BB962C8B-B14F-4D97-AF65-F5344CB8AC3E}">
        <p14:creationId xmlns:p14="http://schemas.microsoft.com/office/powerpoint/2010/main" val="29391384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57DB416C-BD25-4410-AC29-C87EA9E94CCC}" type="slidenum">
              <a:rPr lang="en-US" smtClean="0"/>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6132E2AA-B75F-4BF1-BEC8-344A5CCE4AA7}"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4137142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7A550476-2FB4-4F99-A294-5A64BBFC591D}"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685897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9706AFE4-E2EF-4C7C-9829-18558330615B}"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647772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rtlCol="0">
            <a:normAutofit/>
          </a:bodyPr>
          <a:lstStyle/>
          <a:p>
            <a:pPr lvl="0"/>
            <a:endParaRPr lang="en-US" noProof="0"/>
          </a:p>
        </p:txBody>
      </p:sp>
      <p:sp>
        <p:nvSpPr>
          <p:cNvPr id="4" name="Date Placeholder 3"/>
          <p:cNvSpPr>
            <a:spLocks noGrp="1"/>
          </p:cNvSpPr>
          <p:nvPr>
            <p:ph type="dt" sz="half" idx="10"/>
          </p:nvPr>
        </p:nvSpPr>
        <p:spPr>
          <a:xfrm>
            <a:off x="457200" y="6243638"/>
            <a:ext cx="21336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pPr>
              <a:defRPr/>
            </a:pPr>
            <a:fld id="{291947C5-7AC3-427D-8107-0353832F048A}" type="slidenum">
              <a:rPr lang="en-US"/>
              <a:pPr>
                <a:defRPr/>
              </a:pPr>
              <a:t>‹#›</a:t>
            </a:fld>
            <a:endParaRPr lang="en-US"/>
          </a:p>
        </p:txBody>
      </p:sp>
    </p:spTree>
    <p:extLst>
      <p:ext uri="{BB962C8B-B14F-4D97-AF65-F5344CB8AC3E}">
        <p14:creationId xmlns:p14="http://schemas.microsoft.com/office/powerpoint/2010/main" val="4145725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pPr>
              <a:defRPr/>
            </a:pP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pPr>
              <a:defRPr/>
            </a:pPr>
            <a:fld id="{48E9356B-7D45-4C42-BBFE-E2CFE03ED0FE}" type="slidenum">
              <a:rPr lang="en-US"/>
              <a:pPr>
                <a:defRPr/>
              </a:pPr>
              <a:t>‹#›</a:t>
            </a:fld>
            <a:endParaRPr lang="en-US"/>
          </a:p>
        </p:txBody>
      </p:sp>
    </p:spTree>
    <p:extLst>
      <p:ext uri="{BB962C8B-B14F-4D97-AF65-F5344CB8AC3E}">
        <p14:creationId xmlns:p14="http://schemas.microsoft.com/office/powerpoint/2010/main" val="2783875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CB5BD07-230E-4E08-A148-C92B9965825E}"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4129830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D72F1685-7AE3-4A6A-B991-3FED9FC7E0CF}"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586659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3E37428B-BBD5-467F-8CAF-661C2B239624}"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675009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704C6DEF-E816-4136-9107-13EA025D318D}" type="slidenum">
              <a:rPr lang="en-US"/>
              <a:pPr>
                <a:defRPr/>
              </a:pPr>
              <a:t>‹#›</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558761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FC033B55-A412-4EBF-9FB8-4D0C517658A4}" type="slidenum">
              <a:rPr lang="en-US"/>
              <a:pPr>
                <a:defRPr/>
              </a:pPr>
              <a:t>‹#›</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14170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A5C4F1BC-DE9B-4AD5-8745-8B7A8B1FAB83}" type="slidenum">
              <a:rPr lang="en-US"/>
              <a:pPr>
                <a:defRPr/>
              </a:pPr>
              <a:t>‹#›</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123345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CB62275B-9AAE-4005-97F5-18D4D82A5EF2}" type="slidenum">
              <a:rPr lang="en-US"/>
              <a:pPr>
                <a:defRPr/>
              </a:pPr>
              <a:t>‹#›</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Date Placeholder 3"/>
          <p:cNvSpPr>
            <a:spLocks noGrp="1"/>
          </p:cNvSpPr>
          <p:nvPr>
            <p:ph type="dt" sz="half" idx="16"/>
          </p:nvPr>
        </p:nvSpPr>
        <p:spPr/>
        <p:txBody>
          <a:bodyPr/>
          <a:lstStyle>
            <a:lvl1pPr>
              <a:defRPr/>
            </a:lvl1pPr>
          </a:lstStyle>
          <a:p>
            <a:pPr>
              <a:defRPr/>
            </a:pPr>
            <a:endParaRPr lang="en-US"/>
          </a:p>
        </p:txBody>
      </p:sp>
    </p:spTree>
    <p:extLst>
      <p:ext uri="{BB962C8B-B14F-4D97-AF65-F5344CB8AC3E}">
        <p14:creationId xmlns:p14="http://schemas.microsoft.com/office/powerpoint/2010/main" val="188006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B57BE8CA-C837-4114-986F-B86294A892C4}"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760040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latin typeface="Arial" charset="0"/>
              </a:defRPr>
            </a:lvl1pPr>
          </a:lstStyle>
          <a:p>
            <a:pPr>
              <a:defRPr/>
            </a:pPr>
            <a:fld id="{97E57619-339E-47A7-BA3A-F2361FEE0A9E}" type="slidenum">
              <a:rPr lang="en-US"/>
              <a:pPr>
                <a:defRPr/>
              </a:pPr>
              <a:t>‹#›</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latin typeface="Arial" charset="0"/>
              </a:defRPr>
            </a:lvl1pPr>
          </a:lstStyle>
          <a:p>
            <a:pPr>
              <a:defRPr/>
            </a:pP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latin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pitchFamily="34"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pitchFamily="34"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pitchFamily="34"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pitchFamily="34"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pitchFamily="34"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w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jpeg"/><Relationship Id="rId1" Type="http://schemas.openxmlformats.org/officeDocument/2006/relationships/slideLayout" Target="../slideLayouts/slideLayout4.xml"/><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3.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4100" name="Rectangle 8"/>
          <p:cNvSpPr>
            <a:spLocks noChangeArrowheads="1"/>
          </p:cNvSpPr>
          <p:nvPr/>
        </p:nvSpPr>
        <p:spPr bwMode="auto">
          <a:xfrm>
            <a:off x="2209800" y="6372225"/>
            <a:ext cx="54562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2000">
                <a:solidFill>
                  <a:srgbClr val="7030A0"/>
                </a:solidFill>
                <a:cs typeface="Arial" pitchFamily="34" charset="0"/>
              </a:rPr>
              <a:t>Contact us at: contact.omics@omicsonline.org</a:t>
            </a:r>
          </a:p>
        </p:txBody>
      </p:sp>
      <p:pic>
        <p:nvPicPr>
          <p:cNvPr id="4101"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3411538"/>
            <a:ext cx="9137650" cy="3362325"/>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400 leading-edge peer reviewed Open Access Journals and organizes over 300 International Conferences annually all over the world. OMICS Publishing Group journals have over 3 million readers and the fame and success of the same can be attributed to the strong editorial board which contains over 30000 eminent personalities that ensure a rapid, quality and quick review process. OMICS Group signed an agreement with more than 1000 International Societies to make healthcare information Open Access.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fontAlgn="auto" hangingPunct="1">
              <a:spcAft>
                <a:spcPts val="0"/>
              </a:spcAft>
              <a:defRPr/>
            </a:pPr>
            <a:r>
              <a:rPr lang="en-US" b="1"/>
              <a:t>Buccal/Sublingual</a:t>
            </a:r>
          </a:p>
        </p:txBody>
      </p:sp>
      <p:sp>
        <p:nvSpPr>
          <p:cNvPr id="13315" name="Rectangle 3"/>
          <p:cNvSpPr>
            <a:spLocks noGrp="1" noChangeArrowheads="1"/>
          </p:cNvSpPr>
          <p:nvPr>
            <p:ph sz="half" idx="1"/>
          </p:nvPr>
        </p:nvSpPr>
        <p:spPr>
          <a:xfrm>
            <a:off x="457200" y="1536700"/>
            <a:ext cx="3657600" cy="4589463"/>
          </a:xfrm>
        </p:spPr>
        <p:txBody>
          <a:bodyPr/>
          <a:lstStyle/>
          <a:p>
            <a:pPr eaLnBrk="1" hangingPunct="1"/>
            <a:r>
              <a:rPr lang="en-US" smtClean="0"/>
              <a:t>Advantages</a:t>
            </a:r>
          </a:p>
          <a:p>
            <a:pPr lvl="1" eaLnBrk="1" hangingPunct="1"/>
            <a:r>
              <a:rPr lang="en-US" sz="2000" smtClean="0"/>
              <a:t>By-pass First pass metabolism </a:t>
            </a:r>
          </a:p>
          <a:p>
            <a:pPr lvl="1" eaLnBrk="1" hangingPunct="1"/>
            <a:r>
              <a:rPr lang="en-US" sz="2000" smtClean="0"/>
              <a:t>Rapid absorption</a:t>
            </a:r>
          </a:p>
          <a:p>
            <a:pPr lvl="1" eaLnBrk="1" hangingPunct="1"/>
            <a:r>
              <a:rPr lang="en-US" sz="2000" smtClean="0"/>
              <a:t>Low enzymatic activity</a:t>
            </a:r>
          </a:p>
          <a:p>
            <a:pPr eaLnBrk="1" hangingPunct="1"/>
            <a:r>
              <a:rPr lang="en-US" smtClean="0"/>
              <a:t>Disadvantages </a:t>
            </a:r>
          </a:p>
          <a:p>
            <a:pPr lvl="1" eaLnBrk="1" hangingPunct="1"/>
            <a:r>
              <a:rPr lang="en-US" sz="2000" smtClean="0"/>
              <a:t>Discomfort during dissolution</a:t>
            </a:r>
          </a:p>
          <a:p>
            <a:pPr lvl="1" eaLnBrk="1" hangingPunct="1"/>
            <a:r>
              <a:rPr lang="en-US" sz="2000" smtClean="0"/>
              <a:t>Probability of swallowing- lost of effect</a:t>
            </a:r>
          </a:p>
          <a:p>
            <a:pPr lvl="1" eaLnBrk="1" hangingPunct="1"/>
            <a:r>
              <a:rPr lang="en-US" sz="2000" smtClean="0"/>
              <a:t>Small doses</a:t>
            </a:r>
          </a:p>
        </p:txBody>
      </p:sp>
      <p:sp>
        <p:nvSpPr>
          <p:cNvPr id="13316" name="Rectangle 4"/>
          <p:cNvSpPr>
            <a:spLocks noGrp="1" noChangeArrowheads="1"/>
          </p:cNvSpPr>
          <p:nvPr>
            <p:ph sz="half" idx="2"/>
          </p:nvPr>
        </p:nvSpPr>
        <p:spPr>
          <a:xfrm>
            <a:off x="4419600" y="1536700"/>
            <a:ext cx="3657600" cy="4589463"/>
          </a:xfrm>
        </p:spPr>
        <p:txBody>
          <a:bodyPr/>
          <a:lstStyle/>
          <a:p>
            <a:pPr eaLnBrk="1" hangingPunct="1"/>
            <a:r>
              <a:rPr lang="en-US" smtClean="0"/>
              <a:t>Traditional delivery system/devices</a:t>
            </a:r>
          </a:p>
          <a:p>
            <a:pPr lvl="1" eaLnBrk="1" hangingPunct="1"/>
            <a:r>
              <a:rPr lang="en-US" sz="2000" smtClean="0"/>
              <a:t>Tablets</a:t>
            </a:r>
          </a:p>
          <a:p>
            <a:pPr lvl="1" eaLnBrk="1" hangingPunct="1"/>
            <a:r>
              <a:rPr lang="en-US" sz="2000" smtClean="0"/>
              <a:t>Chewing gum</a:t>
            </a:r>
          </a:p>
          <a:p>
            <a:pPr eaLnBrk="1" hangingPunct="1">
              <a:buFont typeface="Wingdings" pitchFamily="2" charset="2"/>
              <a:buNone/>
            </a:pPr>
            <a:endParaRPr lang="en-US" sz="2400" smtClean="0"/>
          </a:p>
        </p:txBody>
      </p:sp>
      <p:pic>
        <p:nvPicPr>
          <p:cNvPr id="13317" name="Picture 7" descr="j026949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5338" y="3503613"/>
            <a:ext cx="1785937" cy="180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8" descr="PhotosToGo-T-63209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075" y="4729163"/>
            <a:ext cx="2001838"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fontAlgn="auto" hangingPunct="1">
              <a:spcAft>
                <a:spcPts val="0"/>
              </a:spcAft>
              <a:defRPr/>
            </a:pPr>
            <a:r>
              <a:rPr lang="en-US" b="1"/>
              <a:t>Rectal</a:t>
            </a:r>
          </a:p>
        </p:txBody>
      </p:sp>
      <p:sp>
        <p:nvSpPr>
          <p:cNvPr id="14339" name="Rectangle 4"/>
          <p:cNvSpPr>
            <a:spLocks noGrp="1" noChangeArrowheads="1"/>
          </p:cNvSpPr>
          <p:nvPr>
            <p:ph sz="half" idx="1"/>
          </p:nvPr>
        </p:nvSpPr>
        <p:spPr>
          <a:xfrm>
            <a:off x="457200" y="1536700"/>
            <a:ext cx="3657600" cy="4589463"/>
          </a:xfrm>
        </p:spPr>
        <p:txBody>
          <a:bodyPr/>
          <a:lstStyle/>
          <a:p>
            <a:pPr eaLnBrk="1" hangingPunct="1"/>
            <a:r>
              <a:rPr lang="en-US" smtClean="0"/>
              <a:t>Advantages</a:t>
            </a:r>
          </a:p>
          <a:p>
            <a:pPr lvl="1" eaLnBrk="1" hangingPunct="1"/>
            <a:r>
              <a:rPr lang="en-US" smtClean="0"/>
              <a:t>By-pass first pass metabolism</a:t>
            </a:r>
          </a:p>
          <a:p>
            <a:pPr lvl="1" eaLnBrk="1" hangingPunct="1"/>
            <a:r>
              <a:rPr lang="en-US" smtClean="0"/>
              <a:t>Useful for children</a:t>
            </a:r>
          </a:p>
          <a:p>
            <a:pPr eaLnBrk="1" hangingPunct="1"/>
            <a:r>
              <a:rPr lang="en-US" smtClean="0"/>
              <a:t>Disadvantages</a:t>
            </a:r>
          </a:p>
          <a:p>
            <a:pPr lvl="1" eaLnBrk="1" hangingPunct="1"/>
            <a:r>
              <a:rPr lang="en-US" smtClean="0"/>
              <a:t>Absorption depends on disease state</a:t>
            </a:r>
          </a:p>
          <a:p>
            <a:pPr lvl="1" eaLnBrk="1" hangingPunct="1"/>
            <a:r>
              <a:rPr lang="en-US" smtClean="0"/>
              <a:t>Degradation by bacterial flora</a:t>
            </a:r>
          </a:p>
          <a:p>
            <a:pPr lvl="1" eaLnBrk="1" hangingPunct="1"/>
            <a:r>
              <a:rPr lang="en-US" smtClean="0"/>
              <a:t>Uncomfortable</a:t>
            </a:r>
          </a:p>
          <a:p>
            <a:pPr lvl="1" eaLnBrk="1" hangingPunct="1">
              <a:buFontTx/>
              <a:buNone/>
            </a:pPr>
            <a:endParaRPr lang="en-US" smtClean="0"/>
          </a:p>
          <a:p>
            <a:pPr lvl="1" eaLnBrk="1" hangingPunct="1"/>
            <a:endParaRPr lang="en-US" smtClean="0"/>
          </a:p>
        </p:txBody>
      </p:sp>
      <p:sp>
        <p:nvSpPr>
          <p:cNvPr id="14340" name="Rectangle 5"/>
          <p:cNvSpPr>
            <a:spLocks noGrp="1" noChangeArrowheads="1"/>
          </p:cNvSpPr>
          <p:nvPr>
            <p:ph sz="half" idx="2"/>
          </p:nvPr>
        </p:nvSpPr>
        <p:spPr>
          <a:xfrm>
            <a:off x="4419600" y="1536700"/>
            <a:ext cx="3657600" cy="4589463"/>
          </a:xfrm>
        </p:spPr>
        <p:txBody>
          <a:bodyPr/>
          <a:lstStyle/>
          <a:p>
            <a:pPr eaLnBrk="1" hangingPunct="1"/>
            <a:r>
              <a:rPr lang="en-US" smtClean="0"/>
              <a:t>Traditional delivery system/devices</a:t>
            </a:r>
          </a:p>
          <a:p>
            <a:pPr lvl="1" eaLnBrk="1" hangingPunct="1"/>
            <a:r>
              <a:rPr lang="en-US" smtClean="0"/>
              <a:t>Suppository</a:t>
            </a:r>
          </a:p>
          <a:p>
            <a:pPr lvl="1" eaLnBrk="1" hangingPunct="1"/>
            <a:r>
              <a:rPr lang="en-US" smtClean="0"/>
              <a:t>Enema</a:t>
            </a:r>
          </a:p>
          <a:p>
            <a:pPr eaLnBrk="1" hangingPunct="1"/>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fontAlgn="auto" hangingPunct="1">
              <a:spcAft>
                <a:spcPts val="0"/>
              </a:spcAft>
              <a:defRPr/>
            </a:pPr>
            <a:r>
              <a:rPr lang="en-US" b="1"/>
              <a:t>Intravenous (IV)</a:t>
            </a:r>
          </a:p>
        </p:txBody>
      </p:sp>
      <p:sp>
        <p:nvSpPr>
          <p:cNvPr id="15363" name="Rectangle 4"/>
          <p:cNvSpPr>
            <a:spLocks noGrp="1" noChangeArrowheads="1"/>
          </p:cNvSpPr>
          <p:nvPr>
            <p:ph sz="half" idx="1"/>
          </p:nvPr>
        </p:nvSpPr>
        <p:spPr>
          <a:xfrm>
            <a:off x="457200" y="1536700"/>
            <a:ext cx="3657600" cy="4589463"/>
          </a:xfrm>
        </p:spPr>
        <p:txBody>
          <a:bodyPr/>
          <a:lstStyle/>
          <a:p>
            <a:pPr eaLnBrk="1" hangingPunct="1">
              <a:lnSpc>
                <a:spcPct val="80000"/>
              </a:lnSpc>
            </a:pPr>
            <a:r>
              <a:rPr lang="en-US" sz="2400" b="1" smtClean="0"/>
              <a:t>Advantages</a:t>
            </a:r>
          </a:p>
          <a:p>
            <a:pPr lvl="1" eaLnBrk="1" hangingPunct="1">
              <a:lnSpc>
                <a:spcPct val="80000"/>
              </a:lnSpc>
            </a:pPr>
            <a:r>
              <a:rPr lang="en-US" sz="2000" b="1" smtClean="0"/>
              <a:t>Drug 100% bioavailable</a:t>
            </a:r>
          </a:p>
          <a:p>
            <a:pPr lvl="1" eaLnBrk="1" hangingPunct="1">
              <a:lnSpc>
                <a:spcPct val="80000"/>
              </a:lnSpc>
            </a:pPr>
            <a:r>
              <a:rPr lang="en-US" sz="2000" b="1" smtClean="0"/>
              <a:t>Rapid response</a:t>
            </a:r>
          </a:p>
          <a:p>
            <a:pPr lvl="1" eaLnBrk="1" hangingPunct="1">
              <a:lnSpc>
                <a:spcPct val="80000"/>
              </a:lnSpc>
            </a:pPr>
            <a:r>
              <a:rPr lang="en-US" sz="2000" b="1" smtClean="0"/>
              <a:t>Total control of blood concentration</a:t>
            </a:r>
          </a:p>
          <a:p>
            <a:pPr lvl="1" eaLnBrk="1" hangingPunct="1">
              <a:lnSpc>
                <a:spcPct val="80000"/>
              </a:lnSpc>
            </a:pPr>
            <a:r>
              <a:rPr lang="en-US" sz="2000" b="1" smtClean="0"/>
              <a:t>Maximize incorporation of degradable drugs</a:t>
            </a:r>
          </a:p>
          <a:p>
            <a:pPr lvl="1" eaLnBrk="1" hangingPunct="1">
              <a:lnSpc>
                <a:spcPct val="80000"/>
              </a:lnSpc>
            </a:pPr>
            <a:r>
              <a:rPr lang="en-US" sz="2000" b="1" smtClean="0"/>
              <a:t>By-pass FPM</a:t>
            </a:r>
          </a:p>
          <a:p>
            <a:pPr eaLnBrk="1" hangingPunct="1">
              <a:lnSpc>
                <a:spcPct val="80000"/>
              </a:lnSpc>
            </a:pPr>
            <a:r>
              <a:rPr lang="en-US" sz="2400" b="1" smtClean="0"/>
              <a:t>Disadvantages</a:t>
            </a:r>
          </a:p>
          <a:p>
            <a:pPr lvl="1" eaLnBrk="1" hangingPunct="1">
              <a:lnSpc>
                <a:spcPct val="80000"/>
              </a:lnSpc>
            </a:pPr>
            <a:r>
              <a:rPr lang="en-US" sz="2000" b="1" smtClean="0"/>
              <a:t>Invasive</a:t>
            </a:r>
          </a:p>
          <a:p>
            <a:pPr lvl="1" eaLnBrk="1" hangingPunct="1">
              <a:lnSpc>
                <a:spcPct val="80000"/>
              </a:lnSpc>
            </a:pPr>
            <a:r>
              <a:rPr lang="en-US" sz="2000" b="1" smtClean="0"/>
              <a:t>Trained personnel</a:t>
            </a:r>
          </a:p>
          <a:p>
            <a:pPr lvl="1" eaLnBrk="1" hangingPunct="1">
              <a:lnSpc>
                <a:spcPct val="80000"/>
              </a:lnSpc>
            </a:pPr>
            <a:r>
              <a:rPr lang="en-US" sz="2000" b="1" smtClean="0"/>
              <a:t>Possible toxicity due to incorrect dosing</a:t>
            </a:r>
          </a:p>
          <a:p>
            <a:pPr lvl="1" eaLnBrk="1" hangingPunct="1">
              <a:lnSpc>
                <a:spcPct val="80000"/>
              </a:lnSpc>
            </a:pPr>
            <a:r>
              <a:rPr lang="en-US" sz="2000" b="1" smtClean="0"/>
              <a:t>sterility</a:t>
            </a:r>
          </a:p>
          <a:p>
            <a:pPr lvl="1" eaLnBrk="1" hangingPunct="1">
              <a:lnSpc>
                <a:spcPct val="80000"/>
              </a:lnSpc>
              <a:buFontTx/>
              <a:buNone/>
            </a:pPr>
            <a:endParaRPr lang="en-US" sz="2000" b="1" smtClean="0"/>
          </a:p>
          <a:p>
            <a:pPr lvl="1" eaLnBrk="1" hangingPunct="1">
              <a:lnSpc>
                <a:spcPct val="80000"/>
              </a:lnSpc>
            </a:pPr>
            <a:endParaRPr lang="en-US" sz="2000" b="1" smtClean="0"/>
          </a:p>
        </p:txBody>
      </p:sp>
      <p:sp>
        <p:nvSpPr>
          <p:cNvPr id="15364" name="Rectangle 5"/>
          <p:cNvSpPr>
            <a:spLocks noGrp="1" noChangeArrowheads="1"/>
          </p:cNvSpPr>
          <p:nvPr>
            <p:ph sz="half" idx="2"/>
          </p:nvPr>
        </p:nvSpPr>
        <p:spPr>
          <a:xfrm>
            <a:off x="4419600" y="1536700"/>
            <a:ext cx="3657600" cy="4589463"/>
          </a:xfrm>
        </p:spPr>
        <p:txBody>
          <a:bodyPr/>
          <a:lstStyle/>
          <a:p>
            <a:pPr eaLnBrk="1" hangingPunct="1">
              <a:lnSpc>
                <a:spcPct val="90000"/>
              </a:lnSpc>
            </a:pPr>
            <a:r>
              <a:rPr lang="en-US" sz="3200" smtClean="0"/>
              <a:t>Traditional delivery system/devices</a:t>
            </a:r>
          </a:p>
          <a:p>
            <a:pPr lvl="1" eaLnBrk="1" hangingPunct="1">
              <a:lnSpc>
                <a:spcPct val="90000"/>
              </a:lnSpc>
            </a:pPr>
            <a:r>
              <a:rPr lang="en-US" sz="2800" smtClean="0"/>
              <a:t>Injection-bolus</a:t>
            </a:r>
          </a:p>
          <a:p>
            <a:pPr lvl="1" eaLnBrk="1" hangingPunct="1">
              <a:lnSpc>
                <a:spcPct val="90000"/>
              </a:lnSpc>
            </a:pPr>
            <a:r>
              <a:rPr lang="en-US" sz="2800" smtClean="0"/>
              <a:t>IV bag - infusion</a:t>
            </a:r>
          </a:p>
          <a:p>
            <a:pPr lvl="1" eaLnBrk="1" hangingPunct="1">
              <a:lnSpc>
                <a:spcPct val="90000"/>
              </a:lnSpc>
            </a:pPr>
            <a:endParaRPr lang="en-US" sz="2800" smtClean="0"/>
          </a:p>
          <a:p>
            <a:pPr eaLnBrk="1" hangingPunct="1">
              <a:lnSpc>
                <a:spcPct val="90000"/>
              </a:lnSpc>
            </a:pPr>
            <a:endParaRPr lang="en-US" b="1" smtClean="0"/>
          </a:p>
        </p:txBody>
      </p:sp>
      <p:grpSp>
        <p:nvGrpSpPr>
          <p:cNvPr id="15365" name="Group 9"/>
          <p:cNvGrpSpPr>
            <a:grpSpLocks/>
          </p:cNvGrpSpPr>
          <p:nvPr/>
        </p:nvGrpSpPr>
        <p:grpSpPr bwMode="auto">
          <a:xfrm>
            <a:off x="5799138" y="3778250"/>
            <a:ext cx="2127250" cy="2532063"/>
            <a:chOff x="3653" y="2380"/>
            <a:chExt cx="1340" cy="1595"/>
          </a:xfrm>
        </p:grpSpPr>
        <p:pic>
          <p:nvPicPr>
            <p:cNvPr id="15366" name="Picture 6" descr="PhotosToGo-T-1003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3997" y="2423"/>
              <a:ext cx="426" cy="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7" descr="j009175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589" y="2380"/>
              <a:ext cx="404" cy="1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8" descr="buender1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653" y="2813"/>
              <a:ext cx="433" cy="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en-US" b="1"/>
              <a:t>Subcutaneous</a:t>
            </a:r>
          </a:p>
        </p:txBody>
      </p:sp>
      <p:sp>
        <p:nvSpPr>
          <p:cNvPr id="16387" name="Rectangle 4"/>
          <p:cNvSpPr>
            <a:spLocks noGrp="1" noChangeArrowheads="1"/>
          </p:cNvSpPr>
          <p:nvPr>
            <p:ph sz="half" idx="1"/>
          </p:nvPr>
        </p:nvSpPr>
        <p:spPr>
          <a:xfrm>
            <a:off x="457200" y="1536700"/>
            <a:ext cx="3657600" cy="4589463"/>
          </a:xfrm>
        </p:spPr>
        <p:txBody>
          <a:bodyPr/>
          <a:lstStyle/>
          <a:p>
            <a:pPr eaLnBrk="1" hangingPunct="1"/>
            <a:r>
              <a:rPr lang="en-US" sz="3200" smtClean="0"/>
              <a:t>Advantages</a:t>
            </a:r>
          </a:p>
          <a:p>
            <a:pPr lvl="1" eaLnBrk="1" hangingPunct="1"/>
            <a:r>
              <a:rPr lang="en-US" sz="2800" smtClean="0"/>
              <a:t>Patient self-administration </a:t>
            </a:r>
          </a:p>
          <a:p>
            <a:pPr lvl="1" eaLnBrk="1" hangingPunct="1"/>
            <a:r>
              <a:rPr lang="en-US" sz="2800" smtClean="0"/>
              <a:t>Slow, complete absorption</a:t>
            </a:r>
          </a:p>
          <a:p>
            <a:pPr lvl="1" eaLnBrk="1" hangingPunct="1"/>
            <a:r>
              <a:rPr lang="en-US" sz="2800" smtClean="0"/>
              <a:t>By-pass FPM</a:t>
            </a:r>
          </a:p>
        </p:txBody>
      </p:sp>
      <p:sp>
        <p:nvSpPr>
          <p:cNvPr id="16388" name="Rectangle 5"/>
          <p:cNvSpPr>
            <a:spLocks noGrp="1" noChangeArrowheads="1"/>
          </p:cNvSpPr>
          <p:nvPr>
            <p:ph sz="half" idx="2"/>
          </p:nvPr>
        </p:nvSpPr>
        <p:spPr>
          <a:xfrm>
            <a:off x="4419600" y="1536700"/>
            <a:ext cx="3657600" cy="4589463"/>
          </a:xfrm>
        </p:spPr>
        <p:txBody>
          <a:bodyPr/>
          <a:lstStyle/>
          <a:p>
            <a:pPr eaLnBrk="1" hangingPunct="1"/>
            <a:r>
              <a:rPr lang="en-US" sz="3200" smtClean="0"/>
              <a:t>Disadvantages</a:t>
            </a:r>
          </a:p>
          <a:p>
            <a:pPr lvl="1" eaLnBrk="1" hangingPunct="1"/>
            <a:r>
              <a:rPr lang="en-US" sz="2800" smtClean="0"/>
              <a:t>Invasive </a:t>
            </a:r>
          </a:p>
          <a:p>
            <a:pPr lvl="1" eaLnBrk="1" hangingPunct="1"/>
            <a:r>
              <a:rPr lang="en-US" sz="2800" smtClean="0"/>
              <a:t>Irritation, inflammation</a:t>
            </a:r>
          </a:p>
          <a:p>
            <a:pPr lvl="1" eaLnBrk="1" hangingPunct="1"/>
            <a:r>
              <a:rPr lang="en-US" sz="2800" smtClean="0"/>
              <a:t>Maximum dose volume - 2mL</a:t>
            </a:r>
          </a:p>
          <a:p>
            <a:pPr eaLnBrk="1" hangingPunct="1"/>
            <a:endParaRPr lang="en-US" sz="32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fontAlgn="auto" hangingPunct="1">
              <a:spcAft>
                <a:spcPts val="0"/>
              </a:spcAft>
              <a:defRPr/>
            </a:pPr>
            <a:r>
              <a:rPr lang="en-US" b="1"/>
              <a:t>Intramuscular</a:t>
            </a:r>
          </a:p>
        </p:txBody>
      </p:sp>
      <p:sp>
        <p:nvSpPr>
          <p:cNvPr id="17411" name="Rectangle 4"/>
          <p:cNvSpPr>
            <a:spLocks noGrp="1" noChangeArrowheads="1"/>
          </p:cNvSpPr>
          <p:nvPr>
            <p:ph sz="half" idx="1"/>
          </p:nvPr>
        </p:nvSpPr>
        <p:spPr>
          <a:xfrm>
            <a:off x="457200" y="1536700"/>
            <a:ext cx="3657600" cy="4589463"/>
          </a:xfrm>
        </p:spPr>
        <p:txBody>
          <a:bodyPr/>
          <a:lstStyle/>
          <a:p>
            <a:pPr eaLnBrk="1" hangingPunct="1"/>
            <a:r>
              <a:rPr lang="en-US" sz="3200" smtClean="0"/>
              <a:t>Advantages</a:t>
            </a:r>
          </a:p>
          <a:p>
            <a:pPr lvl="1" eaLnBrk="1" hangingPunct="1"/>
            <a:r>
              <a:rPr lang="en-US" sz="2800" smtClean="0"/>
              <a:t>Patient can administer the drug himself</a:t>
            </a:r>
          </a:p>
          <a:p>
            <a:pPr lvl="1" eaLnBrk="1" hangingPunct="1"/>
            <a:r>
              <a:rPr lang="en-US" sz="2800" smtClean="0"/>
              <a:t>Larger volume than subcutaneous</a:t>
            </a:r>
          </a:p>
          <a:p>
            <a:pPr lvl="1" eaLnBrk="1" hangingPunct="1"/>
            <a:r>
              <a:rPr lang="en-US" sz="2800" smtClean="0"/>
              <a:t>By-pass first pass metabolism</a:t>
            </a:r>
          </a:p>
          <a:p>
            <a:pPr lvl="1" eaLnBrk="1" hangingPunct="1"/>
            <a:endParaRPr lang="en-US" sz="2800" smtClean="0"/>
          </a:p>
        </p:txBody>
      </p:sp>
      <p:sp>
        <p:nvSpPr>
          <p:cNvPr id="17412" name="Rectangle 5"/>
          <p:cNvSpPr>
            <a:spLocks noGrp="1" noChangeArrowheads="1"/>
          </p:cNvSpPr>
          <p:nvPr>
            <p:ph sz="half" idx="2"/>
          </p:nvPr>
        </p:nvSpPr>
        <p:spPr>
          <a:xfrm>
            <a:off x="4419600" y="1536700"/>
            <a:ext cx="3657600" cy="4589463"/>
          </a:xfrm>
        </p:spPr>
        <p:txBody>
          <a:bodyPr/>
          <a:lstStyle/>
          <a:p>
            <a:pPr eaLnBrk="1" hangingPunct="1"/>
            <a:r>
              <a:rPr lang="en-US" sz="3200" smtClean="0"/>
              <a:t>Disadvantages	</a:t>
            </a:r>
          </a:p>
          <a:p>
            <a:pPr lvl="1" eaLnBrk="1" hangingPunct="1"/>
            <a:r>
              <a:rPr lang="en-US" sz="2800" smtClean="0"/>
              <a:t>Invasive – patient disconfort</a:t>
            </a:r>
          </a:p>
          <a:p>
            <a:pPr lvl="1" eaLnBrk="1" hangingPunct="1"/>
            <a:r>
              <a:rPr lang="en-US" sz="2800" smtClean="0"/>
              <a:t>Irritation, inflamation</a:t>
            </a:r>
          </a:p>
          <a:p>
            <a:pPr lvl="1" eaLnBrk="1" hangingPunct="1"/>
            <a:r>
              <a:rPr lang="en-US" sz="2800" smtClean="0"/>
              <a:t>May require some training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p:txBody>
          <a:bodyPr/>
          <a:lstStyle/>
          <a:p>
            <a:pPr eaLnBrk="1" fontAlgn="auto" hangingPunct="1">
              <a:spcAft>
                <a:spcPts val="0"/>
              </a:spcAft>
              <a:defRPr/>
            </a:pPr>
            <a:r>
              <a:rPr lang="en-US" b="1"/>
              <a:t>Inhalers</a:t>
            </a:r>
          </a:p>
        </p:txBody>
      </p:sp>
      <p:sp>
        <p:nvSpPr>
          <p:cNvPr id="18435" name="Rectangle 5"/>
          <p:cNvSpPr>
            <a:spLocks noGrp="1" noChangeArrowheads="1"/>
          </p:cNvSpPr>
          <p:nvPr>
            <p:ph sz="half" idx="1"/>
          </p:nvPr>
        </p:nvSpPr>
        <p:spPr>
          <a:xfrm>
            <a:off x="457200" y="1536700"/>
            <a:ext cx="3657600" cy="4589463"/>
          </a:xfrm>
        </p:spPr>
        <p:txBody>
          <a:bodyPr/>
          <a:lstStyle/>
          <a:p>
            <a:pPr eaLnBrk="1" hangingPunct="1"/>
            <a:r>
              <a:rPr lang="en-US" sz="3200" smtClean="0"/>
              <a:t>Advantages</a:t>
            </a:r>
          </a:p>
          <a:p>
            <a:pPr lvl="1" eaLnBrk="1" hangingPunct="1"/>
            <a:r>
              <a:rPr lang="en-US" sz="2800" smtClean="0"/>
              <a:t>By-pass FPM</a:t>
            </a:r>
          </a:p>
          <a:p>
            <a:pPr lvl="1" eaLnBrk="1" hangingPunct="1"/>
            <a:r>
              <a:rPr lang="en-US" sz="2800" smtClean="0"/>
              <a:t>Gases are rapidly absorbed</a:t>
            </a:r>
          </a:p>
          <a:p>
            <a:pPr lvl="1" eaLnBrk="1" hangingPunct="1"/>
            <a:endParaRPr lang="en-US" sz="2800" smtClean="0"/>
          </a:p>
        </p:txBody>
      </p:sp>
      <p:sp>
        <p:nvSpPr>
          <p:cNvPr id="18436" name="Rectangle 6"/>
          <p:cNvSpPr>
            <a:spLocks noGrp="1" noChangeArrowheads="1"/>
          </p:cNvSpPr>
          <p:nvPr>
            <p:ph sz="half" idx="2"/>
          </p:nvPr>
        </p:nvSpPr>
        <p:spPr>
          <a:xfrm>
            <a:off x="4419600" y="1536700"/>
            <a:ext cx="3657600" cy="4589463"/>
          </a:xfrm>
        </p:spPr>
        <p:txBody>
          <a:bodyPr/>
          <a:lstStyle/>
          <a:p>
            <a:pPr eaLnBrk="1" hangingPunct="1"/>
            <a:r>
              <a:rPr lang="en-US" sz="3200" smtClean="0"/>
              <a:t>Disadvantages</a:t>
            </a:r>
          </a:p>
          <a:p>
            <a:pPr lvl="1" eaLnBrk="1" hangingPunct="1"/>
            <a:r>
              <a:rPr lang="en-US" sz="2800" smtClean="0"/>
              <a:t>Solids and liquids can be absorbed if size is below 0.5um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p:txBody>
          <a:bodyPr/>
          <a:lstStyle/>
          <a:p>
            <a:pPr eaLnBrk="1" fontAlgn="auto" hangingPunct="1">
              <a:spcAft>
                <a:spcPts val="0"/>
              </a:spcAft>
              <a:defRPr/>
            </a:pPr>
            <a:r>
              <a:rPr lang="en-US" b="1"/>
              <a:t>Transdermal</a:t>
            </a:r>
          </a:p>
        </p:txBody>
      </p:sp>
      <p:sp>
        <p:nvSpPr>
          <p:cNvPr id="27653" name="Rectangle 5"/>
          <p:cNvSpPr>
            <a:spLocks noGrp="1" noChangeArrowheads="1"/>
          </p:cNvSpPr>
          <p:nvPr>
            <p:ph sz="half" idx="1"/>
          </p:nvPr>
        </p:nvSpPr>
        <p:spPr>
          <a:xfrm>
            <a:off x="457200" y="1600200"/>
            <a:ext cx="4038600" cy="4752975"/>
          </a:xfrm>
        </p:spPr>
        <p:txBody>
          <a:bodyPr rtlCol="0">
            <a:normAutofit fontScale="92500" lnSpcReduction="20000"/>
          </a:bodyPr>
          <a:lstStyle/>
          <a:p>
            <a:pPr eaLnBrk="1" fontAlgn="auto" hangingPunct="1">
              <a:spcAft>
                <a:spcPts val="0"/>
              </a:spcAft>
              <a:defRPr/>
            </a:pPr>
            <a:r>
              <a:rPr lang="en-US" sz="3200"/>
              <a:t>Advantages</a:t>
            </a:r>
          </a:p>
          <a:p>
            <a:pPr marL="640080" lvl="1" eaLnBrk="1" fontAlgn="auto" hangingPunct="1">
              <a:spcAft>
                <a:spcPts val="0"/>
              </a:spcAft>
              <a:defRPr/>
            </a:pPr>
            <a:r>
              <a:rPr lang="en-US" sz="2800"/>
              <a:t>Local effect</a:t>
            </a:r>
          </a:p>
          <a:p>
            <a:pPr marL="640080" lvl="1" eaLnBrk="1" fontAlgn="auto" hangingPunct="1">
              <a:spcAft>
                <a:spcPts val="0"/>
              </a:spcAft>
              <a:defRPr/>
            </a:pPr>
            <a:r>
              <a:rPr lang="en-US" sz="2800"/>
              <a:t>Ease of administration</a:t>
            </a:r>
          </a:p>
          <a:p>
            <a:pPr eaLnBrk="1" fontAlgn="auto" hangingPunct="1">
              <a:spcAft>
                <a:spcPts val="0"/>
              </a:spcAft>
              <a:defRPr/>
            </a:pPr>
            <a:r>
              <a:rPr lang="en-US" sz="3200"/>
              <a:t>Disadvantages</a:t>
            </a:r>
          </a:p>
          <a:p>
            <a:pPr marL="640080" lvl="1" eaLnBrk="1" fontAlgn="auto" hangingPunct="1">
              <a:spcAft>
                <a:spcPts val="0"/>
              </a:spcAft>
              <a:defRPr/>
            </a:pPr>
            <a:r>
              <a:rPr lang="en-US" sz="2800"/>
              <a:t>Low absorption for some drugs</a:t>
            </a:r>
          </a:p>
          <a:p>
            <a:pPr marL="640080" lvl="1" eaLnBrk="1" fontAlgn="auto" hangingPunct="1">
              <a:spcAft>
                <a:spcPts val="0"/>
              </a:spcAft>
              <a:defRPr/>
            </a:pPr>
            <a:r>
              <a:rPr lang="en-US" sz="2800"/>
              <a:t>May cause allergic reactions</a:t>
            </a:r>
          </a:p>
          <a:p>
            <a:pPr eaLnBrk="1" fontAlgn="auto" hangingPunct="1">
              <a:spcAft>
                <a:spcPts val="0"/>
              </a:spcAft>
              <a:defRPr/>
            </a:pPr>
            <a:endParaRPr lang="en-US" sz="3200"/>
          </a:p>
        </p:txBody>
      </p:sp>
      <p:sp>
        <p:nvSpPr>
          <p:cNvPr id="27654" name="Rectangle 6"/>
          <p:cNvSpPr>
            <a:spLocks noGrp="1" noChangeArrowheads="1"/>
          </p:cNvSpPr>
          <p:nvPr>
            <p:ph sz="half" idx="2"/>
          </p:nvPr>
        </p:nvSpPr>
        <p:spPr>
          <a:xfrm>
            <a:off x="4648200" y="1600200"/>
            <a:ext cx="3849688" cy="1911350"/>
          </a:xfrm>
        </p:spPr>
        <p:txBody>
          <a:bodyPr rtlCol="0">
            <a:normAutofit fontScale="92500" lnSpcReduction="20000"/>
          </a:bodyPr>
          <a:lstStyle/>
          <a:p>
            <a:pPr eaLnBrk="1" fontAlgn="auto" hangingPunct="1">
              <a:spcAft>
                <a:spcPts val="0"/>
              </a:spcAft>
              <a:defRPr/>
            </a:pPr>
            <a:r>
              <a:rPr lang="en-US" sz="3200"/>
              <a:t>Requirements</a:t>
            </a:r>
          </a:p>
          <a:p>
            <a:pPr marL="640080" lvl="1" eaLnBrk="1" fontAlgn="auto" hangingPunct="1">
              <a:spcAft>
                <a:spcPts val="0"/>
              </a:spcAft>
              <a:defRPr/>
            </a:pPr>
            <a:r>
              <a:rPr lang="en-US" sz="3200"/>
              <a:t>Low dosage &lt;10 mg/mL</a:t>
            </a:r>
          </a:p>
          <a:p>
            <a:pPr marL="640080" lvl="1" eaLnBrk="1" fontAlgn="auto" hangingPunct="1">
              <a:spcAft>
                <a:spcPts val="0"/>
              </a:spcAft>
              <a:defRPr/>
            </a:pPr>
            <a:r>
              <a:rPr lang="en-US" sz="3200"/>
              <a:t>MW&lt; 1,000</a:t>
            </a:r>
          </a:p>
          <a:p>
            <a:pPr eaLnBrk="1" fontAlgn="auto" hangingPunct="1">
              <a:spcAft>
                <a:spcPts val="0"/>
              </a:spcAft>
              <a:defRPr/>
            </a:pPr>
            <a:endParaRPr lang="en-US" sz="3200"/>
          </a:p>
        </p:txBody>
      </p:sp>
      <p:pic>
        <p:nvPicPr>
          <p:cNvPr id="19461" name="Picture 7" descr="PhotosToGo-T-82304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9488" y="4471988"/>
            <a:ext cx="1423987"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8" descr="PhotosToGo-T-96286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8700" y="4170363"/>
            <a:ext cx="2232025" cy="147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b="1"/>
              <a:t>Factors Influencing the Selection of the Delivery Route</a:t>
            </a:r>
          </a:p>
        </p:txBody>
      </p:sp>
      <p:sp>
        <p:nvSpPr>
          <p:cNvPr id="20483" name="Rectangle 3"/>
          <p:cNvSpPr>
            <a:spLocks noGrp="1" noChangeArrowheads="1"/>
          </p:cNvSpPr>
          <p:nvPr>
            <p:ph idx="1"/>
          </p:nvPr>
        </p:nvSpPr>
        <p:spPr/>
        <p:txBody>
          <a:bodyPr/>
          <a:lstStyle/>
          <a:p>
            <a:pPr eaLnBrk="1" hangingPunct="1"/>
            <a:r>
              <a:rPr lang="en-US" sz="3600" smtClean="0"/>
              <a:t>Drug physico-chemical properties</a:t>
            </a:r>
          </a:p>
          <a:p>
            <a:pPr lvl="1" eaLnBrk="1" hangingPunct="1"/>
            <a:r>
              <a:rPr lang="en-US" b="1" smtClean="0"/>
              <a:t>Drug molecular size (molecular weight)</a:t>
            </a:r>
          </a:p>
          <a:p>
            <a:pPr lvl="1" eaLnBrk="1" hangingPunct="1"/>
            <a:r>
              <a:rPr lang="en-US" b="1" smtClean="0"/>
              <a:t>Half-life</a:t>
            </a:r>
          </a:p>
          <a:p>
            <a:pPr lvl="1" eaLnBrk="1" hangingPunct="1"/>
            <a:r>
              <a:rPr lang="en-US" b="1" smtClean="0"/>
              <a:t>Chemical stability</a:t>
            </a:r>
          </a:p>
          <a:p>
            <a:pPr lvl="1" eaLnBrk="1" hangingPunct="1"/>
            <a:r>
              <a:rPr lang="en-US" b="1" smtClean="0"/>
              <a:t>Loss of biological activity in aqueous solution</a:t>
            </a:r>
          </a:p>
          <a:p>
            <a:pPr lvl="2" eaLnBrk="1" hangingPunct="1"/>
            <a:r>
              <a:rPr lang="en-US" b="1" smtClean="0"/>
              <a:t>Proteins</a:t>
            </a:r>
          </a:p>
          <a:p>
            <a:pPr lvl="3" eaLnBrk="1" hangingPunct="1"/>
            <a:r>
              <a:rPr lang="en-US" b="1" smtClean="0"/>
              <a:t>Denaturation, degradation</a:t>
            </a:r>
          </a:p>
          <a:p>
            <a:pPr lvl="1" eaLnBrk="1" hangingPunct="1"/>
            <a:endParaRPr lang="en-US" b="1" smtClean="0"/>
          </a:p>
          <a:p>
            <a:pPr lvl="1" eaLnBrk="1" hangingPunct="1">
              <a:buFontTx/>
              <a:buNone/>
            </a:pPr>
            <a:endParaRPr lang="en-US" b="1"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b="1"/>
              <a:t>Factors Influencing the Selection of the Delivery Route</a:t>
            </a:r>
          </a:p>
        </p:txBody>
      </p:sp>
      <p:sp>
        <p:nvSpPr>
          <p:cNvPr id="21507" name="Rectangle 3"/>
          <p:cNvSpPr>
            <a:spLocks noGrp="1" noChangeArrowheads="1"/>
          </p:cNvSpPr>
          <p:nvPr>
            <p:ph idx="1"/>
          </p:nvPr>
        </p:nvSpPr>
        <p:spPr/>
        <p:txBody>
          <a:bodyPr/>
          <a:lstStyle/>
          <a:p>
            <a:pPr lvl="1" eaLnBrk="1" hangingPunct="1"/>
            <a:r>
              <a:rPr lang="en-US" b="1" smtClean="0"/>
              <a:t>Solubility in aqueous solution (hydrophobicity/hydrophilicity)</a:t>
            </a:r>
          </a:p>
          <a:p>
            <a:pPr lvl="2" eaLnBrk="1" hangingPunct="1"/>
            <a:r>
              <a:rPr lang="en-US" b="1" smtClean="0"/>
              <a:t>pH</a:t>
            </a:r>
          </a:p>
          <a:p>
            <a:pPr lvl="2" eaLnBrk="1" hangingPunct="1"/>
            <a:r>
              <a:rPr lang="en-US" b="1" smtClean="0"/>
              <a:t>pKa - ionization</a:t>
            </a:r>
          </a:p>
          <a:p>
            <a:pPr lvl="2" eaLnBrk="1" hangingPunct="1"/>
            <a:r>
              <a:rPr lang="en-US" b="1" smtClean="0"/>
              <a:t>Temperature</a:t>
            </a:r>
          </a:p>
          <a:p>
            <a:pPr lvl="2" eaLnBrk="1" hangingPunct="1"/>
            <a:r>
              <a:rPr lang="en-US" b="1" smtClean="0"/>
              <a:t>Concentration</a:t>
            </a:r>
          </a:p>
          <a:p>
            <a:pPr lvl="2" eaLnBrk="1" hangingPunct="1"/>
            <a:r>
              <a:rPr lang="en-US" b="1" smtClean="0"/>
              <a:t>Crystalinity</a:t>
            </a:r>
          </a:p>
          <a:p>
            <a:pPr lvl="2" eaLnBrk="1" hangingPunct="1"/>
            <a:r>
              <a:rPr lang="en-US" b="1" smtClean="0"/>
              <a:t>Particle size</a:t>
            </a:r>
          </a:p>
          <a:p>
            <a:pPr lvl="2" eaLnBrk="1" hangingPunct="1"/>
            <a:r>
              <a:rPr lang="en-US" b="1" smtClean="0"/>
              <a:t>State of hydration</a:t>
            </a:r>
          </a:p>
          <a:p>
            <a:pPr eaLnBrk="1" hangingPunct="1"/>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b="1"/>
              <a:t>Factors Influencing the Selection of the Delivery Route</a:t>
            </a:r>
          </a:p>
        </p:txBody>
      </p:sp>
      <p:sp>
        <p:nvSpPr>
          <p:cNvPr id="22531" name="Rectangle 3"/>
          <p:cNvSpPr>
            <a:spLocks noGrp="1" noChangeArrowheads="1"/>
          </p:cNvSpPr>
          <p:nvPr>
            <p:ph idx="1"/>
          </p:nvPr>
        </p:nvSpPr>
        <p:spPr/>
        <p:txBody>
          <a:bodyPr/>
          <a:lstStyle/>
          <a:p>
            <a:pPr eaLnBrk="1" hangingPunct="1">
              <a:lnSpc>
                <a:spcPct val="90000"/>
              </a:lnSpc>
            </a:pPr>
            <a:r>
              <a:rPr lang="en-US" smtClean="0"/>
              <a:t>Drug biological interactions</a:t>
            </a:r>
            <a:r>
              <a:rPr lang="en-US" sz="2800" smtClean="0"/>
              <a:t>	</a:t>
            </a:r>
          </a:p>
          <a:p>
            <a:pPr lvl="1" eaLnBrk="1" hangingPunct="1">
              <a:lnSpc>
                <a:spcPct val="90000"/>
              </a:lnSpc>
            </a:pPr>
            <a:r>
              <a:rPr lang="en-US" sz="2400" b="1" smtClean="0"/>
              <a:t>Sensitive to FPM</a:t>
            </a:r>
          </a:p>
          <a:p>
            <a:pPr lvl="1" eaLnBrk="1" hangingPunct="1">
              <a:lnSpc>
                <a:spcPct val="90000"/>
              </a:lnSpc>
            </a:pPr>
            <a:r>
              <a:rPr lang="en-US" sz="2400" b="1" smtClean="0"/>
              <a:t>Low membrane permeabiltiy</a:t>
            </a:r>
          </a:p>
          <a:p>
            <a:pPr lvl="2" eaLnBrk="1" hangingPunct="1">
              <a:lnSpc>
                <a:spcPct val="90000"/>
              </a:lnSpc>
            </a:pPr>
            <a:r>
              <a:rPr lang="en-US" sz="2000" b="1" smtClean="0"/>
              <a:t>Efflux pumps (MRP, MDR) – cancer drugs</a:t>
            </a:r>
          </a:p>
          <a:p>
            <a:pPr lvl="2" eaLnBrk="1" hangingPunct="1">
              <a:lnSpc>
                <a:spcPct val="90000"/>
              </a:lnSpc>
            </a:pPr>
            <a:r>
              <a:rPr lang="en-US" sz="2000" b="1" smtClean="0"/>
              <a:t>Hydrophilicity</a:t>
            </a:r>
          </a:p>
          <a:p>
            <a:pPr lvl="2" eaLnBrk="1" hangingPunct="1">
              <a:lnSpc>
                <a:spcPct val="90000"/>
              </a:lnSpc>
            </a:pPr>
            <a:r>
              <a:rPr lang="en-US" sz="2000" b="1" smtClean="0"/>
              <a:t>High-density charge</a:t>
            </a:r>
          </a:p>
          <a:p>
            <a:pPr lvl="1" eaLnBrk="1" hangingPunct="1">
              <a:lnSpc>
                <a:spcPct val="90000"/>
              </a:lnSpc>
            </a:pPr>
            <a:r>
              <a:rPr lang="en-US" sz="2400" b="1" smtClean="0"/>
              <a:t>Enzymatic degradation</a:t>
            </a:r>
          </a:p>
          <a:p>
            <a:pPr lvl="1" eaLnBrk="1" hangingPunct="1">
              <a:lnSpc>
                <a:spcPct val="90000"/>
              </a:lnSpc>
            </a:pPr>
            <a:r>
              <a:rPr lang="en-US" sz="2400" b="1" smtClean="0"/>
              <a:t>Bacterial degradation</a:t>
            </a:r>
          </a:p>
          <a:p>
            <a:pPr lvl="1" eaLnBrk="1" hangingPunct="1">
              <a:lnSpc>
                <a:spcPct val="90000"/>
              </a:lnSpc>
            </a:pPr>
            <a:r>
              <a:rPr lang="en-US" sz="2400" b="1" smtClean="0"/>
              <a:t>Half-life</a:t>
            </a:r>
          </a:p>
          <a:p>
            <a:pPr lvl="1" eaLnBrk="1" hangingPunct="1">
              <a:lnSpc>
                <a:spcPct val="90000"/>
              </a:lnSpc>
            </a:pPr>
            <a:r>
              <a:rPr lang="en-US" sz="2400" b="1" smtClean="0"/>
              <a:t>Side effects</a:t>
            </a:r>
          </a:p>
          <a:p>
            <a:pPr lvl="2" eaLnBrk="1" hangingPunct="1">
              <a:lnSpc>
                <a:spcPct val="90000"/>
              </a:lnSpc>
            </a:pPr>
            <a:r>
              <a:rPr lang="en-US" sz="2000" b="1" smtClean="0"/>
              <a:t> Irritation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dirty="0" smtClean="0">
                <a:solidFill>
                  <a:schemeClr val="accent4">
                    <a:lumMod val="10000"/>
                  </a:schemeClr>
                </a:solidFill>
                <a:latin typeface="Baskerville Old Face" panose="02020602080505020303" pitchFamily="18" charset="0"/>
              </a:rPr>
              <a:t>OMICS Journals are welcoming Submissions</a:t>
            </a:r>
            <a:r>
              <a:rPr lang="en-US" sz="3200" dirty="0" smtClean="0">
                <a:solidFill>
                  <a:schemeClr val="accent4">
                    <a:lumMod val="10000"/>
                  </a:schemeClr>
                </a:solidFill>
              </a:rPr>
              <a:t/>
            </a:r>
            <a:br>
              <a:rPr lang="en-US" sz="3200" dirty="0" smtClean="0">
                <a:solidFill>
                  <a:schemeClr val="accent4">
                    <a:lumMod val="10000"/>
                  </a:schemeClr>
                </a:solidFill>
              </a:rPr>
            </a:br>
            <a:endParaRPr lang="en-US" sz="3200" dirty="0">
              <a:solidFill>
                <a:schemeClr val="accent4">
                  <a:lumMod val="1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b="1"/>
              <a:t>Factors Influencing the Selection of the Delivery Route</a:t>
            </a:r>
          </a:p>
        </p:txBody>
      </p:sp>
      <p:sp>
        <p:nvSpPr>
          <p:cNvPr id="23555" name="Rectangle 3"/>
          <p:cNvSpPr>
            <a:spLocks noGrp="1" noChangeArrowheads="1"/>
          </p:cNvSpPr>
          <p:nvPr>
            <p:ph idx="1"/>
          </p:nvPr>
        </p:nvSpPr>
        <p:spPr/>
        <p:txBody>
          <a:bodyPr/>
          <a:lstStyle/>
          <a:p>
            <a:pPr eaLnBrk="1" hangingPunct="1"/>
            <a:r>
              <a:rPr lang="en-US" smtClean="0"/>
              <a:t>Desired pharmacological effect</a:t>
            </a:r>
          </a:p>
          <a:p>
            <a:pPr lvl="1" eaLnBrk="1" hangingPunct="1"/>
            <a:r>
              <a:rPr lang="en-US" b="1" smtClean="0"/>
              <a:t>Local</a:t>
            </a:r>
          </a:p>
          <a:p>
            <a:pPr lvl="2" eaLnBrk="1" hangingPunct="1"/>
            <a:r>
              <a:rPr lang="en-US" b="1" smtClean="0"/>
              <a:t>topical, vaginal</a:t>
            </a:r>
          </a:p>
          <a:p>
            <a:pPr lvl="1" eaLnBrk="1" hangingPunct="1"/>
            <a:r>
              <a:rPr lang="en-US" b="1" smtClean="0"/>
              <a:t>Systemic</a:t>
            </a:r>
          </a:p>
          <a:p>
            <a:pPr lvl="2" eaLnBrk="1" hangingPunct="1"/>
            <a:r>
              <a:rPr lang="en-US" b="1" smtClean="0"/>
              <a:t>oral, buccal, IV, SC, IM, rectal, nasal</a:t>
            </a:r>
          </a:p>
          <a:p>
            <a:pPr lvl="1" eaLnBrk="1" hangingPunct="1"/>
            <a:r>
              <a:rPr lang="en-US" b="1" smtClean="0"/>
              <a:t>Immediate response </a:t>
            </a:r>
          </a:p>
          <a:p>
            <a:pPr lvl="2" eaLnBrk="1" hangingPunct="1"/>
            <a:r>
              <a:rPr lang="en-US" b="1" smtClean="0"/>
              <a:t>IV, SC, IM, nasal</a:t>
            </a:r>
          </a:p>
          <a:p>
            <a:pPr lvl="1" eaLnBrk="1" hangingPunct="1"/>
            <a:r>
              <a:rPr lang="en-US" b="1" smtClean="0"/>
              <a:t>Dose size</a:t>
            </a:r>
          </a:p>
          <a:p>
            <a:pPr lvl="1" eaLnBrk="1" hangingPunct="1"/>
            <a:r>
              <a:rPr lang="en-US" b="1" smtClean="0"/>
              <a:t>Drug molecular size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a:t>Pharmacokinetics and Pharmacodynamics</a:t>
            </a:r>
          </a:p>
        </p:txBody>
      </p:sp>
      <p:sp>
        <p:nvSpPr>
          <p:cNvPr id="24579" name="Oval 11"/>
          <p:cNvSpPr>
            <a:spLocks noChangeArrowheads="1"/>
          </p:cNvSpPr>
          <p:nvPr/>
        </p:nvSpPr>
        <p:spPr bwMode="auto">
          <a:xfrm>
            <a:off x="611188" y="1773238"/>
            <a:ext cx="4970462" cy="4679950"/>
          </a:xfrm>
          <a:prstGeom prst="ellipse">
            <a:avLst/>
          </a:prstGeom>
          <a:noFill/>
          <a:ln w="9525">
            <a:solidFill>
              <a:srgbClr val="FFCC00"/>
            </a:solidFill>
            <a:round/>
            <a:headEnd/>
            <a:tailEnd/>
          </a:ln>
          <a:scene3d>
            <a:camera prst="legacyObliqueTopRight"/>
            <a:lightRig rig="legacyFlat3" dir="b"/>
          </a:scene3d>
          <a:sp3d extrusionH="430200" prstMaterial="legacyWireframe">
            <a:bevelT w="13500" h="13500" prst="angle"/>
            <a:bevelB w="13500" h="13500" prst="angle"/>
            <a:extrusionClr>
              <a:srgbClr val="FFCC00"/>
            </a:extrusionClr>
          </a:sp3d>
          <a:extLst>
            <a:ext uri="{909E8E84-426E-40DD-AFC4-6F175D3DCCD1}">
              <a14:hiddenFill xmlns:a14="http://schemas.microsoft.com/office/drawing/2010/main">
                <a:solidFill>
                  <a:srgbClr val="FFFFFF"/>
                </a:solidFill>
              </a14:hiddenFill>
            </a:ext>
          </a:extLst>
        </p:spPr>
        <p:txBody>
          <a:bodyPr wrap="none" anchor="ctr">
            <a:flatTx/>
          </a:bodyPr>
          <a:lstStyle/>
          <a:p>
            <a:pPr algn="ctr" eaLnBrk="1" hangingPunct="1"/>
            <a:endParaRPr lang="es-ES"/>
          </a:p>
        </p:txBody>
      </p:sp>
      <p:sp>
        <p:nvSpPr>
          <p:cNvPr id="24580" name="Oval 10"/>
          <p:cNvSpPr>
            <a:spLocks noChangeArrowheads="1"/>
          </p:cNvSpPr>
          <p:nvPr/>
        </p:nvSpPr>
        <p:spPr bwMode="auto">
          <a:xfrm>
            <a:off x="3635375" y="1844675"/>
            <a:ext cx="4895850" cy="4679950"/>
          </a:xfrm>
          <a:prstGeom prst="ellipse">
            <a:avLst/>
          </a:prstGeom>
          <a:noFill/>
          <a:ln w="9525">
            <a:solidFill>
              <a:srgbClr val="FFCC00"/>
            </a:solidFill>
            <a:round/>
            <a:headEnd/>
            <a:tailEnd/>
          </a:ln>
          <a:scene3d>
            <a:camera prst="legacyObliqueTopRight"/>
            <a:lightRig rig="legacyFlat3" dir="b"/>
          </a:scene3d>
          <a:sp3d extrusionH="430200" prstMaterial="legacyWireframe">
            <a:bevelT w="13500" h="13500" prst="angle"/>
            <a:bevelB w="13500" h="13500" prst="angle"/>
            <a:extrusionClr>
              <a:srgbClr val="FFCC00"/>
            </a:extrusionClr>
          </a:sp3d>
          <a:extLst>
            <a:ext uri="{909E8E84-426E-40DD-AFC4-6F175D3DCCD1}">
              <a14:hiddenFill xmlns:a14="http://schemas.microsoft.com/office/drawing/2010/main">
                <a:solidFill>
                  <a:srgbClr val="FFFFFF"/>
                </a:solidFill>
              </a14:hiddenFill>
            </a:ext>
          </a:extLst>
        </p:spPr>
        <p:txBody>
          <a:bodyPr wrap="none" anchor="ctr">
            <a:flatTx/>
          </a:bodyPr>
          <a:lstStyle/>
          <a:p>
            <a:endParaRPr lang="es-ES"/>
          </a:p>
        </p:txBody>
      </p:sp>
      <p:sp>
        <p:nvSpPr>
          <p:cNvPr id="38924" name="Text Box 12"/>
          <p:cNvSpPr txBox="1">
            <a:spLocks noChangeArrowheads="1"/>
          </p:cNvSpPr>
          <p:nvPr/>
        </p:nvSpPr>
        <p:spPr bwMode="auto">
          <a:xfrm>
            <a:off x="1724025" y="2336800"/>
            <a:ext cx="2357438" cy="396875"/>
          </a:xfrm>
          <a:prstGeom prst="rect">
            <a:avLst/>
          </a:prstGeom>
          <a:noFill/>
          <a:ln>
            <a:noFill/>
          </a:ln>
          <a:effectLst/>
          <a:extLst/>
        </p:spPr>
        <p:txBody>
          <a:bodyPr wrap="none">
            <a:spAutoFit/>
          </a:bodyPr>
          <a:lstStyle/>
          <a:p>
            <a:pPr eaLnBrk="1" hangingPunct="1">
              <a:defRPr/>
            </a:pPr>
            <a:r>
              <a:rPr lang="en-US" sz="2000" b="1">
                <a:effectLst>
                  <a:outerShdw blurRad="38100" dist="38100" dir="2700000" algn="tl">
                    <a:srgbClr val="000000"/>
                  </a:outerShdw>
                </a:effectLst>
                <a:latin typeface="Arial" charset="0"/>
              </a:rPr>
              <a:t>Pharmacokinetics</a:t>
            </a:r>
          </a:p>
        </p:txBody>
      </p:sp>
      <p:sp>
        <p:nvSpPr>
          <p:cNvPr id="38925" name="Text Box 13"/>
          <p:cNvSpPr txBox="1">
            <a:spLocks noChangeArrowheads="1"/>
          </p:cNvSpPr>
          <p:nvPr/>
        </p:nvSpPr>
        <p:spPr bwMode="auto">
          <a:xfrm>
            <a:off x="5292725" y="2349500"/>
            <a:ext cx="2584450" cy="396875"/>
          </a:xfrm>
          <a:prstGeom prst="rect">
            <a:avLst/>
          </a:prstGeom>
          <a:noFill/>
          <a:ln>
            <a:noFill/>
          </a:ln>
          <a:effectLst/>
          <a:extLst/>
        </p:spPr>
        <p:txBody>
          <a:bodyPr wrap="none">
            <a:spAutoFit/>
          </a:bodyPr>
          <a:lstStyle/>
          <a:p>
            <a:pPr eaLnBrk="1" hangingPunct="1">
              <a:defRPr/>
            </a:pPr>
            <a:r>
              <a:rPr lang="en-US" sz="2000" b="1">
                <a:effectLst>
                  <a:outerShdw blurRad="38100" dist="38100" dir="2700000" algn="tl">
                    <a:srgbClr val="000000"/>
                  </a:outerShdw>
                </a:effectLst>
                <a:latin typeface="Arial" charset="0"/>
              </a:rPr>
              <a:t>Pharmacodynamics</a:t>
            </a:r>
          </a:p>
        </p:txBody>
      </p:sp>
      <p:sp>
        <p:nvSpPr>
          <p:cNvPr id="38926" name="Text Box 14"/>
          <p:cNvSpPr txBox="1">
            <a:spLocks noChangeArrowheads="1"/>
          </p:cNvSpPr>
          <p:nvPr/>
        </p:nvSpPr>
        <p:spPr bwMode="auto">
          <a:xfrm>
            <a:off x="1057275" y="3255963"/>
            <a:ext cx="2441575" cy="1920875"/>
          </a:xfrm>
          <a:prstGeom prst="rect">
            <a:avLst/>
          </a:prstGeom>
          <a:noFill/>
          <a:ln>
            <a:noFill/>
          </a:ln>
          <a:effectLst/>
          <a:extLst/>
        </p:spPr>
        <p:txBody>
          <a:bodyPr wrap="none">
            <a:spAutoFit/>
          </a:bodyPr>
          <a:lstStyle/>
          <a:p>
            <a:pPr algn="ctr" eaLnBrk="1" hangingPunct="1">
              <a:defRPr/>
            </a:pPr>
            <a:r>
              <a:rPr lang="en-US" sz="2000" b="1">
                <a:effectLst>
                  <a:outerShdw blurRad="38100" dist="38100" dir="2700000" algn="tl">
                    <a:srgbClr val="000000"/>
                  </a:outerShdw>
                </a:effectLst>
                <a:latin typeface="Arial" charset="0"/>
              </a:rPr>
              <a:t>Design </a:t>
            </a:r>
          </a:p>
          <a:p>
            <a:pPr algn="ctr" eaLnBrk="1" hangingPunct="1">
              <a:defRPr/>
            </a:pPr>
            <a:r>
              <a:rPr lang="en-US" sz="2000" b="1">
                <a:effectLst>
                  <a:outerShdw blurRad="38100" dist="38100" dir="2700000" algn="tl">
                    <a:srgbClr val="000000"/>
                  </a:outerShdw>
                </a:effectLst>
                <a:latin typeface="Arial" charset="0"/>
              </a:rPr>
              <a:t>of dosage regimen</a:t>
            </a:r>
          </a:p>
          <a:p>
            <a:pPr algn="ctr" eaLnBrk="1" hangingPunct="1">
              <a:buFontTx/>
              <a:buChar char="•"/>
              <a:defRPr/>
            </a:pPr>
            <a:r>
              <a:rPr lang="en-US" sz="2000" b="1">
                <a:effectLst>
                  <a:outerShdw blurRad="38100" dist="38100" dir="2700000" algn="tl">
                    <a:srgbClr val="000000"/>
                  </a:outerShdw>
                </a:effectLst>
                <a:latin typeface="Arial" charset="0"/>
              </a:rPr>
              <a:t>Where?</a:t>
            </a:r>
          </a:p>
          <a:p>
            <a:pPr algn="ctr" eaLnBrk="1" hangingPunct="1">
              <a:buFontTx/>
              <a:buChar char="•"/>
              <a:defRPr/>
            </a:pPr>
            <a:r>
              <a:rPr lang="en-US" sz="2000" b="1">
                <a:effectLst>
                  <a:outerShdw blurRad="38100" dist="38100" dir="2700000" algn="tl">
                    <a:srgbClr val="000000"/>
                  </a:outerShdw>
                </a:effectLst>
                <a:latin typeface="Arial" charset="0"/>
              </a:rPr>
              <a:t>How much?</a:t>
            </a:r>
          </a:p>
          <a:p>
            <a:pPr algn="ctr" eaLnBrk="1" hangingPunct="1">
              <a:buFontTx/>
              <a:buChar char="•"/>
              <a:defRPr/>
            </a:pPr>
            <a:r>
              <a:rPr lang="en-US" sz="2000" b="1">
                <a:effectLst>
                  <a:outerShdw blurRad="38100" dist="38100" dir="2700000" algn="tl">
                    <a:srgbClr val="000000"/>
                  </a:outerShdw>
                </a:effectLst>
                <a:latin typeface="Arial" charset="0"/>
              </a:rPr>
              <a:t>How often?</a:t>
            </a:r>
          </a:p>
          <a:p>
            <a:pPr algn="ctr" eaLnBrk="1" hangingPunct="1">
              <a:buFontTx/>
              <a:buChar char="•"/>
              <a:defRPr/>
            </a:pPr>
            <a:r>
              <a:rPr lang="en-US" sz="2000" b="1">
                <a:effectLst>
                  <a:outerShdw blurRad="38100" dist="38100" dir="2700000" algn="tl">
                    <a:srgbClr val="000000"/>
                  </a:outerShdw>
                </a:effectLst>
                <a:latin typeface="Arial" charset="0"/>
              </a:rPr>
              <a:t>How long?</a:t>
            </a:r>
          </a:p>
        </p:txBody>
      </p:sp>
      <p:sp>
        <p:nvSpPr>
          <p:cNvPr id="38927" name="Text Box 15"/>
          <p:cNvSpPr txBox="1">
            <a:spLocks noChangeArrowheads="1"/>
          </p:cNvSpPr>
          <p:nvPr/>
        </p:nvSpPr>
        <p:spPr bwMode="auto">
          <a:xfrm>
            <a:off x="3708400" y="3573463"/>
            <a:ext cx="1906588" cy="701675"/>
          </a:xfrm>
          <a:prstGeom prst="rect">
            <a:avLst/>
          </a:prstGeom>
          <a:noFill/>
          <a:ln>
            <a:noFill/>
          </a:ln>
          <a:effectLst/>
          <a:extLst/>
        </p:spPr>
        <p:txBody>
          <a:bodyPr wrap="none">
            <a:spAutoFit/>
          </a:bodyPr>
          <a:lstStyle/>
          <a:p>
            <a:pPr algn="ctr" eaLnBrk="1" hangingPunct="1">
              <a:defRPr/>
            </a:pPr>
            <a:r>
              <a:rPr lang="en-US" sz="2000" b="1">
                <a:solidFill>
                  <a:srgbClr val="FF3300"/>
                </a:solidFill>
                <a:effectLst>
                  <a:outerShdw blurRad="38100" dist="38100" dir="2700000" algn="tl">
                    <a:srgbClr val="000000"/>
                  </a:outerShdw>
                </a:effectLst>
                <a:latin typeface="Arial" charset="0"/>
              </a:rPr>
              <a:t>Plasma</a:t>
            </a:r>
          </a:p>
          <a:p>
            <a:pPr algn="ctr" eaLnBrk="1" hangingPunct="1">
              <a:defRPr/>
            </a:pPr>
            <a:r>
              <a:rPr lang="en-US" sz="2000" b="1">
                <a:solidFill>
                  <a:srgbClr val="FF3300"/>
                </a:solidFill>
                <a:effectLst>
                  <a:outerShdw blurRad="38100" dist="38100" dir="2700000" algn="tl">
                    <a:srgbClr val="000000"/>
                  </a:outerShdw>
                </a:effectLst>
                <a:latin typeface="Arial" charset="0"/>
              </a:rPr>
              <a:t>Concentration</a:t>
            </a:r>
          </a:p>
        </p:txBody>
      </p:sp>
      <p:sp>
        <p:nvSpPr>
          <p:cNvPr id="38929" name="Line 17"/>
          <p:cNvSpPr>
            <a:spLocks noChangeShapeType="1"/>
          </p:cNvSpPr>
          <p:nvPr/>
        </p:nvSpPr>
        <p:spPr bwMode="auto">
          <a:xfrm>
            <a:off x="4995863" y="4246563"/>
            <a:ext cx="762000" cy="5794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0" name="Text Box 18"/>
          <p:cNvSpPr txBox="1">
            <a:spLocks noChangeArrowheads="1"/>
          </p:cNvSpPr>
          <p:nvPr/>
        </p:nvSpPr>
        <p:spPr bwMode="auto">
          <a:xfrm>
            <a:off x="5816600" y="3562350"/>
            <a:ext cx="2698750" cy="186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000" b="1"/>
              <a:t>Effects</a:t>
            </a:r>
          </a:p>
          <a:p>
            <a:endParaRPr lang="en-US" sz="1600" b="1"/>
          </a:p>
          <a:p>
            <a:r>
              <a:rPr lang="en-US" sz="1600" b="1"/>
              <a:t>Plasma refers to the clear supernatant fluid that  results from blood after the cellular components have been removed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8924"/>
                                        </p:tgtEl>
                                        <p:attrNameLst>
                                          <p:attrName>style.visibility</p:attrName>
                                        </p:attrNameLst>
                                      </p:cBhvr>
                                      <p:to>
                                        <p:strVal val="visible"/>
                                      </p:to>
                                    </p:set>
                                    <p:animEffect transition="in" filter="blinds(horizontal)">
                                      <p:cBhvr>
                                        <p:cTn id="7" dur="500"/>
                                        <p:tgtEl>
                                          <p:spTgt spid="389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8925"/>
                                        </p:tgtEl>
                                        <p:attrNameLst>
                                          <p:attrName>style.visibility</p:attrName>
                                        </p:attrNameLst>
                                      </p:cBhvr>
                                      <p:to>
                                        <p:strVal val="visible"/>
                                      </p:to>
                                    </p:set>
                                    <p:animEffect transition="in" filter="blinds(horizontal)">
                                      <p:cBhvr>
                                        <p:cTn id="12" dur="500"/>
                                        <p:tgtEl>
                                          <p:spTgt spid="389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8926"/>
                                        </p:tgtEl>
                                        <p:attrNameLst>
                                          <p:attrName>style.visibility</p:attrName>
                                        </p:attrNameLst>
                                      </p:cBhvr>
                                      <p:to>
                                        <p:strVal val="visible"/>
                                      </p:to>
                                    </p:set>
                                    <p:animEffect transition="in" filter="diamond(in)">
                                      <p:cBhvr>
                                        <p:cTn id="17" dur="2000"/>
                                        <p:tgtEl>
                                          <p:spTgt spid="3892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2" presetClass="entr" presetSubtype="0" fill="hold" grpId="0" nodeType="clickEffect">
                                  <p:stCondLst>
                                    <p:cond delay="0"/>
                                  </p:stCondLst>
                                  <p:childTnLst>
                                    <p:set>
                                      <p:cBhvr>
                                        <p:cTn id="21" dur="1" fill="hold">
                                          <p:stCondLst>
                                            <p:cond delay="0"/>
                                          </p:stCondLst>
                                        </p:cTn>
                                        <p:tgtEl>
                                          <p:spTgt spid="38927"/>
                                        </p:tgtEl>
                                        <p:attrNameLst>
                                          <p:attrName>style.visibility</p:attrName>
                                        </p:attrNameLst>
                                      </p:cBhvr>
                                      <p:to>
                                        <p:strVal val="visible"/>
                                      </p:to>
                                    </p:set>
                                    <p:animScale>
                                      <p:cBhvr>
                                        <p:cTn id="22" dur="1000" decel="50000" fill="hold">
                                          <p:stCondLst>
                                            <p:cond delay="0"/>
                                          </p:stCondLst>
                                        </p:cTn>
                                        <p:tgtEl>
                                          <p:spTgt spid="3892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38927"/>
                                        </p:tgtEl>
                                        <p:attrNameLst>
                                          <p:attrName>ppt_x</p:attrName>
                                          <p:attrName>ppt_y</p:attrName>
                                        </p:attrNameLst>
                                      </p:cBhvr>
                                    </p:animMotion>
                                    <p:animEffect transition="in" filter="fade">
                                      <p:cBhvr>
                                        <p:cTn id="24" dur="1000"/>
                                        <p:tgtEl>
                                          <p:spTgt spid="3892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9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89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4" grpId="0"/>
      <p:bldP spid="38925" grpId="0"/>
      <p:bldP spid="38926" grpId="0"/>
      <p:bldP spid="38927" grpId="0"/>
      <p:bldP spid="38929" grpId="0" animBg="1"/>
      <p:bldP spid="3893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72" name="Rectangle 16"/>
          <p:cNvSpPr>
            <a:spLocks noGrp="1" noChangeArrowheads="1"/>
          </p:cNvSpPr>
          <p:nvPr>
            <p:ph type="title"/>
          </p:nvPr>
        </p:nvSpPr>
        <p:spPr>
          <a:xfrm>
            <a:off x="457200" y="200025"/>
            <a:ext cx="8229600" cy="1143000"/>
          </a:xfrm>
        </p:spPr>
        <p:txBody>
          <a:bodyPr/>
          <a:lstStyle/>
          <a:p>
            <a:pPr eaLnBrk="1" fontAlgn="auto" hangingPunct="1">
              <a:spcAft>
                <a:spcPts val="0"/>
              </a:spcAft>
              <a:defRPr/>
            </a:pPr>
            <a:r>
              <a:rPr lang="en-US" b="1"/>
              <a:t>Plasma Concentration</a:t>
            </a:r>
          </a:p>
        </p:txBody>
      </p:sp>
      <p:grpSp>
        <p:nvGrpSpPr>
          <p:cNvPr id="25603" name="Group 28"/>
          <p:cNvGrpSpPr>
            <a:grpSpLocks/>
          </p:cNvGrpSpPr>
          <p:nvPr/>
        </p:nvGrpSpPr>
        <p:grpSpPr bwMode="auto">
          <a:xfrm>
            <a:off x="1195388" y="1524000"/>
            <a:ext cx="7272337" cy="5146675"/>
            <a:chOff x="753" y="960"/>
            <a:chExt cx="4581" cy="3242"/>
          </a:xfrm>
        </p:grpSpPr>
        <p:sp>
          <p:nvSpPr>
            <p:cNvPr id="25604" name="Line 9"/>
            <p:cNvSpPr>
              <a:spLocks noChangeShapeType="1"/>
            </p:cNvSpPr>
            <p:nvPr/>
          </p:nvSpPr>
          <p:spPr bwMode="auto">
            <a:xfrm flipV="1">
              <a:off x="1372" y="960"/>
              <a:ext cx="0" cy="2895"/>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5" name="Line 10"/>
            <p:cNvSpPr>
              <a:spLocks noChangeShapeType="1"/>
            </p:cNvSpPr>
            <p:nvPr/>
          </p:nvSpPr>
          <p:spPr bwMode="auto">
            <a:xfrm>
              <a:off x="1372" y="3855"/>
              <a:ext cx="3500" cy="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6" name="Arc 11"/>
            <p:cNvSpPr>
              <a:spLocks/>
            </p:cNvSpPr>
            <p:nvPr/>
          </p:nvSpPr>
          <p:spPr bwMode="auto">
            <a:xfrm rot="11369345" flipV="1">
              <a:off x="1590" y="1685"/>
              <a:ext cx="730" cy="2244"/>
            </a:xfrm>
            <a:custGeom>
              <a:avLst/>
              <a:gdLst>
                <a:gd name="T0" fmla="*/ 0 w 21600"/>
                <a:gd name="T1" fmla="*/ 0 h 21600"/>
                <a:gd name="T2" fmla="*/ 1 w 21600"/>
                <a:gd name="T3" fmla="*/ 24 h 21600"/>
                <a:gd name="T4" fmla="*/ 0 w 21600"/>
                <a:gd name="T5" fmla="*/ 24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28575">
              <a:solidFill>
                <a:srgbClr val="FFCC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s-ES"/>
            </a:p>
          </p:txBody>
        </p:sp>
        <p:sp>
          <p:nvSpPr>
            <p:cNvPr id="25607" name="Arc 12"/>
            <p:cNvSpPr>
              <a:spLocks/>
            </p:cNvSpPr>
            <p:nvPr/>
          </p:nvSpPr>
          <p:spPr bwMode="auto">
            <a:xfrm rot="9417771">
              <a:off x="2902" y="1394"/>
              <a:ext cx="1314" cy="2463"/>
            </a:xfrm>
            <a:custGeom>
              <a:avLst/>
              <a:gdLst>
                <a:gd name="T0" fmla="*/ 0 w 21600"/>
                <a:gd name="T1" fmla="*/ 0 h 21586"/>
                <a:gd name="T2" fmla="*/ 5 w 21600"/>
                <a:gd name="T3" fmla="*/ 32 h 21586"/>
                <a:gd name="T4" fmla="*/ 0 w 21600"/>
                <a:gd name="T5" fmla="*/ 32 h 21586"/>
                <a:gd name="T6" fmla="*/ 0 60000 65536"/>
                <a:gd name="T7" fmla="*/ 0 60000 65536"/>
                <a:gd name="T8" fmla="*/ 0 60000 65536"/>
                <a:gd name="T9" fmla="*/ 0 w 21600"/>
                <a:gd name="T10" fmla="*/ 0 h 21586"/>
                <a:gd name="T11" fmla="*/ 21600 w 21600"/>
                <a:gd name="T12" fmla="*/ 21586 h 21586"/>
              </a:gdLst>
              <a:ahLst/>
              <a:cxnLst>
                <a:cxn ang="T6">
                  <a:pos x="T0" y="T1"/>
                </a:cxn>
                <a:cxn ang="T7">
                  <a:pos x="T2" y="T3"/>
                </a:cxn>
                <a:cxn ang="T8">
                  <a:pos x="T4" y="T5"/>
                </a:cxn>
              </a:cxnLst>
              <a:rect l="T9" t="T10" r="T11" b="T12"/>
              <a:pathLst>
                <a:path w="21600" h="21586" fill="none" extrusionOk="0">
                  <a:moveTo>
                    <a:pt x="787" y="0"/>
                  </a:moveTo>
                  <a:cubicBezTo>
                    <a:pt x="12402" y="424"/>
                    <a:pt x="21600" y="9963"/>
                    <a:pt x="21600" y="21586"/>
                  </a:cubicBezTo>
                </a:path>
                <a:path w="21600" h="21586" stroke="0" extrusionOk="0">
                  <a:moveTo>
                    <a:pt x="787" y="0"/>
                  </a:moveTo>
                  <a:cubicBezTo>
                    <a:pt x="12402" y="424"/>
                    <a:pt x="21600" y="9963"/>
                    <a:pt x="21600" y="21586"/>
                  </a:cubicBezTo>
                  <a:lnTo>
                    <a:pt x="0" y="21586"/>
                  </a:lnTo>
                  <a:lnTo>
                    <a:pt x="787" y="0"/>
                  </a:lnTo>
                  <a:close/>
                </a:path>
              </a:pathLst>
            </a:custGeom>
            <a:noFill/>
            <a:ln w="28575">
              <a:solidFill>
                <a:srgbClr val="FFCC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s-ES"/>
            </a:p>
          </p:txBody>
        </p:sp>
        <p:sp>
          <p:nvSpPr>
            <p:cNvPr id="25608" name="Text Box 13"/>
            <p:cNvSpPr txBox="1">
              <a:spLocks noChangeArrowheads="1"/>
            </p:cNvSpPr>
            <p:nvPr/>
          </p:nvSpPr>
          <p:spPr bwMode="auto">
            <a:xfrm rot="-5400000">
              <a:off x="85" y="2134"/>
              <a:ext cx="177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FFCC00"/>
                  </a:solidFill>
                </a:rPr>
                <a:t>Plasma concentration</a:t>
              </a:r>
            </a:p>
            <a:p>
              <a:pPr algn="ctr" eaLnBrk="1" hangingPunct="1"/>
              <a:r>
                <a:rPr lang="en-US" sz="2000" b="1">
                  <a:solidFill>
                    <a:srgbClr val="FFCC00"/>
                  </a:solidFill>
                </a:rPr>
                <a:t> (mg/mL)</a:t>
              </a:r>
            </a:p>
          </p:txBody>
        </p:sp>
        <p:sp>
          <p:nvSpPr>
            <p:cNvPr id="25609" name="Text Box 14"/>
            <p:cNvSpPr txBox="1">
              <a:spLocks noChangeArrowheads="1"/>
            </p:cNvSpPr>
            <p:nvPr/>
          </p:nvSpPr>
          <p:spPr bwMode="auto">
            <a:xfrm>
              <a:off x="2715" y="3951"/>
              <a:ext cx="923"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FFCC00"/>
                  </a:solidFill>
                </a:rPr>
                <a:t>Time (min)</a:t>
              </a:r>
            </a:p>
          </p:txBody>
        </p:sp>
        <p:sp>
          <p:nvSpPr>
            <p:cNvPr id="25610" name="Line 18"/>
            <p:cNvSpPr>
              <a:spLocks noChangeShapeType="1"/>
            </p:cNvSpPr>
            <p:nvPr/>
          </p:nvSpPr>
          <p:spPr bwMode="auto">
            <a:xfrm>
              <a:off x="1383" y="2230"/>
              <a:ext cx="3583"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5611" name="Line 19"/>
            <p:cNvSpPr>
              <a:spLocks noChangeShapeType="1"/>
            </p:cNvSpPr>
            <p:nvPr/>
          </p:nvSpPr>
          <p:spPr bwMode="auto">
            <a:xfrm>
              <a:off x="1376" y="3318"/>
              <a:ext cx="353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5612" name="Text Box 20"/>
            <p:cNvSpPr txBox="1">
              <a:spLocks noChangeArrowheads="1"/>
            </p:cNvSpPr>
            <p:nvPr/>
          </p:nvSpPr>
          <p:spPr bwMode="auto">
            <a:xfrm>
              <a:off x="3375" y="2470"/>
              <a:ext cx="195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a:t>Therapeutic window</a:t>
              </a:r>
            </a:p>
          </p:txBody>
        </p:sp>
        <p:sp>
          <p:nvSpPr>
            <p:cNvPr id="25613" name="Text Box 21"/>
            <p:cNvSpPr txBox="1">
              <a:spLocks noChangeArrowheads="1"/>
            </p:cNvSpPr>
            <p:nvPr/>
          </p:nvSpPr>
          <p:spPr bwMode="auto">
            <a:xfrm>
              <a:off x="3272" y="1516"/>
              <a:ext cx="84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a:t>Toxicity</a:t>
              </a:r>
            </a:p>
          </p:txBody>
        </p:sp>
        <p:sp>
          <p:nvSpPr>
            <p:cNvPr id="25614" name="Text Box 22"/>
            <p:cNvSpPr txBox="1">
              <a:spLocks noChangeArrowheads="1"/>
            </p:cNvSpPr>
            <p:nvPr/>
          </p:nvSpPr>
          <p:spPr bwMode="auto">
            <a:xfrm>
              <a:off x="1651" y="3454"/>
              <a:ext cx="202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a:t>No therapeutic effect</a:t>
              </a:r>
            </a:p>
          </p:txBody>
        </p:sp>
        <p:grpSp>
          <p:nvGrpSpPr>
            <p:cNvPr id="25615" name="Group 27"/>
            <p:cNvGrpSpPr>
              <a:grpSpLocks/>
            </p:cNvGrpSpPr>
            <p:nvPr/>
          </p:nvGrpSpPr>
          <p:grpSpPr bwMode="auto">
            <a:xfrm>
              <a:off x="1379" y="2610"/>
              <a:ext cx="2887" cy="1253"/>
              <a:chOff x="1519" y="2631"/>
              <a:chExt cx="2887" cy="1253"/>
            </a:xfrm>
          </p:grpSpPr>
          <p:sp>
            <p:nvSpPr>
              <p:cNvPr id="25616" name="Arc 24"/>
              <p:cNvSpPr>
                <a:spLocks/>
              </p:cNvSpPr>
              <p:nvPr/>
            </p:nvSpPr>
            <p:spPr bwMode="auto">
              <a:xfrm rot="10800000" flipV="1">
                <a:off x="1519" y="2631"/>
                <a:ext cx="771" cy="1253"/>
              </a:xfrm>
              <a:custGeom>
                <a:avLst/>
                <a:gdLst>
                  <a:gd name="T0" fmla="*/ 0 w 21600"/>
                  <a:gd name="T1" fmla="*/ 0 h 21303"/>
                  <a:gd name="T2" fmla="*/ 1 w 21600"/>
                  <a:gd name="T3" fmla="*/ 4 h 21303"/>
                  <a:gd name="T4" fmla="*/ 0 w 21600"/>
                  <a:gd name="T5" fmla="*/ 4 h 21303"/>
                  <a:gd name="T6" fmla="*/ 0 60000 65536"/>
                  <a:gd name="T7" fmla="*/ 0 60000 65536"/>
                  <a:gd name="T8" fmla="*/ 0 60000 65536"/>
                  <a:gd name="T9" fmla="*/ 0 w 21600"/>
                  <a:gd name="T10" fmla="*/ 0 h 21303"/>
                  <a:gd name="T11" fmla="*/ 21600 w 21600"/>
                  <a:gd name="T12" fmla="*/ 21303 h 21303"/>
                </a:gdLst>
                <a:ahLst/>
                <a:cxnLst>
                  <a:cxn ang="T6">
                    <a:pos x="T0" y="T1"/>
                  </a:cxn>
                  <a:cxn ang="T7">
                    <a:pos x="T2" y="T3"/>
                  </a:cxn>
                  <a:cxn ang="T8">
                    <a:pos x="T4" y="T5"/>
                  </a:cxn>
                </a:cxnLst>
                <a:rect l="T9" t="T10" r="T11" b="T12"/>
                <a:pathLst>
                  <a:path w="21600" h="21303" fill="none" extrusionOk="0">
                    <a:moveTo>
                      <a:pt x="3567" y="-1"/>
                    </a:moveTo>
                    <a:cubicBezTo>
                      <a:pt x="13974" y="1742"/>
                      <a:pt x="21600" y="10750"/>
                      <a:pt x="21600" y="21303"/>
                    </a:cubicBezTo>
                  </a:path>
                  <a:path w="21600" h="21303" stroke="0" extrusionOk="0">
                    <a:moveTo>
                      <a:pt x="3567" y="-1"/>
                    </a:moveTo>
                    <a:cubicBezTo>
                      <a:pt x="13974" y="1742"/>
                      <a:pt x="21600" y="10750"/>
                      <a:pt x="21600" y="21303"/>
                    </a:cubicBezTo>
                    <a:lnTo>
                      <a:pt x="0" y="21303"/>
                    </a:lnTo>
                    <a:lnTo>
                      <a:pt x="3567" y="-1"/>
                    </a:lnTo>
                    <a:close/>
                  </a:path>
                </a:pathLst>
              </a:custGeom>
              <a:noFill/>
              <a:ln w="38100">
                <a:solidFill>
                  <a:srgbClr val="66FF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s-ES"/>
              </a:p>
            </p:txBody>
          </p:sp>
          <p:sp>
            <p:nvSpPr>
              <p:cNvPr id="25617" name="Line 25"/>
              <p:cNvSpPr>
                <a:spLocks noChangeShapeType="1"/>
              </p:cNvSpPr>
              <p:nvPr/>
            </p:nvSpPr>
            <p:spPr bwMode="auto">
              <a:xfrm>
                <a:off x="2160" y="2631"/>
                <a:ext cx="2246" cy="315"/>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62"/>
          <p:cNvGrpSpPr>
            <a:grpSpLocks/>
          </p:cNvGrpSpPr>
          <p:nvPr/>
        </p:nvGrpSpPr>
        <p:grpSpPr bwMode="auto">
          <a:xfrm>
            <a:off x="601663" y="546100"/>
            <a:ext cx="7956550" cy="6219825"/>
            <a:chOff x="498" y="344"/>
            <a:chExt cx="5012" cy="3918"/>
          </a:xfrm>
        </p:grpSpPr>
        <p:sp>
          <p:nvSpPr>
            <p:cNvPr id="26627" name="Text Box 10"/>
            <p:cNvSpPr txBox="1">
              <a:spLocks noChangeArrowheads="1"/>
            </p:cNvSpPr>
            <p:nvPr/>
          </p:nvSpPr>
          <p:spPr bwMode="auto">
            <a:xfrm>
              <a:off x="2932" y="3913"/>
              <a:ext cx="92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b="1">
                  <a:solidFill>
                    <a:srgbClr val="FFCC00"/>
                  </a:solidFill>
                </a:rPr>
                <a:t>Time (min)</a:t>
              </a:r>
            </a:p>
          </p:txBody>
        </p:sp>
        <p:sp>
          <p:nvSpPr>
            <p:cNvPr id="26628" name="Line 5"/>
            <p:cNvSpPr>
              <a:spLocks noChangeShapeType="1"/>
            </p:cNvSpPr>
            <p:nvPr/>
          </p:nvSpPr>
          <p:spPr bwMode="auto">
            <a:xfrm flipV="1">
              <a:off x="1099" y="344"/>
              <a:ext cx="0" cy="3493"/>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29" name="Line 6"/>
            <p:cNvSpPr>
              <a:spLocks noChangeShapeType="1"/>
            </p:cNvSpPr>
            <p:nvPr/>
          </p:nvSpPr>
          <p:spPr bwMode="auto">
            <a:xfrm>
              <a:off x="1099" y="3837"/>
              <a:ext cx="4229" cy="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30" name="Text Box 9"/>
            <p:cNvSpPr txBox="1">
              <a:spLocks noChangeArrowheads="1"/>
            </p:cNvSpPr>
            <p:nvPr/>
          </p:nvSpPr>
          <p:spPr bwMode="auto">
            <a:xfrm rot="-5400000">
              <a:off x="-170" y="1869"/>
              <a:ext cx="177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solidFill>
                    <a:srgbClr val="FFCC00"/>
                  </a:solidFill>
                </a:rPr>
                <a:t>Plasma concentration</a:t>
              </a:r>
            </a:p>
            <a:p>
              <a:pPr algn="ctr" eaLnBrk="1" hangingPunct="1"/>
              <a:r>
                <a:rPr lang="en-US" sz="2000" b="1">
                  <a:solidFill>
                    <a:srgbClr val="FFCC00"/>
                  </a:solidFill>
                </a:rPr>
                <a:t> (mg/mL)</a:t>
              </a:r>
            </a:p>
          </p:txBody>
        </p:sp>
        <p:sp>
          <p:nvSpPr>
            <p:cNvPr id="26631" name="Line 11"/>
            <p:cNvSpPr>
              <a:spLocks noChangeShapeType="1"/>
            </p:cNvSpPr>
            <p:nvPr/>
          </p:nvSpPr>
          <p:spPr bwMode="auto">
            <a:xfrm>
              <a:off x="1107" y="1876"/>
              <a:ext cx="4324"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6632" name="Line 12"/>
            <p:cNvSpPr>
              <a:spLocks noChangeShapeType="1"/>
            </p:cNvSpPr>
            <p:nvPr/>
          </p:nvSpPr>
          <p:spPr bwMode="auto">
            <a:xfrm>
              <a:off x="1114" y="3189"/>
              <a:ext cx="427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6633" name="Line 16"/>
            <p:cNvSpPr>
              <a:spLocks noChangeShapeType="1"/>
            </p:cNvSpPr>
            <p:nvPr/>
          </p:nvSpPr>
          <p:spPr bwMode="auto">
            <a:xfrm flipV="1">
              <a:off x="1099" y="3304"/>
              <a:ext cx="232" cy="533"/>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4" name="Line 17"/>
            <p:cNvSpPr>
              <a:spLocks noChangeShapeType="1"/>
            </p:cNvSpPr>
            <p:nvPr/>
          </p:nvSpPr>
          <p:spPr bwMode="auto">
            <a:xfrm>
              <a:off x="1331" y="3304"/>
              <a:ext cx="219" cy="269"/>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5" name="Line 20"/>
            <p:cNvSpPr>
              <a:spLocks noChangeShapeType="1"/>
            </p:cNvSpPr>
            <p:nvPr/>
          </p:nvSpPr>
          <p:spPr bwMode="auto">
            <a:xfrm flipV="1">
              <a:off x="1550" y="3037"/>
              <a:ext cx="233" cy="536"/>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6" name="Line 21"/>
            <p:cNvSpPr>
              <a:spLocks noChangeShapeType="1"/>
            </p:cNvSpPr>
            <p:nvPr/>
          </p:nvSpPr>
          <p:spPr bwMode="auto">
            <a:xfrm flipV="1">
              <a:off x="1977" y="2768"/>
              <a:ext cx="244" cy="536"/>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7" name="Line 22"/>
            <p:cNvSpPr>
              <a:spLocks noChangeShapeType="1"/>
            </p:cNvSpPr>
            <p:nvPr/>
          </p:nvSpPr>
          <p:spPr bwMode="auto">
            <a:xfrm flipV="1">
              <a:off x="2439" y="2504"/>
              <a:ext cx="233" cy="533"/>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8" name="Line 23"/>
            <p:cNvSpPr>
              <a:spLocks noChangeShapeType="1"/>
            </p:cNvSpPr>
            <p:nvPr/>
          </p:nvSpPr>
          <p:spPr bwMode="auto">
            <a:xfrm flipV="1">
              <a:off x="2891" y="2314"/>
              <a:ext cx="292" cy="459"/>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9" name="Line 24"/>
            <p:cNvSpPr>
              <a:spLocks noChangeShapeType="1"/>
            </p:cNvSpPr>
            <p:nvPr/>
          </p:nvSpPr>
          <p:spPr bwMode="auto">
            <a:xfrm flipV="1">
              <a:off x="3401" y="2314"/>
              <a:ext cx="233" cy="269"/>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0" name="Line 25"/>
            <p:cNvSpPr>
              <a:spLocks noChangeShapeType="1"/>
            </p:cNvSpPr>
            <p:nvPr/>
          </p:nvSpPr>
          <p:spPr bwMode="auto">
            <a:xfrm flipV="1">
              <a:off x="3853" y="2237"/>
              <a:ext cx="233" cy="267"/>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1" name="Line 27"/>
            <p:cNvSpPr>
              <a:spLocks noChangeShapeType="1"/>
            </p:cNvSpPr>
            <p:nvPr/>
          </p:nvSpPr>
          <p:spPr bwMode="auto">
            <a:xfrm>
              <a:off x="1783" y="3037"/>
              <a:ext cx="191" cy="267"/>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2" name="Line 28"/>
            <p:cNvSpPr>
              <a:spLocks noChangeShapeType="1"/>
            </p:cNvSpPr>
            <p:nvPr/>
          </p:nvSpPr>
          <p:spPr bwMode="auto">
            <a:xfrm>
              <a:off x="2221" y="2766"/>
              <a:ext cx="218" cy="269"/>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3" name="Line 29"/>
            <p:cNvSpPr>
              <a:spLocks noChangeShapeType="1"/>
            </p:cNvSpPr>
            <p:nvPr/>
          </p:nvSpPr>
          <p:spPr bwMode="auto">
            <a:xfrm>
              <a:off x="2672" y="2504"/>
              <a:ext cx="219" cy="269"/>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4" name="Line 30"/>
            <p:cNvSpPr>
              <a:spLocks noChangeShapeType="1"/>
            </p:cNvSpPr>
            <p:nvPr/>
          </p:nvSpPr>
          <p:spPr bwMode="auto">
            <a:xfrm>
              <a:off x="3183" y="2314"/>
              <a:ext cx="218" cy="269"/>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5" name="Line 31"/>
            <p:cNvSpPr>
              <a:spLocks noChangeShapeType="1"/>
            </p:cNvSpPr>
            <p:nvPr/>
          </p:nvSpPr>
          <p:spPr bwMode="auto">
            <a:xfrm>
              <a:off x="3634" y="2314"/>
              <a:ext cx="219" cy="190"/>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6" name="Line 32"/>
            <p:cNvSpPr>
              <a:spLocks noChangeShapeType="1"/>
            </p:cNvSpPr>
            <p:nvPr/>
          </p:nvSpPr>
          <p:spPr bwMode="auto">
            <a:xfrm>
              <a:off x="4086" y="2237"/>
              <a:ext cx="256" cy="267"/>
            </a:xfrm>
            <a:prstGeom prst="line">
              <a:avLst/>
            </a:prstGeom>
            <a:noFill/>
            <a:ln w="38100">
              <a:solidFill>
                <a:srgbClr val="FFCC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7" name="Line 35"/>
            <p:cNvSpPr>
              <a:spLocks noChangeShapeType="1"/>
            </p:cNvSpPr>
            <p:nvPr/>
          </p:nvSpPr>
          <p:spPr bwMode="auto">
            <a:xfrm flipV="1">
              <a:off x="1132" y="2745"/>
              <a:ext cx="221" cy="1092"/>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8" name="Line 36"/>
            <p:cNvSpPr>
              <a:spLocks noChangeShapeType="1"/>
            </p:cNvSpPr>
            <p:nvPr/>
          </p:nvSpPr>
          <p:spPr bwMode="auto">
            <a:xfrm>
              <a:off x="1353" y="2745"/>
              <a:ext cx="208" cy="551"/>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9" name="Line 37"/>
            <p:cNvSpPr>
              <a:spLocks noChangeShapeType="1"/>
            </p:cNvSpPr>
            <p:nvPr/>
          </p:nvSpPr>
          <p:spPr bwMode="auto">
            <a:xfrm flipV="1">
              <a:off x="1561" y="2200"/>
              <a:ext cx="221" cy="1092"/>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0" name="Line 38"/>
            <p:cNvSpPr>
              <a:spLocks noChangeShapeType="1"/>
            </p:cNvSpPr>
            <p:nvPr/>
          </p:nvSpPr>
          <p:spPr bwMode="auto">
            <a:xfrm flipV="1">
              <a:off x="1977" y="1650"/>
              <a:ext cx="221" cy="1090"/>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1" name="Line 39"/>
            <p:cNvSpPr>
              <a:spLocks noChangeShapeType="1"/>
            </p:cNvSpPr>
            <p:nvPr/>
          </p:nvSpPr>
          <p:spPr bwMode="auto">
            <a:xfrm flipV="1">
              <a:off x="2406" y="1108"/>
              <a:ext cx="221" cy="1092"/>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2" name="Line 40"/>
            <p:cNvSpPr>
              <a:spLocks noChangeShapeType="1"/>
            </p:cNvSpPr>
            <p:nvPr/>
          </p:nvSpPr>
          <p:spPr bwMode="auto">
            <a:xfrm flipV="1">
              <a:off x="2834" y="720"/>
              <a:ext cx="278" cy="939"/>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3" name="Line 41"/>
            <p:cNvSpPr>
              <a:spLocks noChangeShapeType="1"/>
            </p:cNvSpPr>
            <p:nvPr/>
          </p:nvSpPr>
          <p:spPr bwMode="auto">
            <a:xfrm flipV="1">
              <a:off x="3318" y="720"/>
              <a:ext cx="222" cy="551"/>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4" name="Line 42"/>
            <p:cNvSpPr>
              <a:spLocks noChangeShapeType="1"/>
            </p:cNvSpPr>
            <p:nvPr/>
          </p:nvSpPr>
          <p:spPr bwMode="auto">
            <a:xfrm flipV="1">
              <a:off x="3747" y="562"/>
              <a:ext cx="222" cy="546"/>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5" name="Line 43"/>
            <p:cNvSpPr>
              <a:spLocks noChangeShapeType="1"/>
            </p:cNvSpPr>
            <p:nvPr/>
          </p:nvSpPr>
          <p:spPr bwMode="auto">
            <a:xfrm>
              <a:off x="1782" y="2200"/>
              <a:ext cx="181" cy="545"/>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6" name="Line 44"/>
            <p:cNvSpPr>
              <a:spLocks noChangeShapeType="1"/>
            </p:cNvSpPr>
            <p:nvPr/>
          </p:nvSpPr>
          <p:spPr bwMode="auto">
            <a:xfrm>
              <a:off x="2198" y="1643"/>
              <a:ext cx="208" cy="552"/>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7" name="Line 45"/>
            <p:cNvSpPr>
              <a:spLocks noChangeShapeType="1"/>
            </p:cNvSpPr>
            <p:nvPr/>
          </p:nvSpPr>
          <p:spPr bwMode="auto">
            <a:xfrm>
              <a:off x="2627" y="1108"/>
              <a:ext cx="207" cy="551"/>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8" name="Line 46"/>
            <p:cNvSpPr>
              <a:spLocks noChangeShapeType="1"/>
            </p:cNvSpPr>
            <p:nvPr/>
          </p:nvSpPr>
          <p:spPr bwMode="auto">
            <a:xfrm>
              <a:off x="3112" y="720"/>
              <a:ext cx="206" cy="551"/>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9" name="Line 47"/>
            <p:cNvSpPr>
              <a:spLocks noChangeShapeType="1"/>
            </p:cNvSpPr>
            <p:nvPr/>
          </p:nvSpPr>
          <p:spPr bwMode="auto">
            <a:xfrm>
              <a:off x="3540" y="720"/>
              <a:ext cx="207" cy="388"/>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0" name="Line 48"/>
            <p:cNvSpPr>
              <a:spLocks noChangeShapeType="1"/>
            </p:cNvSpPr>
            <p:nvPr/>
          </p:nvSpPr>
          <p:spPr bwMode="auto">
            <a:xfrm>
              <a:off x="3969" y="562"/>
              <a:ext cx="242" cy="546"/>
            </a:xfrm>
            <a:prstGeom prst="line">
              <a:avLst/>
            </a:prstGeom>
            <a:noFill/>
            <a:ln w="38100">
              <a:solidFill>
                <a:srgbClr val="66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1" name="Text Box 51"/>
            <p:cNvSpPr txBox="1">
              <a:spLocks noChangeArrowheads="1"/>
            </p:cNvSpPr>
            <p:nvPr/>
          </p:nvSpPr>
          <p:spPr bwMode="auto">
            <a:xfrm>
              <a:off x="4145" y="1167"/>
              <a:ext cx="1365"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a:t>Unsuccessful</a:t>
              </a:r>
            </a:p>
            <a:p>
              <a:pPr algn="ctr" eaLnBrk="1" hangingPunct="1"/>
              <a:r>
                <a:rPr lang="en-US" sz="2400" b="1"/>
                <a:t>therapy</a:t>
              </a:r>
            </a:p>
          </p:txBody>
        </p:sp>
        <p:sp>
          <p:nvSpPr>
            <p:cNvPr id="26662" name="Text Box 52"/>
            <p:cNvSpPr txBox="1">
              <a:spLocks noChangeArrowheads="1"/>
            </p:cNvSpPr>
            <p:nvPr/>
          </p:nvSpPr>
          <p:spPr bwMode="auto">
            <a:xfrm>
              <a:off x="4204" y="2583"/>
              <a:ext cx="1130"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a:t>Successful</a:t>
              </a:r>
            </a:p>
            <a:p>
              <a:pPr algn="ctr" eaLnBrk="1" hangingPunct="1"/>
              <a:r>
                <a:rPr lang="en-US" sz="2400" b="1"/>
                <a:t>therapy</a:t>
              </a:r>
            </a:p>
          </p:txBody>
        </p:sp>
        <p:sp>
          <p:nvSpPr>
            <p:cNvPr id="26663" name="Line 55"/>
            <p:cNvSpPr>
              <a:spLocks noChangeShapeType="1"/>
            </p:cNvSpPr>
            <p:nvPr/>
          </p:nvSpPr>
          <p:spPr bwMode="auto">
            <a:xfrm flipV="1">
              <a:off x="1099" y="3837"/>
              <a:ext cx="0" cy="4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64" name="Line 57"/>
            <p:cNvSpPr>
              <a:spLocks noChangeShapeType="1"/>
            </p:cNvSpPr>
            <p:nvPr/>
          </p:nvSpPr>
          <p:spPr bwMode="auto">
            <a:xfrm flipV="1">
              <a:off x="1561" y="3573"/>
              <a:ext cx="0" cy="26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65" name="Line 58"/>
            <p:cNvSpPr>
              <a:spLocks noChangeShapeType="1"/>
            </p:cNvSpPr>
            <p:nvPr/>
          </p:nvSpPr>
          <p:spPr bwMode="auto">
            <a:xfrm flipV="1">
              <a:off x="1989" y="3304"/>
              <a:ext cx="0" cy="26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66" name="Line 59"/>
            <p:cNvSpPr>
              <a:spLocks noChangeShapeType="1"/>
            </p:cNvSpPr>
            <p:nvPr/>
          </p:nvSpPr>
          <p:spPr bwMode="auto">
            <a:xfrm flipV="1">
              <a:off x="2452" y="3054"/>
              <a:ext cx="0" cy="26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67" name="Line 60"/>
            <p:cNvSpPr>
              <a:spLocks noChangeShapeType="1"/>
            </p:cNvSpPr>
            <p:nvPr/>
          </p:nvSpPr>
          <p:spPr bwMode="auto">
            <a:xfrm flipV="1">
              <a:off x="2917" y="2785"/>
              <a:ext cx="0" cy="26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68" name="Line 61"/>
            <p:cNvSpPr>
              <a:spLocks noChangeShapeType="1"/>
            </p:cNvSpPr>
            <p:nvPr/>
          </p:nvSpPr>
          <p:spPr bwMode="auto">
            <a:xfrm flipV="1">
              <a:off x="3425" y="2603"/>
              <a:ext cx="0" cy="26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54"/>
          <p:cNvGrpSpPr>
            <a:grpSpLocks/>
          </p:cNvGrpSpPr>
          <p:nvPr/>
        </p:nvGrpSpPr>
        <p:grpSpPr bwMode="auto">
          <a:xfrm>
            <a:off x="442913" y="412750"/>
            <a:ext cx="8335962" cy="6092825"/>
            <a:chOff x="104" y="288"/>
            <a:chExt cx="5251" cy="3838"/>
          </a:xfrm>
        </p:grpSpPr>
        <p:sp>
          <p:nvSpPr>
            <p:cNvPr id="54303" name="Text Box 31"/>
            <p:cNvSpPr txBox="1">
              <a:spLocks noChangeArrowheads="1"/>
            </p:cNvSpPr>
            <p:nvPr/>
          </p:nvSpPr>
          <p:spPr bwMode="auto">
            <a:xfrm>
              <a:off x="104" y="347"/>
              <a:ext cx="1470" cy="518"/>
            </a:xfrm>
            <a:prstGeom prst="rect">
              <a:avLst/>
            </a:prstGeom>
            <a:gradFill rotWithShape="1">
              <a:gsLst>
                <a:gs pos="0">
                  <a:srgbClr val="FF3300"/>
                </a:gs>
                <a:gs pos="100000">
                  <a:srgbClr val="FF3300">
                    <a:gamma/>
                    <a:shade val="46275"/>
                    <a:invGamma/>
                  </a:srgbClr>
                </a:gs>
              </a:gsLst>
              <a:lin ang="5400000" scaled="1"/>
            </a:gradFill>
            <a:ln>
              <a:noFill/>
            </a:ln>
            <a:effectLst/>
            <a:extLst/>
          </p:spPr>
          <p:txBody>
            <a:bodyPr wrap="none">
              <a:spAutoFit/>
            </a:bodyPr>
            <a:lstStyle/>
            <a:p>
              <a:pPr algn="ctr" eaLnBrk="1" hangingPunct="1">
                <a:defRPr/>
              </a:pPr>
              <a:r>
                <a:rPr lang="en-US" sz="2400" b="1">
                  <a:solidFill>
                    <a:srgbClr val="FFFF00"/>
                  </a:solidFill>
                  <a:effectLst>
                    <a:outerShdw blurRad="38100" dist="38100" dir="2700000" algn="tl">
                      <a:srgbClr val="000000"/>
                    </a:outerShdw>
                  </a:effectLst>
                  <a:latin typeface="Arial" charset="0"/>
                </a:rPr>
                <a:t>Oral </a:t>
              </a:r>
            </a:p>
            <a:p>
              <a:pPr algn="ctr" eaLnBrk="1" hangingPunct="1">
                <a:defRPr/>
              </a:pPr>
              <a:r>
                <a:rPr lang="en-US" sz="2400" b="1">
                  <a:solidFill>
                    <a:srgbClr val="FFFF00"/>
                  </a:solidFill>
                  <a:effectLst>
                    <a:outerShdw blurRad="38100" dist="38100" dir="2700000" algn="tl">
                      <a:srgbClr val="000000"/>
                    </a:outerShdw>
                  </a:effectLst>
                  <a:latin typeface="Arial" charset="0"/>
                </a:rPr>
                <a:t>Administration</a:t>
              </a:r>
            </a:p>
          </p:txBody>
        </p:sp>
        <p:sp>
          <p:nvSpPr>
            <p:cNvPr id="54304" name="Text Box 32"/>
            <p:cNvSpPr txBox="1">
              <a:spLocks noChangeArrowheads="1"/>
            </p:cNvSpPr>
            <p:nvPr/>
          </p:nvSpPr>
          <p:spPr bwMode="auto">
            <a:xfrm>
              <a:off x="345" y="1442"/>
              <a:ext cx="1257" cy="518"/>
            </a:xfrm>
            <a:prstGeom prst="rect">
              <a:avLst/>
            </a:prstGeom>
            <a:gradFill rotWithShape="1">
              <a:gsLst>
                <a:gs pos="0">
                  <a:srgbClr val="FF3300"/>
                </a:gs>
                <a:gs pos="100000">
                  <a:srgbClr val="FF3300">
                    <a:gamma/>
                    <a:shade val="46275"/>
                    <a:invGamma/>
                  </a:srgbClr>
                </a:gs>
              </a:gsLst>
              <a:lin ang="5400000" scaled="1"/>
            </a:gradFill>
            <a:ln>
              <a:noFill/>
            </a:ln>
            <a:effectLst/>
            <a:extLst/>
          </p:spPr>
          <p:txBody>
            <a:bodyPr wrap="none">
              <a:spAutoFit/>
            </a:bodyPr>
            <a:lstStyle/>
            <a:p>
              <a:pPr algn="ctr" eaLnBrk="1" hangingPunct="1">
                <a:defRPr/>
              </a:pPr>
              <a:r>
                <a:rPr lang="en-US" sz="2400" b="1">
                  <a:solidFill>
                    <a:srgbClr val="FFFF00"/>
                  </a:solidFill>
                  <a:effectLst>
                    <a:outerShdw blurRad="38100" dist="38100" dir="2700000" algn="tl">
                      <a:srgbClr val="000000"/>
                    </a:outerShdw>
                  </a:effectLst>
                  <a:latin typeface="Arial" charset="0"/>
                </a:rPr>
                <a:t>Intravenous </a:t>
              </a:r>
            </a:p>
            <a:p>
              <a:pPr algn="ctr" eaLnBrk="1" hangingPunct="1">
                <a:defRPr/>
              </a:pPr>
              <a:r>
                <a:rPr lang="en-US" sz="2400" b="1">
                  <a:solidFill>
                    <a:srgbClr val="FFFF00"/>
                  </a:solidFill>
                  <a:effectLst>
                    <a:outerShdw blurRad="38100" dist="38100" dir="2700000" algn="tl">
                      <a:srgbClr val="000000"/>
                    </a:outerShdw>
                  </a:effectLst>
                  <a:latin typeface="Arial" charset="0"/>
                </a:rPr>
                <a:t>Injection</a:t>
              </a:r>
            </a:p>
          </p:txBody>
        </p:sp>
        <p:sp>
          <p:nvSpPr>
            <p:cNvPr id="54305" name="Text Box 33"/>
            <p:cNvSpPr txBox="1">
              <a:spLocks noChangeArrowheads="1"/>
            </p:cNvSpPr>
            <p:nvPr/>
          </p:nvSpPr>
          <p:spPr bwMode="auto">
            <a:xfrm>
              <a:off x="291" y="2706"/>
              <a:ext cx="1386" cy="518"/>
            </a:xfrm>
            <a:prstGeom prst="rect">
              <a:avLst/>
            </a:prstGeom>
            <a:gradFill rotWithShape="1">
              <a:gsLst>
                <a:gs pos="0">
                  <a:srgbClr val="FF3300"/>
                </a:gs>
                <a:gs pos="100000">
                  <a:srgbClr val="FF3300">
                    <a:gamma/>
                    <a:shade val="46275"/>
                    <a:invGamma/>
                  </a:srgbClr>
                </a:gs>
              </a:gsLst>
              <a:lin ang="5400000" scaled="1"/>
            </a:gradFill>
            <a:ln>
              <a:noFill/>
            </a:ln>
            <a:effectLst/>
            <a:extLst/>
          </p:spPr>
          <p:txBody>
            <a:bodyPr wrap="none">
              <a:spAutoFit/>
            </a:bodyPr>
            <a:lstStyle/>
            <a:p>
              <a:pPr algn="ctr" eaLnBrk="1" hangingPunct="1">
                <a:defRPr/>
              </a:pPr>
              <a:r>
                <a:rPr lang="en-US" sz="2400" b="1">
                  <a:solidFill>
                    <a:srgbClr val="FFFF00"/>
                  </a:solidFill>
                  <a:effectLst>
                    <a:outerShdw blurRad="38100" dist="38100" dir="2700000" algn="tl">
                      <a:srgbClr val="000000"/>
                    </a:outerShdw>
                  </a:effectLst>
                  <a:latin typeface="Arial" charset="0"/>
                </a:rPr>
                <a:t>Intramuscular</a:t>
              </a:r>
            </a:p>
            <a:p>
              <a:pPr algn="ctr" eaLnBrk="1" hangingPunct="1">
                <a:defRPr/>
              </a:pPr>
              <a:r>
                <a:rPr lang="en-US" sz="2400" b="1">
                  <a:solidFill>
                    <a:srgbClr val="FFFF00"/>
                  </a:solidFill>
                  <a:effectLst>
                    <a:outerShdw blurRad="38100" dist="38100" dir="2700000" algn="tl">
                      <a:srgbClr val="000000"/>
                    </a:outerShdw>
                  </a:effectLst>
                  <a:latin typeface="Arial" charset="0"/>
                </a:rPr>
                <a:t>Injection</a:t>
              </a:r>
            </a:p>
          </p:txBody>
        </p:sp>
        <p:sp>
          <p:nvSpPr>
            <p:cNvPr id="54306" name="Text Box 34"/>
            <p:cNvSpPr txBox="1">
              <a:spLocks noChangeArrowheads="1"/>
            </p:cNvSpPr>
            <p:nvPr/>
          </p:nvSpPr>
          <p:spPr bwMode="auto">
            <a:xfrm>
              <a:off x="249" y="3608"/>
              <a:ext cx="1438" cy="518"/>
            </a:xfrm>
            <a:prstGeom prst="rect">
              <a:avLst/>
            </a:prstGeom>
            <a:gradFill rotWithShape="1">
              <a:gsLst>
                <a:gs pos="0">
                  <a:srgbClr val="FF3300"/>
                </a:gs>
                <a:gs pos="100000">
                  <a:srgbClr val="FF3300">
                    <a:gamma/>
                    <a:shade val="46275"/>
                    <a:invGamma/>
                  </a:srgbClr>
                </a:gs>
              </a:gsLst>
              <a:lin ang="5400000" scaled="1"/>
            </a:gradFill>
            <a:ln>
              <a:noFill/>
            </a:ln>
            <a:effectLst/>
            <a:extLst/>
          </p:spPr>
          <p:txBody>
            <a:bodyPr wrap="none">
              <a:spAutoFit/>
            </a:bodyPr>
            <a:lstStyle/>
            <a:p>
              <a:pPr algn="ctr" eaLnBrk="1" hangingPunct="1">
                <a:defRPr/>
              </a:pPr>
              <a:r>
                <a:rPr lang="en-US" sz="2400" b="1">
                  <a:solidFill>
                    <a:srgbClr val="FFFF00"/>
                  </a:solidFill>
                  <a:effectLst>
                    <a:outerShdw blurRad="38100" dist="38100" dir="2700000" algn="tl">
                      <a:srgbClr val="000000"/>
                    </a:outerShdw>
                  </a:effectLst>
                  <a:latin typeface="Arial" charset="0"/>
                </a:rPr>
                <a:t>Subcutaneous</a:t>
              </a:r>
            </a:p>
            <a:p>
              <a:pPr algn="ctr" eaLnBrk="1" hangingPunct="1">
                <a:defRPr/>
              </a:pPr>
              <a:r>
                <a:rPr lang="en-US" sz="2400" b="1">
                  <a:solidFill>
                    <a:srgbClr val="FFFF00"/>
                  </a:solidFill>
                  <a:effectLst>
                    <a:outerShdw blurRad="38100" dist="38100" dir="2700000" algn="tl">
                      <a:srgbClr val="000000"/>
                    </a:outerShdw>
                  </a:effectLst>
                  <a:latin typeface="Arial" charset="0"/>
                </a:rPr>
                <a:t>Injection</a:t>
              </a:r>
            </a:p>
          </p:txBody>
        </p:sp>
        <p:sp>
          <p:nvSpPr>
            <p:cNvPr id="54307" name="Text Box 35"/>
            <p:cNvSpPr txBox="1">
              <a:spLocks noChangeArrowheads="1"/>
            </p:cNvSpPr>
            <p:nvPr/>
          </p:nvSpPr>
          <p:spPr bwMode="auto">
            <a:xfrm>
              <a:off x="2118" y="329"/>
              <a:ext cx="1824" cy="596"/>
            </a:xfrm>
            <a:prstGeom prst="rect">
              <a:avLst/>
            </a:prstGeom>
            <a:gradFill rotWithShape="1">
              <a:gsLst>
                <a:gs pos="0">
                  <a:srgbClr val="FF3300"/>
                </a:gs>
                <a:gs pos="100000">
                  <a:srgbClr val="FF3300">
                    <a:gamma/>
                    <a:shade val="46275"/>
                    <a:invGamma/>
                  </a:srgbClr>
                </a:gs>
              </a:gsLst>
              <a:lin ang="5400000" scaled="1"/>
            </a:gradFill>
            <a:ln>
              <a:noFill/>
            </a:ln>
            <a:effectLst/>
            <a:extLst/>
          </p:spPr>
          <p:txBody>
            <a:bodyPr wrap="none">
              <a:spAutoFit/>
            </a:bodyPr>
            <a:lstStyle/>
            <a:p>
              <a:pPr algn="ctr" eaLnBrk="1" hangingPunct="1">
                <a:defRPr/>
              </a:pPr>
              <a:r>
                <a:rPr lang="en-US" sz="2800" b="1">
                  <a:solidFill>
                    <a:srgbClr val="FFFF00"/>
                  </a:solidFill>
                  <a:effectLst>
                    <a:outerShdw blurRad="38100" dist="38100" dir="2700000" algn="tl">
                      <a:srgbClr val="000000"/>
                    </a:outerShdw>
                  </a:effectLst>
                  <a:latin typeface="Arial" charset="0"/>
                </a:rPr>
                <a:t>Gastrointestinal</a:t>
              </a:r>
            </a:p>
            <a:p>
              <a:pPr algn="ctr" eaLnBrk="1" hangingPunct="1">
                <a:defRPr/>
              </a:pPr>
              <a:r>
                <a:rPr lang="en-US" sz="2800" b="1">
                  <a:solidFill>
                    <a:srgbClr val="FFFF00"/>
                  </a:solidFill>
                  <a:effectLst>
                    <a:outerShdw blurRad="38100" dist="38100" dir="2700000" algn="tl">
                      <a:srgbClr val="000000"/>
                    </a:outerShdw>
                  </a:effectLst>
                  <a:latin typeface="Arial" charset="0"/>
                </a:rPr>
                <a:t>Tract</a:t>
              </a:r>
            </a:p>
          </p:txBody>
        </p:sp>
        <p:sp>
          <p:nvSpPr>
            <p:cNvPr id="54308" name="Text Box 36"/>
            <p:cNvSpPr txBox="1">
              <a:spLocks noChangeArrowheads="1"/>
            </p:cNvSpPr>
            <p:nvPr/>
          </p:nvSpPr>
          <p:spPr bwMode="auto">
            <a:xfrm>
              <a:off x="2465" y="1436"/>
              <a:ext cx="1300" cy="596"/>
            </a:xfrm>
            <a:prstGeom prst="rect">
              <a:avLst/>
            </a:prstGeom>
            <a:gradFill rotWithShape="1">
              <a:gsLst>
                <a:gs pos="0">
                  <a:srgbClr val="FF3300"/>
                </a:gs>
                <a:gs pos="100000">
                  <a:srgbClr val="FF3300">
                    <a:gamma/>
                    <a:shade val="46275"/>
                    <a:invGamma/>
                  </a:srgbClr>
                </a:gs>
              </a:gsLst>
              <a:lin ang="5400000" scaled="1"/>
            </a:gradFill>
            <a:ln>
              <a:noFill/>
            </a:ln>
            <a:effectLst/>
            <a:extLst/>
          </p:spPr>
          <p:txBody>
            <a:bodyPr wrap="none">
              <a:spAutoFit/>
            </a:bodyPr>
            <a:lstStyle/>
            <a:p>
              <a:pPr algn="ctr" eaLnBrk="1" hangingPunct="1">
                <a:defRPr/>
              </a:pPr>
              <a:r>
                <a:rPr lang="en-US" sz="2800" b="1">
                  <a:solidFill>
                    <a:srgbClr val="FFFF00"/>
                  </a:solidFill>
                  <a:effectLst>
                    <a:outerShdw blurRad="38100" dist="38100" dir="2700000" algn="tl">
                      <a:srgbClr val="000000"/>
                    </a:outerShdw>
                  </a:effectLst>
                  <a:latin typeface="Arial" charset="0"/>
                </a:rPr>
                <a:t>Circulatory</a:t>
              </a:r>
            </a:p>
            <a:p>
              <a:pPr algn="ctr" eaLnBrk="1" hangingPunct="1">
                <a:defRPr/>
              </a:pPr>
              <a:r>
                <a:rPr lang="en-US" sz="2800" b="1">
                  <a:solidFill>
                    <a:srgbClr val="FFFF00"/>
                  </a:solidFill>
                  <a:effectLst>
                    <a:outerShdw blurRad="38100" dist="38100" dir="2700000" algn="tl">
                      <a:srgbClr val="000000"/>
                    </a:outerShdw>
                  </a:effectLst>
                  <a:latin typeface="Arial" charset="0"/>
                </a:rPr>
                <a:t>System</a:t>
              </a:r>
            </a:p>
          </p:txBody>
        </p:sp>
        <p:sp>
          <p:nvSpPr>
            <p:cNvPr id="54309" name="Text Box 37"/>
            <p:cNvSpPr txBox="1">
              <a:spLocks noChangeArrowheads="1"/>
            </p:cNvSpPr>
            <p:nvPr/>
          </p:nvSpPr>
          <p:spPr bwMode="auto">
            <a:xfrm>
              <a:off x="1958" y="3251"/>
              <a:ext cx="952" cy="327"/>
            </a:xfrm>
            <a:prstGeom prst="rect">
              <a:avLst/>
            </a:prstGeom>
            <a:gradFill rotWithShape="1">
              <a:gsLst>
                <a:gs pos="0">
                  <a:srgbClr val="FF3300"/>
                </a:gs>
                <a:gs pos="100000">
                  <a:srgbClr val="FF3300">
                    <a:gamma/>
                    <a:shade val="46275"/>
                    <a:invGamma/>
                  </a:srgbClr>
                </a:gs>
              </a:gsLst>
              <a:lin ang="5400000" scaled="1"/>
            </a:gradFill>
            <a:ln>
              <a:noFill/>
            </a:ln>
            <a:effectLst/>
            <a:extLst/>
          </p:spPr>
          <p:txBody>
            <a:bodyPr>
              <a:spAutoFit/>
            </a:bodyPr>
            <a:lstStyle/>
            <a:p>
              <a:pPr eaLnBrk="1" hangingPunct="1">
                <a:defRPr/>
              </a:pPr>
              <a:r>
                <a:rPr lang="en-US" sz="2800" b="1">
                  <a:solidFill>
                    <a:srgbClr val="FFFF00"/>
                  </a:solidFill>
                  <a:effectLst>
                    <a:outerShdw blurRad="38100" dist="38100" dir="2700000" algn="tl">
                      <a:srgbClr val="000000"/>
                    </a:outerShdw>
                  </a:effectLst>
                  <a:latin typeface="Arial" charset="0"/>
                </a:rPr>
                <a:t>Tissues</a:t>
              </a:r>
            </a:p>
          </p:txBody>
        </p:sp>
        <p:sp>
          <p:nvSpPr>
            <p:cNvPr id="54310" name="Text Box 38"/>
            <p:cNvSpPr txBox="1">
              <a:spLocks noChangeArrowheads="1"/>
            </p:cNvSpPr>
            <p:nvPr/>
          </p:nvSpPr>
          <p:spPr bwMode="auto">
            <a:xfrm>
              <a:off x="2994" y="3169"/>
              <a:ext cx="1151" cy="596"/>
            </a:xfrm>
            <a:prstGeom prst="rect">
              <a:avLst/>
            </a:prstGeom>
            <a:gradFill rotWithShape="1">
              <a:gsLst>
                <a:gs pos="0">
                  <a:srgbClr val="FF3300"/>
                </a:gs>
                <a:gs pos="100000">
                  <a:srgbClr val="FF3300">
                    <a:gamma/>
                    <a:shade val="46275"/>
                    <a:invGamma/>
                  </a:srgbClr>
                </a:gs>
              </a:gsLst>
              <a:lin ang="5400000" scaled="1"/>
            </a:gradFill>
            <a:ln>
              <a:noFill/>
            </a:ln>
            <a:effectLst/>
            <a:extLst/>
          </p:spPr>
          <p:txBody>
            <a:bodyPr wrap="none">
              <a:spAutoFit/>
            </a:bodyPr>
            <a:lstStyle/>
            <a:p>
              <a:pPr algn="ctr" eaLnBrk="1" hangingPunct="1">
                <a:defRPr/>
              </a:pPr>
              <a:r>
                <a:rPr lang="en-US" sz="2800" b="1">
                  <a:solidFill>
                    <a:srgbClr val="FFFF00"/>
                  </a:solidFill>
                  <a:effectLst>
                    <a:outerShdw blurRad="38100" dist="38100" dir="2700000" algn="tl">
                      <a:srgbClr val="000000"/>
                    </a:outerShdw>
                  </a:effectLst>
                  <a:latin typeface="Arial" charset="0"/>
                </a:rPr>
                <a:t>Metabolic</a:t>
              </a:r>
            </a:p>
            <a:p>
              <a:pPr algn="ctr" eaLnBrk="1" hangingPunct="1">
                <a:defRPr/>
              </a:pPr>
              <a:r>
                <a:rPr lang="en-US" sz="2800" b="1">
                  <a:solidFill>
                    <a:srgbClr val="FFFF00"/>
                  </a:solidFill>
                  <a:effectLst>
                    <a:outerShdw blurRad="38100" dist="38100" dir="2700000" algn="tl">
                      <a:srgbClr val="000000"/>
                    </a:outerShdw>
                  </a:effectLst>
                  <a:latin typeface="Arial" charset="0"/>
                </a:rPr>
                <a:t>Sites</a:t>
              </a:r>
            </a:p>
          </p:txBody>
        </p:sp>
        <p:sp>
          <p:nvSpPr>
            <p:cNvPr id="27659" name="Rectangle 39"/>
            <p:cNvSpPr>
              <a:spLocks noChangeArrowheads="1"/>
            </p:cNvSpPr>
            <p:nvPr/>
          </p:nvSpPr>
          <p:spPr bwMode="auto">
            <a:xfrm>
              <a:off x="4944" y="288"/>
              <a:ext cx="411" cy="3799"/>
            </a:xfrm>
            <a:prstGeom prst="rect">
              <a:avLst/>
            </a:prstGeom>
            <a:gradFill rotWithShape="1">
              <a:gsLst>
                <a:gs pos="0">
                  <a:srgbClr val="FF3300"/>
                </a:gs>
                <a:gs pos="100000">
                  <a:srgbClr val="7618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ES"/>
            </a:p>
          </p:txBody>
        </p:sp>
        <p:sp>
          <p:nvSpPr>
            <p:cNvPr id="54312" name="Text Box 40"/>
            <p:cNvSpPr txBox="1">
              <a:spLocks noChangeArrowheads="1"/>
            </p:cNvSpPr>
            <p:nvPr/>
          </p:nvSpPr>
          <p:spPr bwMode="auto">
            <a:xfrm rot="16200000">
              <a:off x="4501" y="1880"/>
              <a:ext cx="1281" cy="365"/>
            </a:xfrm>
            <a:prstGeom prst="rect">
              <a:avLst/>
            </a:prstGeom>
            <a:noFill/>
            <a:ln>
              <a:noFill/>
            </a:ln>
            <a:effectLst/>
            <a:extLst/>
          </p:spPr>
          <p:txBody>
            <a:bodyPr wrap="none">
              <a:spAutoFit/>
            </a:bodyPr>
            <a:lstStyle/>
            <a:p>
              <a:pPr eaLnBrk="1" hangingPunct="1">
                <a:defRPr/>
              </a:pPr>
              <a:r>
                <a:rPr lang="en-US" sz="3200" b="1">
                  <a:solidFill>
                    <a:srgbClr val="FFFF00"/>
                  </a:solidFill>
                  <a:effectLst>
                    <a:outerShdw blurRad="38100" dist="38100" dir="2700000" algn="tl">
                      <a:srgbClr val="000000"/>
                    </a:outerShdw>
                  </a:effectLst>
                  <a:latin typeface="Arial" charset="0"/>
                </a:rPr>
                <a:t>Excretion</a:t>
              </a:r>
            </a:p>
          </p:txBody>
        </p:sp>
        <p:sp>
          <p:nvSpPr>
            <p:cNvPr id="27661" name="AutoShape 42"/>
            <p:cNvSpPr>
              <a:spLocks noChangeArrowheads="1"/>
            </p:cNvSpPr>
            <p:nvPr/>
          </p:nvSpPr>
          <p:spPr bwMode="auto">
            <a:xfrm>
              <a:off x="1609" y="549"/>
              <a:ext cx="371" cy="192"/>
            </a:xfrm>
            <a:prstGeom prst="rightArrow">
              <a:avLst>
                <a:gd name="adj1" fmla="val 50000"/>
                <a:gd name="adj2" fmla="val 48307"/>
              </a:avLst>
            </a:prstGeom>
            <a:gradFill rotWithShape="1">
              <a:gsLst>
                <a:gs pos="0">
                  <a:srgbClr val="007600"/>
                </a:gs>
                <a:gs pos="50000">
                  <a:srgbClr val="00FF00"/>
                </a:gs>
                <a:gs pos="100000">
                  <a:srgbClr val="0076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anchor="ctr">
              <a:flatTx/>
            </a:bodyPr>
            <a:lstStyle/>
            <a:p>
              <a:endParaRPr lang="es-ES"/>
            </a:p>
          </p:txBody>
        </p:sp>
        <p:sp>
          <p:nvSpPr>
            <p:cNvPr id="27662" name="AutoShape 43"/>
            <p:cNvSpPr>
              <a:spLocks noChangeArrowheads="1"/>
            </p:cNvSpPr>
            <p:nvPr/>
          </p:nvSpPr>
          <p:spPr bwMode="auto">
            <a:xfrm>
              <a:off x="1679" y="1580"/>
              <a:ext cx="657" cy="275"/>
            </a:xfrm>
            <a:prstGeom prst="rightArrow">
              <a:avLst>
                <a:gd name="adj1" fmla="val 50000"/>
                <a:gd name="adj2" fmla="val 59727"/>
              </a:avLst>
            </a:prstGeom>
            <a:gradFill rotWithShape="1">
              <a:gsLst>
                <a:gs pos="0">
                  <a:srgbClr val="007600"/>
                </a:gs>
                <a:gs pos="50000">
                  <a:srgbClr val="00FF00"/>
                </a:gs>
                <a:gs pos="100000">
                  <a:srgbClr val="0076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anchor="ctr">
              <a:flatTx/>
            </a:bodyPr>
            <a:lstStyle/>
            <a:p>
              <a:endParaRPr lang="es-ES"/>
            </a:p>
          </p:txBody>
        </p:sp>
        <p:sp>
          <p:nvSpPr>
            <p:cNvPr id="27663" name="AutoShape 44"/>
            <p:cNvSpPr>
              <a:spLocks noChangeArrowheads="1"/>
            </p:cNvSpPr>
            <p:nvPr/>
          </p:nvSpPr>
          <p:spPr bwMode="auto">
            <a:xfrm rot="2164159">
              <a:off x="1686" y="2838"/>
              <a:ext cx="467" cy="315"/>
            </a:xfrm>
            <a:prstGeom prst="rightArrow">
              <a:avLst>
                <a:gd name="adj1" fmla="val 50000"/>
                <a:gd name="adj2" fmla="val 37063"/>
              </a:avLst>
            </a:prstGeom>
            <a:gradFill rotWithShape="1">
              <a:gsLst>
                <a:gs pos="0">
                  <a:srgbClr val="007600"/>
                </a:gs>
                <a:gs pos="50000">
                  <a:srgbClr val="00FF00"/>
                </a:gs>
                <a:gs pos="100000">
                  <a:srgbClr val="0076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anchor="ctr">
              <a:flatTx/>
            </a:bodyPr>
            <a:lstStyle/>
            <a:p>
              <a:endParaRPr lang="es-ES"/>
            </a:p>
          </p:txBody>
        </p:sp>
        <p:sp>
          <p:nvSpPr>
            <p:cNvPr id="27664" name="AutoShape 45"/>
            <p:cNvSpPr>
              <a:spLocks noChangeArrowheads="1"/>
            </p:cNvSpPr>
            <p:nvPr/>
          </p:nvSpPr>
          <p:spPr bwMode="auto">
            <a:xfrm rot="-2342353">
              <a:off x="1698" y="3756"/>
              <a:ext cx="464" cy="296"/>
            </a:xfrm>
            <a:prstGeom prst="rightArrow">
              <a:avLst>
                <a:gd name="adj1" fmla="val 50000"/>
                <a:gd name="adj2" fmla="val 39189"/>
              </a:avLst>
            </a:prstGeom>
            <a:gradFill rotWithShape="1">
              <a:gsLst>
                <a:gs pos="0">
                  <a:srgbClr val="007600"/>
                </a:gs>
                <a:gs pos="50000">
                  <a:srgbClr val="00FF00"/>
                </a:gs>
                <a:gs pos="100000">
                  <a:srgbClr val="0076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anchor="ctr">
              <a:flatTx/>
            </a:bodyPr>
            <a:lstStyle/>
            <a:p>
              <a:endParaRPr lang="es-ES"/>
            </a:p>
          </p:txBody>
        </p:sp>
        <p:sp>
          <p:nvSpPr>
            <p:cNvPr id="27665" name="AutoShape 46"/>
            <p:cNvSpPr>
              <a:spLocks noChangeArrowheads="1"/>
            </p:cNvSpPr>
            <p:nvPr/>
          </p:nvSpPr>
          <p:spPr bwMode="auto">
            <a:xfrm rot="5400000">
              <a:off x="2646" y="1049"/>
              <a:ext cx="275" cy="371"/>
            </a:xfrm>
            <a:prstGeom prst="rightArrow">
              <a:avLst>
                <a:gd name="adj1" fmla="val 36389"/>
                <a:gd name="adj2" fmla="val 44731"/>
              </a:avLst>
            </a:prstGeom>
            <a:gradFill rotWithShape="1">
              <a:gsLst>
                <a:gs pos="0">
                  <a:srgbClr val="007600"/>
                </a:gs>
                <a:gs pos="50000">
                  <a:srgbClr val="00FF00"/>
                </a:gs>
                <a:gs pos="100000">
                  <a:srgbClr val="0076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anchor="ctr">
              <a:flatTx/>
            </a:bodyPr>
            <a:lstStyle/>
            <a:p>
              <a:endParaRPr lang="es-ES"/>
            </a:p>
          </p:txBody>
        </p:sp>
        <p:sp>
          <p:nvSpPr>
            <p:cNvPr id="27666" name="AutoShape 47"/>
            <p:cNvSpPr>
              <a:spLocks noChangeArrowheads="1"/>
            </p:cNvSpPr>
            <p:nvPr/>
          </p:nvSpPr>
          <p:spPr bwMode="auto">
            <a:xfrm rot="5400000" flipH="1" flipV="1">
              <a:off x="3272" y="1020"/>
              <a:ext cx="275" cy="371"/>
            </a:xfrm>
            <a:prstGeom prst="rightArrow">
              <a:avLst>
                <a:gd name="adj1" fmla="val 36389"/>
                <a:gd name="adj2" fmla="val 44731"/>
              </a:avLst>
            </a:prstGeom>
            <a:gradFill rotWithShape="1">
              <a:gsLst>
                <a:gs pos="0">
                  <a:srgbClr val="007600"/>
                </a:gs>
                <a:gs pos="50000">
                  <a:srgbClr val="00FF00"/>
                </a:gs>
                <a:gs pos="100000">
                  <a:srgbClr val="0076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anchor="ctr">
              <a:flatTx/>
            </a:bodyPr>
            <a:lstStyle/>
            <a:p>
              <a:endParaRPr lang="es-ES"/>
            </a:p>
          </p:txBody>
        </p:sp>
        <p:sp>
          <p:nvSpPr>
            <p:cNvPr id="27667" name="AutoShape 48"/>
            <p:cNvSpPr>
              <a:spLocks noChangeArrowheads="1"/>
            </p:cNvSpPr>
            <p:nvPr/>
          </p:nvSpPr>
          <p:spPr bwMode="auto">
            <a:xfrm rot="5400000">
              <a:off x="2034" y="2396"/>
              <a:ext cx="851" cy="522"/>
            </a:xfrm>
            <a:prstGeom prst="rightArrow">
              <a:avLst>
                <a:gd name="adj1" fmla="val 36389"/>
                <a:gd name="adj2" fmla="val 72924"/>
              </a:avLst>
            </a:prstGeom>
            <a:gradFill rotWithShape="1">
              <a:gsLst>
                <a:gs pos="0">
                  <a:srgbClr val="007600"/>
                </a:gs>
                <a:gs pos="50000">
                  <a:srgbClr val="00FF00"/>
                </a:gs>
                <a:gs pos="100000">
                  <a:srgbClr val="0076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anchor="ctr">
              <a:flatTx/>
            </a:bodyPr>
            <a:lstStyle/>
            <a:p>
              <a:endParaRPr lang="es-ES"/>
            </a:p>
          </p:txBody>
        </p:sp>
        <p:sp>
          <p:nvSpPr>
            <p:cNvPr id="27668" name="AutoShape 49"/>
            <p:cNvSpPr>
              <a:spLocks noChangeArrowheads="1"/>
            </p:cNvSpPr>
            <p:nvPr/>
          </p:nvSpPr>
          <p:spPr bwMode="auto">
            <a:xfrm rot="5400000" flipH="1" flipV="1">
              <a:off x="2667" y="2367"/>
              <a:ext cx="851" cy="522"/>
            </a:xfrm>
            <a:prstGeom prst="rightArrow">
              <a:avLst>
                <a:gd name="adj1" fmla="val 36389"/>
                <a:gd name="adj2" fmla="val 72924"/>
              </a:avLst>
            </a:prstGeom>
            <a:gradFill rotWithShape="1">
              <a:gsLst>
                <a:gs pos="0">
                  <a:srgbClr val="007600"/>
                </a:gs>
                <a:gs pos="50000">
                  <a:srgbClr val="00FF00"/>
                </a:gs>
                <a:gs pos="100000">
                  <a:srgbClr val="0076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anchor="ctr">
              <a:flatTx/>
            </a:bodyPr>
            <a:lstStyle/>
            <a:p>
              <a:endParaRPr lang="es-ES"/>
            </a:p>
          </p:txBody>
        </p:sp>
        <p:sp>
          <p:nvSpPr>
            <p:cNvPr id="27669" name="AutoShape 50"/>
            <p:cNvSpPr>
              <a:spLocks noChangeArrowheads="1"/>
            </p:cNvSpPr>
            <p:nvPr/>
          </p:nvSpPr>
          <p:spPr bwMode="auto">
            <a:xfrm rot="5400000">
              <a:off x="3214" y="2418"/>
              <a:ext cx="920" cy="453"/>
            </a:xfrm>
            <a:prstGeom prst="rightArrow">
              <a:avLst>
                <a:gd name="adj1" fmla="val 36389"/>
                <a:gd name="adj2" fmla="val 90845"/>
              </a:avLst>
            </a:prstGeom>
            <a:gradFill rotWithShape="1">
              <a:gsLst>
                <a:gs pos="0">
                  <a:srgbClr val="007600"/>
                </a:gs>
                <a:gs pos="50000">
                  <a:srgbClr val="00FF00"/>
                </a:gs>
                <a:gs pos="100000">
                  <a:srgbClr val="0076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anchor="ctr">
              <a:flatTx/>
            </a:bodyPr>
            <a:lstStyle/>
            <a:p>
              <a:endParaRPr lang="es-ES"/>
            </a:p>
          </p:txBody>
        </p:sp>
        <p:sp>
          <p:nvSpPr>
            <p:cNvPr id="27670" name="AutoShape 51"/>
            <p:cNvSpPr>
              <a:spLocks noChangeArrowheads="1"/>
            </p:cNvSpPr>
            <p:nvPr/>
          </p:nvSpPr>
          <p:spPr bwMode="auto">
            <a:xfrm>
              <a:off x="3960" y="493"/>
              <a:ext cx="837" cy="260"/>
            </a:xfrm>
            <a:prstGeom prst="rightArrow">
              <a:avLst>
                <a:gd name="adj1" fmla="val 50000"/>
                <a:gd name="adj2" fmla="val 80481"/>
              </a:avLst>
            </a:prstGeom>
            <a:gradFill rotWithShape="1">
              <a:gsLst>
                <a:gs pos="0">
                  <a:srgbClr val="007600"/>
                </a:gs>
                <a:gs pos="50000">
                  <a:srgbClr val="00FF00"/>
                </a:gs>
                <a:gs pos="100000">
                  <a:srgbClr val="0076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anchor="ctr">
              <a:flatTx/>
            </a:bodyPr>
            <a:lstStyle/>
            <a:p>
              <a:endParaRPr lang="es-ES"/>
            </a:p>
          </p:txBody>
        </p:sp>
        <p:sp>
          <p:nvSpPr>
            <p:cNvPr id="27671" name="AutoShape 52"/>
            <p:cNvSpPr>
              <a:spLocks noChangeArrowheads="1"/>
            </p:cNvSpPr>
            <p:nvPr/>
          </p:nvSpPr>
          <p:spPr bwMode="auto">
            <a:xfrm>
              <a:off x="3826" y="1606"/>
              <a:ext cx="837" cy="260"/>
            </a:xfrm>
            <a:prstGeom prst="rightArrow">
              <a:avLst>
                <a:gd name="adj1" fmla="val 50000"/>
                <a:gd name="adj2" fmla="val 80481"/>
              </a:avLst>
            </a:prstGeom>
            <a:gradFill rotWithShape="1">
              <a:gsLst>
                <a:gs pos="0">
                  <a:srgbClr val="007600"/>
                </a:gs>
                <a:gs pos="50000">
                  <a:srgbClr val="00FF00"/>
                </a:gs>
                <a:gs pos="100000">
                  <a:srgbClr val="0076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anchor="ctr">
              <a:flatTx/>
            </a:bodyPr>
            <a:lstStyle/>
            <a:p>
              <a:endParaRPr lang="es-ES"/>
            </a:p>
          </p:txBody>
        </p:sp>
        <p:sp>
          <p:nvSpPr>
            <p:cNvPr id="27672" name="AutoShape 53"/>
            <p:cNvSpPr>
              <a:spLocks noChangeArrowheads="1"/>
            </p:cNvSpPr>
            <p:nvPr/>
          </p:nvSpPr>
          <p:spPr bwMode="auto">
            <a:xfrm>
              <a:off x="4184" y="3359"/>
              <a:ext cx="506" cy="219"/>
            </a:xfrm>
            <a:prstGeom prst="rightArrow">
              <a:avLst>
                <a:gd name="adj1" fmla="val 50000"/>
                <a:gd name="adj2" fmla="val 57763"/>
              </a:avLst>
            </a:prstGeom>
            <a:gradFill rotWithShape="1">
              <a:gsLst>
                <a:gs pos="0">
                  <a:srgbClr val="007600"/>
                </a:gs>
                <a:gs pos="50000">
                  <a:srgbClr val="00FF00"/>
                </a:gs>
                <a:gs pos="100000">
                  <a:srgbClr val="0076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00FF00"/>
              </a:extrusionClr>
            </a:sp3d>
          </p:spPr>
          <p:txBody>
            <a:bodyPr wrap="none" anchor="ctr">
              <a:flatTx/>
            </a:bodyPr>
            <a:lstStyle/>
            <a:p>
              <a:endParaRPr lang="es-ES"/>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63" name="Rectangle 11"/>
          <p:cNvSpPr>
            <a:spLocks noGrp="1" noChangeArrowheads="1"/>
          </p:cNvSpPr>
          <p:nvPr>
            <p:ph type="title"/>
          </p:nvPr>
        </p:nvSpPr>
        <p:spPr>
          <a:xfrm>
            <a:off x="200025" y="200025"/>
            <a:ext cx="8686800" cy="1143000"/>
          </a:xfrm>
        </p:spPr>
        <p:txBody>
          <a:bodyPr>
            <a:normAutofit fontScale="90000"/>
          </a:bodyPr>
          <a:lstStyle/>
          <a:p>
            <a:pPr eaLnBrk="1" fontAlgn="auto" hangingPunct="1">
              <a:spcAft>
                <a:spcPts val="0"/>
              </a:spcAft>
              <a:defRPr/>
            </a:pPr>
            <a:r>
              <a:rPr lang="en-US" sz="4000"/>
              <a:t>Absorption of drugs could vary within different administration routes</a:t>
            </a:r>
          </a:p>
        </p:txBody>
      </p:sp>
      <p:pic>
        <p:nvPicPr>
          <p:cNvPr id="28675" name="Picture 4" descr="scan000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55925" y="2708275"/>
            <a:ext cx="2622550" cy="2584450"/>
          </a:xfrm>
          <a:noFill/>
        </p:spPr>
      </p:pic>
      <p:sp>
        <p:nvSpPr>
          <p:cNvPr id="28676" name="Rectangle 8"/>
          <p:cNvSpPr>
            <a:spLocks noGrp="1" noChangeArrowheads="1"/>
          </p:cNvSpPr>
          <p:nvPr>
            <p:ph type="body" idx="4294967295"/>
          </p:nvPr>
        </p:nvSpPr>
        <p:spPr>
          <a:xfrm>
            <a:off x="0" y="1822450"/>
            <a:ext cx="3367088" cy="4530725"/>
          </a:xfrm>
        </p:spPr>
        <p:txBody>
          <a:bodyPr/>
          <a:lstStyle/>
          <a:p>
            <a:pPr eaLnBrk="1" hangingPunct="1"/>
            <a:r>
              <a:rPr lang="en-US" sz="2800" smtClean="0"/>
              <a:t>500 mg dose given</a:t>
            </a:r>
          </a:p>
          <a:p>
            <a:pPr lvl="1" eaLnBrk="1" hangingPunct="1"/>
            <a:r>
              <a:rPr lang="en-US" sz="2400" smtClean="0"/>
              <a:t>    intramuscularly</a:t>
            </a:r>
          </a:p>
          <a:p>
            <a:pPr lvl="1" eaLnBrk="1" hangingPunct="1"/>
            <a:r>
              <a:rPr lang="en-US" sz="2400" smtClean="0"/>
              <a:t>    orally</a:t>
            </a:r>
          </a:p>
          <a:p>
            <a:pPr eaLnBrk="1" hangingPunct="1">
              <a:buFont typeface="Wingdings" pitchFamily="2" charset="2"/>
              <a:buNone/>
            </a:pPr>
            <a:r>
              <a:rPr lang="en-US" sz="1800" smtClean="0"/>
              <a:t>**to the same subject on</a:t>
            </a:r>
          </a:p>
          <a:p>
            <a:pPr eaLnBrk="1" hangingPunct="1">
              <a:buFont typeface="Wingdings" pitchFamily="2" charset="2"/>
              <a:buNone/>
            </a:pPr>
            <a:r>
              <a:rPr lang="en-US" sz="1800" smtClean="0"/>
              <a:t>separate occasions</a:t>
            </a:r>
          </a:p>
          <a:p>
            <a:pPr eaLnBrk="1" hangingPunct="1"/>
            <a:r>
              <a:rPr lang="en-US" sz="2800" smtClean="0"/>
              <a:t>Biological barriers greatly affect the extent of drug absorption</a:t>
            </a:r>
          </a:p>
        </p:txBody>
      </p:sp>
      <p:sp>
        <p:nvSpPr>
          <p:cNvPr id="28677" name="Oval 9"/>
          <p:cNvSpPr>
            <a:spLocks noChangeArrowheads="1"/>
          </p:cNvSpPr>
          <p:nvPr/>
        </p:nvSpPr>
        <p:spPr bwMode="auto">
          <a:xfrm>
            <a:off x="1309688" y="2898775"/>
            <a:ext cx="215900" cy="203200"/>
          </a:xfrm>
          <a:prstGeom prst="ellipse">
            <a:avLst/>
          </a:prstGeom>
          <a:solidFill>
            <a:srgbClr val="000000"/>
          </a:solidFill>
          <a:ln w="9525">
            <a:solidFill>
              <a:srgbClr val="000000"/>
            </a:solidFill>
            <a:round/>
            <a:headEnd/>
            <a:tailEnd/>
          </a:ln>
        </p:spPr>
        <p:txBody>
          <a:bodyPr wrap="none" anchor="ctr"/>
          <a:lstStyle/>
          <a:p>
            <a:endParaRPr lang="es-ES"/>
          </a:p>
        </p:txBody>
      </p:sp>
      <p:sp>
        <p:nvSpPr>
          <p:cNvPr id="28678" name="Oval 10"/>
          <p:cNvSpPr>
            <a:spLocks noChangeArrowheads="1"/>
          </p:cNvSpPr>
          <p:nvPr/>
        </p:nvSpPr>
        <p:spPr bwMode="auto">
          <a:xfrm>
            <a:off x="1308100" y="3327400"/>
            <a:ext cx="215900" cy="2159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s-E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sp>
        <p:nvSpPr>
          <p:cNvPr id="29699" name="Content Placeholder 2"/>
          <p:cNvSpPr>
            <a:spLocks noGrp="1"/>
          </p:cNvSpPr>
          <p:nvPr>
            <p:ph idx="1"/>
          </p:nvPr>
        </p:nvSpPr>
        <p:spPr/>
        <p:txBody>
          <a:bodyPr/>
          <a:lstStyle/>
          <a:p>
            <a:pPr eaLnBrk="1" hangingPunct="1"/>
            <a:endParaRPr lang="es-ES" smtClean="0"/>
          </a:p>
        </p:txBody>
      </p:sp>
      <p:pic>
        <p:nvPicPr>
          <p:cNvPr id="2970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914400" y="228600"/>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sz="3200" dirty="0" smtClean="0"/>
              <a:t>Journal of </a:t>
            </a:r>
            <a:r>
              <a:rPr lang="en-US" sz="3200" dirty="0" err="1" smtClean="0"/>
              <a:t>Nanomedicine</a:t>
            </a:r>
            <a:r>
              <a:rPr lang="en-US" sz="3200" dirty="0" smtClean="0"/>
              <a:t> &amp; </a:t>
            </a:r>
            <a:r>
              <a:rPr lang="en-US" sz="3200" dirty="0" err="1" smtClean="0"/>
              <a:t>Biotherapeutic</a:t>
            </a:r>
            <a:r>
              <a:rPr lang="en-US" sz="3200" dirty="0" smtClean="0"/>
              <a:t> Discovery</a:t>
            </a:r>
            <a:endParaRPr lang="en-US" sz="3200" dirty="0"/>
          </a:p>
        </p:txBody>
      </p:sp>
      <p:sp>
        <p:nvSpPr>
          <p:cNvPr id="7" name="Vertical Scroll 6"/>
          <p:cNvSpPr/>
          <p:nvPr/>
        </p:nvSpPr>
        <p:spPr>
          <a:xfrm>
            <a:off x="25400" y="1498600"/>
            <a:ext cx="5865813"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t>Journal of </a:t>
            </a:r>
            <a:r>
              <a:rPr lang="en-US" sz="2000" dirty="0" err="1"/>
              <a:t>Nanomedicine</a:t>
            </a:r>
            <a:r>
              <a:rPr lang="en-US" sz="2000" dirty="0"/>
              <a:t> &amp; </a:t>
            </a:r>
            <a:r>
              <a:rPr lang="en-US" sz="2000" dirty="0" err="1"/>
              <a:t>Biotherapeutic</a:t>
            </a:r>
            <a:r>
              <a:rPr lang="en-US" sz="2000" dirty="0"/>
              <a:t> Discovery</a:t>
            </a:r>
          </a:p>
          <a:p>
            <a:pPr marL="342900" indent="-342900">
              <a:buFont typeface="Wingdings" panose="05000000000000000000" pitchFamily="2" charset="2"/>
              <a:buChar char="Ø"/>
              <a:defRPr/>
            </a:pPr>
            <a:r>
              <a:rPr lang="en-US" sz="2000" dirty="0"/>
              <a:t>Journal of </a:t>
            </a:r>
            <a:r>
              <a:rPr lang="en-US" sz="2000" dirty="0" err="1"/>
              <a:t>Nanomedicine</a:t>
            </a:r>
            <a:r>
              <a:rPr lang="en-US" sz="2000" dirty="0"/>
              <a:t> &amp; Nanotechnology</a:t>
            </a:r>
          </a:p>
          <a:p>
            <a:pPr marL="342900" indent="-342900">
              <a:buFont typeface="Wingdings" panose="05000000000000000000" pitchFamily="2" charset="2"/>
              <a:buChar char="Ø"/>
              <a:defRPr/>
            </a:pPr>
            <a:endParaRPr lang="en-US"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3000" dirty="0">
                <a:latin typeface="Times New Roman" pitchFamily="18" charset="0"/>
                <a:cs typeface="Times New Roman" pitchFamily="18" charset="0"/>
              </a:rPr>
              <a:t>International Conference on </a:t>
            </a:r>
            <a:r>
              <a:rPr lang="en-US" sz="3000" dirty="0" err="1">
                <a:latin typeface="Times New Roman" pitchFamily="18" charset="0"/>
                <a:cs typeface="Times New Roman" pitchFamily="18" charset="0"/>
              </a:rPr>
              <a:t>Nanotek</a:t>
            </a:r>
            <a:r>
              <a:rPr lang="en-US" sz="3000" dirty="0">
                <a:latin typeface="Times New Roman" pitchFamily="18" charset="0"/>
                <a:cs typeface="Times New Roman" pitchFamily="18" charset="0"/>
              </a:rPr>
              <a:t> &amp; Expo</a:t>
            </a:r>
          </a:p>
          <a:p>
            <a:pPr marL="285750" indent="-285750">
              <a:buFont typeface="Wingdings" panose="05000000000000000000" pitchFamily="2" charset="2"/>
              <a:buChar char="Ø"/>
              <a:defRPr/>
            </a:pPr>
            <a:r>
              <a:rPr lang="en-US" sz="3000" dirty="0">
                <a:latin typeface="Times New Roman" pitchFamily="18" charset="0"/>
                <a:cs typeface="Times New Roman" pitchFamily="18" charset="0"/>
              </a:rPr>
              <a:t> International Conference on Signal  Processing </a:t>
            </a: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200" dirty="0"/>
              <a:t>Journal of </a:t>
            </a:r>
            <a:r>
              <a:rPr lang="en-US" sz="3200" dirty="0" err="1"/>
              <a:t>Nanomedicine</a:t>
            </a:r>
            <a:r>
              <a:rPr lang="en-US" sz="3200" dirty="0"/>
              <a:t> &amp; </a:t>
            </a:r>
            <a:r>
              <a:rPr lang="en-US" sz="3200" dirty="0" err="1"/>
              <a:t>Biotherapeutic</a:t>
            </a:r>
            <a:r>
              <a:rPr lang="en-US" sz="3200" dirty="0"/>
              <a:t> Discovery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sp>
        <p:nvSpPr>
          <p:cNvPr id="31747" name="Content Placeholder 2"/>
          <p:cNvSpPr>
            <a:spLocks noGrp="1"/>
          </p:cNvSpPr>
          <p:nvPr>
            <p:ph idx="1"/>
          </p:nvPr>
        </p:nvSpPr>
        <p:spPr/>
        <p:txBody>
          <a:bodyPr/>
          <a:lstStyle/>
          <a:p>
            <a:pPr eaLnBrk="1" hangingPunct="1"/>
            <a:endParaRPr lang="es-ES" smtClean="0"/>
          </a:p>
        </p:txBody>
      </p:sp>
      <p:pic>
        <p:nvPicPr>
          <p:cNvPr id="31748"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1850"/>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Open Access Membership</a:t>
            </a:r>
            <a:br>
              <a:rPr lang="en-US" sz="2400"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685800" y="1362075"/>
            <a:ext cx="38862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800" b="1">
                <a:solidFill>
                  <a:srgbClr val="00B050"/>
                </a:solidFill>
              </a:rPr>
              <a:t>Carlos Bregni </a:t>
            </a:r>
          </a:p>
        </p:txBody>
      </p:sp>
      <p:sp>
        <p:nvSpPr>
          <p:cNvPr id="6147" name="Rectangle 4"/>
          <p:cNvSpPr>
            <a:spLocks noChangeArrowheads="1"/>
          </p:cNvSpPr>
          <p:nvPr/>
        </p:nvSpPr>
        <p:spPr bwMode="auto">
          <a:xfrm>
            <a:off x="685800" y="2132013"/>
            <a:ext cx="4191000" cy="217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en-US"/>
              <a:t>Professor</a:t>
            </a:r>
          </a:p>
          <a:p>
            <a:pPr>
              <a:lnSpc>
                <a:spcPct val="150000"/>
              </a:lnSpc>
            </a:pPr>
            <a:r>
              <a:rPr lang="en-US"/>
              <a:t>Department of Pharmacy</a:t>
            </a:r>
          </a:p>
          <a:p>
            <a:pPr>
              <a:lnSpc>
                <a:spcPct val="150000"/>
              </a:lnSpc>
            </a:pPr>
            <a:r>
              <a:rPr lang="en-US"/>
              <a:t>School of Pharmacy and Biochemistry</a:t>
            </a:r>
          </a:p>
          <a:p>
            <a:pPr>
              <a:lnSpc>
                <a:spcPct val="150000"/>
              </a:lnSpc>
            </a:pPr>
            <a:r>
              <a:rPr lang="en-US"/>
              <a:t>University of Buenos Aires</a:t>
            </a:r>
          </a:p>
          <a:p>
            <a:pPr>
              <a:lnSpc>
                <a:spcPct val="150000"/>
              </a:lnSpc>
            </a:pPr>
            <a:r>
              <a:rPr lang="en-US"/>
              <a:t>Argentina</a:t>
            </a:r>
          </a:p>
        </p:txBody>
      </p:sp>
      <p:pic>
        <p:nvPicPr>
          <p:cNvPr id="6148" name="Picture 2" descr="Carlos Bregni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9863" y="1622425"/>
            <a:ext cx="3057525"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4950" y="1039813"/>
            <a:ext cx="7905750" cy="5632450"/>
          </a:xfrm>
          <a:prstGeom prst="rect">
            <a:avLst/>
          </a:prstGeom>
          <a:noFill/>
        </p:spPr>
        <p:txBody>
          <a:bodyPr>
            <a:spAutoFit/>
          </a:bodyPr>
          <a:lstStyle/>
          <a:p>
            <a:pPr marL="342900" indent="-342900">
              <a:lnSpc>
                <a:spcPct val="150000"/>
              </a:lnSpc>
              <a:buFont typeface="+mj-lt"/>
              <a:buAutoNum type="arabicPeriod"/>
              <a:defRPr/>
            </a:pPr>
            <a:endParaRPr lang="en-US" dirty="0">
              <a:latin typeface="Arial" charset="0"/>
            </a:endParaRPr>
          </a:p>
          <a:p>
            <a:pPr marL="342900" indent="-342900">
              <a:lnSpc>
                <a:spcPct val="150000"/>
              </a:lnSpc>
              <a:defRPr/>
            </a:pPr>
            <a:endParaRPr lang="en-US" dirty="0">
              <a:latin typeface="Arial" charset="0"/>
            </a:endParaRPr>
          </a:p>
          <a:p>
            <a:pPr marL="342900" indent="-342900">
              <a:lnSpc>
                <a:spcPct val="150000"/>
              </a:lnSpc>
              <a:buFont typeface="+mj-lt"/>
              <a:buAutoNum type="arabicPeriod"/>
              <a:defRPr/>
            </a:pPr>
            <a:r>
              <a:rPr lang="en-US" sz="1400" dirty="0">
                <a:latin typeface="Arial" charset="0"/>
              </a:rPr>
              <a:t>Factors Involved in the biochemical etiology of human seminal plasma </a:t>
            </a:r>
            <a:r>
              <a:rPr lang="en-US" sz="1400" dirty="0" err="1">
                <a:latin typeface="Arial" charset="0"/>
              </a:rPr>
              <a:t>hyperviscosity</a:t>
            </a:r>
            <a:endParaRPr lang="en-US" sz="1400" dirty="0">
              <a:latin typeface="Arial" charset="0"/>
            </a:endParaRPr>
          </a:p>
          <a:p>
            <a:pPr marL="342900" indent="-342900">
              <a:lnSpc>
                <a:spcPct val="150000"/>
              </a:lnSpc>
              <a:buFont typeface="+mj-lt"/>
              <a:buAutoNum type="arabicPeriod"/>
              <a:defRPr/>
            </a:pPr>
            <a:r>
              <a:rPr lang="en-US" sz="1400" dirty="0" err="1">
                <a:latin typeface="Arial" charset="0"/>
              </a:rPr>
              <a:t>Percutaneous</a:t>
            </a:r>
            <a:r>
              <a:rPr lang="en-US" sz="1400" dirty="0">
                <a:latin typeface="Arial" charset="0"/>
              </a:rPr>
              <a:t> drug delivery systems for improving antifungal therapy effectiveness.</a:t>
            </a:r>
          </a:p>
          <a:p>
            <a:pPr marL="342900" indent="-342900">
              <a:lnSpc>
                <a:spcPct val="150000"/>
              </a:lnSpc>
              <a:buFont typeface="+mj-lt"/>
              <a:buAutoNum type="arabicPeriod"/>
              <a:defRPr/>
            </a:pPr>
            <a:r>
              <a:rPr lang="en-US" sz="1400" dirty="0"/>
              <a:t>Pharmaceutical optimization of lipid-based dosage forms for the improvement of taste-masking, chemical stability and </a:t>
            </a:r>
            <a:r>
              <a:rPr lang="en-US" sz="1400" dirty="0" err="1"/>
              <a:t>solubilizing</a:t>
            </a:r>
            <a:r>
              <a:rPr lang="en-US" sz="1400" dirty="0"/>
              <a:t> capacity of </a:t>
            </a:r>
            <a:r>
              <a:rPr lang="en-US" sz="1400" dirty="0" err="1"/>
              <a:t>phenobarbital</a:t>
            </a:r>
            <a:r>
              <a:rPr lang="en-US" sz="1400" dirty="0"/>
              <a:t>.</a:t>
            </a:r>
          </a:p>
          <a:p>
            <a:pPr marL="342900" indent="-342900">
              <a:lnSpc>
                <a:spcPct val="150000"/>
              </a:lnSpc>
              <a:buFont typeface="+mj-lt"/>
              <a:buAutoNum type="arabicPeriod"/>
              <a:defRPr/>
            </a:pPr>
            <a:r>
              <a:rPr lang="en-US" sz="1400" dirty="0"/>
              <a:t>Development, characterization and in vitro evaluation of  tamoxifen  microemulsions</a:t>
            </a:r>
            <a:endParaRPr lang="en-US" sz="1400" dirty="0">
              <a:latin typeface="Arial" charset="0"/>
            </a:endParaRPr>
          </a:p>
          <a:p>
            <a:pPr marL="342900" indent="-342900">
              <a:lnSpc>
                <a:spcPct val="150000"/>
              </a:lnSpc>
              <a:buFont typeface="+mj-lt"/>
              <a:buAutoNum type="arabicPeriod"/>
              <a:defRPr/>
            </a:pPr>
            <a:r>
              <a:rPr lang="en-US" sz="1400" dirty="0"/>
              <a:t>Solubility of </a:t>
            </a:r>
            <a:r>
              <a:rPr lang="en-US" sz="1400" dirty="0" err="1"/>
              <a:t>amphotericin</a:t>
            </a:r>
            <a:r>
              <a:rPr lang="en-US" sz="1400" dirty="0"/>
              <a:t> B in water-lecithin-dispersions and lecithin-based submicron emulsions.</a:t>
            </a:r>
            <a:endParaRPr lang="en-US" sz="1400" dirty="0">
              <a:latin typeface="Arial" charset="0"/>
            </a:endParaRPr>
          </a:p>
          <a:p>
            <a:pPr marL="342900" indent="-342900">
              <a:lnSpc>
                <a:spcPct val="150000"/>
              </a:lnSpc>
              <a:buFont typeface="+mj-lt"/>
              <a:buAutoNum type="arabicPeriod"/>
              <a:defRPr/>
            </a:pPr>
            <a:r>
              <a:rPr lang="en-US" sz="1400" dirty="0"/>
              <a:t>Formulation strategies, characterization and </a:t>
            </a:r>
            <a:r>
              <a:rPr lang="en-US" sz="1400" i="1" dirty="0"/>
              <a:t>in vitro </a:t>
            </a:r>
            <a:r>
              <a:rPr lang="en-US" sz="1400" dirty="0"/>
              <a:t>evaluation of lecithin-based </a:t>
            </a:r>
            <a:r>
              <a:rPr lang="en-US" sz="1400" dirty="0" err="1"/>
              <a:t>nanoparticles</a:t>
            </a:r>
            <a:r>
              <a:rPr lang="en-US" sz="1400" dirty="0"/>
              <a:t> for </a:t>
            </a:r>
            <a:r>
              <a:rPr lang="en-US" sz="1400" dirty="0" err="1"/>
              <a:t>siRNA</a:t>
            </a:r>
            <a:r>
              <a:rPr lang="en-US" sz="1400" dirty="0"/>
              <a:t> delivery.</a:t>
            </a:r>
          </a:p>
          <a:p>
            <a:pPr marL="342900" indent="-342900">
              <a:lnSpc>
                <a:spcPct val="150000"/>
              </a:lnSpc>
              <a:buFont typeface="+mj-lt"/>
              <a:buAutoNum type="arabicPeriod"/>
              <a:defRPr/>
            </a:pPr>
            <a:r>
              <a:rPr lang="en-US" sz="1400" dirty="0" err="1"/>
              <a:t>Polyphenols</a:t>
            </a:r>
            <a:r>
              <a:rPr lang="en-US" sz="1400" dirty="0"/>
              <a:t> and antimicrobial activity in extracts of </a:t>
            </a:r>
            <a:r>
              <a:rPr lang="en-US" sz="1400" i="1" dirty="0" err="1"/>
              <a:t>Lippia</a:t>
            </a:r>
            <a:r>
              <a:rPr lang="en-US" sz="1400" i="1" dirty="0"/>
              <a:t> alba</a:t>
            </a:r>
            <a:r>
              <a:rPr lang="en-US" sz="1400" dirty="0"/>
              <a:t> (Mill.). </a:t>
            </a:r>
          </a:p>
          <a:p>
            <a:pPr marL="342900" indent="-342900">
              <a:lnSpc>
                <a:spcPct val="150000"/>
              </a:lnSpc>
              <a:buFont typeface="+mj-lt"/>
              <a:buAutoNum type="arabicPeriod"/>
              <a:defRPr/>
            </a:pPr>
            <a:r>
              <a:rPr lang="en-US" sz="1400" dirty="0"/>
              <a:t>An antibody recognizing the apical domain of human </a:t>
            </a:r>
            <a:r>
              <a:rPr lang="en-US" sz="1400" dirty="0" err="1"/>
              <a:t>transferrin</a:t>
            </a:r>
            <a:r>
              <a:rPr lang="en-US" sz="1400" dirty="0"/>
              <a:t> receptor 1 efficiently neutralizes all New World hemorrhagic fever </a:t>
            </a:r>
            <a:r>
              <a:rPr lang="en-US" sz="1400" dirty="0" err="1"/>
              <a:t>arenaviruses</a:t>
            </a:r>
            <a:r>
              <a:rPr lang="en-US" sz="1400" dirty="0"/>
              <a:t>.</a:t>
            </a:r>
            <a:endParaRPr lang="en-US" sz="1400" dirty="0">
              <a:latin typeface="Arial" charset="0"/>
            </a:endParaRPr>
          </a:p>
          <a:p>
            <a:pPr marL="342900" indent="-342900">
              <a:lnSpc>
                <a:spcPct val="150000"/>
              </a:lnSpc>
              <a:buFont typeface="+mj-lt"/>
              <a:buAutoNum type="arabicPeriod"/>
              <a:defRPr/>
            </a:pPr>
            <a:endParaRPr lang="en-US" dirty="0">
              <a:latin typeface="Arial" charset="0"/>
            </a:endParaRPr>
          </a:p>
          <a:p>
            <a:pPr>
              <a:lnSpc>
                <a:spcPct val="150000"/>
              </a:lnSpc>
              <a:defRPr/>
            </a:pPr>
            <a:endParaRPr lang="en-US" dirty="0">
              <a:latin typeface="Arial" charset="0"/>
            </a:endParaRPr>
          </a:p>
        </p:txBody>
      </p:sp>
      <p:sp>
        <p:nvSpPr>
          <p:cNvPr id="7171" name="Rectangle 3"/>
          <p:cNvSpPr>
            <a:spLocks noChangeArrowheads="1"/>
          </p:cNvSpPr>
          <p:nvPr/>
        </p:nvSpPr>
        <p:spPr bwMode="auto">
          <a:xfrm>
            <a:off x="625475" y="1295400"/>
            <a:ext cx="2689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Recently published articles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2317750"/>
            <a:ext cx="8229600" cy="1828800"/>
          </a:xfrm>
        </p:spPr>
        <p:txBody>
          <a:bodyPr/>
          <a:lstStyle/>
          <a:p>
            <a:pPr eaLnBrk="1" fontAlgn="auto" hangingPunct="1">
              <a:spcAft>
                <a:spcPts val="0"/>
              </a:spcAft>
              <a:defRPr/>
            </a:pPr>
            <a:r>
              <a:rPr lang="en-US" b="1"/>
              <a:t>Principles of Drug Delivery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fontAlgn="auto" hangingPunct="1">
              <a:spcAft>
                <a:spcPts val="0"/>
              </a:spcAft>
              <a:defRPr/>
            </a:pPr>
            <a:r>
              <a:rPr lang="en-US" b="1"/>
              <a:t>Drug Delivery</a:t>
            </a:r>
          </a:p>
        </p:txBody>
      </p:sp>
      <p:sp>
        <p:nvSpPr>
          <p:cNvPr id="9219" name="Rectangle 3"/>
          <p:cNvSpPr>
            <a:spLocks noGrp="1" noChangeArrowheads="1"/>
          </p:cNvSpPr>
          <p:nvPr>
            <p:ph idx="1"/>
          </p:nvPr>
        </p:nvSpPr>
        <p:spPr/>
        <p:txBody>
          <a:bodyPr/>
          <a:lstStyle/>
          <a:p>
            <a:pPr eaLnBrk="1" hangingPunct="1"/>
            <a:r>
              <a:rPr lang="en-US" sz="2800" b="1" smtClean="0"/>
              <a:t>Definition</a:t>
            </a:r>
          </a:p>
          <a:p>
            <a:pPr lvl="1" algn="just" eaLnBrk="1" hangingPunct="1"/>
            <a:r>
              <a:rPr lang="en-US" sz="2400" b="1" smtClean="0"/>
              <a:t>The appropriate administration of drugs through various routes in the body for the purpose of improving health</a:t>
            </a:r>
          </a:p>
          <a:p>
            <a:pPr lvl="1" algn="just" eaLnBrk="1" hangingPunct="1"/>
            <a:r>
              <a:rPr lang="en-US" sz="2400" b="1" smtClean="0"/>
              <a:t>It is highly interdisciplinary</a:t>
            </a:r>
          </a:p>
          <a:p>
            <a:pPr lvl="1" algn="just" eaLnBrk="1" hangingPunct="1"/>
            <a:r>
              <a:rPr lang="en-US" sz="2400" b="1" smtClean="0"/>
              <a:t>It is not a young field</a:t>
            </a:r>
          </a:p>
          <a:p>
            <a:pPr lvl="1" algn="just" eaLnBrk="1" hangingPunct="1"/>
            <a:r>
              <a:rPr lang="en-US" sz="2400" b="1" smtClean="0"/>
              <a:t>It has recently evolved to take into consideration</a:t>
            </a:r>
          </a:p>
          <a:p>
            <a:pPr lvl="2" algn="just" eaLnBrk="1" hangingPunct="1"/>
            <a:r>
              <a:rPr lang="en-US" sz="2000" b="1" smtClean="0"/>
              <a:t>Drug physico-chemical properties</a:t>
            </a:r>
          </a:p>
          <a:p>
            <a:pPr lvl="2" algn="just" eaLnBrk="1" hangingPunct="1"/>
            <a:r>
              <a:rPr lang="en-US" sz="2000" b="1" smtClean="0"/>
              <a:t>Body effects and interactions</a:t>
            </a:r>
          </a:p>
          <a:p>
            <a:pPr lvl="2" algn="just" eaLnBrk="1" hangingPunct="1"/>
            <a:r>
              <a:rPr lang="en-US" sz="2000" b="1" smtClean="0"/>
              <a:t>Improvement of drug effect </a:t>
            </a:r>
          </a:p>
          <a:p>
            <a:pPr lvl="2" algn="just" eaLnBrk="1" hangingPunct="1"/>
            <a:r>
              <a:rPr lang="en-US" sz="2000" b="1" smtClean="0"/>
              <a:t>Patient comfort and well being</a:t>
            </a:r>
          </a:p>
          <a:p>
            <a:pPr lvl="1" algn="just" eaLnBrk="1" hangingPunct="1"/>
            <a:endParaRPr lang="en-US" sz="2400" b="1" smtClean="0"/>
          </a:p>
        </p:txBody>
      </p:sp>
      <p:sp>
        <p:nvSpPr>
          <p:cNvPr id="9220" name="AutoShape 4"/>
          <p:cNvSpPr>
            <a:spLocks/>
          </p:cNvSpPr>
          <p:nvPr/>
        </p:nvSpPr>
        <p:spPr bwMode="auto">
          <a:xfrm>
            <a:off x="5651500" y="4652963"/>
            <a:ext cx="288925" cy="1439862"/>
          </a:xfrm>
          <a:prstGeom prst="rightBrace">
            <a:avLst>
              <a:gd name="adj1" fmla="val 4152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es-ES">
              <a:solidFill>
                <a:srgbClr val="FFCC00"/>
              </a:solidFill>
            </a:endParaRPr>
          </a:p>
        </p:txBody>
      </p:sp>
      <p:sp>
        <p:nvSpPr>
          <p:cNvPr id="37894" name="Text Box 6"/>
          <p:cNvSpPr txBox="1">
            <a:spLocks noChangeArrowheads="1"/>
          </p:cNvSpPr>
          <p:nvPr/>
        </p:nvSpPr>
        <p:spPr bwMode="auto">
          <a:xfrm>
            <a:off x="6011863" y="4868863"/>
            <a:ext cx="21669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a:t>Controlled </a:t>
            </a:r>
          </a:p>
          <a:p>
            <a:pPr algn="ctr" eaLnBrk="1" hangingPunct="1"/>
            <a:r>
              <a:rPr lang="en-US" sz="2400" b="1"/>
              <a:t>Drug Delivery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8" name="Line 16"/>
          <p:cNvSpPr>
            <a:spLocks noChangeShapeType="1"/>
          </p:cNvSpPr>
          <p:nvPr/>
        </p:nvSpPr>
        <p:spPr bwMode="auto">
          <a:xfrm>
            <a:off x="4572000" y="1557338"/>
            <a:ext cx="0" cy="576262"/>
          </a:xfrm>
          <a:prstGeom prst="line">
            <a:avLst/>
          </a:prstGeom>
          <a:noFill/>
          <a:ln w="9525">
            <a:solidFill>
              <a:srgbClr val="FFCC00"/>
            </a:solidFill>
            <a:round/>
            <a:headEnd/>
            <a:tailEnd type="triangle" w="med" len="med"/>
          </a:ln>
          <a:effectLst>
            <a:prstShdw prst="shdw17" dist="17961" dir="2700000">
              <a:srgbClr val="997A00"/>
            </a:prstShdw>
          </a:effectLst>
          <a:extLst>
            <a:ext uri="{909E8E84-426E-40DD-AFC4-6F175D3DCCD1}">
              <a14:hiddenFill xmlns:a14="http://schemas.microsoft.com/office/drawing/2010/main">
                <a:noFill/>
              </a14:hiddenFill>
            </a:ext>
          </a:extLst>
        </p:spPr>
        <p:txBody>
          <a:bodyPr/>
          <a:lstStyle/>
          <a:p>
            <a:endParaRPr lang="en-US"/>
          </a:p>
        </p:txBody>
      </p:sp>
      <p:sp>
        <p:nvSpPr>
          <p:cNvPr id="3089" name="Line 17"/>
          <p:cNvSpPr>
            <a:spLocks noChangeShapeType="1"/>
          </p:cNvSpPr>
          <p:nvPr/>
        </p:nvSpPr>
        <p:spPr bwMode="auto">
          <a:xfrm>
            <a:off x="2268538" y="2276475"/>
            <a:ext cx="4464050" cy="0"/>
          </a:xfrm>
          <a:prstGeom prst="line">
            <a:avLst/>
          </a:prstGeom>
          <a:noFill/>
          <a:ln w="9525">
            <a:solidFill>
              <a:srgbClr val="FFCC00"/>
            </a:solidFill>
            <a:round/>
            <a:headEnd/>
            <a:tailEnd/>
          </a:ln>
          <a:effectLst>
            <a:prstShdw prst="shdw17" dist="17961" dir="2700000">
              <a:srgbClr val="997A00"/>
            </a:prstShdw>
          </a:effectLst>
          <a:extLst>
            <a:ext uri="{909E8E84-426E-40DD-AFC4-6F175D3DCCD1}">
              <a14:hiddenFill xmlns:a14="http://schemas.microsoft.com/office/drawing/2010/main">
                <a:noFill/>
              </a14:hiddenFill>
            </a:ext>
          </a:extLst>
        </p:spPr>
        <p:txBody>
          <a:bodyPr/>
          <a:lstStyle/>
          <a:p>
            <a:endParaRPr lang="en-US"/>
          </a:p>
        </p:txBody>
      </p:sp>
      <p:sp>
        <p:nvSpPr>
          <p:cNvPr id="3090" name="Line 18"/>
          <p:cNvSpPr>
            <a:spLocks noChangeShapeType="1"/>
          </p:cNvSpPr>
          <p:nvPr/>
        </p:nvSpPr>
        <p:spPr bwMode="auto">
          <a:xfrm>
            <a:off x="2268538" y="2276475"/>
            <a:ext cx="0" cy="504825"/>
          </a:xfrm>
          <a:prstGeom prst="line">
            <a:avLst/>
          </a:prstGeom>
          <a:noFill/>
          <a:ln w="9525">
            <a:solidFill>
              <a:srgbClr val="FFCC00"/>
            </a:solidFill>
            <a:round/>
            <a:headEnd/>
            <a:tailEnd type="triangle" w="med" len="med"/>
          </a:ln>
          <a:effectLst>
            <a:prstShdw prst="shdw17" dist="17961" dir="2700000">
              <a:srgbClr val="997A00"/>
            </a:prstShdw>
          </a:effectLst>
          <a:extLst>
            <a:ext uri="{909E8E84-426E-40DD-AFC4-6F175D3DCCD1}">
              <a14:hiddenFill xmlns:a14="http://schemas.microsoft.com/office/drawing/2010/main">
                <a:noFill/>
              </a14:hiddenFill>
            </a:ext>
          </a:extLst>
        </p:spPr>
        <p:txBody>
          <a:bodyPr/>
          <a:lstStyle/>
          <a:p>
            <a:endParaRPr lang="en-US"/>
          </a:p>
        </p:txBody>
      </p:sp>
      <p:sp>
        <p:nvSpPr>
          <p:cNvPr id="3091" name="Line 19"/>
          <p:cNvSpPr>
            <a:spLocks noChangeShapeType="1"/>
          </p:cNvSpPr>
          <p:nvPr/>
        </p:nvSpPr>
        <p:spPr bwMode="auto">
          <a:xfrm>
            <a:off x="6732588" y="2276475"/>
            <a:ext cx="0" cy="431800"/>
          </a:xfrm>
          <a:prstGeom prst="line">
            <a:avLst/>
          </a:prstGeom>
          <a:noFill/>
          <a:ln w="9525">
            <a:solidFill>
              <a:srgbClr val="FFCC00"/>
            </a:solidFill>
            <a:round/>
            <a:headEnd/>
            <a:tailEnd type="triangle" w="med" len="med"/>
          </a:ln>
          <a:effectLst>
            <a:prstShdw prst="shdw17" dist="17961" dir="2700000">
              <a:srgbClr val="997A00"/>
            </a:prstShdw>
          </a:effectLst>
          <a:extLst>
            <a:ext uri="{909E8E84-426E-40DD-AFC4-6F175D3DCCD1}">
              <a14:hiddenFill xmlns:a14="http://schemas.microsoft.com/office/drawing/2010/main">
                <a:noFill/>
              </a14:hiddenFill>
            </a:ext>
          </a:extLst>
        </p:spPr>
        <p:txBody>
          <a:bodyPr/>
          <a:lstStyle/>
          <a:p>
            <a:endParaRPr lang="en-US"/>
          </a:p>
        </p:txBody>
      </p:sp>
      <p:sp>
        <p:nvSpPr>
          <p:cNvPr id="3092" name="Text Box 20"/>
          <p:cNvSpPr txBox="1">
            <a:spLocks noChangeArrowheads="1"/>
          </p:cNvSpPr>
          <p:nvPr/>
        </p:nvSpPr>
        <p:spPr bwMode="auto">
          <a:xfrm>
            <a:off x="1116013" y="2781300"/>
            <a:ext cx="2752725" cy="579438"/>
          </a:xfrm>
          <a:prstGeom prst="rect">
            <a:avLst/>
          </a:prstGeom>
          <a:gradFill rotWithShape="1">
            <a:gsLst>
              <a:gs pos="0">
                <a:srgbClr val="FF3300">
                  <a:gamma/>
                  <a:shade val="56078"/>
                  <a:invGamma/>
                </a:srgbClr>
              </a:gs>
              <a:gs pos="50000">
                <a:srgbClr val="FF3300"/>
              </a:gs>
              <a:gs pos="100000">
                <a:srgbClr val="FF3300">
                  <a:gamma/>
                  <a:shade val="56078"/>
                  <a:invGamma/>
                </a:srgbClr>
              </a:gs>
            </a:gsLst>
            <a:lin ang="5400000" scaled="1"/>
          </a:gradFill>
          <a:ln>
            <a:noFill/>
          </a:ln>
          <a:effectLst/>
          <a:extLst/>
        </p:spPr>
        <p:txBody>
          <a:bodyPr wrap="none">
            <a:spAutoFit/>
          </a:bodyPr>
          <a:lstStyle/>
          <a:p>
            <a:pPr eaLnBrk="1" hangingPunct="1">
              <a:defRPr/>
            </a:pPr>
            <a:r>
              <a:rPr lang="en-US" sz="3200" b="1">
                <a:solidFill>
                  <a:srgbClr val="FFCC00"/>
                </a:solidFill>
                <a:effectLst>
                  <a:outerShdw blurRad="38100" dist="38100" dir="2700000" algn="tl">
                    <a:srgbClr val="000000"/>
                  </a:outerShdw>
                </a:effectLst>
                <a:latin typeface="Arial" charset="0"/>
              </a:rPr>
              <a:t>Conventional</a:t>
            </a:r>
          </a:p>
        </p:txBody>
      </p:sp>
      <p:sp>
        <p:nvSpPr>
          <p:cNvPr id="3093" name="Text Box 21"/>
          <p:cNvSpPr txBox="1">
            <a:spLocks noChangeArrowheads="1"/>
          </p:cNvSpPr>
          <p:nvPr/>
        </p:nvSpPr>
        <p:spPr bwMode="auto">
          <a:xfrm>
            <a:off x="5867400" y="2781300"/>
            <a:ext cx="2212975" cy="579438"/>
          </a:xfrm>
          <a:prstGeom prst="rect">
            <a:avLst/>
          </a:prstGeom>
          <a:gradFill rotWithShape="1">
            <a:gsLst>
              <a:gs pos="0">
                <a:srgbClr val="FF3300">
                  <a:gamma/>
                  <a:shade val="56078"/>
                  <a:invGamma/>
                </a:srgbClr>
              </a:gs>
              <a:gs pos="50000">
                <a:srgbClr val="FF3300"/>
              </a:gs>
              <a:gs pos="100000">
                <a:srgbClr val="FF3300">
                  <a:gamma/>
                  <a:shade val="56078"/>
                  <a:invGamma/>
                </a:srgbClr>
              </a:gs>
            </a:gsLst>
            <a:lin ang="5400000" scaled="1"/>
          </a:gradFill>
          <a:ln>
            <a:noFill/>
          </a:ln>
          <a:effectLst/>
          <a:extLst/>
        </p:spPr>
        <p:txBody>
          <a:bodyPr wrap="none">
            <a:spAutoFit/>
          </a:bodyPr>
          <a:lstStyle/>
          <a:p>
            <a:pPr eaLnBrk="1" hangingPunct="1">
              <a:defRPr/>
            </a:pPr>
            <a:r>
              <a:rPr lang="en-US" sz="3200" b="1">
                <a:solidFill>
                  <a:srgbClr val="FFCC00"/>
                </a:solidFill>
                <a:effectLst>
                  <a:outerShdw blurRad="38100" dist="38100" dir="2700000" algn="tl">
                    <a:srgbClr val="000000"/>
                  </a:outerShdw>
                </a:effectLst>
                <a:latin typeface="Arial" charset="0"/>
              </a:rPr>
              <a:t>Controlled</a:t>
            </a:r>
          </a:p>
        </p:txBody>
      </p:sp>
      <p:sp>
        <p:nvSpPr>
          <p:cNvPr id="3095" name="Text Box 23"/>
          <p:cNvSpPr txBox="1">
            <a:spLocks noChangeArrowheads="1"/>
          </p:cNvSpPr>
          <p:nvPr/>
        </p:nvSpPr>
        <p:spPr bwMode="auto">
          <a:xfrm>
            <a:off x="3059113" y="765175"/>
            <a:ext cx="3155950" cy="641350"/>
          </a:xfrm>
          <a:prstGeom prst="rect">
            <a:avLst/>
          </a:prstGeom>
          <a:gradFill rotWithShape="1">
            <a:gsLst>
              <a:gs pos="0">
                <a:srgbClr val="FF3300">
                  <a:gamma/>
                  <a:shade val="56078"/>
                  <a:invGamma/>
                </a:srgbClr>
              </a:gs>
              <a:gs pos="50000">
                <a:srgbClr val="FF3300"/>
              </a:gs>
              <a:gs pos="100000">
                <a:srgbClr val="FF3300">
                  <a:gamma/>
                  <a:shade val="56078"/>
                  <a:invGamma/>
                </a:srgbClr>
              </a:gs>
            </a:gsLst>
            <a:lin ang="5400000" scaled="1"/>
          </a:gradFill>
          <a:ln>
            <a:noFill/>
          </a:ln>
          <a:effectLst/>
          <a:extLst/>
        </p:spPr>
        <p:txBody>
          <a:bodyPr wrap="none">
            <a:spAutoFit/>
          </a:bodyPr>
          <a:lstStyle/>
          <a:p>
            <a:pPr eaLnBrk="1" hangingPunct="1">
              <a:defRPr/>
            </a:pPr>
            <a:r>
              <a:rPr lang="en-US" sz="3600" b="1">
                <a:solidFill>
                  <a:srgbClr val="FFCC00"/>
                </a:solidFill>
                <a:effectLst>
                  <a:outerShdw blurRad="38100" dist="38100" dir="2700000" algn="tl">
                    <a:srgbClr val="000000"/>
                  </a:outerShdw>
                </a:effectLst>
                <a:latin typeface="Arial" charset="0"/>
              </a:rPr>
              <a:t>Drug Delivery</a:t>
            </a:r>
          </a:p>
        </p:txBody>
      </p:sp>
      <p:sp>
        <p:nvSpPr>
          <p:cNvPr id="3100" name="Text Box 28"/>
          <p:cNvSpPr txBox="1">
            <a:spLocks noChangeArrowheads="1"/>
          </p:cNvSpPr>
          <p:nvPr/>
        </p:nvSpPr>
        <p:spPr bwMode="auto">
          <a:xfrm>
            <a:off x="6084888" y="3716338"/>
            <a:ext cx="1885950" cy="519112"/>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p:spPr>
        <p:txBody>
          <a:bodyPr wrap="none">
            <a:spAutoFit/>
          </a:bodyPr>
          <a:lstStyle/>
          <a:p>
            <a:pPr eaLnBrk="1" hangingPunct="1">
              <a:defRPr/>
            </a:pPr>
            <a:r>
              <a:rPr lang="en-US" sz="2800" b="1">
                <a:solidFill>
                  <a:srgbClr val="FFCC00"/>
                </a:solidFill>
                <a:effectLst>
                  <a:outerShdw blurRad="38100" dist="38100" dir="2700000" algn="tl">
                    <a:srgbClr val="000000"/>
                  </a:outerShdw>
                </a:effectLst>
                <a:latin typeface="Arial" charset="0"/>
              </a:rPr>
              <a:t>Sustained</a:t>
            </a:r>
          </a:p>
        </p:txBody>
      </p:sp>
      <p:sp>
        <p:nvSpPr>
          <p:cNvPr id="3101" name="Text Box 29"/>
          <p:cNvSpPr txBox="1">
            <a:spLocks noChangeArrowheads="1"/>
          </p:cNvSpPr>
          <p:nvPr/>
        </p:nvSpPr>
        <p:spPr bwMode="auto">
          <a:xfrm>
            <a:off x="6084888" y="4437063"/>
            <a:ext cx="1787525" cy="519112"/>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p:spPr>
        <p:txBody>
          <a:bodyPr wrap="none">
            <a:spAutoFit/>
          </a:bodyPr>
          <a:lstStyle/>
          <a:p>
            <a:pPr eaLnBrk="1" hangingPunct="1">
              <a:defRPr/>
            </a:pPr>
            <a:r>
              <a:rPr lang="en-US" sz="2800" b="1">
                <a:solidFill>
                  <a:srgbClr val="FFCC00"/>
                </a:solidFill>
                <a:effectLst>
                  <a:outerShdw blurRad="38100" dist="38100" dir="2700000" algn="tl">
                    <a:srgbClr val="000000"/>
                  </a:outerShdw>
                </a:effectLst>
                <a:latin typeface="Arial" charset="0"/>
              </a:rPr>
              <a:t>Extended</a:t>
            </a:r>
          </a:p>
        </p:txBody>
      </p:sp>
      <p:sp>
        <p:nvSpPr>
          <p:cNvPr id="3102" name="Text Box 30"/>
          <p:cNvSpPr txBox="1">
            <a:spLocks noChangeArrowheads="1"/>
          </p:cNvSpPr>
          <p:nvPr/>
        </p:nvSpPr>
        <p:spPr bwMode="auto">
          <a:xfrm>
            <a:off x="5940425" y="5229225"/>
            <a:ext cx="2282825" cy="519113"/>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p:spPr>
        <p:txBody>
          <a:bodyPr wrap="none">
            <a:spAutoFit/>
          </a:bodyPr>
          <a:lstStyle/>
          <a:p>
            <a:pPr eaLnBrk="1" hangingPunct="1">
              <a:defRPr/>
            </a:pPr>
            <a:r>
              <a:rPr lang="en-US" sz="2800" b="1">
                <a:solidFill>
                  <a:srgbClr val="FFCC00"/>
                </a:solidFill>
                <a:effectLst>
                  <a:outerShdw blurRad="38100" dist="38100" dir="2700000" algn="tl">
                    <a:srgbClr val="000000"/>
                  </a:outerShdw>
                </a:effectLst>
                <a:latin typeface="Arial" charset="0"/>
              </a:rPr>
              <a:t>Site-specific</a:t>
            </a:r>
          </a:p>
        </p:txBody>
      </p:sp>
      <p:sp>
        <p:nvSpPr>
          <p:cNvPr id="3103" name="Text Box 31"/>
          <p:cNvSpPr txBox="1">
            <a:spLocks noChangeArrowheads="1"/>
          </p:cNvSpPr>
          <p:nvPr/>
        </p:nvSpPr>
        <p:spPr bwMode="auto">
          <a:xfrm>
            <a:off x="6156325" y="6021388"/>
            <a:ext cx="1647825" cy="519112"/>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p:spPr>
        <p:txBody>
          <a:bodyPr wrap="none">
            <a:spAutoFit/>
          </a:bodyPr>
          <a:lstStyle/>
          <a:p>
            <a:pPr eaLnBrk="1" hangingPunct="1">
              <a:defRPr/>
            </a:pPr>
            <a:r>
              <a:rPr lang="en-US" sz="2800" b="1">
                <a:solidFill>
                  <a:srgbClr val="FFCC00"/>
                </a:solidFill>
                <a:effectLst>
                  <a:outerShdw blurRad="38100" dist="38100" dir="2700000" algn="tl">
                    <a:srgbClr val="000000"/>
                  </a:outerShdw>
                </a:effectLst>
                <a:latin typeface="Arial" charset="0"/>
              </a:rPr>
              <a:t>Pulsatile</a:t>
            </a:r>
          </a:p>
        </p:txBody>
      </p:sp>
      <p:sp>
        <p:nvSpPr>
          <p:cNvPr id="3104" name="Text Box 32"/>
          <p:cNvSpPr txBox="1">
            <a:spLocks noChangeArrowheads="1"/>
          </p:cNvSpPr>
          <p:nvPr/>
        </p:nvSpPr>
        <p:spPr bwMode="auto">
          <a:xfrm>
            <a:off x="1476375" y="3716338"/>
            <a:ext cx="1390650" cy="519112"/>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p:spPr>
        <p:txBody>
          <a:bodyPr wrap="none">
            <a:spAutoFit/>
          </a:bodyPr>
          <a:lstStyle/>
          <a:p>
            <a:pPr eaLnBrk="1" hangingPunct="1">
              <a:defRPr/>
            </a:pPr>
            <a:r>
              <a:rPr lang="en-US" sz="2800" b="1">
                <a:solidFill>
                  <a:srgbClr val="FFCC00"/>
                </a:solidFill>
                <a:effectLst>
                  <a:outerShdw blurRad="38100" dist="38100" dir="2700000" algn="tl">
                    <a:srgbClr val="000000"/>
                  </a:outerShdw>
                </a:effectLst>
                <a:latin typeface="Arial" charset="0"/>
              </a:rPr>
              <a:t>Enteral</a:t>
            </a:r>
          </a:p>
        </p:txBody>
      </p:sp>
      <p:sp>
        <p:nvSpPr>
          <p:cNvPr id="3105" name="Text Box 33"/>
          <p:cNvSpPr txBox="1">
            <a:spLocks noChangeArrowheads="1"/>
          </p:cNvSpPr>
          <p:nvPr/>
        </p:nvSpPr>
        <p:spPr bwMode="auto">
          <a:xfrm>
            <a:off x="1187450" y="4724400"/>
            <a:ext cx="1925638" cy="519113"/>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p:spPr>
        <p:txBody>
          <a:bodyPr wrap="none">
            <a:spAutoFit/>
          </a:bodyPr>
          <a:lstStyle/>
          <a:p>
            <a:pPr eaLnBrk="1" hangingPunct="1">
              <a:defRPr/>
            </a:pPr>
            <a:r>
              <a:rPr lang="en-US" sz="2800" b="1">
                <a:solidFill>
                  <a:srgbClr val="FFCC00"/>
                </a:solidFill>
                <a:effectLst>
                  <a:outerShdw blurRad="38100" dist="38100" dir="2700000" algn="tl">
                    <a:srgbClr val="000000"/>
                  </a:outerShdw>
                </a:effectLst>
                <a:latin typeface="Arial" charset="0"/>
              </a:rPr>
              <a:t>Parenteral</a:t>
            </a:r>
          </a:p>
        </p:txBody>
      </p:sp>
      <p:sp>
        <p:nvSpPr>
          <p:cNvPr id="3106" name="Text Box 34"/>
          <p:cNvSpPr txBox="1">
            <a:spLocks noChangeArrowheads="1"/>
          </p:cNvSpPr>
          <p:nvPr/>
        </p:nvSpPr>
        <p:spPr bwMode="auto">
          <a:xfrm>
            <a:off x="1619250" y="5805488"/>
            <a:ext cx="1133475" cy="519112"/>
          </a:xfrm>
          <a:prstGeom prst="rect">
            <a:avLst/>
          </a:prstGeom>
          <a:gradFill rotWithShape="1">
            <a:gsLst>
              <a:gs pos="0">
                <a:srgbClr val="660066">
                  <a:gamma/>
                  <a:shade val="46275"/>
                  <a:invGamma/>
                </a:srgbClr>
              </a:gs>
              <a:gs pos="50000">
                <a:srgbClr val="660066"/>
              </a:gs>
              <a:gs pos="100000">
                <a:srgbClr val="660066">
                  <a:gamma/>
                  <a:shade val="46275"/>
                  <a:invGamma/>
                </a:srgbClr>
              </a:gs>
            </a:gsLst>
            <a:lin ang="5400000" scaled="1"/>
          </a:gradFill>
          <a:ln>
            <a:noFill/>
          </a:ln>
          <a:effectLst/>
          <a:extLst/>
        </p:spPr>
        <p:txBody>
          <a:bodyPr wrap="none">
            <a:spAutoFit/>
          </a:bodyPr>
          <a:lstStyle/>
          <a:p>
            <a:pPr eaLnBrk="1" hangingPunct="1">
              <a:defRPr/>
            </a:pPr>
            <a:r>
              <a:rPr lang="en-US" sz="2800" b="1">
                <a:solidFill>
                  <a:srgbClr val="FFCC00"/>
                </a:solidFill>
                <a:effectLst>
                  <a:outerShdw blurRad="38100" dist="38100" dir="2700000" algn="tl">
                    <a:srgbClr val="000000"/>
                  </a:outerShdw>
                </a:effectLst>
                <a:latin typeface="Arial" charset="0"/>
              </a:rPr>
              <a:t>Other</a:t>
            </a:r>
          </a:p>
        </p:txBody>
      </p:sp>
      <p:sp>
        <p:nvSpPr>
          <p:cNvPr id="3107" name="Line 35"/>
          <p:cNvSpPr>
            <a:spLocks noChangeShapeType="1"/>
          </p:cNvSpPr>
          <p:nvPr/>
        </p:nvSpPr>
        <p:spPr bwMode="auto">
          <a:xfrm>
            <a:off x="2124075" y="3357563"/>
            <a:ext cx="0" cy="287337"/>
          </a:xfrm>
          <a:prstGeom prst="line">
            <a:avLst/>
          </a:prstGeom>
          <a:noFill/>
          <a:ln w="9525">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08" name="Line 36"/>
          <p:cNvSpPr>
            <a:spLocks noChangeShapeType="1"/>
          </p:cNvSpPr>
          <p:nvPr/>
        </p:nvSpPr>
        <p:spPr bwMode="auto">
          <a:xfrm>
            <a:off x="2195513" y="4221163"/>
            <a:ext cx="0" cy="503237"/>
          </a:xfrm>
          <a:prstGeom prst="line">
            <a:avLst/>
          </a:prstGeom>
          <a:noFill/>
          <a:ln w="9525">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09" name="Line 37"/>
          <p:cNvSpPr>
            <a:spLocks noChangeShapeType="1"/>
          </p:cNvSpPr>
          <p:nvPr/>
        </p:nvSpPr>
        <p:spPr bwMode="auto">
          <a:xfrm>
            <a:off x="2124075" y="5229225"/>
            <a:ext cx="0" cy="576263"/>
          </a:xfrm>
          <a:prstGeom prst="line">
            <a:avLst/>
          </a:prstGeom>
          <a:noFill/>
          <a:ln w="9525">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10" name="Line 38"/>
          <p:cNvSpPr>
            <a:spLocks noChangeShapeType="1"/>
          </p:cNvSpPr>
          <p:nvPr/>
        </p:nvSpPr>
        <p:spPr bwMode="auto">
          <a:xfrm>
            <a:off x="6877050" y="3357563"/>
            <a:ext cx="0" cy="287337"/>
          </a:xfrm>
          <a:prstGeom prst="line">
            <a:avLst/>
          </a:prstGeom>
          <a:noFill/>
          <a:ln w="9525">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11" name="Line 39"/>
          <p:cNvSpPr>
            <a:spLocks noChangeShapeType="1"/>
          </p:cNvSpPr>
          <p:nvPr/>
        </p:nvSpPr>
        <p:spPr bwMode="auto">
          <a:xfrm>
            <a:off x="6877050" y="4292600"/>
            <a:ext cx="0" cy="144463"/>
          </a:xfrm>
          <a:prstGeom prst="line">
            <a:avLst/>
          </a:prstGeom>
          <a:noFill/>
          <a:ln w="9525">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13" name="Line 41"/>
          <p:cNvSpPr>
            <a:spLocks noChangeShapeType="1"/>
          </p:cNvSpPr>
          <p:nvPr/>
        </p:nvSpPr>
        <p:spPr bwMode="auto">
          <a:xfrm flipH="1">
            <a:off x="6877050" y="5013325"/>
            <a:ext cx="0" cy="215900"/>
          </a:xfrm>
          <a:prstGeom prst="line">
            <a:avLst/>
          </a:prstGeom>
          <a:noFill/>
          <a:ln w="9525">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14" name="Line 42"/>
          <p:cNvSpPr>
            <a:spLocks noChangeShapeType="1"/>
          </p:cNvSpPr>
          <p:nvPr/>
        </p:nvSpPr>
        <p:spPr bwMode="auto">
          <a:xfrm>
            <a:off x="6948488" y="5734050"/>
            <a:ext cx="0" cy="287338"/>
          </a:xfrm>
          <a:prstGeom prst="line">
            <a:avLst/>
          </a:prstGeom>
          <a:noFill/>
          <a:ln w="9525">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15" name="AutoShape 43"/>
          <p:cNvSpPr>
            <a:spLocks noChangeArrowheads="1"/>
          </p:cNvSpPr>
          <p:nvPr/>
        </p:nvSpPr>
        <p:spPr bwMode="auto">
          <a:xfrm>
            <a:off x="3203575" y="4365625"/>
            <a:ext cx="2159000" cy="935038"/>
          </a:xfrm>
          <a:prstGeom prst="leftRightArrow">
            <a:avLst>
              <a:gd name="adj1" fmla="val 50000"/>
              <a:gd name="adj2" fmla="val 46180"/>
            </a:avLst>
          </a:prstGeom>
          <a:gradFill rotWithShape="1">
            <a:gsLst>
              <a:gs pos="0">
                <a:srgbClr val="8F1D00"/>
              </a:gs>
              <a:gs pos="50000">
                <a:srgbClr val="FF3300"/>
              </a:gs>
              <a:gs pos="100000">
                <a:srgbClr val="8F1D00"/>
              </a:gs>
            </a:gsLst>
            <a:lin ang="54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FF3300"/>
            </a:extrusionClr>
          </a:sp3d>
        </p:spPr>
        <p:txBody>
          <a:bodyPr wrap="none" anchor="ctr">
            <a:flatTx/>
          </a:bodyPr>
          <a:lstStyle/>
          <a:p>
            <a:pPr algn="ctr" eaLnBrk="1" hangingPunct="1"/>
            <a:endParaRPr lang="es-ES">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88"/>
                                        </p:tgtEl>
                                        <p:attrNameLst>
                                          <p:attrName>style.visibility</p:attrName>
                                        </p:attrNameLst>
                                      </p:cBhvr>
                                      <p:to>
                                        <p:strVal val="visible"/>
                                      </p:to>
                                    </p:set>
                                    <p:anim calcmode="lin" valueType="num">
                                      <p:cBhvr additive="base">
                                        <p:cTn id="7" dur="500" fill="hold"/>
                                        <p:tgtEl>
                                          <p:spTgt spid="3088"/>
                                        </p:tgtEl>
                                        <p:attrNameLst>
                                          <p:attrName>ppt_x</p:attrName>
                                        </p:attrNameLst>
                                      </p:cBhvr>
                                      <p:tavLst>
                                        <p:tav tm="0">
                                          <p:val>
                                            <p:strVal val="#ppt_x"/>
                                          </p:val>
                                        </p:tav>
                                        <p:tav tm="100000">
                                          <p:val>
                                            <p:strVal val="#ppt_x"/>
                                          </p:val>
                                        </p:tav>
                                      </p:tavLst>
                                    </p:anim>
                                    <p:anim calcmode="lin" valueType="num">
                                      <p:cBhvr additive="base">
                                        <p:cTn id="8" dur="500" fill="hold"/>
                                        <p:tgtEl>
                                          <p:spTgt spid="308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89"/>
                                        </p:tgtEl>
                                        <p:attrNameLst>
                                          <p:attrName>style.visibility</p:attrName>
                                        </p:attrNameLst>
                                      </p:cBhvr>
                                      <p:to>
                                        <p:strVal val="visible"/>
                                      </p:to>
                                    </p:set>
                                    <p:anim calcmode="lin" valueType="num">
                                      <p:cBhvr additive="base">
                                        <p:cTn id="11" dur="500" fill="hold"/>
                                        <p:tgtEl>
                                          <p:spTgt spid="3089"/>
                                        </p:tgtEl>
                                        <p:attrNameLst>
                                          <p:attrName>ppt_x</p:attrName>
                                        </p:attrNameLst>
                                      </p:cBhvr>
                                      <p:tavLst>
                                        <p:tav tm="0">
                                          <p:val>
                                            <p:strVal val="#ppt_x"/>
                                          </p:val>
                                        </p:tav>
                                        <p:tav tm="100000">
                                          <p:val>
                                            <p:strVal val="#ppt_x"/>
                                          </p:val>
                                        </p:tav>
                                      </p:tavLst>
                                    </p:anim>
                                    <p:anim calcmode="lin" valueType="num">
                                      <p:cBhvr additive="base">
                                        <p:cTn id="12" dur="500" fill="hold"/>
                                        <p:tgtEl>
                                          <p:spTgt spid="308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90"/>
                                        </p:tgtEl>
                                        <p:attrNameLst>
                                          <p:attrName>style.visibility</p:attrName>
                                        </p:attrNameLst>
                                      </p:cBhvr>
                                      <p:to>
                                        <p:strVal val="visible"/>
                                      </p:to>
                                    </p:set>
                                    <p:anim calcmode="lin" valueType="num">
                                      <p:cBhvr additive="base">
                                        <p:cTn id="15" dur="500" fill="hold"/>
                                        <p:tgtEl>
                                          <p:spTgt spid="3090"/>
                                        </p:tgtEl>
                                        <p:attrNameLst>
                                          <p:attrName>ppt_x</p:attrName>
                                        </p:attrNameLst>
                                      </p:cBhvr>
                                      <p:tavLst>
                                        <p:tav tm="0">
                                          <p:val>
                                            <p:strVal val="#ppt_x"/>
                                          </p:val>
                                        </p:tav>
                                        <p:tav tm="100000">
                                          <p:val>
                                            <p:strVal val="#ppt_x"/>
                                          </p:val>
                                        </p:tav>
                                      </p:tavLst>
                                    </p:anim>
                                    <p:anim calcmode="lin" valueType="num">
                                      <p:cBhvr additive="base">
                                        <p:cTn id="16" dur="500" fill="hold"/>
                                        <p:tgtEl>
                                          <p:spTgt spid="309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91"/>
                                        </p:tgtEl>
                                        <p:attrNameLst>
                                          <p:attrName>style.visibility</p:attrName>
                                        </p:attrNameLst>
                                      </p:cBhvr>
                                      <p:to>
                                        <p:strVal val="visible"/>
                                      </p:to>
                                    </p:set>
                                    <p:anim calcmode="lin" valueType="num">
                                      <p:cBhvr additive="base">
                                        <p:cTn id="19" dur="500" fill="hold"/>
                                        <p:tgtEl>
                                          <p:spTgt spid="3091"/>
                                        </p:tgtEl>
                                        <p:attrNameLst>
                                          <p:attrName>ppt_x</p:attrName>
                                        </p:attrNameLst>
                                      </p:cBhvr>
                                      <p:tavLst>
                                        <p:tav tm="0">
                                          <p:val>
                                            <p:strVal val="#ppt_x"/>
                                          </p:val>
                                        </p:tav>
                                        <p:tav tm="100000">
                                          <p:val>
                                            <p:strVal val="#ppt_x"/>
                                          </p:val>
                                        </p:tav>
                                      </p:tavLst>
                                    </p:anim>
                                    <p:anim calcmode="lin" valueType="num">
                                      <p:cBhvr additive="base">
                                        <p:cTn id="20" dur="500" fill="hold"/>
                                        <p:tgtEl>
                                          <p:spTgt spid="309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2" presetClass="entr" presetSubtype="0" fill="hold" grpId="0" nodeType="clickEffect">
                                  <p:stCondLst>
                                    <p:cond delay="0"/>
                                  </p:stCondLst>
                                  <p:childTnLst>
                                    <p:set>
                                      <p:cBhvr>
                                        <p:cTn id="24" dur="1" fill="hold">
                                          <p:stCondLst>
                                            <p:cond delay="0"/>
                                          </p:stCondLst>
                                        </p:cTn>
                                        <p:tgtEl>
                                          <p:spTgt spid="3092"/>
                                        </p:tgtEl>
                                        <p:attrNameLst>
                                          <p:attrName>style.visibility</p:attrName>
                                        </p:attrNameLst>
                                      </p:cBhvr>
                                      <p:to>
                                        <p:strVal val="visible"/>
                                      </p:to>
                                    </p:set>
                                    <p:animScale>
                                      <p:cBhvr>
                                        <p:cTn id="25" dur="1000" decel="50000" fill="hold">
                                          <p:stCondLst>
                                            <p:cond delay="0"/>
                                          </p:stCondLst>
                                        </p:cTn>
                                        <p:tgtEl>
                                          <p:spTgt spid="309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3092"/>
                                        </p:tgtEl>
                                        <p:attrNameLst>
                                          <p:attrName>ppt_x</p:attrName>
                                          <p:attrName>ppt_y</p:attrName>
                                        </p:attrNameLst>
                                      </p:cBhvr>
                                    </p:animMotion>
                                    <p:animEffect transition="in" filter="fade">
                                      <p:cBhvr>
                                        <p:cTn id="27" dur="1000"/>
                                        <p:tgtEl>
                                          <p:spTgt spid="309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2" presetClass="entr" presetSubtype="0" fill="hold" grpId="0" nodeType="clickEffect">
                                  <p:stCondLst>
                                    <p:cond delay="0"/>
                                  </p:stCondLst>
                                  <p:childTnLst>
                                    <p:set>
                                      <p:cBhvr>
                                        <p:cTn id="31" dur="1" fill="hold">
                                          <p:stCondLst>
                                            <p:cond delay="0"/>
                                          </p:stCondLst>
                                        </p:cTn>
                                        <p:tgtEl>
                                          <p:spTgt spid="3093"/>
                                        </p:tgtEl>
                                        <p:attrNameLst>
                                          <p:attrName>style.visibility</p:attrName>
                                        </p:attrNameLst>
                                      </p:cBhvr>
                                      <p:to>
                                        <p:strVal val="visible"/>
                                      </p:to>
                                    </p:set>
                                    <p:animScale>
                                      <p:cBhvr>
                                        <p:cTn id="32" dur="1000" decel="50000" fill="hold">
                                          <p:stCondLst>
                                            <p:cond delay="0"/>
                                          </p:stCondLst>
                                        </p:cTn>
                                        <p:tgtEl>
                                          <p:spTgt spid="309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3093"/>
                                        </p:tgtEl>
                                        <p:attrNameLst>
                                          <p:attrName>ppt_x</p:attrName>
                                          <p:attrName>ppt_y</p:attrName>
                                        </p:attrNameLst>
                                      </p:cBhvr>
                                    </p:animMotion>
                                    <p:animEffect transition="in" filter="fade">
                                      <p:cBhvr>
                                        <p:cTn id="34" dur="1000"/>
                                        <p:tgtEl>
                                          <p:spTgt spid="309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07"/>
                                        </p:tgtEl>
                                        <p:attrNameLst>
                                          <p:attrName>style.visibility</p:attrName>
                                        </p:attrNameLst>
                                      </p:cBhvr>
                                      <p:to>
                                        <p:strVal val="visible"/>
                                      </p:to>
                                    </p:set>
                                  </p:childTnLst>
                                </p:cTn>
                              </p:par>
                              <p:par>
                                <p:cTn id="39" presetID="2" presetClass="entr" presetSubtype="4" fill="hold" grpId="0" nodeType="withEffect">
                                  <p:stCondLst>
                                    <p:cond delay="0"/>
                                  </p:stCondLst>
                                  <p:childTnLst>
                                    <p:set>
                                      <p:cBhvr>
                                        <p:cTn id="40" dur="1" fill="hold">
                                          <p:stCondLst>
                                            <p:cond delay="0"/>
                                          </p:stCondLst>
                                        </p:cTn>
                                        <p:tgtEl>
                                          <p:spTgt spid="3104"/>
                                        </p:tgtEl>
                                        <p:attrNameLst>
                                          <p:attrName>style.visibility</p:attrName>
                                        </p:attrNameLst>
                                      </p:cBhvr>
                                      <p:to>
                                        <p:strVal val="visible"/>
                                      </p:to>
                                    </p:set>
                                    <p:anim calcmode="lin" valueType="num">
                                      <p:cBhvr additive="base">
                                        <p:cTn id="41" dur="500" fill="hold"/>
                                        <p:tgtEl>
                                          <p:spTgt spid="3104"/>
                                        </p:tgtEl>
                                        <p:attrNameLst>
                                          <p:attrName>ppt_x</p:attrName>
                                        </p:attrNameLst>
                                      </p:cBhvr>
                                      <p:tavLst>
                                        <p:tav tm="0">
                                          <p:val>
                                            <p:strVal val="#ppt_x"/>
                                          </p:val>
                                        </p:tav>
                                        <p:tav tm="100000">
                                          <p:val>
                                            <p:strVal val="#ppt_x"/>
                                          </p:val>
                                        </p:tav>
                                      </p:tavLst>
                                    </p:anim>
                                    <p:anim calcmode="lin" valueType="num">
                                      <p:cBhvr additive="base">
                                        <p:cTn id="42" dur="500" fill="hold"/>
                                        <p:tgtEl>
                                          <p:spTgt spid="3104"/>
                                        </p:tgtEl>
                                        <p:attrNameLst>
                                          <p:attrName>ppt_y</p:attrName>
                                        </p:attrNameLst>
                                      </p:cBhvr>
                                      <p:tavLst>
                                        <p:tav tm="0">
                                          <p:val>
                                            <p:strVal val="1+#ppt_h/2"/>
                                          </p:val>
                                        </p:tav>
                                        <p:tav tm="100000">
                                          <p:val>
                                            <p:strVal val="#ppt_y"/>
                                          </p:val>
                                        </p:tav>
                                      </p:tavLst>
                                    </p:anim>
                                  </p:childTnLst>
                                </p:cTn>
                              </p:par>
                              <p:par>
                                <p:cTn id="43" presetID="1" presetClass="entr" presetSubtype="0" fill="hold" grpId="0" nodeType="withEffect">
                                  <p:stCondLst>
                                    <p:cond delay="0"/>
                                  </p:stCondLst>
                                  <p:childTnLst>
                                    <p:set>
                                      <p:cBhvr>
                                        <p:cTn id="44" dur="1" fill="hold">
                                          <p:stCondLst>
                                            <p:cond delay="0"/>
                                          </p:stCondLst>
                                        </p:cTn>
                                        <p:tgtEl>
                                          <p:spTgt spid="3108"/>
                                        </p:tgtEl>
                                        <p:attrNameLst>
                                          <p:attrName>style.visibility</p:attrName>
                                        </p:attrNameLst>
                                      </p:cBhvr>
                                      <p:to>
                                        <p:strVal val="visible"/>
                                      </p:to>
                                    </p:set>
                                  </p:childTnLst>
                                </p:cTn>
                              </p:par>
                              <p:par>
                                <p:cTn id="45" presetID="2" presetClass="entr" presetSubtype="4" fill="hold" grpId="0" nodeType="withEffect">
                                  <p:stCondLst>
                                    <p:cond delay="0"/>
                                  </p:stCondLst>
                                  <p:childTnLst>
                                    <p:set>
                                      <p:cBhvr>
                                        <p:cTn id="46" dur="1" fill="hold">
                                          <p:stCondLst>
                                            <p:cond delay="0"/>
                                          </p:stCondLst>
                                        </p:cTn>
                                        <p:tgtEl>
                                          <p:spTgt spid="3105"/>
                                        </p:tgtEl>
                                        <p:attrNameLst>
                                          <p:attrName>style.visibility</p:attrName>
                                        </p:attrNameLst>
                                      </p:cBhvr>
                                      <p:to>
                                        <p:strVal val="visible"/>
                                      </p:to>
                                    </p:set>
                                    <p:anim calcmode="lin" valueType="num">
                                      <p:cBhvr additive="base">
                                        <p:cTn id="47" dur="500" fill="hold"/>
                                        <p:tgtEl>
                                          <p:spTgt spid="3105"/>
                                        </p:tgtEl>
                                        <p:attrNameLst>
                                          <p:attrName>ppt_x</p:attrName>
                                        </p:attrNameLst>
                                      </p:cBhvr>
                                      <p:tavLst>
                                        <p:tav tm="0">
                                          <p:val>
                                            <p:strVal val="#ppt_x"/>
                                          </p:val>
                                        </p:tav>
                                        <p:tav tm="100000">
                                          <p:val>
                                            <p:strVal val="#ppt_x"/>
                                          </p:val>
                                        </p:tav>
                                      </p:tavLst>
                                    </p:anim>
                                    <p:anim calcmode="lin" valueType="num">
                                      <p:cBhvr additive="base">
                                        <p:cTn id="48" dur="500" fill="hold"/>
                                        <p:tgtEl>
                                          <p:spTgt spid="3105"/>
                                        </p:tgtEl>
                                        <p:attrNameLst>
                                          <p:attrName>ppt_y</p:attrName>
                                        </p:attrNameLst>
                                      </p:cBhvr>
                                      <p:tavLst>
                                        <p:tav tm="0">
                                          <p:val>
                                            <p:strVal val="1+#ppt_h/2"/>
                                          </p:val>
                                        </p:tav>
                                        <p:tav tm="100000">
                                          <p:val>
                                            <p:strVal val="#ppt_y"/>
                                          </p:val>
                                        </p:tav>
                                      </p:tavLst>
                                    </p:anim>
                                  </p:childTnLst>
                                </p:cTn>
                              </p:par>
                              <p:par>
                                <p:cTn id="49" presetID="1" presetClass="entr" presetSubtype="0" fill="hold" grpId="0" nodeType="withEffect">
                                  <p:stCondLst>
                                    <p:cond delay="0"/>
                                  </p:stCondLst>
                                  <p:childTnLst>
                                    <p:set>
                                      <p:cBhvr>
                                        <p:cTn id="50" dur="1" fill="hold">
                                          <p:stCondLst>
                                            <p:cond delay="0"/>
                                          </p:stCondLst>
                                        </p:cTn>
                                        <p:tgtEl>
                                          <p:spTgt spid="3109"/>
                                        </p:tgtEl>
                                        <p:attrNameLst>
                                          <p:attrName>style.visibility</p:attrName>
                                        </p:attrNameLst>
                                      </p:cBhvr>
                                      <p:to>
                                        <p:strVal val="visible"/>
                                      </p:to>
                                    </p:set>
                                  </p:childTnLst>
                                </p:cTn>
                              </p:par>
                              <p:par>
                                <p:cTn id="51" presetID="2" presetClass="entr" presetSubtype="4" fill="hold" grpId="0" nodeType="withEffect">
                                  <p:stCondLst>
                                    <p:cond delay="0"/>
                                  </p:stCondLst>
                                  <p:childTnLst>
                                    <p:set>
                                      <p:cBhvr>
                                        <p:cTn id="52" dur="1" fill="hold">
                                          <p:stCondLst>
                                            <p:cond delay="0"/>
                                          </p:stCondLst>
                                        </p:cTn>
                                        <p:tgtEl>
                                          <p:spTgt spid="3106"/>
                                        </p:tgtEl>
                                        <p:attrNameLst>
                                          <p:attrName>style.visibility</p:attrName>
                                        </p:attrNameLst>
                                      </p:cBhvr>
                                      <p:to>
                                        <p:strVal val="visible"/>
                                      </p:to>
                                    </p:set>
                                    <p:anim calcmode="lin" valueType="num">
                                      <p:cBhvr additive="base">
                                        <p:cTn id="53" dur="500" fill="hold"/>
                                        <p:tgtEl>
                                          <p:spTgt spid="3106"/>
                                        </p:tgtEl>
                                        <p:attrNameLst>
                                          <p:attrName>ppt_x</p:attrName>
                                        </p:attrNameLst>
                                      </p:cBhvr>
                                      <p:tavLst>
                                        <p:tav tm="0">
                                          <p:val>
                                            <p:strVal val="#ppt_x"/>
                                          </p:val>
                                        </p:tav>
                                        <p:tav tm="100000">
                                          <p:val>
                                            <p:strVal val="#ppt_x"/>
                                          </p:val>
                                        </p:tav>
                                      </p:tavLst>
                                    </p:anim>
                                    <p:anim calcmode="lin" valueType="num">
                                      <p:cBhvr additive="base">
                                        <p:cTn id="54" dur="500" fill="hold"/>
                                        <p:tgtEl>
                                          <p:spTgt spid="3106"/>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110"/>
                                        </p:tgtEl>
                                        <p:attrNameLst>
                                          <p:attrName>style.visibility</p:attrName>
                                        </p:attrNameLst>
                                      </p:cBhvr>
                                      <p:to>
                                        <p:strVal val="visible"/>
                                      </p:to>
                                    </p:set>
                                  </p:childTnLst>
                                </p:cTn>
                              </p:par>
                              <p:par>
                                <p:cTn id="59" presetID="2" presetClass="entr" presetSubtype="4" fill="hold" grpId="0" nodeType="withEffect">
                                  <p:stCondLst>
                                    <p:cond delay="0"/>
                                  </p:stCondLst>
                                  <p:childTnLst>
                                    <p:set>
                                      <p:cBhvr>
                                        <p:cTn id="60" dur="1" fill="hold">
                                          <p:stCondLst>
                                            <p:cond delay="0"/>
                                          </p:stCondLst>
                                        </p:cTn>
                                        <p:tgtEl>
                                          <p:spTgt spid="3100"/>
                                        </p:tgtEl>
                                        <p:attrNameLst>
                                          <p:attrName>style.visibility</p:attrName>
                                        </p:attrNameLst>
                                      </p:cBhvr>
                                      <p:to>
                                        <p:strVal val="visible"/>
                                      </p:to>
                                    </p:set>
                                    <p:anim calcmode="lin" valueType="num">
                                      <p:cBhvr additive="base">
                                        <p:cTn id="61" dur="500" fill="hold"/>
                                        <p:tgtEl>
                                          <p:spTgt spid="3100"/>
                                        </p:tgtEl>
                                        <p:attrNameLst>
                                          <p:attrName>ppt_x</p:attrName>
                                        </p:attrNameLst>
                                      </p:cBhvr>
                                      <p:tavLst>
                                        <p:tav tm="0">
                                          <p:val>
                                            <p:strVal val="#ppt_x"/>
                                          </p:val>
                                        </p:tav>
                                        <p:tav tm="100000">
                                          <p:val>
                                            <p:strVal val="#ppt_x"/>
                                          </p:val>
                                        </p:tav>
                                      </p:tavLst>
                                    </p:anim>
                                    <p:anim calcmode="lin" valueType="num">
                                      <p:cBhvr additive="base">
                                        <p:cTn id="62" dur="500" fill="hold"/>
                                        <p:tgtEl>
                                          <p:spTgt spid="3100"/>
                                        </p:tgtEl>
                                        <p:attrNameLst>
                                          <p:attrName>ppt_y</p:attrName>
                                        </p:attrNameLst>
                                      </p:cBhvr>
                                      <p:tavLst>
                                        <p:tav tm="0">
                                          <p:val>
                                            <p:strVal val="1+#ppt_h/2"/>
                                          </p:val>
                                        </p:tav>
                                        <p:tav tm="100000">
                                          <p:val>
                                            <p:strVal val="#ppt_y"/>
                                          </p:val>
                                        </p:tav>
                                      </p:tavLst>
                                    </p:anim>
                                  </p:childTnLst>
                                </p:cTn>
                              </p:par>
                              <p:par>
                                <p:cTn id="63" presetID="1" presetClass="entr" presetSubtype="0" fill="hold" grpId="0" nodeType="withEffect">
                                  <p:stCondLst>
                                    <p:cond delay="0"/>
                                  </p:stCondLst>
                                  <p:childTnLst>
                                    <p:set>
                                      <p:cBhvr>
                                        <p:cTn id="64" dur="1" fill="hold">
                                          <p:stCondLst>
                                            <p:cond delay="0"/>
                                          </p:stCondLst>
                                        </p:cTn>
                                        <p:tgtEl>
                                          <p:spTgt spid="3111"/>
                                        </p:tgtEl>
                                        <p:attrNameLst>
                                          <p:attrName>style.visibility</p:attrName>
                                        </p:attrNameLst>
                                      </p:cBhvr>
                                      <p:to>
                                        <p:strVal val="visible"/>
                                      </p:to>
                                    </p:set>
                                  </p:childTnLst>
                                </p:cTn>
                              </p:par>
                              <p:par>
                                <p:cTn id="65" presetID="2" presetClass="entr" presetSubtype="4" fill="hold" grpId="0" nodeType="withEffect">
                                  <p:stCondLst>
                                    <p:cond delay="0"/>
                                  </p:stCondLst>
                                  <p:childTnLst>
                                    <p:set>
                                      <p:cBhvr>
                                        <p:cTn id="66" dur="1" fill="hold">
                                          <p:stCondLst>
                                            <p:cond delay="0"/>
                                          </p:stCondLst>
                                        </p:cTn>
                                        <p:tgtEl>
                                          <p:spTgt spid="3101"/>
                                        </p:tgtEl>
                                        <p:attrNameLst>
                                          <p:attrName>style.visibility</p:attrName>
                                        </p:attrNameLst>
                                      </p:cBhvr>
                                      <p:to>
                                        <p:strVal val="visible"/>
                                      </p:to>
                                    </p:set>
                                    <p:anim calcmode="lin" valueType="num">
                                      <p:cBhvr additive="base">
                                        <p:cTn id="67" dur="500" fill="hold"/>
                                        <p:tgtEl>
                                          <p:spTgt spid="3101"/>
                                        </p:tgtEl>
                                        <p:attrNameLst>
                                          <p:attrName>ppt_x</p:attrName>
                                        </p:attrNameLst>
                                      </p:cBhvr>
                                      <p:tavLst>
                                        <p:tav tm="0">
                                          <p:val>
                                            <p:strVal val="#ppt_x"/>
                                          </p:val>
                                        </p:tav>
                                        <p:tav tm="100000">
                                          <p:val>
                                            <p:strVal val="#ppt_x"/>
                                          </p:val>
                                        </p:tav>
                                      </p:tavLst>
                                    </p:anim>
                                    <p:anim calcmode="lin" valueType="num">
                                      <p:cBhvr additive="base">
                                        <p:cTn id="68" dur="500" fill="hold"/>
                                        <p:tgtEl>
                                          <p:spTgt spid="3101"/>
                                        </p:tgtEl>
                                        <p:attrNameLst>
                                          <p:attrName>ppt_y</p:attrName>
                                        </p:attrNameLst>
                                      </p:cBhvr>
                                      <p:tavLst>
                                        <p:tav tm="0">
                                          <p:val>
                                            <p:strVal val="1+#ppt_h/2"/>
                                          </p:val>
                                        </p:tav>
                                        <p:tav tm="100000">
                                          <p:val>
                                            <p:strVal val="#ppt_y"/>
                                          </p:val>
                                        </p:tav>
                                      </p:tavLst>
                                    </p:anim>
                                  </p:childTnLst>
                                </p:cTn>
                              </p:par>
                              <p:par>
                                <p:cTn id="69" presetID="1" presetClass="entr" presetSubtype="0" fill="hold" grpId="0" nodeType="withEffect">
                                  <p:stCondLst>
                                    <p:cond delay="0"/>
                                  </p:stCondLst>
                                  <p:childTnLst>
                                    <p:set>
                                      <p:cBhvr>
                                        <p:cTn id="70" dur="1" fill="hold">
                                          <p:stCondLst>
                                            <p:cond delay="0"/>
                                          </p:stCondLst>
                                        </p:cTn>
                                        <p:tgtEl>
                                          <p:spTgt spid="3113"/>
                                        </p:tgtEl>
                                        <p:attrNameLst>
                                          <p:attrName>style.visibility</p:attrName>
                                        </p:attrNameLst>
                                      </p:cBhvr>
                                      <p:to>
                                        <p:strVal val="visible"/>
                                      </p:to>
                                    </p:set>
                                  </p:childTnLst>
                                </p:cTn>
                              </p:par>
                              <p:par>
                                <p:cTn id="71" presetID="2" presetClass="entr" presetSubtype="4" fill="hold" grpId="0" nodeType="withEffect">
                                  <p:stCondLst>
                                    <p:cond delay="0"/>
                                  </p:stCondLst>
                                  <p:childTnLst>
                                    <p:set>
                                      <p:cBhvr>
                                        <p:cTn id="72" dur="1" fill="hold">
                                          <p:stCondLst>
                                            <p:cond delay="0"/>
                                          </p:stCondLst>
                                        </p:cTn>
                                        <p:tgtEl>
                                          <p:spTgt spid="3102"/>
                                        </p:tgtEl>
                                        <p:attrNameLst>
                                          <p:attrName>style.visibility</p:attrName>
                                        </p:attrNameLst>
                                      </p:cBhvr>
                                      <p:to>
                                        <p:strVal val="visible"/>
                                      </p:to>
                                    </p:set>
                                    <p:anim calcmode="lin" valueType="num">
                                      <p:cBhvr additive="base">
                                        <p:cTn id="73" dur="500" fill="hold"/>
                                        <p:tgtEl>
                                          <p:spTgt spid="3102"/>
                                        </p:tgtEl>
                                        <p:attrNameLst>
                                          <p:attrName>ppt_x</p:attrName>
                                        </p:attrNameLst>
                                      </p:cBhvr>
                                      <p:tavLst>
                                        <p:tav tm="0">
                                          <p:val>
                                            <p:strVal val="#ppt_x"/>
                                          </p:val>
                                        </p:tav>
                                        <p:tav tm="100000">
                                          <p:val>
                                            <p:strVal val="#ppt_x"/>
                                          </p:val>
                                        </p:tav>
                                      </p:tavLst>
                                    </p:anim>
                                    <p:anim calcmode="lin" valueType="num">
                                      <p:cBhvr additive="base">
                                        <p:cTn id="74" dur="500" fill="hold"/>
                                        <p:tgtEl>
                                          <p:spTgt spid="3102"/>
                                        </p:tgtEl>
                                        <p:attrNameLst>
                                          <p:attrName>ppt_y</p:attrName>
                                        </p:attrNameLst>
                                      </p:cBhvr>
                                      <p:tavLst>
                                        <p:tav tm="0">
                                          <p:val>
                                            <p:strVal val="1+#ppt_h/2"/>
                                          </p:val>
                                        </p:tav>
                                        <p:tav tm="100000">
                                          <p:val>
                                            <p:strVal val="#ppt_y"/>
                                          </p:val>
                                        </p:tav>
                                      </p:tavLst>
                                    </p:anim>
                                  </p:childTnLst>
                                </p:cTn>
                              </p:par>
                              <p:par>
                                <p:cTn id="75" presetID="1" presetClass="entr" presetSubtype="0" fill="hold" grpId="0" nodeType="withEffect">
                                  <p:stCondLst>
                                    <p:cond delay="0"/>
                                  </p:stCondLst>
                                  <p:childTnLst>
                                    <p:set>
                                      <p:cBhvr>
                                        <p:cTn id="76" dur="1" fill="hold">
                                          <p:stCondLst>
                                            <p:cond delay="0"/>
                                          </p:stCondLst>
                                        </p:cTn>
                                        <p:tgtEl>
                                          <p:spTgt spid="3114"/>
                                        </p:tgtEl>
                                        <p:attrNameLst>
                                          <p:attrName>style.visibility</p:attrName>
                                        </p:attrNameLst>
                                      </p:cBhvr>
                                      <p:to>
                                        <p:strVal val="visible"/>
                                      </p:to>
                                    </p:set>
                                  </p:childTnLst>
                                </p:cTn>
                              </p:par>
                              <p:par>
                                <p:cTn id="77" presetID="2" presetClass="entr" presetSubtype="4" fill="hold" grpId="0" nodeType="withEffect">
                                  <p:stCondLst>
                                    <p:cond delay="0"/>
                                  </p:stCondLst>
                                  <p:childTnLst>
                                    <p:set>
                                      <p:cBhvr>
                                        <p:cTn id="78" dur="1" fill="hold">
                                          <p:stCondLst>
                                            <p:cond delay="0"/>
                                          </p:stCondLst>
                                        </p:cTn>
                                        <p:tgtEl>
                                          <p:spTgt spid="3103"/>
                                        </p:tgtEl>
                                        <p:attrNameLst>
                                          <p:attrName>style.visibility</p:attrName>
                                        </p:attrNameLst>
                                      </p:cBhvr>
                                      <p:to>
                                        <p:strVal val="visible"/>
                                      </p:to>
                                    </p:set>
                                    <p:anim calcmode="lin" valueType="num">
                                      <p:cBhvr additive="base">
                                        <p:cTn id="79" dur="500" fill="hold"/>
                                        <p:tgtEl>
                                          <p:spTgt spid="3103"/>
                                        </p:tgtEl>
                                        <p:attrNameLst>
                                          <p:attrName>ppt_x</p:attrName>
                                        </p:attrNameLst>
                                      </p:cBhvr>
                                      <p:tavLst>
                                        <p:tav tm="0">
                                          <p:val>
                                            <p:strVal val="#ppt_x"/>
                                          </p:val>
                                        </p:tav>
                                        <p:tav tm="100000">
                                          <p:val>
                                            <p:strVal val="#ppt_x"/>
                                          </p:val>
                                        </p:tav>
                                      </p:tavLst>
                                    </p:anim>
                                    <p:anim calcmode="lin" valueType="num">
                                      <p:cBhvr additive="base">
                                        <p:cTn id="80" dur="500" fill="hold"/>
                                        <p:tgtEl>
                                          <p:spTgt spid="3103"/>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17" presetClass="entr" presetSubtype="10" fill="hold" grpId="0" nodeType="clickEffect">
                                  <p:stCondLst>
                                    <p:cond delay="0"/>
                                  </p:stCondLst>
                                  <p:childTnLst>
                                    <p:set>
                                      <p:cBhvr>
                                        <p:cTn id="84" dur="1" fill="hold">
                                          <p:stCondLst>
                                            <p:cond delay="0"/>
                                          </p:stCondLst>
                                        </p:cTn>
                                        <p:tgtEl>
                                          <p:spTgt spid="3115"/>
                                        </p:tgtEl>
                                        <p:attrNameLst>
                                          <p:attrName>style.visibility</p:attrName>
                                        </p:attrNameLst>
                                      </p:cBhvr>
                                      <p:to>
                                        <p:strVal val="visible"/>
                                      </p:to>
                                    </p:set>
                                    <p:anim calcmode="lin" valueType="num">
                                      <p:cBhvr>
                                        <p:cTn id="85" dur="500" fill="hold"/>
                                        <p:tgtEl>
                                          <p:spTgt spid="3115"/>
                                        </p:tgtEl>
                                        <p:attrNameLst>
                                          <p:attrName>ppt_w</p:attrName>
                                        </p:attrNameLst>
                                      </p:cBhvr>
                                      <p:tavLst>
                                        <p:tav tm="0">
                                          <p:val>
                                            <p:fltVal val="0"/>
                                          </p:val>
                                        </p:tav>
                                        <p:tav tm="100000">
                                          <p:val>
                                            <p:strVal val="#ppt_w"/>
                                          </p:val>
                                        </p:tav>
                                      </p:tavLst>
                                    </p:anim>
                                    <p:anim calcmode="lin" valueType="num">
                                      <p:cBhvr>
                                        <p:cTn id="86" dur="500" fill="hold"/>
                                        <p:tgtEl>
                                          <p:spTgt spid="31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8" grpId="0" animBg="1"/>
      <p:bldP spid="3089" grpId="0" animBg="1"/>
      <p:bldP spid="3090" grpId="0" animBg="1"/>
      <p:bldP spid="3091" grpId="0" animBg="1"/>
      <p:bldP spid="3092" grpId="0" animBg="1"/>
      <p:bldP spid="3093" grpId="0" animBg="1"/>
      <p:bldP spid="3100" grpId="0" animBg="1"/>
      <p:bldP spid="3101" grpId="0" animBg="1"/>
      <p:bldP spid="3102" grpId="0" animBg="1"/>
      <p:bldP spid="3103" grpId="0" animBg="1"/>
      <p:bldP spid="3104" grpId="0" animBg="1"/>
      <p:bldP spid="3105" grpId="0" animBg="1"/>
      <p:bldP spid="3106" grpId="0" animBg="1"/>
      <p:bldP spid="3107" grpId="0" animBg="1"/>
      <p:bldP spid="3108" grpId="0" animBg="1"/>
      <p:bldP spid="3109" grpId="0" animBg="1"/>
      <p:bldP spid="3110" grpId="0" animBg="1"/>
      <p:bldP spid="3111" grpId="0" animBg="1"/>
      <p:bldP spid="3113" grpId="0" animBg="1"/>
      <p:bldP spid="3114" grpId="0" animBg="1"/>
      <p:bldP spid="31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fontAlgn="auto" hangingPunct="1">
              <a:spcAft>
                <a:spcPts val="0"/>
              </a:spcAft>
              <a:defRPr/>
            </a:pPr>
            <a:r>
              <a:rPr lang="en-US" b="1"/>
              <a:t>Oral Administration</a:t>
            </a:r>
          </a:p>
        </p:txBody>
      </p:sp>
      <p:sp>
        <p:nvSpPr>
          <p:cNvPr id="5123" name="Rectangle 3"/>
          <p:cNvSpPr>
            <a:spLocks noGrp="1" noChangeArrowheads="1"/>
          </p:cNvSpPr>
          <p:nvPr>
            <p:ph sz="half" idx="1"/>
          </p:nvPr>
        </p:nvSpPr>
        <p:spPr>
          <a:xfrm>
            <a:off x="457200" y="1536700"/>
            <a:ext cx="3657600" cy="4589463"/>
          </a:xfrm>
        </p:spPr>
        <p:txBody>
          <a:bodyPr/>
          <a:lstStyle/>
          <a:p>
            <a:pPr eaLnBrk="1" hangingPunct="1"/>
            <a:r>
              <a:rPr lang="en-US" sz="3200" smtClean="0"/>
              <a:t>Advantages	</a:t>
            </a:r>
          </a:p>
          <a:p>
            <a:pPr lvl="1" eaLnBrk="1" hangingPunct="1"/>
            <a:r>
              <a:rPr lang="en-US" smtClean="0"/>
              <a:t>Patient: Convenience, not invasive, higher compliance</a:t>
            </a:r>
          </a:p>
          <a:p>
            <a:pPr lvl="1" eaLnBrk="1" hangingPunct="1"/>
            <a:r>
              <a:rPr lang="en-US" smtClean="0"/>
              <a:t>Manufacture: well established processes, available infrastructure</a:t>
            </a:r>
          </a:p>
          <a:p>
            <a:pPr lvl="1" eaLnBrk="1" hangingPunct="1"/>
            <a:endParaRPr lang="en-US" smtClean="0"/>
          </a:p>
        </p:txBody>
      </p:sp>
      <p:sp>
        <p:nvSpPr>
          <p:cNvPr id="5124" name="Rectangle 4"/>
          <p:cNvSpPr>
            <a:spLocks noGrp="1" noChangeArrowheads="1"/>
          </p:cNvSpPr>
          <p:nvPr>
            <p:ph sz="half" idx="2"/>
          </p:nvPr>
        </p:nvSpPr>
        <p:spPr>
          <a:xfrm>
            <a:off x="4419600" y="1536700"/>
            <a:ext cx="3657600" cy="4589463"/>
          </a:xfrm>
        </p:spPr>
        <p:txBody>
          <a:bodyPr/>
          <a:lstStyle/>
          <a:p>
            <a:pPr eaLnBrk="1" hangingPunct="1"/>
            <a:r>
              <a:rPr lang="en-US" sz="3200" smtClean="0"/>
              <a:t>Disadvantages</a:t>
            </a:r>
          </a:p>
          <a:p>
            <a:pPr lvl="1" eaLnBrk="1" hangingPunct="1"/>
            <a:r>
              <a:rPr lang="en-US" smtClean="0"/>
              <a:t>Unconscious patients cannot take dose</a:t>
            </a:r>
          </a:p>
          <a:p>
            <a:pPr lvl="1" eaLnBrk="1" hangingPunct="1"/>
            <a:r>
              <a:rPr lang="en-US" smtClean="0"/>
              <a:t>Low solubility</a:t>
            </a:r>
          </a:p>
          <a:p>
            <a:pPr lvl="1" eaLnBrk="1" hangingPunct="1"/>
            <a:r>
              <a:rPr lang="en-US" smtClean="0"/>
              <a:t>Low permeability</a:t>
            </a:r>
          </a:p>
          <a:p>
            <a:pPr lvl="1" eaLnBrk="1" hangingPunct="1"/>
            <a:r>
              <a:rPr lang="en-US" smtClean="0"/>
              <a:t>Degradation by GI enzymes or flora</a:t>
            </a:r>
          </a:p>
          <a:p>
            <a:pPr lvl="1" eaLnBrk="1" hangingPunct="1"/>
            <a:r>
              <a:rPr lang="en-US" smtClean="0"/>
              <a:t>First pass metabolism</a:t>
            </a:r>
          </a:p>
          <a:p>
            <a:pPr lvl="1" eaLnBrk="1" hangingPunct="1"/>
            <a:r>
              <a:rPr lang="en-US" smtClean="0"/>
              <a:t>Food interactions</a:t>
            </a:r>
          </a:p>
          <a:p>
            <a:pPr lvl="1" eaLnBrk="1" hangingPunct="1"/>
            <a:r>
              <a:rPr lang="en-US" smtClean="0"/>
              <a:t>Irregular absorption</a:t>
            </a:r>
          </a:p>
          <a:p>
            <a:pPr lvl="1"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123">
                                            <p:txEl>
                                              <p:pRg st="1" end="1"/>
                                            </p:txEl>
                                          </p:spTgt>
                                        </p:tgtEl>
                                        <p:attrNameLst>
                                          <p:attrName>style.visibility</p:attrName>
                                        </p:attrNameLst>
                                      </p:cBhvr>
                                      <p:to>
                                        <p:strVal val="visible"/>
                                      </p:to>
                                    </p:set>
                                    <p:animEffect transition="in" filter="blinds(horizontal)">
                                      <p:cBhvr>
                                        <p:cTn id="10" dur="500"/>
                                        <p:tgtEl>
                                          <p:spTgt spid="512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Effect transition="in" filter="blinds(horizontal)">
                                      <p:cBhvr>
                                        <p:cTn id="13" dur="500"/>
                                        <p:tgtEl>
                                          <p:spTgt spid="5123">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5124">
                                            <p:txEl>
                                              <p:pRg st="0" end="0"/>
                                            </p:txEl>
                                          </p:spTgt>
                                        </p:tgtEl>
                                        <p:attrNameLst>
                                          <p:attrName>style.visibility</p:attrName>
                                        </p:attrNameLst>
                                      </p:cBhvr>
                                      <p:to>
                                        <p:strVal val="visible"/>
                                      </p:to>
                                    </p:set>
                                    <p:animEffect transition="in" filter="diamond(in)">
                                      <p:cBhvr>
                                        <p:cTn id="18" dur="2000"/>
                                        <p:tgtEl>
                                          <p:spTgt spid="5124">
                                            <p:txEl>
                                              <p:pRg st="0" end="0"/>
                                            </p:txEl>
                                          </p:spTgt>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5124">
                                            <p:txEl>
                                              <p:pRg st="1" end="1"/>
                                            </p:txEl>
                                          </p:spTgt>
                                        </p:tgtEl>
                                        <p:attrNameLst>
                                          <p:attrName>style.visibility</p:attrName>
                                        </p:attrNameLst>
                                      </p:cBhvr>
                                      <p:to>
                                        <p:strVal val="visible"/>
                                      </p:to>
                                    </p:set>
                                    <p:animEffect transition="in" filter="diamond(in)">
                                      <p:cBhvr>
                                        <p:cTn id="21" dur="2000"/>
                                        <p:tgtEl>
                                          <p:spTgt spid="5124">
                                            <p:txEl>
                                              <p:pRg st="1" end="1"/>
                                            </p:txEl>
                                          </p:spTgt>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5124">
                                            <p:txEl>
                                              <p:pRg st="2" end="2"/>
                                            </p:txEl>
                                          </p:spTgt>
                                        </p:tgtEl>
                                        <p:attrNameLst>
                                          <p:attrName>style.visibility</p:attrName>
                                        </p:attrNameLst>
                                      </p:cBhvr>
                                      <p:to>
                                        <p:strVal val="visible"/>
                                      </p:to>
                                    </p:set>
                                    <p:animEffect transition="in" filter="diamond(in)">
                                      <p:cBhvr>
                                        <p:cTn id="24" dur="2000"/>
                                        <p:tgtEl>
                                          <p:spTgt spid="5124">
                                            <p:txEl>
                                              <p:pRg st="2" end="2"/>
                                            </p:txEl>
                                          </p:spTgt>
                                        </p:tgtEl>
                                      </p:cBhvr>
                                    </p:animEffect>
                                  </p:childTnLst>
                                </p:cTn>
                              </p:par>
                              <p:par>
                                <p:cTn id="25" presetID="8" presetClass="entr" presetSubtype="16" fill="hold" grpId="0" nodeType="withEffect">
                                  <p:stCondLst>
                                    <p:cond delay="0"/>
                                  </p:stCondLst>
                                  <p:childTnLst>
                                    <p:set>
                                      <p:cBhvr>
                                        <p:cTn id="26" dur="1" fill="hold">
                                          <p:stCondLst>
                                            <p:cond delay="0"/>
                                          </p:stCondLst>
                                        </p:cTn>
                                        <p:tgtEl>
                                          <p:spTgt spid="5124">
                                            <p:txEl>
                                              <p:pRg st="3" end="3"/>
                                            </p:txEl>
                                          </p:spTgt>
                                        </p:tgtEl>
                                        <p:attrNameLst>
                                          <p:attrName>style.visibility</p:attrName>
                                        </p:attrNameLst>
                                      </p:cBhvr>
                                      <p:to>
                                        <p:strVal val="visible"/>
                                      </p:to>
                                    </p:set>
                                    <p:animEffect transition="in" filter="diamond(in)">
                                      <p:cBhvr>
                                        <p:cTn id="27" dur="2000"/>
                                        <p:tgtEl>
                                          <p:spTgt spid="5124">
                                            <p:txEl>
                                              <p:pRg st="3" end="3"/>
                                            </p:txEl>
                                          </p:spTgt>
                                        </p:tgtEl>
                                      </p:cBhvr>
                                    </p:animEffect>
                                  </p:childTnLst>
                                </p:cTn>
                              </p:par>
                              <p:par>
                                <p:cTn id="28" presetID="8" presetClass="entr" presetSubtype="16" fill="hold" grpId="0" nodeType="withEffect">
                                  <p:stCondLst>
                                    <p:cond delay="0"/>
                                  </p:stCondLst>
                                  <p:childTnLst>
                                    <p:set>
                                      <p:cBhvr>
                                        <p:cTn id="29" dur="1" fill="hold">
                                          <p:stCondLst>
                                            <p:cond delay="0"/>
                                          </p:stCondLst>
                                        </p:cTn>
                                        <p:tgtEl>
                                          <p:spTgt spid="5124">
                                            <p:txEl>
                                              <p:pRg st="4" end="4"/>
                                            </p:txEl>
                                          </p:spTgt>
                                        </p:tgtEl>
                                        <p:attrNameLst>
                                          <p:attrName>style.visibility</p:attrName>
                                        </p:attrNameLst>
                                      </p:cBhvr>
                                      <p:to>
                                        <p:strVal val="visible"/>
                                      </p:to>
                                    </p:set>
                                    <p:animEffect transition="in" filter="diamond(in)">
                                      <p:cBhvr>
                                        <p:cTn id="30" dur="2000"/>
                                        <p:tgtEl>
                                          <p:spTgt spid="5124">
                                            <p:txEl>
                                              <p:pRg st="4" end="4"/>
                                            </p:txEl>
                                          </p:spTgt>
                                        </p:tgtEl>
                                      </p:cBhvr>
                                    </p:animEffect>
                                  </p:childTnLst>
                                </p:cTn>
                              </p:par>
                              <p:par>
                                <p:cTn id="31" presetID="8" presetClass="entr" presetSubtype="16" fill="hold" grpId="0" nodeType="withEffect">
                                  <p:stCondLst>
                                    <p:cond delay="0"/>
                                  </p:stCondLst>
                                  <p:childTnLst>
                                    <p:set>
                                      <p:cBhvr>
                                        <p:cTn id="32" dur="1" fill="hold">
                                          <p:stCondLst>
                                            <p:cond delay="0"/>
                                          </p:stCondLst>
                                        </p:cTn>
                                        <p:tgtEl>
                                          <p:spTgt spid="5124">
                                            <p:txEl>
                                              <p:pRg st="5" end="5"/>
                                            </p:txEl>
                                          </p:spTgt>
                                        </p:tgtEl>
                                        <p:attrNameLst>
                                          <p:attrName>style.visibility</p:attrName>
                                        </p:attrNameLst>
                                      </p:cBhvr>
                                      <p:to>
                                        <p:strVal val="visible"/>
                                      </p:to>
                                    </p:set>
                                    <p:animEffect transition="in" filter="diamond(in)">
                                      <p:cBhvr>
                                        <p:cTn id="33" dur="2000"/>
                                        <p:tgtEl>
                                          <p:spTgt spid="5124">
                                            <p:txEl>
                                              <p:pRg st="5" end="5"/>
                                            </p:txEl>
                                          </p:spTgt>
                                        </p:tgtEl>
                                      </p:cBhvr>
                                    </p:animEffect>
                                  </p:childTnLst>
                                </p:cTn>
                              </p:par>
                              <p:par>
                                <p:cTn id="34" presetID="8" presetClass="entr" presetSubtype="16" fill="hold" grpId="0" nodeType="withEffect">
                                  <p:stCondLst>
                                    <p:cond delay="0"/>
                                  </p:stCondLst>
                                  <p:childTnLst>
                                    <p:set>
                                      <p:cBhvr>
                                        <p:cTn id="35" dur="1" fill="hold">
                                          <p:stCondLst>
                                            <p:cond delay="0"/>
                                          </p:stCondLst>
                                        </p:cTn>
                                        <p:tgtEl>
                                          <p:spTgt spid="5124">
                                            <p:txEl>
                                              <p:pRg st="6" end="6"/>
                                            </p:txEl>
                                          </p:spTgt>
                                        </p:tgtEl>
                                        <p:attrNameLst>
                                          <p:attrName>style.visibility</p:attrName>
                                        </p:attrNameLst>
                                      </p:cBhvr>
                                      <p:to>
                                        <p:strVal val="visible"/>
                                      </p:to>
                                    </p:set>
                                    <p:animEffect transition="in" filter="diamond(in)">
                                      <p:cBhvr>
                                        <p:cTn id="36" dur="2000"/>
                                        <p:tgtEl>
                                          <p:spTgt spid="5124">
                                            <p:txEl>
                                              <p:pRg st="6" end="6"/>
                                            </p:txEl>
                                          </p:spTgt>
                                        </p:tgtEl>
                                      </p:cBhvr>
                                    </p:animEffect>
                                  </p:childTnLst>
                                </p:cTn>
                              </p:par>
                              <p:par>
                                <p:cTn id="37" presetID="8" presetClass="entr" presetSubtype="16" fill="hold" grpId="0" nodeType="withEffect">
                                  <p:stCondLst>
                                    <p:cond delay="0"/>
                                  </p:stCondLst>
                                  <p:childTnLst>
                                    <p:set>
                                      <p:cBhvr>
                                        <p:cTn id="38" dur="1" fill="hold">
                                          <p:stCondLst>
                                            <p:cond delay="0"/>
                                          </p:stCondLst>
                                        </p:cTn>
                                        <p:tgtEl>
                                          <p:spTgt spid="5124">
                                            <p:txEl>
                                              <p:pRg st="7" end="7"/>
                                            </p:txEl>
                                          </p:spTgt>
                                        </p:tgtEl>
                                        <p:attrNameLst>
                                          <p:attrName>style.visibility</p:attrName>
                                        </p:attrNameLst>
                                      </p:cBhvr>
                                      <p:to>
                                        <p:strVal val="visible"/>
                                      </p:to>
                                    </p:set>
                                    <p:animEffect transition="in" filter="diamond(in)">
                                      <p:cBhvr>
                                        <p:cTn id="39" dur="2000"/>
                                        <p:tgtEl>
                                          <p:spTgt spid="512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512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fontAlgn="auto" hangingPunct="1">
              <a:spcAft>
                <a:spcPts val="0"/>
              </a:spcAft>
              <a:defRPr/>
            </a:pPr>
            <a:r>
              <a:rPr lang="en-US" b="1"/>
              <a:t>Oral Administration</a:t>
            </a:r>
          </a:p>
        </p:txBody>
      </p:sp>
      <p:sp>
        <p:nvSpPr>
          <p:cNvPr id="12291" name="Rectangle 3"/>
          <p:cNvSpPr>
            <a:spLocks noGrp="1" noChangeArrowheads="1"/>
          </p:cNvSpPr>
          <p:nvPr>
            <p:ph type="body" sz="half" idx="1"/>
          </p:nvPr>
        </p:nvSpPr>
        <p:spPr/>
        <p:txBody>
          <a:bodyPr/>
          <a:lstStyle/>
          <a:p>
            <a:pPr eaLnBrk="1" hangingPunct="1"/>
            <a:r>
              <a:rPr lang="en-US" sz="2800" smtClean="0"/>
              <a:t>Traditional oral delivery systems</a:t>
            </a:r>
          </a:p>
          <a:p>
            <a:pPr lvl="1" eaLnBrk="1" hangingPunct="1"/>
            <a:r>
              <a:rPr lang="en-US" sz="2400" smtClean="0"/>
              <a:t>Tablets</a:t>
            </a:r>
          </a:p>
          <a:p>
            <a:pPr lvl="1" eaLnBrk="1" hangingPunct="1"/>
            <a:r>
              <a:rPr lang="en-US" sz="2400" smtClean="0"/>
              <a:t>Capsules</a:t>
            </a:r>
          </a:p>
          <a:p>
            <a:pPr lvl="1" eaLnBrk="1" hangingPunct="1"/>
            <a:r>
              <a:rPr lang="en-US" sz="2400" smtClean="0"/>
              <a:t>Soft gelatin capsules</a:t>
            </a:r>
          </a:p>
          <a:p>
            <a:pPr lvl="1" eaLnBrk="1" hangingPunct="1"/>
            <a:r>
              <a:rPr lang="en-US" sz="2400" smtClean="0"/>
              <a:t>Suspensions</a:t>
            </a:r>
          </a:p>
          <a:p>
            <a:pPr lvl="1" eaLnBrk="1" hangingPunct="1"/>
            <a:r>
              <a:rPr lang="en-US" sz="2400" smtClean="0"/>
              <a:t>Elixirs</a:t>
            </a:r>
          </a:p>
        </p:txBody>
      </p:sp>
      <p:pic>
        <p:nvPicPr>
          <p:cNvPr id="12292" name="Picture 30" descr="pillls"/>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5364163" y="1916113"/>
            <a:ext cx="2016125" cy="1962150"/>
          </a:xfrm>
          <a:noFill/>
        </p:spPr>
      </p:pic>
      <p:pic>
        <p:nvPicPr>
          <p:cNvPr id="12293" name="Picture 31" descr="EnteriCare_s"/>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6300788" y="3860800"/>
            <a:ext cx="2447925" cy="1631950"/>
          </a:xfrm>
          <a:noFill/>
        </p:spPr>
      </p:pic>
      <p:pic>
        <p:nvPicPr>
          <p:cNvPr id="12294" name="Picture 32" descr="Pharmaceutical-9542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3860800"/>
            <a:ext cx="148907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2364</TotalTime>
  <Words>972</Words>
  <Application>Microsoft Office PowerPoint</Application>
  <PresentationFormat>On-screen Show (4:3)</PresentationFormat>
  <Paragraphs>241</Paragraphs>
  <Slides>28</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28</vt:i4>
      </vt:variant>
    </vt:vector>
  </HeadingPairs>
  <TitlesOfParts>
    <vt:vector size="41" baseType="lpstr">
      <vt:lpstr>Arial</vt:lpstr>
      <vt:lpstr>Cambria</vt:lpstr>
      <vt:lpstr>Calibri</vt:lpstr>
      <vt:lpstr>Stencil</vt:lpstr>
      <vt:lpstr>Nyala</vt:lpstr>
      <vt:lpstr>Centaur</vt:lpstr>
      <vt:lpstr>Microsoft YaHei</vt:lpstr>
      <vt:lpstr>Baskerville Old Face</vt:lpstr>
      <vt:lpstr>Wingdings</vt:lpstr>
      <vt:lpstr>Times New Roman</vt:lpstr>
      <vt:lpstr>Andalus</vt:lpstr>
      <vt:lpstr>Calisto MT</vt:lpstr>
      <vt:lpstr>Adjacency</vt:lpstr>
      <vt:lpstr>PowerPoint Presentation</vt:lpstr>
      <vt:lpstr>PowerPoint Presentation</vt:lpstr>
      <vt:lpstr>PowerPoint Presentation</vt:lpstr>
      <vt:lpstr>PowerPoint Presentation</vt:lpstr>
      <vt:lpstr>Principles of Drug Delivery</vt:lpstr>
      <vt:lpstr>Drug Delivery</vt:lpstr>
      <vt:lpstr>PowerPoint Presentation</vt:lpstr>
      <vt:lpstr>Oral Administration</vt:lpstr>
      <vt:lpstr>Oral Administration</vt:lpstr>
      <vt:lpstr>Buccal/Sublingual</vt:lpstr>
      <vt:lpstr>Rectal</vt:lpstr>
      <vt:lpstr>Intravenous (IV)</vt:lpstr>
      <vt:lpstr>Subcutaneous</vt:lpstr>
      <vt:lpstr>Intramuscular</vt:lpstr>
      <vt:lpstr>Inhalers</vt:lpstr>
      <vt:lpstr>Transdermal</vt:lpstr>
      <vt:lpstr>Factors Influencing the Selection of the Delivery Route</vt:lpstr>
      <vt:lpstr>Factors Influencing the Selection of the Delivery Route</vt:lpstr>
      <vt:lpstr>Factors Influencing the Selection of the Delivery Route</vt:lpstr>
      <vt:lpstr>Factors Influencing the Selection of the Delivery Route</vt:lpstr>
      <vt:lpstr>Pharmacokinetics and Pharmacodynamics</vt:lpstr>
      <vt:lpstr>Plasma Concentration</vt:lpstr>
      <vt:lpstr>PowerPoint Presentation</vt:lpstr>
      <vt:lpstr>PowerPoint Presentation</vt:lpstr>
      <vt:lpstr>Absorption of drugs could vary within different administration routes</vt:lpstr>
      <vt:lpstr>PowerPoint Presentation</vt:lpstr>
      <vt:lpstr>PowerPoint Presentation</vt:lpstr>
      <vt:lpstr>PowerPoint Presentation</vt:lpstr>
    </vt:vector>
  </TitlesOfParts>
  <Company>UPRM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m_torres</dc:creator>
  <cp:lastModifiedBy>Ravali Remella</cp:lastModifiedBy>
  <cp:revision>130</cp:revision>
  <dcterms:created xsi:type="dcterms:W3CDTF">2002-07-03T17:05:59Z</dcterms:created>
  <dcterms:modified xsi:type="dcterms:W3CDTF">2014-10-17T12:26:58Z</dcterms:modified>
</cp:coreProperties>
</file>