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2677656"/>
          </a:xfrm>
          <a:prstGeom prst="rect">
            <a:avLst/>
          </a:prstGeom>
        </p:spPr>
        <p:txBody>
          <a:bodyPr wrap="square">
            <a:spAutoFit/>
          </a:bodyPr>
          <a:lstStyle/>
          <a:p>
            <a:r>
              <a:rPr lang="en-IN" sz="2400" b="1" dirty="0"/>
              <a:t>Preclinical anatomical, molecular, and functional imaging of the lung with multiple modalities</a:t>
            </a:r>
            <a:r>
              <a:rPr lang="en-IN" sz="2400" b="1" dirty="0" smtClean="0"/>
              <a:t>.</a:t>
            </a:r>
          </a:p>
          <a:p>
            <a:endParaRPr lang="en-US" sz="2400" dirty="0" smtClean="0"/>
          </a:p>
          <a:p>
            <a:r>
              <a:rPr lang="en-US" sz="2400" dirty="0" smtClean="0"/>
              <a:t>Gammon ST, </a:t>
            </a:r>
            <a:r>
              <a:rPr lang="en-US" sz="2400" dirty="0" err="1"/>
              <a:t>Foje</a:t>
            </a:r>
            <a:r>
              <a:rPr lang="en-US" sz="2400" dirty="0"/>
              <a:t> </a:t>
            </a:r>
            <a:r>
              <a:rPr lang="en-US" sz="2400" dirty="0" smtClean="0"/>
              <a:t>N, </a:t>
            </a:r>
            <a:r>
              <a:rPr lang="en-US" sz="2400" dirty="0"/>
              <a:t>Brewer </a:t>
            </a:r>
            <a:r>
              <a:rPr lang="en-US" sz="2400" dirty="0" smtClean="0"/>
              <a:t>EM, </a:t>
            </a:r>
            <a:r>
              <a:rPr lang="en-US" sz="2400" dirty="0" err="1"/>
              <a:t>Owers</a:t>
            </a:r>
            <a:r>
              <a:rPr lang="en-US" sz="2400" dirty="0"/>
              <a:t> </a:t>
            </a:r>
            <a:r>
              <a:rPr lang="en-US" sz="2400" dirty="0" smtClean="0"/>
              <a:t>E, </a:t>
            </a:r>
            <a:r>
              <a:rPr lang="en-US" sz="2400" dirty="0"/>
              <a:t>Downs </a:t>
            </a:r>
            <a:r>
              <a:rPr lang="en-US" sz="2400" dirty="0" smtClean="0"/>
              <a:t>CA, </a:t>
            </a:r>
            <a:r>
              <a:rPr lang="en-US" sz="2400" dirty="0" err="1"/>
              <a:t>Budde</a:t>
            </a:r>
            <a:r>
              <a:rPr lang="en-US" sz="2400" dirty="0"/>
              <a:t> </a:t>
            </a:r>
            <a:r>
              <a:rPr lang="en-US" sz="2400" dirty="0" smtClean="0"/>
              <a:t>MD, </a:t>
            </a:r>
            <a:r>
              <a:rPr lang="en-US" sz="2400" dirty="0" err="1"/>
              <a:t>Leevy</a:t>
            </a:r>
            <a:r>
              <a:rPr lang="en-US" sz="2400" dirty="0"/>
              <a:t> </a:t>
            </a:r>
            <a:r>
              <a:rPr lang="en-US" sz="2400" dirty="0" smtClean="0"/>
              <a:t>WM, </a:t>
            </a:r>
            <a:r>
              <a:rPr lang="en-US" sz="2400" dirty="0"/>
              <a:t>Helms </a:t>
            </a:r>
            <a:r>
              <a:rPr lang="en-US" sz="2400" dirty="0" smtClean="0"/>
              <a:t>MN.</a:t>
            </a:r>
          </a:p>
          <a:p>
            <a:endParaRPr lang="en-US" sz="2400" dirty="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4003468"/>
          </a:xfrm>
          <a:prstGeom prst="rect">
            <a:avLst/>
          </a:prstGeom>
        </p:spPr>
        <p:txBody>
          <a:bodyPr wrap="square">
            <a:spAutoFit/>
          </a:bodyPr>
          <a:lstStyle/>
          <a:p>
            <a:pPr>
              <a:lnSpc>
                <a:spcPct val="150000"/>
              </a:lnSpc>
            </a:pPr>
            <a:r>
              <a:rPr lang="en-US" sz="2800" b="1" dirty="0"/>
              <a:t>Charles A Downs</a:t>
            </a:r>
            <a:r>
              <a:rPr lang="en-US" sz="2800" dirty="0"/>
              <a:t/>
            </a:r>
            <a:br>
              <a:rPr lang="en-US" sz="2800" dirty="0"/>
            </a:br>
            <a:r>
              <a:rPr lang="en-IN" sz="2400" dirty="0"/>
              <a:t>Departments of </a:t>
            </a:r>
            <a:r>
              <a:rPr lang="en-IN" sz="2400" dirty="0" err="1"/>
              <a:t>Pediatrics</a:t>
            </a:r>
            <a:r>
              <a:rPr lang="en-IN" sz="2400" dirty="0"/>
              <a:t> and Physiology</a:t>
            </a:r>
          </a:p>
          <a:p>
            <a:pPr>
              <a:lnSpc>
                <a:spcPct val="150000"/>
              </a:lnSpc>
            </a:pPr>
            <a:r>
              <a:rPr lang="en-IN" sz="2400" dirty="0"/>
              <a:t>Emory University</a:t>
            </a:r>
          </a:p>
          <a:p>
            <a:pPr>
              <a:lnSpc>
                <a:spcPct val="150000"/>
              </a:lnSpc>
            </a:pPr>
            <a:r>
              <a:rPr lang="en-IN" sz="2400" dirty="0"/>
              <a:t>USA</a:t>
            </a:r>
          </a:p>
          <a:p>
            <a:pPr>
              <a:lnSpc>
                <a:spcPct val="150000"/>
              </a:lnSpc>
            </a:pPr>
            <a:r>
              <a:rPr lang="en-IN" sz="2400" dirty="0"/>
              <a:t>Tel: 404-727-4702</a:t>
            </a:r>
          </a:p>
          <a:p>
            <a:pPr>
              <a:lnSpc>
                <a:spcPct val="150000"/>
              </a:lnSpc>
            </a:pPr>
            <a:r>
              <a:rPr lang="en-IN" sz="2400" dirty="0"/>
              <a:t>Fax: 404-727-2648</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416320"/>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Downs is a nurse with extensive clinical experience in pulmonary and critical care medicine. He received his PhD from The University of Arizona where he studied the effects of cigarette smoke on alveolar epithelial type 1 cells and </a:t>
            </a:r>
            <a:r>
              <a:rPr lang="en-IN" sz="2400" dirty="0" err="1"/>
              <a:t>microvascular</a:t>
            </a:r>
            <a:r>
              <a:rPr lang="en-IN" sz="2400" dirty="0"/>
              <a:t> endothelial cells using a variety of cell culture models. He is currently a postdoctoral fellow at Emory University in the departments of </a:t>
            </a:r>
            <a:r>
              <a:rPr lang="en-IN" sz="2400" dirty="0" err="1"/>
              <a:t>pediatrics</a:t>
            </a:r>
            <a:r>
              <a:rPr lang="en-IN" sz="2400" dirty="0"/>
              <a:t> and physiology where he is continuing to investigate the physiological and toxicological effects of cigarette smoke exposure on the lung.</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677656"/>
          </a:xfrm>
          <a:prstGeom prst="rect">
            <a:avLst/>
          </a:prstGeom>
        </p:spPr>
        <p:txBody>
          <a:bodyPr wrap="square">
            <a:spAutoFit/>
          </a:bodyPr>
          <a:lstStyle/>
          <a:p>
            <a:pPr marL="342900" indent="-342900" algn="just">
              <a:buFont typeface="Arial" pitchFamily="34" charset="0"/>
              <a:buChar char="•"/>
            </a:pPr>
            <a:r>
              <a:rPr lang="en-IN" sz="2400" dirty="0"/>
              <a:t>Downs research interest include elucidating the mechanisms through which inhaled toxicants, such as cigarette smoke, result in injury and disease. He is interested in sodium channel responses to toxicants in the alveolar epithelium, oxidative stress and oxidant </a:t>
            </a:r>
            <a:r>
              <a:rPr lang="en-IN" sz="2400" dirty="0" err="1"/>
              <a:t>signaling</a:t>
            </a:r>
            <a:r>
              <a:rPr lang="en-IN" sz="2400" dirty="0"/>
              <a:t> and cross-talk between the alveolar epithelium and </a:t>
            </a:r>
            <a:r>
              <a:rPr lang="en-IN" sz="2400" dirty="0" err="1"/>
              <a:t>microvascular</a:t>
            </a:r>
            <a:r>
              <a:rPr lang="en-IN" sz="2400" dirty="0"/>
              <a:t> endothelium</a:t>
            </a:r>
            <a:r>
              <a:rPr lang="en-IN"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124206"/>
          </a:xfrm>
          <a:prstGeom prst="rect">
            <a:avLst/>
          </a:prstGeom>
        </p:spPr>
        <p:txBody>
          <a:bodyPr wrap="square">
            <a:spAutoFit/>
          </a:bodyPr>
          <a:lstStyle/>
          <a:p>
            <a:r>
              <a:rPr lang="en-IN" sz="2400" b="1" dirty="0"/>
              <a:t>Acute effects of cigarette smoke extract on alveolar epithelial sodium channel activity and lung fluid clearance</a:t>
            </a:r>
            <a:r>
              <a:rPr lang="en-IN" sz="2400" b="1" dirty="0" smtClean="0"/>
              <a:t>.</a:t>
            </a:r>
            <a:endParaRPr lang="en-US" sz="2400" b="1" dirty="0"/>
          </a:p>
          <a:p>
            <a:r>
              <a:rPr lang="en-US" sz="2400" dirty="0"/>
              <a:t>Downs </a:t>
            </a:r>
            <a:r>
              <a:rPr lang="en-US" sz="2400" dirty="0" smtClean="0"/>
              <a:t>CA, </a:t>
            </a:r>
            <a:r>
              <a:rPr lang="en-US" sz="2400" dirty="0" err="1"/>
              <a:t>Kreiner</a:t>
            </a:r>
            <a:r>
              <a:rPr lang="en-US" sz="2400" dirty="0"/>
              <a:t> LH, </a:t>
            </a:r>
            <a:r>
              <a:rPr lang="en-US" sz="2400" dirty="0" err="1"/>
              <a:t>Trac</a:t>
            </a:r>
            <a:r>
              <a:rPr lang="en-US" sz="2400" dirty="0"/>
              <a:t> DQ, Helms MN</a:t>
            </a:r>
            <a:r>
              <a:rPr lang="en-US" sz="2400" dirty="0" smtClean="0"/>
              <a:t>.</a:t>
            </a:r>
          </a:p>
          <a:p>
            <a:endParaRPr lang="en-US" sz="2400" b="1" dirty="0" smtClean="0"/>
          </a:p>
          <a:p>
            <a:r>
              <a:rPr lang="en-IN" sz="2400" b="1" dirty="0"/>
              <a:t>Ethanol alters alveolar fluid balance via </a:t>
            </a:r>
            <a:r>
              <a:rPr lang="en-IN" sz="2400" b="1" dirty="0" err="1"/>
              <a:t>Nadph</a:t>
            </a:r>
            <a:r>
              <a:rPr lang="en-IN" sz="2400" b="1" dirty="0"/>
              <a:t> oxidase (NOX) </a:t>
            </a:r>
            <a:r>
              <a:rPr lang="en-IN" sz="2400" b="1" dirty="0" err="1"/>
              <a:t>signaling</a:t>
            </a:r>
            <a:r>
              <a:rPr lang="en-IN" sz="2400" b="1" dirty="0"/>
              <a:t> to epithelial sodium channels (</a:t>
            </a:r>
            <a:r>
              <a:rPr lang="en-IN" sz="2400" b="1" dirty="0" err="1"/>
              <a:t>ENaC</a:t>
            </a:r>
            <a:r>
              <a:rPr lang="en-IN" sz="2400" b="1" dirty="0"/>
              <a:t>) in the lung</a:t>
            </a:r>
            <a:r>
              <a:rPr lang="en-IN" sz="2400" b="1" dirty="0" smtClean="0"/>
              <a:t>.</a:t>
            </a:r>
          </a:p>
          <a:p>
            <a:r>
              <a:rPr lang="en-US" sz="2400" dirty="0" smtClean="0"/>
              <a:t>Downs CA, </a:t>
            </a:r>
            <a:r>
              <a:rPr lang="en-US" sz="2400" dirty="0" err="1"/>
              <a:t>Trac</a:t>
            </a:r>
            <a:r>
              <a:rPr lang="en-US" sz="2400" dirty="0"/>
              <a:t> DQ, </a:t>
            </a:r>
            <a:r>
              <a:rPr lang="en-US" sz="2400" dirty="0" err="1"/>
              <a:t>Kreiner</a:t>
            </a:r>
            <a:r>
              <a:rPr lang="en-US" sz="2400" dirty="0"/>
              <a:t> LH, Eaton AF, Johnson NM, Brown LA, Helms MN.</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4524315"/>
          </a:xfrm>
          <a:prstGeom prst="rect">
            <a:avLst/>
          </a:prstGeom>
        </p:spPr>
        <p:txBody>
          <a:bodyPr wrap="square">
            <a:spAutoFit/>
          </a:bodyPr>
          <a:lstStyle/>
          <a:p>
            <a:r>
              <a:rPr lang="en-US" sz="2400" b="1" dirty="0"/>
              <a:t>H2O2 regulates lung epithelial sodium channel (</a:t>
            </a:r>
            <a:r>
              <a:rPr lang="en-US" sz="2400" b="1" dirty="0" err="1"/>
              <a:t>ENaC</a:t>
            </a:r>
            <a:r>
              <a:rPr lang="en-US" sz="2400" b="1" dirty="0"/>
              <a:t>) via ubiquitin-like protein Nedd8</a:t>
            </a:r>
            <a:r>
              <a:rPr lang="en-US" sz="2400" b="1" dirty="0" smtClean="0"/>
              <a:t>.</a:t>
            </a:r>
          </a:p>
          <a:p>
            <a:endParaRPr lang="en-US" sz="2400" dirty="0" smtClean="0"/>
          </a:p>
          <a:p>
            <a:r>
              <a:rPr lang="en-US" sz="2400" dirty="0" smtClean="0"/>
              <a:t>Downs CA, </a:t>
            </a:r>
            <a:r>
              <a:rPr lang="en-US" sz="2400" dirty="0"/>
              <a:t>Kumar A, </a:t>
            </a:r>
            <a:r>
              <a:rPr lang="en-US" sz="2400" dirty="0" err="1"/>
              <a:t>Kreiner</a:t>
            </a:r>
            <a:r>
              <a:rPr lang="en-US" sz="2400" dirty="0"/>
              <a:t> LH, Johnson NM, Helms MN.</a:t>
            </a:r>
          </a:p>
          <a:p>
            <a:endParaRPr lang="en-US" sz="2400" dirty="0"/>
          </a:p>
          <a:p>
            <a:r>
              <a:rPr lang="en-IN" sz="2400" b="1" dirty="0"/>
              <a:t>β-Adrenergic agonists differentially regulate highly selective and </a:t>
            </a:r>
            <a:r>
              <a:rPr lang="en-IN" sz="2400" b="1" dirty="0" err="1"/>
              <a:t>nonselective</a:t>
            </a:r>
            <a:r>
              <a:rPr lang="en-IN" sz="2400" b="1" dirty="0"/>
              <a:t> epithelial sodium channels to promote alveolar fluid clearance in vivo</a:t>
            </a:r>
            <a:r>
              <a:rPr lang="en-IN" sz="2400" b="1" dirty="0" smtClean="0"/>
              <a:t>.</a:t>
            </a:r>
          </a:p>
          <a:p>
            <a:endParaRPr lang="en-IN" sz="2400" dirty="0" smtClean="0"/>
          </a:p>
          <a:p>
            <a:r>
              <a:rPr lang="en-IN" sz="2400" dirty="0" smtClean="0"/>
              <a:t>Downs CA, </a:t>
            </a:r>
            <a:r>
              <a:rPr lang="en-IN" sz="2400" dirty="0" err="1"/>
              <a:t>Kriener</a:t>
            </a:r>
            <a:r>
              <a:rPr lang="en-IN" sz="2400" dirty="0"/>
              <a:t> LH, Yu L, Eaton DC, Jain L, Helms MN.</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4083" y="1981200"/>
            <a:ext cx="8875986" cy="3785652"/>
          </a:xfrm>
          <a:prstGeom prst="rect">
            <a:avLst/>
          </a:prstGeom>
          <a:noFill/>
        </p:spPr>
        <p:txBody>
          <a:bodyPr wrap="square" rtlCol="0">
            <a:spAutoFit/>
          </a:bodyPr>
          <a:lstStyle/>
          <a:p>
            <a:r>
              <a:rPr lang="en-IN" sz="2400" b="1" dirty="0"/>
              <a:t>Age-related differences in cigarette smoke extract-induced H2O2 production by lung endothelial cells</a:t>
            </a:r>
            <a:r>
              <a:rPr lang="en-IN" sz="2400" b="1" dirty="0" smtClean="0"/>
              <a:t>.</a:t>
            </a:r>
          </a:p>
          <a:p>
            <a:endParaRPr lang="en-US" sz="2400" dirty="0" smtClean="0"/>
          </a:p>
          <a:p>
            <a:r>
              <a:rPr lang="en-US" sz="2400" dirty="0" smtClean="0"/>
              <a:t>Downs CA, </a:t>
            </a:r>
            <a:r>
              <a:rPr lang="en-US" sz="2400" dirty="0"/>
              <a:t>Montgomery DW, </a:t>
            </a:r>
            <a:r>
              <a:rPr lang="en-US" sz="2400" dirty="0" err="1"/>
              <a:t>Merkle</a:t>
            </a:r>
            <a:r>
              <a:rPr lang="en-US" sz="2400" dirty="0"/>
              <a:t> CJ.</a:t>
            </a:r>
          </a:p>
          <a:p>
            <a:endParaRPr lang="en-US" sz="2400" dirty="0"/>
          </a:p>
          <a:p>
            <a:r>
              <a:rPr lang="en-IN" sz="2400" b="1" dirty="0"/>
              <a:t>Toxic stress, inflammation and symptomatology of chronic complications in diabetes</a:t>
            </a:r>
            <a:r>
              <a:rPr lang="en-IN" sz="2400" b="1" dirty="0" smtClean="0"/>
              <a:t>.</a:t>
            </a:r>
          </a:p>
          <a:p>
            <a:endParaRPr lang="en-US" sz="2400" dirty="0" smtClean="0"/>
          </a:p>
          <a:p>
            <a:r>
              <a:rPr lang="en-US" sz="2400" dirty="0" smtClean="0"/>
              <a:t>Downs CA, </a:t>
            </a:r>
            <a:r>
              <a:rPr lang="en-US" sz="2400" dirty="0"/>
              <a:t>Faulkner </a:t>
            </a:r>
            <a:r>
              <a:rPr lang="en-US" sz="2400" dirty="0" smtClean="0"/>
              <a:t>MS.</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4708981"/>
          </a:xfrm>
          <a:prstGeom prst="rect">
            <a:avLst/>
          </a:prstGeom>
          <a:noFill/>
        </p:spPr>
        <p:txBody>
          <a:bodyPr wrap="square" rtlCol="0">
            <a:spAutoFit/>
          </a:bodyPr>
          <a:lstStyle/>
          <a:p>
            <a:r>
              <a:rPr lang="en-US" sz="2400" b="1" dirty="0"/>
              <a:t> </a:t>
            </a:r>
            <a:r>
              <a:rPr lang="en-IN" sz="2400" b="1" dirty="0"/>
              <a:t>Formaldehyde exposure during pregnancy.</a:t>
            </a:r>
          </a:p>
          <a:p>
            <a:endParaRPr lang="it-IT" sz="2400" dirty="0" smtClean="0"/>
          </a:p>
          <a:p>
            <a:r>
              <a:rPr lang="it-IT" sz="2400" dirty="0" smtClean="0"/>
              <a:t>Amiri </a:t>
            </a:r>
            <a:r>
              <a:rPr lang="it-IT" sz="2400" dirty="0"/>
              <a:t>A1, Pryor E, Rice M, Downs CA, Turner-Henson A, Fanucchi MV.</a:t>
            </a:r>
            <a:endParaRPr lang="en-US" sz="2400" dirty="0" smtClean="0"/>
          </a:p>
          <a:p>
            <a:endParaRPr lang="en-US" sz="2400" dirty="0"/>
          </a:p>
          <a:p>
            <a:r>
              <a:rPr lang="en-US" sz="2400" b="1" dirty="0"/>
              <a:t>Oxidized glutathione (GSSG) inhibits epithelial sodium channel activity in primary alveolar epithelial cells</a:t>
            </a:r>
            <a:r>
              <a:rPr lang="en-US" sz="2400" b="1" dirty="0" smtClean="0"/>
              <a:t>.</a:t>
            </a:r>
          </a:p>
          <a:p>
            <a:endParaRPr lang="en-US" sz="2400" dirty="0" smtClean="0"/>
          </a:p>
          <a:p>
            <a:r>
              <a:rPr lang="en-US" sz="2400" dirty="0" smtClean="0"/>
              <a:t>Downs CA, </a:t>
            </a:r>
            <a:r>
              <a:rPr lang="en-US" sz="2400" dirty="0" err="1"/>
              <a:t>Kreiner</a:t>
            </a:r>
            <a:r>
              <a:rPr lang="en-US" sz="2400" dirty="0"/>
              <a:t> </a:t>
            </a:r>
            <a:r>
              <a:rPr lang="en-US" sz="2400" dirty="0" smtClean="0"/>
              <a:t>L, </a:t>
            </a:r>
            <a:r>
              <a:rPr lang="en-US" sz="2400" dirty="0"/>
              <a:t>Zhao </a:t>
            </a:r>
            <a:r>
              <a:rPr lang="en-US" sz="2400" dirty="0" smtClean="0"/>
              <a:t>XM, </a:t>
            </a:r>
            <a:r>
              <a:rPr lang="en-US" sz="2400" dirty="0" err="1"/>
              <a:t>Trac</a:t>
            </a:r>
            <a:r>
              <a:rPr lang="en-US" sz="2400" dirty="0"/>
              <a:t> </a:t>
            </a:r>
            <a:r>
              <a:rPr lang="en-US" sz="2400" dirty="0" smtClean="0"/>
              <a:t>P, </a:t>
            </a:r>
            <a:r>
              <a:rPr lang="en-US" sz="2400" dirty="0"/>
              <a:t>Johnson </a:t>
            </a:r>
            <a:r>
              <a:rPr lang="en-US" sz="2400" dirty="0" smtClean="0"/>
              <a:t>NM, </a:t>
            </a:r>
            <a:r>
              <a:rPr lang="en-US" sz="2400" dirty="0"/>
              <a:t>Hansen </a:t>
            </a:r>
            <a:r>
              <a:rPr lang="en-US" sz="2400" dirty="0" smtClean="0"/>
              <a:t>JM, </a:t>
            </a:r>
            <a:r>
              <a:rPr lang="en-US" sz="2400" dirty="0"/>
              <a:t>Brown </a:t>
            </a:r>
            <a:r>
              <a:rPr lang="en-US" sz="2400" dirty="0" smtClean="0"/>
              <a:t>LA, </a:t>
            </a:r>
            <a:r>
              <a:rPr lang="en-US" sz="2400" dirty="0"/>
              <a:t>Helms </a:t>
            </a:r>
            <a:r>
              <a:rPr lang="en-US" sz="2400" dirty="0" smtClean="0"/>
              <a:t>MN.</a:t>
            </a:r>
            <a:endParaRPr lang="en-US" dirty="0" smtClean="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936</TotalTime>
  <Words>703</Words>
  <Application>Microsoft Office PowerPoint</Application>
  <PresentationFormat>On-screen Show (4:3)</PresentationFormat>
  <Paragraphs>65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80</cp:revision>
  <dcterms:created xsi:type="dcterms:W3CDTF">2014-10-01T07:08:05Z</dcterms:created>
  <dcterms:modified xsi:type="dcterms:W3CDTF">2015-11-24T06:10:53Z</dcterms:modified>
</cp:coreProperties>
</file>