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77" r:id="rId2"/>
    <p:sldId id="558" r:id="rId3"/>
    <p:sldId id="582" r:id="rId4"/>
    <p:sldId id="581" r:id="rId5"/>
    <p:sldId id="561" r:id="rId6"/>
    <p:sldId id="449" r:id="rId7"/>
    <p:sldId id="457" r:id="rId8"/>
    <p:sldId id="453" r:id="rId9"/>
    <p:sldId id="456" r:id="rId10"/>
    <p:sldId id="563" r:id="rId11"/>
    <p:sldId id="455" r:id="rId12"/>
    <p:sldId id="562" r:id="rId13"/>
    <p:sldId id="397" r:id="rId14"/>
    <p:sldId id="398" r:id="rId15"/>
    <p:sldId id="402" r:id="rId16"/>
    <p:sldId id="485" r:id="rId17"/>
    <p:sldId id="413" r:id="rId18"/>
    <p:sldId id="564" r:id="rId19"/>
    <p:sldId id="565" r:id="rId20"/>
    <p:sldId id="431" r:id="rId21"/>
    <p:sldId id="573" r:id="rId22"/>
    <p:sldId id="568" r:id="rId23"/>
    <p:sldId id="572" r:id="rId24"/>
    <p:sldId id="513" r:id="rId25"/>
    <p:sldId id="574" r:id="rId26"/>
    <p:sldId id="503" r:id="rId27"/>
    <p:sldId id="504" r:id="rId28"/>
    <p:sldId id="588" r:id="rId29"/>
    <p:sldId id="589" r:id="rId30"/>
    <p:sldId id="509" r:id="rId31"/>
    <p:sldId id="590" r:id="rId32"/>
    <p:sldId id="576" r:id="rId33"/>
    <p:sldId id="591" r:id="rId34"/>
  </p:sldIdLst>
  <p:sldSz cx="9144000" cy="6858000" type="screen4x3"/>
  <p:notesSz cx="9271000" cy="6997700"/>
  <p:defaultTextStyle>
    <a:defPPr>
      <a:defRPr lang="en-US"/>
    </a:defPPr>
    <a:lvl1pPr algn="l" rtl="0" eaLnBrk="0" fontAlgn="base" hangingPunct="0">
      <a:spcBef>
        <a:spcPct val="0"/>
      </a:spcBef>
      <a:spcAft>
        <a:spcPct val="0"/>
      </a:spcAft>
      <a:defRPr sz="2000" u="sng"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000" u="sng"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000" u="sng"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000" u="sng"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000" u="sng" kern="1200">
        <a:solidFill>
          <a:schemeClr val="tx1"/>
        </a:solidFill>
        <a:latin typeface="Times" pitchFamily="18" charset="0"/>
        <a:ea typeface="+mn-ea"/>
        <a:cs typeface="+mn-cs"/>
      </a:defRPr>
    </a:lvl5pPr>
    <a:lvl6pPr marL="2286000" algn="l" defTabSz="914400" rtl="0" eaLnBrk="1" latinLnBrk="0" hangingPunct="1">
      <a:defRPr sz="2000" u="sng" kern="1200">
        <a:solidFill>
          <a:schemeClr val="tx1"/>
        </a:solidFill>
        <a:latin typeface="Times" pitchFamily="18" charset="0"/>
        <a:ea typeface="+mn-ea"/>
        <a:cs typeface="+mn-cs"/>
      </a:defRPr>
    </a:lvl6pPr>
    <a:lvl7pPr marL="2743200" algn="l" defTabSz="914400" rtl="0" eaLnBrk="1" latinLnBrk="0" hangingPunct="1">
      <a:defRPr sz="2000" u="sng" kern="1200">
        <a:solidFill>
          <a:schemeClr val="tx1"/>
        </a:solidFill>
        <a:latin typeface="Times" pitchFamily="18" charset="0"/>
        <a:ea typeface="+mn-ea"/>
        <a:cs typeface="+mn-cs"/>
      </a:defRPr>
    </a:lvl7pPr>
    <a:lvl8pPr marL="3200400" algn="l" defTabSz="914400" rtl="0" eaLnBrk="1" latinLnBrk="0" hangingPunct="1">
      <a:defRPr sz="2000" u="sng" kern="1200">
        <a:solidFill>
          <a:schemeClr val="tx1"/>
        </a:solidFill>
        <a:latin typeface="Times" pitchFamily="18" charset="0"/>
        <a:ea typeface="+mn-ea"/>
        <a:cs typeface="+mn-cs"/>
      </a:defRPr>
    </a:lvl8pPr>
    <a:lvl9pPr marL="3657600" algn="l" defTabSz="914400" rtl="0" eaLnBrk="1" latinLnBrk="0" hangingPunct="1">
      <a:defRPr sz="2000" u="sng"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CCFF33"/>
    <a:srgbClr val="CCFF66"/>
    <a:srgbClr val="006666"/>
    <a:srgbClr val="FF9900"/>
    <a:srgbClr val="66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74" autoAdjust="0"/>
    <p:restoredTop sz="95179" autoAdjust="0"/>
  </p:normalViewPr>
  <p:slideViewPr>
    <p:cSldViewPr snapToGrid="0">
      <p:cViewPr>
        <p:scale>
          <a:sx n="77" d="100"/>
          <a:sy n="77" d="100"/>
        </p:scale>
        <p:origin x="-1602" y="-72"/>
      </p:cViewPr>
      <p:guideLst>
        <p:guide orient="horz" pos="4319"/>
        <p:guide/>
      </p:guideLst>
    </p:cSldViewPr>
  </p:slideViewPr>
  <p:outlineViewPr>
    <p:cViewPr>
      <p:scale>
        <a:sx n="33" d="100"/>
        <a:sy n="33" d="100"/>
      </p:scale>
      <p:origin x="0" y="-6066"/>
    </p:cViewPr>
  </p:outlineViewPr>
  <p:notesTextViewPr>
    <p:cViewPr>
      <p:scale>
        <a:sx n="100" d="100"/>
        <a:sy n="100" d="100"/>
      </p:scale>
      <p:origin x="0" y="0"/>
    </p:cViewPr>
  </p:notesTextViewPr>
  <p:sorterViewPr>
    <p:cViewPr varScale="1">
      <p:scale>
        <a:sx n="1" d="1"/>
        <a:sy n="1" d="1"/>
      </p:scale>
      <p:origin x="0" y="1238"/>
    </p:cViewPr>
  </p:sorterViewPr>
  <p:notesViewPr>
    <p:cSldViewPr snapToGrid="0">
      <p:cViewPr varScale="1">
        <p:scale>
          <a:sx n="74" d="100"/>
          <a:sy n="74" d="100"/>
        </p:scale>
        <p:origin x="-912" y="-96"/>
      </p:cViewPr>
      <p:guideLst>
        <p:guide orient="horz" pos="2204"/>
        <p:guide pos="29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40274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4" tIns="45607" rIns="91214" bIns="45607" numCol="1" anchor="t" anchorCtr="0" compatLnSpc="1">
            <a:prstTxWarp prst="textNoShape">
              <a:avLst/>
            </a:prstTxWarp>
          </a:bodyPr>
          <a:lstStyle>
            <a:lvl1pPr algn="l" defTabSz="911225" eaLnBrk="0" hangingPunct="0">
              <a:defRPr sz="1200"/>
            </a:lvl1pPr>
          </a:lstStyle>
          <a:p>
            <a:pPr>
              <a:defRPr/>
            </a:pPr>
            <a:endParaRPr lang="en-US"/>
          </a:p>
        </p:txBody>
      </p:sp>
      <p:sp>
        <p:nvSpPr>
          <p:cNvPr id="172035" name="Rectangle 3"/>
          <p:cNvSpPr>
            <a:spLocks noGrp="1" noChangeArrowheads="1"/>
          </p:cNvSpPr>
          <p:nvPr>
            <p:ph type="dt" sz="quarter" idx="1"/>
          </p:nvPr>
        </p:nvSpPr>
        <p:spPr bwMode="auto">
          <a:xfrm>
            <a:off x="5243513" y="0"/>
            <a:ext cx="402748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4" tIns="45607" rIns="91214" bIns="45607" numCol="1" anchor="t" anchorCtr="0" compatLnSpc="1">
            <a:prstTxWarp prst="textNoShape">
              <a:avLst/>
            </a:prstTxWarp>
          </a:bodyPr>
          <a:lstStyle>
            <a:lvl1pPr algn="r" defTabSz="911225" eaLnBrk="0" hangingPunct="0">
              <a:defRPr sz="1200"/>
            </a:lvl1pPr>
          </a:lstStyle>
          <a:p>
            <a:pPr>
              <a:defRPr/>
            </a:pPr>
            <a:endParaRPr lang="en-US"/>
          </a:p>
        </p:txBody>
      </p:sp>
      <p:sp>
        <p:nvSpPr>
          <p:cNvPr id="172036" name="Rectangle 4"/>
          <p:cNvSpPr>
            <a:spLocks noGrp="1" noChangeArrowheads="1"/>
          </p:cNvSpPr>
          <p:nvPr>
            <p:ph type="ftr" sz="quarter" idx="2"/>
          </p:nvPr>
        </p:nvSpPr>
        <p:spPr bwMode="auto">
          <a:xfrm>
            <a:off x="0" y="6616700"/>
            <a:ext cx="40274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4" tIns="45607" rIns="91214" bIns="45607" numCol="1" anchor="b" anchorCtr="0" compatLnSpc="1">
            <a:prstTxWarp prst="textNoShape">
              <a:avLst/>
            </a:prstTxWarp>
          </a:bodyPr>
          <a:lstStyle>
            <a:lvl1pPr algn="l" defTabSz="911225" eaLnBrk="0" hangingPunct="0">
              <a:defRPr sz="1200"/>
            </a:lvl1pPr>
          </a:lstStyle>
          <a:p>
            <a:pPr>
              <a:defRPr/>
            </a:pPr>
            <a:endParaRPr lang="en-US"/>
          </a:p>
        </p:txBody>
      </p:sp>
      <p:sp>
        <p:nvSpPr>
          <p:cNvPr id="172037" name="Rectangle 5"/>
          <p:cNvSpPr>
            <a:spLocks noGrp="1" noChangeArrowheads="1"/>
          </p:cNvSpPr>
          <p:nvPr>
            <p:ph type="sldNum" sz="quarter" idx="3"/>
          </p:nvPr>
        </p:nvSpPr>
        <p:spPr bwMode="auto">
          <a:xfrm>
            <a:off x="5243513" y="6616700"/>
            <a:ext cx="402748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4" tIns="45607" rIns="91214" bIns="45607" numCol="1" anchor="b" anchorCtr="0" compatLnSpc="1">
            <a:prstTxWarp prst="textNoShape">
              <a:avLst/>
            </a:prstTxWarp>
          </a:bodyPr>
          <a:lstStyle>
            <a:lvl1pPr algn="r" defTabSz="911225">
              <a:defRPr sz="1200"/>
            </a:lvl1pPr>
          </a:lstStyle>
          <a:p>
            <a:fld id="{77E21479-27C7-4211-B192-A6DEC596B208}" type="slidenum">
              <a:rPr lang="en-US" altLang="en-US"/>
              <a:pPr/>
              <a:t>‹#›</a:t>
            </a:fld>
            <a:endParaRPr lang="en-US" altLang="en-US"/>
          </a:p>
        </p:txBody>
      </p:sp>
    </p:spTree>
    <p:extLst>
      <p:ext uri="{BB962C8B-B14F-4D97-AF65-F5344CB8AC3E}">
        <p14:creationId xmlns:p14="http://schemas.microsoft.com/office/powerpoint/2010/main" val="4141380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979863"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4" tIns="45643" rIns="91284" bIns="45643" numCol="1" anchor="t" anchorCtr="0" compatLnSpc="1">
            <a:prstTxWarp prst="textNoShape">
              <a:avLst/>
            </a:prstTxWarp>
          </a:bodyPr>
          <a:lstStyle>
            <a:lvl1pPr algn="l" defTabSz="912813" eaLnBrk="0" hangingPunct="0">
              <a:defRPr sz="1200" u="none">
                <a:latin typeface="Times New Roman" pitchFamily="18" charset="0"/>
              </a:defRPr>
            </a:lvl1pPr>
          </a:lstStyle>
          <a:p>
            <a:pPr>
              <a:defRPr/>
            </a:pPr>
            <a:endParaRPr lang="en-US"/>
          </a:p>
        </p:txBody>
      </p:sp>
      <p:sp>
        <p:nvSpPr>
          <p:cNvPr id="49155" name="Rectangle 3"/>
          <p:cNvSpPr>
            <a:spLocks noGrp="1" noChangeArrowheads="1"/>
          </p:cNvSpPr>
          <p:nvPr>
            <p:ph type="dt" idx="1"/>
          </p:nvPr>
        </p:nvSpPr>
        <p:spPr bwMode="auto">
          <a:xfrm>
            <a:off x="5287963" y="0"/>
            <a:ext cx="3978275"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4" tIns="45643" rIns="91284" bIns="45643" numCol="1" anchor="t" anchorCtr="0" compatLnSpc="1">
            <a:prstTxWarp prst="textNoShape">
              <a:avLst/>
            </a:prstTxWarp>
          </a:bodyPr>
          <a:lstStyle>
            <a:lvl1pPr algn="r" defTabSz="912813" eaLnBrk="0" hangingPunct="0">
              <a:defRPr sz="1200" u="none">
                <a:latin typeface="Times New Roman" pitchFamily="18"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917825" y="533400"/>
            <a:ext cx="3448050" cy="2586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1225550" y="3348038"/>
            <a:ext cx="6815138"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4" tIns="45643" rIns="91284" bIns="456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6619875"/>
            <a:ext cx="3979863"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4" tIns="45643" rIns="91284" bIns="45643" numCol="1" anchor="b" anchorCtr="0" compatLnSpc="1">
            <a:prstTxWarp prst="textNoShape">
              <a:avLst/>
            </a:prstTxWarp>
          </a:bodyPr>
          <a:lstStyle>
            <a:lvl1pPr algn="l" defTabSz="912813" eaLnBrk="0" hangingPunct="0">
              <a:defRPr sz="1200" u="none">
                <a:latin typeface="Times New Roman" pitchFamily="18" charset="0"/>
              </a:defRPr>
            </a:lvl1pPr>
          </a:lstStyle>
          <a:p>
            <a:pPr>
              <a:defRPr/>
            </a:pPr>
            <a:endParaRPr lang="en-US"/>
          </a:p>
        </p:txBody>
      </p:sp>
      <p:sp>
        <p:nvSpPr>
          <p:cNvPr id="49159" name="Rectangle 7"/>
          <p:cNvSpPr>
            <a:spLocks noGrp="1" noChangeArrowheads="1"/>
          </p:cNvSpPr>
          <p:nvPr>
            <p:ph type="sldNum" sz="quarter" idx="5"/>
          </p:nvPr>
        </p:nvSpPr>
        <p:spPr bwMode="auto">
          <a:xfrm>
            <a:off x="5287963" y="6619875"/>
            <a:ext cx="3978275"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4" tIns="45643" rIns="91284" bIns="45643" numCol="1" anchor="b" anchorCtr="0" compatLnSpc="1">
            <a:prstTxWarp prst="textNoShape">
              <a:avLst/>
            </a:prstTxWarp>
          </a:bodyPr>
          <a:lstStyle>
            <a:lvl1pPr algn="r" defTabSz="912813">
              <a:defRPr sz="1200" u="none">
                <a:latin typeface="Times New Roman" pitchFamily="18" charset="0"/>
              </a:defRPr>
            </a:lvl1pPr>
          </a:lstStyle>
          <a:p>
            <a:fld id="{3EA3570C-17C4-49E3-90C4-F7E434D44937}" type="slidenum">
              <a:rPr lang="en-US" altLang="en-US"/>
              <a:pPr/>
              <a:t>‹#›</a:t>
            </a:fld>
            <a:endParaRPr lang="en-US" altLang="en-US"/>
          </a:p>
        </p:txBody>
      </p:sp>
    </p:spTree>
    <p:extLst>
      <p:ext uri="{BB962C8B-B14F-4D97-AF65-F5344CB8AC3E}">
        <p14:creationId xmlns:p14="http://schemas.microsoft.com/office/powerpoint/2010/main" val="3357049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5146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064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1925"/>
            <a:ext cx="1943100"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1925"/>
            <a:ext cx="567690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4289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61925"/>
            <a:ext cx="7772400" cy="593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1599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87425" y="161925"/>
            <a:ext cx="61341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1370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27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8398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231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5778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361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634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5126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881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87425" y="161925"/>
            <a:ext cx="6134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u="none">
                <a:latin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0" fontAlgn="base" hangingPunct="0">
        <a:lnSpc>
          <a:spcPct val="90000"/>
        </a:lnSpc>
        <a:spcBef>
          <a:spcPct val="0"/>
        </a:spcBef>
        <a:spcAft>
          <a:spcPct val="0"/>
        </a:spcAft>
        <a:defRPr sz="3200" b="1">
          <a:solidFill>
            <a:schemeClr val="tx1"/>
          </a:solidFill>
          <a:latin typeface="Arial" charset="0"/>
        </a:defRPr>
      </a:lvl6pPr>
      <a:lvl7pPr marL="914400" algn="l" rtl="0" eaLnBrk="0" fontAlgn="base" hangingPunct="0">
        <a:lnSpc>
          <a:spcPct val="90000"/>
        </a:lnSpc>
        <a:spcBef>
          <a:spcPct val="0"/>
        </a:spcBef>
        <a:spcAft>
          <a:spcPct val="0"/>
        </a:spcAft>
        <a:defRPr sz="3200" b="1">
          <a:solidFill>
            <a:schemeClr val="tx1"/>
          </a:solidFill>
          <a:latin typeface="Arial" charset="0"/>
        </a:defRPr>
      </a:lvl7pPr>
      <a:lvl8pPr marL="1371600" algn="l" rtl="0" eaLnBrk="0" fontAlgn="base" hangingPunct="0">
        <a:lnSpc>
          <a:spcPct val="90000"/>
        </a:lnSpc>
        <a:spcBef>
          <a:spcPct val="0"/>
        </a:spcBef>
        <a:spcAft>
          <a:spcPct val="0"/>
        </a:spcAft>
        <a:defRPr sz="3200" b="1">
          <a:solidFill>
            <a:schemeClr val="tx1"/>
          </a:solidFill>
          <a:latin typeface="Arial" charset="0"/>
        </a:defRPr>
      </a:lvl8pPr>
      <a:lvl9pPr marL="1828800" algn="l" rtl="0" eaLnBrk="0" fontAlgn="base" hangingPunct="0">
        <a:lnSpc>
          <a:spcPct val="90000"/>
        </a:lnSpc>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6.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70.jpeg"/><Relationship Id="rId18" Type="http://schemas.openxmlformats.org/officeDocument/2006/relationships/image" Target="../media/image75.jpe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hyperlink" Target="http://www.eol.ucar.edu/" TargetMode="External"/><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3.jpe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73088" y="587375"/>
            <a:ext cx="8116887" cy="9540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b="1" u="none" dirty="0"/>
              <a:t>Adventures in Microbial Electron Transfer and Technology Development </a:t>
            </a:r>
          </a:p>
        </p:txBody>
      </p:sp>
      <p:sp>
        <p:nvSpPr>
          <p:cNvPr id="4099" name="Text Box 5"/>
          <p:cNvSpPr txBox="1">
            <a:spLocks noChangeArrowheads="1"/>
          </p:cNvSpPr>
          <p:nvPr/>
        </p:nvSpPr>
        <p:spPr bwMode="auto">
          <a:xfrm>
            <a:off x="3994150" y="2752725"/>
            <a:ext cx="460375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2000" b="1" u="none" dirty="0"/>
              <a:t>Charles E. </a:t>
            </a:r>
            <a:r>
              <a:rPr lang="en-US" altLang="en-US" sz="2000" b="1" u="none" dirty="0" err="1"/>
              <a:t>Turick</a:t>
            </a:r>
            <a:r>
              <a:rPr lang="en-US" altLang="en-US" sz="2000" b="1" u="none" dirty="0"/>
              <a:t>,  Ph.D.</a:t>
            </a:r>
          </a:p>
          <a:p>
            <a:pPr algn="ctr">
              <a:spcBef>
                <a:spcPct val="0"/>
              </a:spcBef>
              <a:buFontTx/>
              <a:buNone/>
            </a:pPr>
            <a:endParaRPr lang="en-US" altLang="en-US" sz="2000" b="1" u="none" dirty="0"/>
          </a:p>
          <a:p>
            <a:pPr algn="ctr">
              <a:spcBef>
                <a:spcPct val="0"/>
              </a:spcBef>
              <a:buFontTx/>
              <a:buNone/>
            </a:pPr>
            <a:endParaRPr lang="en-US" altLang="en-US" sz="2000" b="1" u="none" dirty="0"/>
          </a:p>
          <a:p>
            <a:pPr algn="ctr">
              <a:spcBef>
                <a:spcPct val="0"/>
              </a:spcBef>
              <a:buFontTx/>
              <a:buNone/>
            </a:pPr>
            <a:endParaRPr lang="en-US" altLang="en-US" sz="2000" b="1" u="none" dirty="0"/>
          </a:p>
          <a:p>
            <a:pPr algn="ctr">
              <a:spcBef>
                <a:spcPct val="0"/>
              </a:spcBef>
              <a:buFontTx/>
              <a:buNone/>
            </a:pPr>
            <a:r>
              <a:rPr lang="en-US" altLang="en-US" sz="2000" b="1" u="none" dirty="0"/>
              <a:t>Environmental Biotechnology</a:t>
            </a:r>
          </a:p>
          <a:p>
            <a:pPr algn="ctr">
              <a:spcBef>
                <a:spcPct val="0"/>
              </a:spcBef>
              <a:buFontTx/>
              <a:buNone/>
            </a:pPr>
            <a:r>
              <a:rPr lang="en-US" altLang="en-US" sz="2000" b="1" u="none" dirty="0"/>
              <a:t>Savannah River National Laboratory</a:t>
            </a:r>
          </a:p>
        </p:txBody>
      </p:sp>
      <p:pic>
        <p:nvPicPr>
          <p:cNvPr id="4100" name="Picture 1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863725"/>
            <a:ext cx="39973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300" y="938213"/>
            <a:ext cx="2678113"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063" y="4581525"/>
            <a:ext cx="5418137"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08075" y="336550"/>
            <a:ext cx="6918325" cy="400050"/>
          </a:xfrm>
          <a:prstGeom prst="rect">
            <a:avLst/>
          </a:prstGeom>
          <a:noFill/>
        </p:spPr>
        <p:txBody>
          <a:bodyPr>
            <a:spAutoFit/>
          </a:bodyPr>
          <a:lstStyle/>
          <a:p>
            <a:pPr algn="ctr">
              <a:defRPr/>
            </a:pPr>
            <a:r>
              <a:rPr lang="en-US" b="1" u="none" dirty="0">
                <a:latin typeface="+mj-lt"/>
              </a:rPr>
              <a:t>High Throughput Bioreactor Study</a:t>
            </a:r>
          </a:p>
        </p:txBody>
      </p:sp>
      <p:sp>
        <p:nvSpPr>
          <p:cNvPr id="6" name="TextBox 5"/>
          <p:cNvSpPr txBox="1"/>
          <p:nvPr/>
        </p:nvSpPr>
        <p:spPr>
          <a:xfrm>
            <a:off x="214313" y="5818188"/>
            <a:ext cx="3057525" cy="276225"/>
          </a:xfrm>
          <a:prstGeom prst="rect">
            <a:avLst/>
          </a:prstGeom>
          <a:noFill/>
        </p:spPr>
        <p:txBody>
          <a:bodyPr wrap="none">
            <a:spAutoFit/>
          </a:bodyPr>
          <a:lstStyle/>
          <a:p>
            <a:pPr>
              <a:defRPr/>
            </a:pPr>
            <a:r>
              <a:rPr lang="en-US" sz="1200" u="none" dirty="0">
                <a:latin typeface="+mj-lt"/>
              </a:rPr>
              <a:t>Appl. </a:t>
            </a:r>
            <a:r>
              <a:rPr lang="en-US" sz="1200" u="none" dirty="0" err="1">
                <a:latin typeface="+mj-lt"/>
              </a:rPr>
              <a:t>Biochem</a:t>
            </a:r>
            <a:r>
              <a:rPr lang="en-US" sz="1200" u="none" dirty="0">
                <a:latin typeface="+mj-lt"/>
              </a:rPr>
              <a:t>. </a:t>
            </a:r>
            <a:r>
              <a:rPr lang="en-US" sz="1200" u="none" dirty="0" err="1">
                <a:latin typeface="+mj-lt"/>
              </a:rPr>
              <a:t>Biotechnol</a:t>
            </a:r>
            <a:r>
              <a:rPr lang="en-US" sz="1200" u="none" dirty="0">
                <a:latin typeface="+mj-lt"/>
              </a:rPr>
              <a:t>. 63-65:871-877</a:t>
            </a:r>
          </a:p>
        </p:txBody>
      </p:sp>
      <p:pic>
        <p:nvPicPr>
          <p:cNvPr id="13318" name="Picture 6"/>
          <p:cNvPicPr>
            <a:picLocks noChangeAspect="1"/>
          </p:cNvPicPr>
          <p:nvPr/>
        </p:nvPicPr>
        <p:blipFill>
          <a:blip r:embed="rId4">
            <a:extLst>
              <a:ext uri="{28A0092B-C50C-407E-A947-70E740481C1C}">
                <a14:useLocalDpi xmlns:a14="http://schemas.microsoft.com/office/drawing/2010/main" val="0"/>
              </a:ext>
            </a:extLst>
          </a:blip>
          <a:srcRect l="4900" t="7198" r="4089"/>
          <a:stretch>
            <a:fillRect/>
          </a:stretch>
        </p:blipFill>
        <p:spPr bwMode="auto">
          <a:xfrm>
            <a:off x="3429000" y="938213"/>
            <a:ext cx="2751138"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322263" y="1230313"/>
            <a:ext cx="2841625" cy="3046412"/>
          </a:xfrm>
          <a:prstGeom prst="rect">
            <a:avLst/>
          </a:prstGeom>
          <a:noFill/>
        </p:spPr>
        <p:txBody>
          <a:bodyPr>
            <a:spAutoFit/>
          </a:bodyPr>
          <a:lstStyle/>
          <a:p>
            <a:pPr>
              <a:defRPr/>
            </a:pPr>
            <a:r>
              <a:rPr lang="en-US" sz="1600" u="none" dirty="0">
                <a:latin typeface="+mj-lt"/>
              </a:rPr>
              <a:t>A high throughput bioreactor (a) was developed in order to treat industrial effluents with</a:t>
            </a:r>
            <a:r>
              <a:rPr lang="en-US" sz="1600" u="none" dirty="0">
                <a:solidFill>
                  <a:srgbClr val="000000"/>
                </a:solidFill>
                <a:latin typeface="Arial"/>
              </a:rPr>
              <a:t> low concentrations of</a:t>
            </a:r>
            <a:r>
              <a:rPr lang="en-US" sz="1600" u="none" dirty="0">
                <a:latin typeface="+mj-lt"/>
              </a:rPr>
              <a:t>  Cr(VI). Immobilized cell technology was used to increase cell density in the bioreactor and maintain low cell density in the effluent (b). This resulted in  an increase in volumetric  productivity (c) and low BOD in the bioreactor effluent. </a:t>
            </a:r>
          </a:p>
        </p:txBody>
      </p:sp>
      <p:sp>
        <p:nvSpPr>
          <p:cNvPr id="8" name="TextBox 8"/>
          <p:cNvSpPr txBox="1">
            <a:spLocks noChangeArrowheads="1"/>
          </p:cNvSpPr>
          <p:nvPr/>
        </p:nvSpPr>
        <p:spPr bwMode="auto">
          <a:xfrm>
            <a:off x="3552825" y="90011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a</a:t>
            </a:r>
          </a:p>
        </p:txBody>
      </p:sp>
      <p:sp>
        <p:nvSpPr>
          <p:cNvPr id="9" name="TextBox 9"/>
          <p:cNvSpPr txBox="1">
            <a:spLocks noChangeArrowheads="1"/>
          </p:cNvSpPr>
          <p:nvPr/>
        </p:nvSpPr>
        <p:spPr bwMode="auto">
          <a:xfrm>
            <a:off x="3008313" y="4505325"/>
            <a:ext cx="342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b</a:t>
            </a:r>
          </a:p>
        </p:txBody>
      </p:sp>
      <p:sp>
        <p:nvSpPr>
          <p:cNvPr id="10" name="TextBox 10"/>
          <p:cNvSpPr txBox="1">
            <a:spLocks noChangeArrowheads="1"/>
          </p:cNvSpPr>
          <p:nvPr/>
        </p:nvSpPr>
        <p:spPr bwMode="auto">
          <a:xfrm>
            <a:off x="6337300" y="777875"/>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p:cNvGrpSpPr>
            <a:grpSpLocks/>
          </p:cNvGrpSpPr>
          <p:nvPr/>
        </p:nvGrpSpPr>
        <p:grpSpPr bwMode="auto">
          <a:xfrm>
            <a:off x="6330950" y="823913"/>
            <a:ext cx="1928813" cy="1939925"/>
            <a:chOff x="5709102" y="3624208"/>
            <a:chExt cx="1927652" cy="1938992"/>
          </a:xfrm>
        </p:grpSpPr>
        <p:sp>
          <p:nvSpPr>
            <p:cNvPr id="2" name="TextBox 1"/>
            <p:cNvSpPr txBox="1"/>
            <p:nvPr/>
          </p:nvSpPr>
          <p:spPr>
            <a:xfrm>
              <a:off x="5826506" y="3624208"/>
              <a:ext cx="1810248" cy="1938992"/>
            </a:xfrm>
            <a:prstGeom prst="rect">
              <a:avLst/>
            </a:prstGeom>
            <a:noFill/>
          </p:spPr>
          <p:txBody>
            <a:bodyPr wrap="none">
              <a:spAutoFit/>
            </a:bodyPr>
            <a:lstStyle/>
            <a:p>
              <a:pPr>
                <a:defRPr/>
              </a:pPr>
              <a:r>
                <a:rPr lang="en-US" sz="1200" u="none" dirty="0">
                  <a:latin typeface="+mj-lt"/>
                </a:rPr>
                <a:t>Mineral Salts</a:t>
              </a:r>
            </a:p>
            <a:p>
              <a:pPr>
                <a:defRPr/>
              </a:pPr>
              <a:endParaRPr lang="en-US" sz="1200" u="none" dirty="0">
                <a:latin typeface="+mj-lt"/>
              </a:endParaRPr>
            </a:p>
            <a:p>
              <a:pPr>
                <a:defRPr/>
              </a:pPr>
              <a:r>
                <a:rPr lang="en-US" sz="1200" u="none" dirty="0">
                  <a:latin typeface="+mj-lt"/>
                </a:rPr>
                <a:t>Mineral Salts + Glucose</a:t>
              </a:r>
            </a:p>
            <a:p>
              <a:pPr>
                <a:defRPr/>
              </a:pPr>
              <a:endParaRPr lang="en-US" sz="1200" u="none" dirty="0">
                <a:latin typeface="+mj-lt"/>
              </a:endParaRPr>
            </a:p>
            <a:p>
              <a:pPr>
                <a:defRPr/>
              </a:pPr>
              <a:r>
                <a:rPr lang="en-US" sz="1200" u="none" dirty="0" err="1">
                  <a:latin typeface="+mj-lt"/>
                </a:rPr>
                <a:t>Tryptic</a:t>
              </a:r>
              <a:r>
                <a:rPr lang="en-US" sz="1200" u="none" dirty="0">
                  <a:latin typeface="+mj-lt"/>
                </a:rPr>
                <a:t> Soy Broth</a:t>
              </a:r>
            </a:p>
            <a:p>
              <a:pPr>
                <a:defRPr/>
              </a:pPr>
              <a:endParaRPr lang="en-US" sz="1200" u="none" dirty="0">
                <a:latin typeface="+mj-lt"/>
              </a:endParaRPr>
            </a:p>
            <a:p>
              <a:pPr>
                <a:defRPr/>
              </a:pPr>
              <a:r>
                <a:rPr lang="en-US" sz="1200" u="none" dirty="0">
                  <a:latin typeface="+mj-lt"/>
                </a:rPr>
                <a:t>DI Water + Glucose</a:t>
              </a:r>
            </a:p>
            <a:p>
              <a:pPr>
                <a:defRPr/>
              </a:pPr>
              <a:endParaRPr lang="en-US" sz="1200" u="none" dirty="0">
                <a:latin typeface="+mj-lt"/>
              </a:endParaRPr>
            </a:p>
            <a:p>
              <a:pPr>
                <a:defRPr/>
              </a:pPr>
              <a:r>
                <a:rPr lang="en-US" sz="1200" u="none" dirty="0">
                  <a:latin typeface="+mj-lt"/>
                </a:rPr>
                <a:t>DI Water</a:t>
              </a:r>
            </a:p>
            <a:p>
              <a:pPr>
                <a:defRPr/>
              </a:pPr>
              <a:endParaRPr lang="en-US" sz="1200" u="none" dirty="0">
                <a:latin typeface="+mj-lt"/>
              </a:endParaRPr>
            </a:p>
          </p:txBody>
        </p:sp>
        <p:sp>
          <p:nvSpPr>
            <p:cNvPr id="14349" name="Isosceles Triangle 7"/>
            <p:cNvSpPr>
              <a:spLocks noChangeArrowheads="1"/>
            </p:cNvSpPr>
            <p:nvPr/>
          </p:nvSpPr>
          <p:spPr bwMode="auto">
            <a:xfrm>
              <a:off x="5722819" y="4087178"/>
              <a:ext cx="91440" cy="91440"/>
            </a:xfrm>
            <a:prstGeom prst="triangle">
              <a:avLst>
                <a:gd name="adj" fmla="val 50000"/>
              </a:avLst>
            </a:prstGeom>
            <a:solidFill>
              <a:schemeClr val="tx1"/>
            </a:solidFill>
            <a:ln w="9525" algn="ctr">
              <a:solidFill>
                <a:schemeClr val="tx1"/>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400">
                <a:latin typeface="Times" pitchFamily="18" charset="0"/>
              </a:endParaRPr>
            </a:p>
          </p:txBody>
        </p:sp>
        <p:sp>
          <p:nvSpPr>
            <p:cNvPr id="14350" name="Flowchart: Merge 8"/>
            <p:cNvSpPr>
              <a:spLocks noChangeArrowheads="1"/>
            </p:cNvSpPr>
            <p:nvPr/>
          </p:nvSpPr>
          <p:spPr bwMode="auto">
            <a:xfrm>
              <a:off x="5709102" y="3730242"/>
              <a:ext cx="91440" cy="91440"/>
            </a:xfrm>
            <a:prstGeom prst="flowChartMerge">
              <a:avLst/>
            </a:prstGeom>
            <a:solidFill>
              <a:schemeClr val="tx1"/>
            </a:solidFill>
            <a:ln w="9525" algn="ctr">
              <a:solidFill>
                <a:schemeClr val="tx1"/>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400">
                <a:latin typeface="Times" pitchFamily="18" charset="0"/>
              </a:endParaRPr>
            </a:p>
          </p:txBody>
        </p:sp>
        <p:sp>
          <p:nvSpPr>
            <p:cNvPr id="14351" name="Rectangle 9"/>
            <p:cNvSpPr>
              <a:spLocks noChangeArrowheads="1"/>
            </p:cNvSpPr>
            <p:nvPr/>
          </p:nvSpPr>
          <p:spPr bwMode="auto">
            <a:xfrm>
              <a:off x="5709102" y="4459207"/>
              <a:ext cx="91440" cy="91440"/>
            </a:xfrm>
            <a:prstGeom prst="rect">
              <a:avLst/>
            </a:prstGeom>
            <a:solidFill>
              <a:schemeClr val="tx1"/>
            </a:solidFill>
            <a:ln w="9525" algn="ctr">
              <a:solidFill>
                <a:schemeClr val="tx1"/>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400">
                <a:latin typeface="Times" pitchFamily="18" charset="0"/>
              </a:endParaRPr>
            </a:p>
          </p:txBody>
        </p:sp>
        <p:sp>
          <p:nvSpPr>
            <p:cNvPr id="14352" name="Oval 11"/>
            <p:cNvSpPr>
              <a:spLocks noChangeArrowheads="1"/>
            </p:cNvSpPr>
            <p:nvPr/>
          </p:nvSpPr>
          <p:spPr bwMode="auto">
            <a:xfrm>
              <a:off x="5729677" y="4830469"/>
              <a:ext cx="91440" cy="91440"/>
            </a:xfrm>
            <a:prstGeom prst="ellipse">
              <a:avLst/>
            </a:prstGeom>
            <a:solidFill>
              <a:schemeClr val="tx1"/>
            </a:solidFill>
            <a:ln w="9525" algn="ctr">
              <a:solidFill>
                <a:schemeClr val="tx1"/>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400">
                <a:latin typeface="Times" pitchFamily="18" charset="0"/>
              </a:endParaRPr>
            </a:p>
          </p:txBody>
        </p:sp>
        <p:sp>
          <p:nvSpPr>
            <p:cNvPr id="13" name="Oval 12"/>
            <p:cNvSpPr/>
            <p:nvPr/>
          </p:nvSpPr>
          <p:spPr bwMode="auto">
            <a:xfrm>
              <a:off x="5729728" y="5169689"/>
              <a:ext cx="92020" cy="92031"/>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a:lstStyle/>
            <a:p>
              <a:pPr algn="ctr">
                <a:defRPr/>
              </a:pPr>
              <a:endParaRPr lang="en-US" sz="1400"/>
            </a:p>
          </p:txBody>
        </p:sp>
      </p:grpSp>
      <p:sp>
        <p:nvSpPr>
          <p:cNvPr id="11" name="TextBox 10"/>
          <p:cNvSpPr txBox="1"/>
          <p:nvPr/>
        </p:nvSpPr>
        <p:spPr>
          <a:xfrm>
            <a:off x="1108075" y="336550"/>
            <a:ext cx="6918325" cy="400050"/>
          </a:xfrm>
          <a:prstGeom prst="rect">
            <a:avLst/>
          </a:prstGeom>
          <a:noFill/>
        </p:spPr>
        <p:txBody>
          <a:bodyPr>
            <a:spAutoFit/>
          </a:bodyPr>
          <a:lstStyle/>
          <a:p>
            <a:pPr algn="ctr">
              <a:defRPr/>
            </a:pPr>
            <a:r>
              <a:rPr lang="en-US" b="1" u="none" dirty="0">
                <a:latin typeface="+mj-lt"/>
              </a:rPr>
              <a:t>In-Situ Soil Bioremediation Demonstration</a:t>
            </a:r>
          </a:p>
        </p:txBody>
      </p:sp>
      <p:pic>
        <p:nvPicPr>
          <p:cNvPr id="1434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590800"/>
            <a:ext cx="3902075" cy="26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2590800"/>
            <a:ext cx="3775075" cy="258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972175" y="6211888"/>
            <a:ext cx="1804988" cy="276225"/>
          </a:xfrm>
          <a:prstGeom prst="rect">
            <a:avLst/>
          </a:prstGeom>
          <a:noFill/>
        </p:spPr>
        <p:txBody>
          <a:bodyPr wrap="none">
            <a:spAutoFit/>
          </a:bodyPr>
          <a:lstStyle/>
          <a:p>
            <a:pPr>
              <a:defRPr/>
            </a:pPr>
            <a:r>
              <a:rPr lang="en-US" sz="1200" u="none" dirty="0">
                <a:latin typeface="+mj-lt"/>
              </a:rPr>
              <a:t>Bioremediation. J. 2:1-6</a:t>
            </a:r>
          </a:p>
        </p:txBody>
      </p:sp>
      <p:pic>
        <p:nvPicPr>
          <p:cNvPr id="14343"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2525" y="820738"/>
            <a:ext cx="3036888"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bwMode="auto">
          <a:xfrm>
            <a:off x="287338" y="5026025"/>
            <a:ext cx="8466137" cy="1323975"/>
          </a:xfrm>
          <a:prstGeom prst="rect">
            <a:avLst/>
          </a:prstGeom>
          <a:noFill/>
        </p:spPr>
        <p:txBody>
          <a:bodyPr>
            <a:spAutoFit/>
          </a:bodyPr>
          <a:lstStyle/>
          <a:p>
            <a:pPr>
              <a:defRPr/>
            </a:pPr>
            <a:r>
              <a:rPr lang="en-US" sz="1600" u="none" dirty="0">
                <a:latin typeface="+mn-lt"/>
              </a:rPr>
              <a:t>Carbon and energy sources added to Cr(VI) contaminated soil (a) allowed indigenous bacteria to detoxify the soil (b) in relation to bacterial growth (c).  Some of the nutrient supplements to the soil caused Cr(VI) to desorb from soil particles. This showed that Cr(VI) in solution is more bioavailable and was reduced faster by bacteria compared to Cr(VI) sorbed to soil minerals (solid phase Cr(VI)). </a:t>
            </a:r>
          </a:p>
        </p:txBody>
      </p:sp>
      <p:sp>
        <p:nvSpPr>
          <p:cNvPr id="16" name="TextBox 8"/>
          <p:cNvSpPr txBox="1">
            <a:spLocks noChangeArrowheads="1"/>
          </p:cNvSpPr>
          <p:nvPr/>
        </p:nvSpPr>
        <p:spPr bwMode="auto">
          <a:xfrm>
            <a:off x="2384425" y="752475"/>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a</a:t>
            </a:r>
          </a:p>
        </p:txBody>
      </p:sp>
      <p:sp>
        <p:nvSpPr>
          <p:cNvPr id="17" name="TextBox 9"/>
          <p:cNvSpPr txBox="1">
            <a:spLocks noChangeArrowheads="1"/>
          </p:cNvSpPr>
          <p:nvPr/>
        </p:nvSpPr>
        <p:spPr bwMode="auto">
          <a:xfrm>
            <a:off x="1296988" y="2833688"/>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b</a:t>
            </a:r>
          </a:p>
        </p:txBody>
      </p:sp>
      <p:sp>
        <p:nvSpPr>
          <p:cNvPr id="18" name="TextBox 10"/>
          <p:cNvSpPr txBox="1">
            <a:spLocks noChangeArrowheads="1"/>
          </p:cNvSpPr>
          <p:nvPr/>
        </p:nvSpPr>
        <p:spPr bwMode="auto">
          <a:xfrm>
            <a:off x="5645150" y="2778125"/>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8"/>
          <p:cNvSpPr>
            <a:spLocks noChangeArrowheads="1"/>
          </p:cNvSpPr>
          <p:nvPr/>
        </p:nvSpPr>
        <p:spPr bwMode="auto">
          <a:xfrm>
            <a:off x="3017838" y="2278063"/>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15363" name="AutoShape 9"/>
          <p:cNvSpPr>
            <a:spLocks noChangeArrowheads="1"/>
          </p:cNvSpPr>
          <p:nvPr/>
        </p:nvSpPr>
        <p:spPr bwMode="auto">
          <a:xfrm>
            <a:off x="5805488" y="2289175"/>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15364" name="AutoShape 10"/>
          <p:cNvSpPr>
            <a:spLocks noChangeArrowheads="1"/>
          </p:cNvSpPr>
          <p:nvPr/>
        </p:nvSpPr>
        <p:spPr bwMode="auto">
          <a:xfrm>
            <a:off x="4887913" y="2287588"/>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15365" name="AutoShape 21"/>
          <p:cNvSpPr>
            <a:spLocks noChangeArrowheads="1"/>
          </p:cNvSpPr>
          <p:nvPr/>
        </p:nvSpPr>
        <p:spPr bwMode="auto">
          <a:xfrm rot="8563228" flipH="1" flipV="1">
            <a:off x="5618163" y="1922463"/>
            <a:ext cx="955675" cy="2397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536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99111">
            <a:off x="5618956" y="2467769"/>
            <a:ext cx="741363"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912813" y="354013"/>
            <a:ext cx="7850187" cy="830262"/>
          </a:xfrm>
          <a:prstGeom prst="rect">
            <a:avLst/>
          </a:prstGeom>
          <a:noFill/>
        </p:spPr>
        <p:txBody>
          <a:bodyPr wrap="none">
            <a:spAutoFit/>
          </a:bodyPr>
          <a:lstStyle/>
          <a:p>
            <a:pPr algn="ctr">
              <a:defRPr/>
            </a:pPr>
            <a:r>
              <a:rPr lang="en-US" sz="2400" u="none" dirty="0">
                <a:latin typeface="+mj-lt"/>
              </a:rPr>
              <a:t>Next Challenge: Increase the rate of electron transfer to </a:t>
            </a:r>
          </a:p>
          <a:p>
            <a:pPr algn="ctr">
              <a:defRPr/>
            </a:pPr>
            <a:r>
              <a:rPr lang="en-US" sz="2400" u="none" dirty="0">
                <a:latin typeface="+mj-lt"/>
              </a:rPr>
              <a:t>solid phase metal and actinide contaminants </a:t>
            </a:r>
          </a:p>
        </p:txBody>
      </p:sp>
      <p:sp>
        <p:nvSpPr>
          <p:cNvPr id="17" name="TextBox 16"/>
          <p:cNvSpPr txBox="1"/>
          <p:nvPr/>
        </p:nvSpPr>
        <p:spPr bwMode="auto">
          <a:xfrm>
            <a:off x="633413" y="2073275"/>
            <a:ext cx="2336800" cy="708025"/>
          </a:xfrm>
          <a:prstGeom prst="rect">
            <a:avLst/>
          </a:prstGeom>
          <a:noFill/>
        </p:spPr>
        <p:txBody>
          <a:bodyPr wrap="none">
            <a:spAutoFit/>
          </a:bodyPr>
          <a:lstStyle/>
          <a:p>
            <a:pPr algn="ctr">
              <a:defRPr/>
            </a:pPr>
            <a:r>
              <a:rPr lang="en-US" u="none" dirty="0">
                <a:latin typeface="+mj-lt"/>
              </a:rPr>
              <a:t>Microbial reduction</a:t>
            </a:r>
          </a:p>
          <a:p>
            <a:pPr algn="ctr">
              <a:defRPr/>
            </a:pPr>
            <a:r>
              <a:rPr lang="en-US" u="none" dirty="0">
                <a:latin typeface="+mj-lt"/>
              </a:rPr>
              <a:t>of Cr(VI) to Cr(III)</a:t>
            </a:r>
          </a:p>
        </p:txBody>
      </p:sp>
      <p:sp>
        <p:nvSpPr>
          <p:cNvPr id="18" name="TextBox 17"/>
          <p:cNvSpPr txBox="1"/>
          <p:nvPr/>
        </p:nvSpPr>
        <p:spPr bwMode="auto">
          <a:xfrm>
            <a:off x="814388" y="3867150"/>
            <a:ext cx="8010525" cy="2246313"/>
          </a:xfrm>
          <a:prstGeom prst="rect">
            <a:avLst/>
          </a:prstGeom>
          <a:noFill/>
        </p:spPr>
        <p:txBody>
          <a:bodyPr>
            <a:spAutoFit/>
          </a:bodyPr>
          <a:lstStyle/>
          <a:p>
            <a:pPr>
              <a:defRPr/>
            </a:pPr>
            <a:r>
              <a:rPr lang="en-US" u="none" dirty="0">
                <a:latin typeface="+mj-lt"/>
              </a:rPr>
              <a:t>Bacterial electron transfer to metal contaminants like Cr(VI) is impeded when the metals are </a:t>
            </a:r>
            <a:r>
              <a:rPr lang="en-US" u="none" dirty="0" err="1">
                <a:latin typeface="+mj-lt"/>
              </a:rPr>
              <a:t>sorbed</a:t>
            </a:r>
            <a:r>
              <a:rPr lang="en-US" u="none" dirty="0">
                <a:latin typeface="+mj-lt"/>
              </a:rPr>
              <a:t> to soil particles because the contaminants are part of the solid phase.  This limits but does not negate their bioavailability. In order to increase bacterial electron transfer rates to solid oxidized metals and actinides we first had to drop back to more fundamental studies to understand the mechanisms of solid phase electron transfer.</a:t>
            </a:r>
          </a:p>
        </p:txBody>
      </p:sp>
      <p:sp>
        <p:nvSpPr>
          <p:cNvPr id="14" name="TextBox 13"/>
          <p:cNvSpPr txBox="1"/>
          <p:nvPr/>
        </p:nvSpPr>
        <p:spPr bwMode="auto">
          <a:xfrm>
            <a:off x="3098800" y="1811338"/>
            <a:ext cx="2306638" cy="1323975"/>
          </a:xfrm>
          <a:prstGeom prst="rect">
            <a:avLst/>
          </a:prstGeom>
          <a:noFill/>
        </p:spPr>
        <p:txBody>
          <a:bodyPr wrap="none">
            <a:spAutoFit/>
          </a:bodyPr>
          <a:lstStyle/>
          <a:p>
            <a:pPr algn="ctr">
              <a:defRPr/>
            </a:pPr>
            <a:r>
              <a:rPr lang="en-US" u="none" dirty="0">
                <a:latin typeface="+mj-lt"/>
              </a:rPr>
              <a:t>Ubiquity</a:t>
            </a:r>
          </a:p>
          <a:p>
            <a:pPr algn="ctr">
              <a:defRPr/>
            </a:pPr>
            <a:r>
              <a:rPr lang="en-US" u="none" dirty="0">
                <a:latin typeface="+mj-lt"/>
              </a:rPr>
              <a:t>of</a:t>
            </a:r>
          </a:p>
          <a:p>
            <a:pPr algn="ctr">
              <a:defRPr/>
            </a:pPr>
            <a:r>
              <a:rPr lang="en-US" u="none" dirty="0">
                <a:latin typeface="+mj-lt"/>
              </a:rPr>
              <a:t>Cr(VI) reducers</a:t>
            </a:r>
          </a:p>
          <a:p>
            <a:pPr algn="ctr">
              <a:defRPr/>
            </a:pPr>
            <a:r>
              <a:rPr lang="en-US" u="none" dirty="0">
                <a:latin typeface="+mj-lt"/>
              </a:rPr>
              <a:t>In the environment</a:t>
            </a:r>
          </a:p>
        </p:txBody>
      </p:sp>
      <p:sp>
        <p:nvSpPr>
          <p:cNvPr id="15" name="TextBox 14"/>
          <p:cNvSpPr txBox="1"/>
          <p:nvPr/>
        </p:nvSpPr>
        <p:spPr bwMode="auto">
          <a:xfrm>
            <a:off x="6802438" y="2351088"/>
            <a:ext cx="1665287" cy="400050"/>
          </a:xfrm>
          <a:prstGeom prst="rect">
            <a:avLst/>
          </a:prstGeom>
          <a:noFill/>
        </p:spPr>
        <p:txBody>
          <a:bodyPr wrap="none">
            <a:spAutoFit/>
          </a:bodyPr>
          <a:lstStyle/>
          <a:p>
            <a:pPr algn="ctr">
              <a:defRPr/>
            </a:pPr>
            <a:r>
              <a:rPr lang="en-US" u="none" dirty="0">
                <a:latin typeface="+mj-lt"/>
              </a:rPr>
              <a:t>Groundwater</a:t>
            </a:r>
          </a:p>
        </p:txBody>
      </p:sp>
      <p:sp>
        <p:nvSpPr>
          <p:cNvPr id="16" name="Rectangle 15"/>
          <p:cNvSpPr/>
          <p:nvPr/>
        </p:nvSpPr>
        <p:spPr bwMode="auto">
          <a:xfrm>
            <a:off x="6559550" y="1503363"/>
            <a:ext cx="1528763" cy="708025"/>
          </a:xfrm>
          <a:prstGeom prst="rect">
            <a:avLst/>
          </a:prstGeom>
        </p:spPr>
        <p:txBody>
          <a:bodyPr wrap="none">
            <a:spAutoFit/>
          </a:bodyPr>
          <a:lstStyle/>
          <a:p>
            <a:pPr algn="ctr">
              <a:defRPr/>
            </a:pPr>
            <a:r>
              <a:rPr lang="en-US" u="none" dirty="0">
                <a:latin typeface="+mj-lt"/>
              </a:rPr>
              <a:t>Industrial </a:t>
            </a:r>
          </a:p>
          <a:p>
            <a:pPr algn="ctr">
              <a:defRPr/>
            </a:pPr>
            <a:r>
              <a:rPr lang="en-US" u="none" dirty="0">
                <a:latin typeface="+mj-lt"/>
              </a:rPr>
              <a:t>Wastewater</a:t>
            </a:r>
          </a:p>
        </p:txBody>
      </p:sp>
      <p:sp>
        <p:nvSpPr>
          <p:cNvPr id="19" name="TextBox 18"/>
          <p:cNvSpPr txBox="1"/>
          <p:nvPr/>
        </p:nvSpPr>
        <p:spPr bwMode="auto">
          <a:xfrm>
            <a:off x="6327775" y="2854325"/>
            <a:ext cx="2282825" cy="708025"/>
          </a:xfrm>
          <a:prstGeom prst="rect">
            <a:avLst/>
          </a:prstGeom>
          <a:noFill/>
        </p:spPr>
        <p:txBody>
          <a:bodyPr wrap="none">
            <a:spAutoFit/>
          </a:bodyPr>
          <a:lstStyle/>
          <a:p>
            <a:pPr algn="ctr">
              <a:defRPr/>
            </a:pPr>
            <a:r>
              <a:rPr lang="en-US" u="none" dirty="0">
                <a:latin typeface="+mj-lt"/>
              </a:rPr>
              <a:t>Contaminated Soil</a:t>
            </a:r>
          </a:p>
          <a:p>
            <a:pPr algn="ctr">
              <a:defRPr/>
            </a:pPr>
            <a:r>
              <a:rPr lang="en-US" u="none" dirty="0">
                <a:latin typeface="+mj-lt"/>
              </a:rPr>
              <a:t>or Sediments</a:t>
            </a:r>
          </a:p>
        </p:txBody>
      </p:sp>
      <p:sp>
        <p:nvSpPr>
          <p:cNvPr id="15374" name="AutoShape 8"/>
          <p:cNvSpPr>
            <a:spLocks noChangeArrowheads="1"/>
          </p:cNvSpPr>
          <p:nvPr/>
        </p:nvSpPr>
        <p:spPr bwMode="auto">
          <a:xfrm rot="10800000">
            <a:off x="3098800" y="3214688"/>
            <a:ext cx="3441700" cy="238125"/>
          </a:xfrm>
          <a:prstGeom prst="rightArrow">
            <a:avLst>
              <a:gd name="adj1" fmla="val 50000"/>
              <a:gd name="adj2" fmla="val 6631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2" name="Rectangle 1"/>
          <p:cNvSpPr/>
          <p:nvPr/>
        </p:nvSpPr>
        <p:spPr>
          <a:xfrm>
            <a:off x="635000" y="3073400"/>
            <a:ext cx="2919413" cy="708025"/>
          </a:xfrm>
          <a:prstGeom prst="rect">
            <a:avLst/>
          </a:prstGeom>
        </p:spPr>
        <p:txBody>
          <a:bodyPr>
            <a:spAutoFit/>
          </a:bodyPr>
          <a:lstStyle/>
          <a:p>
            <a:pPr eaLnBrk="1" hangingPunct="1">
              <a:defRPr/>
            </a:pPr>
            <a:r>
              <a:rPr lang="en-US" u="none" dirty="0">
                <a:solidFill>
                  <a:srgbClr val="FFFF00"/>
                </a:solidFill>
                <a:latin typeface="+mn-lt"/>
              </a:rPr>
              <a:t>Mechanisms of solid </a:t>
            </a:r>
          </a:p>
          <a:p>
            <a:pPr eaLnBrk="1" hangingPunct="1">
              <a:defRPr/>
            </a:pPr>
            <a:r>
              <a:rPr lang="en-US" u="none" dirty="0">
                <a:solidFill>
                  <a:srgbClr val="FFFF00"/>
                </a:solidFill>
                <a:latin typeface="+mn-lt"/>
              </a:rPr>
              <a:t>phase electron transfer</a:t>
            </a:r>
            <a:endParaRPr lang="en-US" dirty="0">
              <a:solidFill>
                <a:srgbClr val="FFFF00"/>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5454650" y="1392238"/>
            <a:ext cx="3525838" cy="4278312"/>
          </a:xfrm>
          <a:prstGeom prst="rect">
            <a:avLst/>
          </a:prstGeom>
          <a:noFill/>
        </p:spPr>
        <p:txBody>
          <a:bodyPr>
            <a:spAutoFit/>
          </a:bodyPr>
          <a:lstStyle/>
          <a:p>
            <a:pPr>
              <a:defRPr/>
            </a:pPr>
            <a:r>
              <a:rPr lang="en-US" sz="1600" b="1" u="none" dirty="0">
                <a:latin typeface="+mj-lt"/>
              </a:rPr>
              <a:t>DMRB can use many metal oxides as terminal electron acceptors to respire when oxygen is absent.  This is especially easy when the metals are in solution.  </a:t>
            </a:r>
          </a:p>
          <a:p>
            <a:pPr>
              <a:defRPr/>
            </a:pPr>
            <a:endParaRPr lang="en-US" sz="1600" b="1" u="none" dirty="0">
              <a:latin typeface="+mj-lt"/>
            </a:endParaRPr>
          </a:p>
          <a:p>
            <a:pPr>
              <a:defRPr/>
            </a:pPr>
            <a:r>
              <a:rPr lang="en-US" sz="1600" b="1" u="none" dirty="0">
                <a:latin typeface="+mj-lt"/>
              </a:rPr>
              <a:t>Transferring electrons from the bacterial cell outside to solid phase terminal electron acceptors requires some mechanism to send the electrons from the cell. </a:t>
            </a:r>
          </a:p>
          <a:p>
            <a:pPr>
              <a:defRPr/>
            </a:pPr>
            <a:endParaRPr lang="en-US" sz="1600" b="1" u="none" dirty="0">
              <a:latin typeface="+mj-lt"/>
            </a:endParaRPr>
          </a:p>
          <a:p>
            <a:pPr>
              <a:defRPr/>
            </a:pPr>
            <a:r>
              <a:rPr lang="en-US" sz="1600" b="1" u="none" dirty="0">
                <a:latin typeface="+mj-lt"/>
              </a:rPr>
              <a:t>Understanding and exploiting mechanisms for extracellular electron transfer will increase the efficiency of bioremediation of heavy metals and radionuclides.</a:t>
            </a:r>
          </a:p>
        </p:txBody>
      </p:sp>
      <p:grpSp>
        <p:nvGrpSpPr>
          <p:cNvPr id="16387" name="Group 5"/>
          <p:cNvGrpSpPr>
            <a:grpSpLocks/>
          </p:cNvGrpSpPr>
          <p:nvPr/>
        </p:nvGrpSpPr>
        <p:grpSpPr bwMode="auto">
          <a:xfrm>
            <a:off x="-196850" y="958850"/>
            <a:ext cx="5600700" cy="5519738"/>
            <a:chOff x="-196497" y="770886"/>
            <a:chExt cx="5949137" cy="4849391"/>
          </a:xfrm>
        </p:grpSpPr>
        <p:grpSp>
          <p:nvGrpSpPr>
            <p:cNvPr id="16389" name="Group 3"/>
            <p:cNvGrpSpPr>
              <a:grpSpLocks/>
            </p:cNvGrpSpPr>
            <p:nvPr/>
          </p:nvGrpSpPr>
          <p:grpSpPr bwMode="auto">
            <a:xfrm>
              <a:off x="-196497" y="770886"/>
              <a:ext cx="5928555" cy="4849391"/>
              <a:chOff x="-182848" y="770886"/>
              <a:chExt cx="5800586" cy="4849391"/>
            </a:xfrm>
          </p:grpSpPr>
          <p:pic>
            <p:nvPicPr>
              <p:cNvPr id="16391" name="Picture 49"/>
              <p:cNvPicPr>
                <a:picLocks noChangeAspect="1" noChangeArrowheads="1"/>
              </p:cNvPicPr>
              <p:nvPr/>
            </p:nvPicPr>
            <p:blipFill>
              <a:blip r:embed="rId2">
                <a:extLst>
                  <a:ext uri="{28A0092B-C50C-407E-A947-70E740481C1C}">
                    <a14:useLocalDpi xmlns:a14="http://schemas.microsoft.com/office/drawing/2010/main" val="0"/>
                  </a:ext>
                </a:extLst>
              </a:blip>
              <a:srcRect r="12827"/>
              <a:stretch>
                <a:fillRect/>
              </a:stretch>
            </p:blipFill>
            <p:spPr bwMode="auto">
              <a:xfrm>
                <a:off x="-182848" y="770886"/>
                <a:ext cx="5109686" cy="484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35401" y="1473818"/>
                <a:ext cx="882677" cy="708510"/>
              </a:xfrm>
              <a:prstGeom prst="rect">
                <a:avLst/>
              </a:prstGeom>
              <a:noFill/>
            </p:spPr>
            <p:txBody>
              <a:bodyPr wrap="none">
                <a:spAutoFit/>
              </a:bodyPr>
              <a:lstStyle/>
              <a:p>
                <a:pPr>
                  <a:defRPr/>
                </a:pPr>
                <a:r>
                  <a:rPr lang="en-US" b="1" u="none" dirty="0">
                    <a:solidFill>
                      <a:srgbClr val="FF0000"/>
                    </a:solidFill>
                    <a:latin typeface="+mn-lt"/>
                  </a:rPr>
                  <a:t>Cr(VI)</a:t>
                </a:r>
              </a:p>
              <a:p>
                <a:pPr>
                  <a:defRPr/>
                </a:pPr>
                <a:r>
                  <a:rPr lang="en-US" b="1" u="none" dirty="0">
                    <a:solidFill>
                      <a:schemeClr val="accent1">
                        <a:lumMod val="50000"/>
                      </a:schemeClr>
                    </a:solidFill>
                    <a:latin typeface="+mn-lt"/>
                  </a:rPr>
                  <a:t>Cr(III)</a:t>
                </a:r>
              </a:p>
            </p:txBody>
          </p:sp>
        </p:grpSp>
        <p:sp>
          <p:nvSpPr>
            <p:cNvPr id="5" name="TextBox 4"/>
            <p:cNvSpPr txBox="1"/>
            <p:nvPr/>
          </p:nvSpPr>
          <p:spPr>
            <a:xfrm>
              <a:off x="4970214" y="3932684"/>
              <a:ext cx="782426" cy="708510"/>
            </a:xfrm>
            <a:prstGeom prst="rect">
              <a:avLst/>
            </a:prstGeom>
            <a:noFill/>
          </p:spPr>
          <p:txBody>
            <a:bodyPr wrap="none">
              <a:spAutoFit/>
            </a:bodyPr>
            <a:lstStyle/>
            <a:p>
              <a:pPr>
                <a:defRPr/>
              </a:pPr>
              <a:r>
                <a:rPr lang="en-US" b="1" u="none" dirty="0">
                  <a:solidFill>
                    <a:srgbClr val="FFFF00"/>
                  </a:solidFill>
                  <a:latin typeface="+mn-lt"/>
                </a:rPr>
                <a:t>U(VI)</a:t>
              </a:r>
            </a:p>
            <a:p>
              <a:pPr>
                <a:defRPr/>
              </a:pPr>
              <a:r>
                <a:rPr lang="en-US" b="1" u="none" dirty="0">
                  <a:solidFill>
                    <a:srgbClr val="006666"/>
                  </a:solidFill>
                  <a:latin typeface="+mn-lt"/>
                </a:rPr>
                <a:t>U(IV)</a:t>
              </a:r>
            </a:p>
          </p:txBody>
        </p:sp>
      </p:grpSp>
      <p:sp>
        <p:nvSpPr>
          <p:cNvPr id="8" name="TextBox 7"/>
          <p:cNvSpPr txBox="1"/>
          <p:nvPr/>
        </p:nvSpPr>
        <p:spPr>
          <a:xfrm>
            <a:off x="1076325" y="277813"/>
            <a:ext cx="6918325" cy="400050"/>
          </a:xfrm>
          <a:prstGeom prst="rect">
            <a:avLst/>
          </a:prstGeom>
          <a:noFill/>
        </p:spPr>
        <p:txBody>
          <a:bodyPr>
            <a:spAutoFit/>
          </a:bodyPr>
          <a:lstStyle/>
          <a:p>
            <a:pPr algn="ctr">
              <a:defRPr/>
            </a:pPr>
            <a:r>
              <a:rPr lang="en-US" b="1" u="none" dirty="0">
                <a:latin typeface="+mj-lt"/>
              </a:rPr>
              <a:t>Soluble vs Solid Phase Metals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85738"/>
            <a:ext cx="7315200" cy="60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bwMode="auto">
          <a:xfrm>
            <a:off x="5180013" y="4676775"/>
            <a:ext cx="3527425" cy="1323975"/>
          </a:xfrm>
          <a:prstGeom prst="rect">
            <a:avLst/>
          </a:prstGeom>
          <a:noFill/>
        </p:spPr>
        <p:txBody>
          <a:bodyPr>
            <a:spAutoFit/>
          </a:bodyPr>
          <a:lstStyle/>
          <a:p>
            <a:pPr algn="just">
              <a:defRPr/>
            </a:pPr>
            <a:r>
              <a:rPr lang="en-US" sz="1600" b="1" u="none" dirty="0">
                <a:latin typeface="+mj-lt"/>
              </a:rPr>
              <a:t>We tried to see the problem from the point of view of an electron.  </a:t>
            </a:r>
          </a:p>
          <a:p>
            <a:pPr algn="just">
              <a:defRPr/>
            </a:pPr>
            <a:endParaRPr lang="en-US" sz="1600" b="1" u="none" dirty="0">
              <a:latin typeface="+mj-lt"/>
            </a:endParaRPr>
          </a:p>
          <a:p>
            <a:pPr algn="just">
              <a:defRPr/>
            </a:pPr>
            <a:r>
              <a:rPr lang="en-US" sz="1600" b="1" u="none" dirty="0">
                <a:latin typeface="+mj-lt"/>
              </a:rPr>
              <a:t>The model DMRB we work with are in the genus </a:t>
            </a:r>
            <a:r>
              <a:rPr lang="en-US" sz="1600" b="1" i="1" u="none" dirty="0" err="1">
                <a:latin typeface="+mj-lt"/>
              </a:rPr>
              <a:t>Shewanella</a:t>
            </a:r>
            <a:r>
              <a:rPr lang="en-US" sz="1600" b="1" i="1" u="none" dirty="0">
                <a:latin typeface="+mj-lt"/>
              </a:rPr>
              <a:t>.</a:t>
            </a:r>
            <a:r>
              <a:rPr lang="en-US" sz="1600" b="1" u="none" dirty="0">
                <a:latin typeface="+mj-lt"/>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9538" y="307975"/>
            <a:ext cx="6134100" cy="685800"/>
          </a:xfrm>
        </p:spPr>
        <p:txBody>
          <a:bodyPr/>
          <a:lstStyle/>
          <a:p>
            <a:pPr algn="ctr"/>
            <a:r>
              <a:rPr lang="en-US" altLang="en-US" sz="2400" smtClean="0"/>
              <a:t>Growth and Pigment Production</a:t>
            </a:r>
          </a:p>
        </p:txBody>
      </p:sp>
      <p:grpSp>
        <p:nvGrpSpPr>
          <p:cNvPr id="18435" name="Group 3"/>
          <p:cNvGrpSpPr>
            <a:grpSpLocks/>
          </p:cNvGrpSpPr>
          <p:nvPr/>
        </p:nvGrpSpPr>
        <p:grpSpPr bwMode="auto">
          <a:xfrm>
            <a:off x="350838" y="1003300"/>
            <a:ext cx="4318000" cy="2513013"/>
            <a:chOff x="725" y="1006"/>
            <a:chExt cx="4745" cy="2971"/>
          </a:xfrm>
        </p:grpSpPr>
        <p:sp>
          <p:nvSpPr>
            <p:cNvPr id="18446" name="Rectangle 4"/>
            <p:cNvSpPr>
              <a:spLocks noChangeArrowheads="1"/>
            </p:cNvSpPr>
            <p:nvPr/>
          </p:nvSpPr>
          <p:spPr bwMode="auto">
            <a:xfrm>
              <a:off x="1169" y="1066"/>
              <a:ext cx="3540" cy="24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000">
                <a:latin typeface="Times" pitchFamily="18" charset="0"/>
              </a:endParaRPr>
            </a:p>
          </p:txBody>
        </p:sp>
        <p:sp>
          <p:nvSpPr>
            <p:cNvPr id="18447" name="Rectangle 5"/>
            <p:cNvSpPr>
              <a:spLocks noChangeArrowheads="1"/>
            </p:cNvSpPr>
            <p:nvPr/>
          </p:nvSpPr>
          <p:spPr bwMode="auto">
            <a:xfrm>
              <a:off x="1169" y="1066"/>
              <a:ext cx="3540" cy="2497"/>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000">
                <a:latin typeface="Times" pitchFamily="18" charset="0"/>
              </a:endParaRPr>
            </a:p>
          </p:txBody>
        </p:sp>
        <p:sp>
          <p:nvSpPr>
            <p:cNvPr id="18448" name="Line 6"/>
            <p:cNvSpPr>
              <a:spLocks noChangeShapeType="1"/>
            </p:cNvSpPr>
            <p:nvPr/>
          </p:nvSpPr>
          <p:spPr bwMode="auto">
            <a:xfrm>
              <a:off x="1169" y="1066"/>
              <a:ext cx="1" cy="249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 name="Line 7"/>
            <p:cNvSpPr>
              <a:spLocks noChangeShapeType="1"/>
            </p:cNvSpPr>
            <p:nvPr/>
          </p:nvSpPr>
          <p:spPr bwMode="auto">
            <a:xfrm>
              <a:off x="1139" y="3563"/>
              <a:ext cx="3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 name="Line 8"/>
            <p:cNvSpPr>
              <a:spLocks noChangeShapeType="1"/>
            </p:cNvSpPr>
            <p:nvPr/>
          </p:nvSpPr>
          <p:spPr bwMode="auto">
            <a:xfrm>
              <a:off x="1139" y="3248"/>
              <a:ext cx="3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9"/>
            <p:cNvSpPr>
              <a:spLocks noChangeShapeType="1"/>
            </p:cNvSpPr>
            <p:nvPr/>
          </p:nvSpPr>
          <p:spPr bwMode="auto">
            <a:xfrm>
              <a:off x="1139" y="2940"/>
              <a:ext cx="3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10"/>
            <p:cNvSpPr>
              <a:spLocks noChangeShapeType="1"/>
            </p:cNvSpPr>
            <p:nvPr/>
          </p:nvSpPr>
          <p:spPr bwMode="auto">
            <a:xfrm>
              <a:off x="1139" y="2625"/>
              <a:ext cx="3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3" name="Line 11"/>
            <p:cNvSpPr>
              <a:spLocks noChangeShapeType="1"/>
            </p:cNvSpPr>
            <p:nvPr/>
          </p:nvSpPr>
          <p:spPr bwMode="auto">
            <a:xfrm>
              <a:off x="1139" y="2318"/>
              <a:ext cx="3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12"/>
            <p:cNvSpPr>
              <a:spLocks noChangeShapeType="1"/>
            </p:cNvSpPr>
            <p:nvPr/>
          </p:nvSpPr>
          <p:spPr bwMode="auto">
            <a:xfrm>
              <a:off x="1139" y="2003"/>
              <a:ext cx="3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Line 13"/>
            <p:cNvSpPr>
              <a:spLocks noChangeShapeType="1"/>
            </p:cNvSpPr>
            <p:nvPr/>
          </p:nvSpPr>
          <p:spPr bwMode="auto">
            <a:xfrm>
              <a:off x="1139" y="1689"/>
              <a:ext cx="3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Line 14"/>
            <p:cNvSpPr>
              <a:spLocks noChangeShapeType="1"/>
            </p:cNvSpPr>
            <p:nvPr/>
          </p:nvSpPr>
          <p:spPr bwMode="auto">
            <a:xfrm>
              <a:off x="1139" y="1381"/>
              <a:ext cx="3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7" name="Line 15"/>
            <p:cNvSpPr>
              <a:spLocks noChangeShapeType="1"/>
            </p:cNvSpPr>
            <p:nvPr/>
          </p:nvSpPr>
          <p:spPr bwMode="auto">
            <a:xfrm>
              <a:off x="1139" y="1066"/>
              <a:ext cx="3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16"/>
            <p:cNvSpPr>
              <a:spLocks noChangeShapeType="1"/>
            </p:cNvSpPr>
            <p:nvPr/>
          </p:nvSpPr>
          <p:spPr bwMode="auto">
            <a:xfrm>
              <a:off x="1169" y="3563"/>
              <a:ext cx="354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17"/>
            <p:cNvSpPr>
              <a:spLocks noChangeShapeType="1"/>
            </p:cNvSpPr>
            <p:nvPr/>
          </p:nvSpPr>
          <p:spPr bwMode="auto">
            <a:xfrm flipV="1">
              <a:off x="1169" y="3563"/>
              <a:ext cx="1" cy="2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18"/>
            <p:cNvSpPr>
              <a:spLocks noChangeShapeType="1"/>
            </p:cNvSpPr>
            <p:nvPr/>
          </p:nvSpPr>
          <p:spPr bwMode="auto">
            <a:xfrm flipV="1">
              <a:off x="1609" y="3563"/>
              <a:ext cx="1" cy="2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19"/>
            <p:cNvSpPr>
              <a:spLocks noChangeShapeType="1"/>
            </p:cNvSpPr>
            <p:nvPr/>
          </p:nvSpPr>
          <p:spPr bwMode="auto">
            <a:xfrm flipV="1">
              <a:off x="2058" y="3563"/>
              <a:ext cx="1" cy="2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20"/>
            <p:cNvSpPr>
              <a:spLocks noChangeShapeType="1"/>
            </p:cNvSpPr>
            <p:nvPr/>
          </p:nvSpPr>
          <p:spPr bwMode="auto">
            <a:xfrm flipV="1">
              <a:off x="2498" y="3563"/>
              <a:ext cx="1" cy="2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3" name="Line 21"/>
            <p:cNvSpPr>
              <a:spLocks noChangeShapeType="1"/>
            </p:cNvSpPr>
            <p:nvPr/>
          </p:nvSpPr>
          <p:spPr bwMode="auto">
            <a:xfrm flipV="1">
              <a:off x="2939" y="3563"/>
              <a:ext cx="1" cy="2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Line 22"/>
            <p:cNvSpPr>
              <a:spLocks noChangeShapeType="1"/>
            </p:cNvSpPr>
            <p:nvPr/>
          </p:nvSpPr>
          <p:spPr bwMode="auto">
            <a:xfrm flipV="1">
              <a:off x="3380" y="3563"/>
              <a:ext cx="1" cy="2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23"/>
            <p:cNvSpPr>
              <a:spLocks noChangeShapeType="1"/>
            </p:cNvSpPr>
            <p:nvPr/>
          </p:nvSpPr>
          <p:spPr bwMode="auto">
            <a:xfrm flipV="1">
              <a:off x="3828" y="3563"/>
              <a:ext cx="1" cy="2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Line 24"/>
            <p:cNvSpPr>
              <a:spLocks noChangeShapeType="1"/>
            </p:cNvSpPr>
            <p:nvPr/>
          </p:nvSpPr>
          <p:spPr bwMode="auto">
            <a:xfrm flipV="1">
              <a:off x="4269" y="3563"/>
              <a:ext cx="1" cy="2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 name="Line 25"/>
            <p:cNvSpPr>
              <a:spLocks noChangeShapeType="1"/>
            </p:cNvSpPr>
            <p:nvPr/>
          </p:nvSpPr>
          <p:spPr bwMode="auto">
            <a:xfrm flipV="1">
              <a:off x="4709" y="3563"/>
              <a:ext cx="1" cy="2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8" name="Freeform 26"/>
            <p:cNvSpPr>
              <a:spLocks/>
            </p:cNvSpPr>
            <p:nvPr/>
          </p:nvSpPr>
          <p:spPr bwMode="auto">
            <a:xfrm>
              <a:off x="1169" y="1320"/>
              <a:ext cx="3317" cy="2196"/>
            </a:xfrm>
            <a:custGeom>
              <a:avLst/>
              <a:gdLst>
                <a:gd name="T0" fmla="*/ 0 w 459"/>
                <a:gd name="T1" fmla="*/ 2147483646 h 328"/>
                <a:gd name="T2" fmla="*/ 2147483646 w 459"/>
                <a:gd name="T3" fmla="*/ 2147483646 h 328"/>
                <a:gd name="T4" fmla="*/ 2147483646 w 459"/>
                <a:gd name="T5" fmla="*/ 2147483646 h 328"/>
                <a:gd name="T6" fmla="*/ 2147483646 w 459"/>
                <a:gd name="T7" fmla="*/ 2147483646 h 328"/>
                <a:gd name="T8" fmla="*/ 2147483646 w 459"/>
                <a:gd name="T9" fmla="*/ 2147483646 h 328"/>
                <a:gd name="T10" fmla="*/ 2147483646 w 459"/>
                <a:gd name="T11" fmla="*/ 2147483646 h 328"/>
                <a:gd name="T12" fmla="*/ 2147483646 w 459"/>
                <a:gd name="T13" fmla="*/ 2147483646 h 328"/>
                <a:gd name="T14" fmla="*/ 2147483646 w 459"/>
                <a:gd name="T15" fmla="*/ 2147483646 h 328"/>
                <a:gd name="T16" fmla="*/ 2147483646 w 459"/>
                <a:gd name="T17" fmla="*/ 2147483646 h 328"/>
                <a:gd name="T18" fmla="*/ 2147483646 w 459"/>
                <a:gd name="T19" fmla="*/ 0 h 3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9" h="328">
                  <a:moveTo>
                    <a:pt x="0" y="328"/>
                  </a:moveTo>
                  <a:lnTo>
                    <a:pt x="15" y="328"/>
                  </a:lnTo>
                  <a:lnTo>
                    <a:pt x="28" y="328"/>
                  </a:lnTo>
                  <a:lnTo>
                    <a:pt x="58" y="328"/>
                  </a:lnTo>
                  <a:lnTo>
                    <a:pt x="74" y="327"/>
                  </a:lnTo>
                  <a:lnTo>
                    <a:pt x="98" y="326"/>
                  </a:lnTo>
                  <a:lnTo>
                    <a:pt x="147" y="295"/>
                  </a:lnTo>
                  <a:lnTo>
                    <a:pt x="221" y="5"/>
                  </a:lnTo>
                  <a:lnTo>
                    <a:pt x="300" y="3"/>
                  </a:lnTo>
                  <a:lnTo>
                    <a:pt x="459" y="0"/>
                  </a:lnTo>
                </a:path>
              </a:pathLst>
            </a:custGeom>
            <a:noFill/>
            <a:ln w="38100">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9" name="Line 27"/>
            <p:cNvSpPr>
              <a:spLocks noChangeShapeType="1"/>
            </p:cNvSpPr>
            <p:nvPr/>
          </p:nvSpPr>
          <p:spPr bwMode="auto">
            <a:xfrm flipV="1">
              <a:off x="1704" y="3468"/>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0" name="Line 28"/>
            <p:cNvSpPr>
              <a:spLocks noChangeShapeType="1"/>
            </p:cNvSpPr>
            <p:nvPr/>
          </p:nvSpPr>
          <p:spPr bwMode="auto">
            <a:xfrm>
              <a:off x="1682" y="3468"/>
              <a:ext cx="5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Line 29"/>
            <p:cNvSpPr>
              <a:spLocks noChangeShapeType="1"/>
            </p:cNvSpPr>
            <p:nvPr/>
          </p:nvSpPr>
          <p:spPr bwMode="auto">
            <a:xfrm flipV="1">
              <a:off x="1877" y="3422"/>
              <a:ext cx="1" cy="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2" name="Line 30"/>
            <p:cNvSpPr>
              <a:spLocks noChangeShapeType="1"/>
            </p:cNvSpPr>
            <p:nvPr/>
          </p:nvSpPr>
          <p:spPr bwMode="auto">
            <a:xfrm>
              <a:off x="1855" y="3422"/>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3" name="Line 31"/>
            <p:cNvSpPr>
              <a:spLocks noChangeShapeType="1"/>
            </p:cNvSpPr>
            <p:nvPr/>
          </p:nvSpPr>
          <p:spPr bwMode="auto">
            <a:xfrm flipV="1">
              <a:off x="2231" y="3248"/>
              <a:ext cx="1" cy="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4" name="Line 32"/>
            <p:cNvSpPr>
              <a:spLocks noChangeShapeType="1"/>
            </p:cNvSpPr>
            <p:nvPr/>
          </p:nvSpPr>
          <p:spPr bwMode="auto">
            <a:xfrm>
              <a:off x="2209" y="3248"/>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5" name="Line 33"/>
            <p:cNvSpPr>
              <a:spLocks noChangeShapeType="1"/>
            </p:cNvSpPr>
            <p:nvPr/>
          </p:nvSpPr>
          <p:spPr bwMode="auto">
            <a:xfrm flipV="1">
              <a:off x="2766" y="1307"/>
              <a:ext cx="1" cy="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6" name="Line 34"/>
            <p:cNvSpPr>
              <a:spLocks noChangeShapeType="1"/>
            </p:cNvSpPr>
            <p:nvPr/>
          </p:nvSpPr>
          <p:spPr bwMode="auto">
            <a:xfrm>
              <a:off x="2744" y="1307"/>
              <a:ext cx="5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7" name="Line 35"/>
            <p:cNvSpPr>
              <a:spLocks noChangeShapeType="1"/>
            </p:cNvSpPr>
            <p:nvPr/>
          </p:nvSpPr>
          <p:spPr bwMode="auto">
            <a:xfrm flipV="1">
              <a:off x="3337" y="1294"/>
              <a:ext cx="1" cy="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8" name="Line 36"/>
            <p:cNvSpPr>
              <a:spLocks noChangeShapeType="1"/>
            </p:cNvSpPr>
            <p:nvPr/>
          </p:nvSpPr>
          <p:spPr bwMode="auto">
            <a:xfrm>
              <a:off x="3314" y="1294"/>
              <a:ext cx="5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9" name="Line 37"/>
            <p:cNvSpPr>
              <a:spLocks noChangeShapeType="1"/>
            </p:cNvSpPr>
            <p:nvPr/>
          </p:nvSpPr>
          <p:spPr bwMode="auto">
            <a:xfrm flipV="1">
              <a:off x="4486" y="1274"/>
              <a:ext cx="1" cy="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0" name="Line 38"/>
            <p:cNvSpPr>
              <a:spLocks noChangeShapeType="1"/>
            </p:cNvSpPr>
            <p:nvPr/>
          </p:nvSpPr>
          <p:spPr bwMode="auto">
            <a:xfrm>
              <a:off x="4463" y="1274"/>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1" name="Line 39"/>
            <p:cNvSpPr>
              <a:spLocks noChangeShapeType="1"/>
            </p:cNvSpPr>
            <p:nvPr/>
          </p:nvSpPr>
          <p:spPr bwMode="auto">
            <a:xfrm>
              <a:off x="1704" y="3509"/>
              <a:ext cx="1" cy="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2" name="Line 40"/>
            <p:cNvSpPr>
              <a:spLocks noChangeShapeType="1"/>
            </p:cNvSpPr>
            <p:nvPr/>
          </p:nvSpPr>
          <p:spPr bwMode="auto">
            <a:xfrm>
              <a:off x="1682" y="3549"/>
              <a:ext cx="5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3" name="Line 41"/>
            <p:cNvSpPr>
              <a:spLocks noChangeShapeType="1"/>
            </p:cNvSpPr>
            <p:nvPr/>
          </p:nvSpPr>
          <p:spPr bwMode="auto">
            <a:xfrm>
              <a:off x="1877" y="3502"/>
              <a:ext cx="1" cy="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4" name="Line 42"/>
            <p:cNvSpPr>
              <a:spLocks noChangeShapeType="1"/>
            </p:cNvSpPr>
            <p:nvPr/>
          </p:nvSpPr>
          <p:spPr bwMode="auto">
            <a:xfrm>
              <a:off x="1855" y="3589"/>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5" name="Line 43"/>
            <p:cNvSpPr>
              <a:spLocks noChangeShapeType="1"/>
            </p:cNvSpPr>
            <p:nvPr/>
          </p:nvSpPr>
          <p:spPr bwMode="auto">
            <a:xfrm>
              <a:off x="2231" y="3295"/>
              <a:ext cx="1" cy="5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6" name="Line 44"/>
            <p:cNvSpPr>
              <a:spLocks noChangeShapeType="1"/>
            </p:cNvSpPr>
            <p:nvPr/>
          </p:nvSpPr>
          <p:spPr bwMode="auto">
            <a:xfrm>
              <a:off x="2209" y="3348"/>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7" name="Line 45"/>
            <p:cNvSpPr>
              <a:spLocks noChangeShapeType="1"/>
            </p:cNvSpPr>
            <p:nvPr/>
          </p:nvSpPr>
          <p:spPr bwMode="auto">
            <a:xfrm>
              <a:off x="2766" y="1354"/>
              <a:ext cx="1" cy="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8" name="Line 46"/>
            <p:cNvSpPr>
              <a:spLocks noChangeShapeType="1"/>
            </p:cNvSpPr>
            <p:nvPr/>
          </p:nvSpPr>
          <p:spPr bwMode="auto">
            <a:xfrm>
              <a:off x="2744" y="1408"/>
              <a:ext cx="5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9" name="Line 47"/>
            <p:cNvSpPr>
              <a:spLocks noChangeShapeType="1"/>
            </p:cNvSpPr>
            <p:nvPr/>
          </p:nvSpPr>
          <p:spPr bwMode="auto">
            <a:xfrm>
              <a:off x="3337" y="1341"/>
              <a:ext cx="1" cy="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0" name="Line 48"/>
            <p:cNvSpPr>
              <a:spLocks noChangeShapeType="1"/>
            </p:cNvSpPr>
            <p:nvPr/>
          </p:nvSpPr>
          <p:spPr bwMode="auto">
            <a:xfrm>
              <a:off x="3314" y="1387"/>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1" name="Line 49"/>
            <p:cNvSpPr>
              <a:spLocks noChangeShapeType="1"/>
            </p:cNvSpPr>
            <p:nvPr/>
          </p:nvSpPr>
          <p:spPr bwMode="auto">
            <a:xfrm>
              <a:off x="4486" y="1320"/>
              <a:ext cx="1" cy="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2" name="Line 50"/>
            <p:cNvSpPr>
              <a:spLocks noChangeShapeType="1"/>
            </p:cNvSpPr>
            <p:nvPr/>
          </p:nvSpPr>
          <p:spPr bwMode="auto">
            <a:xfrm>
              <a:off x="4463" y="1367"/>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3" name="Freeform 51"/>
            <p:cNvSpPr>
              <a:spLocks/>
            </p:cNvSpPr>
            <p:nvPr/>
          </p:nvSpPr>
          <p:spPr bwMode="auto">
            <a:xfrm>
              <a:off x="1118" y="3468"/>
              <a:ext cx="101" cy="95"/>
            </a:xfrm>
            <a:custGeom>
              <a:avLst/>
              <a:gdLst>
                <a:gd name="T0" fmla="*/ 6 w 109"/>
                <a:gd name="T1" fmla="*/ 0 h 110"/>
                <a:gd name="T2" fmla="*/ 6 w 109"/>
                <a:gd name="T3" fmla="*/ 3 h 110"/>
                <a:gd name="T4" fmla="*/ 6 w 109"/>
                <a:gd name="T5" fmla="*/ 3 h 110"/>
                <a:gd name="T6" fmla="*/ 0 w 109"/>
                <a:gd name="T7" fmla="*/ 3 h 110"/>
                <a:gd name="T8" fmla="*/ 6 w 109"/>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10">
                  <a:moveTo>
                    <a:pt x="55" y="0"/>
                  </a:moveTo>
                  <a:lnTo>
                    <a:pt x="109" y="55"/>
                  </a:lnTo>
                  <a:lnTo>
                    <a:pt x="55" y="110"/>
                  </a:lnTo>
                  <a:lnTo>
                    <a:pt x="0" y="55"/>
                  </a:lnTo>
                  <a:lnTo>
                    <a:pt x="55" y="0"/>
                  </a:lnTo>
                  <a:close/>
                </a:path>
              </a:pathLst>
            </a:custGeom>
            <a:solidFill>
              <a:srgbClr val="800000"/>
            </a:solidFill>
            <a:ln w="12700">
              <a:solidFill>
                <a:srgbClr val="000000"/>
              </a:solidFill>
              <a:prstDash val="solid"/>
              <a:round/>
              <a:headEnd/>
              <a:tailEnd/>
            </a:ln>
          </p:spPr>
          <p:txBody>
            <a:bodyPr/>
            <a:lstStyle/>
            <a:p>
              <a:endParaRPr lang="en-US"/>
            </a:p>
          </p:txBody>
        </p:sp>
        <p:sp>
          <p:nvSpPr>
            <p:cNvPr id="18494" name="Freeform 52"/>
            <p:cNvSpPr>
              <a:spLocks/>
            </p:cNvSpPr>
            <p:nvPr/>
          </p:nvSpPr>
          <p:spPr bwMode="auto">
            <a:xfrm>
              <a:off x="1227" y="3468"/>
              <a:ext cx="101" cy="95"/>
            </a:xfrm>
            <a:custGeom>
              <a:avLst/>
              <a:gdLst>
                <a:gd name="T0" fmla="*/ 6 w 109"/>
                <a:gd name="T1" fmla="*/ 0 h 110"/>
                <a:gd name="T2" fmla="*/ 6 w 109"/>
                <a:gd name="T3" fmla="*/ 3 h 110"/>
                <a:gd name="T4" fmla="*/ 6 w 109"/>
                <a:gd name="T5" fmla="*/ 3 h 110"/>
                <a:gd name="T6" fmla="*/ 0 w 109"/>
                <a:gd name="T7" fmla="*/ 3 h 110"/>
                <a:gd name="T8" fmla="*/ 6 w 109"/>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10">
                  <a:moveTo>
                    <a:pt x="55" y="0"/>
                  </a:moveTo>
                  <a:lnTo>
                    <a:pt x="109" y="55"/>
                  </a:lnTo>
                  <a:lnTo>
                    <a:pt x="55" y="110"/>
                  </a:lnTo>
                  <a:lnTo>
                    <a:pt x="0" y="55"/>
                  </a:lnTo>
                  <a:lnTo>
                    <a:pt x="55" y="0"/>
                  </a:lnTo>
                  <a:close/>
                </a:path>
              </a:pathLst>
            </a:custGeom>
            <a:solidFill>
              <a:srgbClr val="800000"/>
            </a:solidFill>
            <a:ln w="12700">
              <a:solidFill>
                <a:srgbClr val="000000"/>
              </a:solidFill>
              <a:prstDash val="solid"/>
              <a:round/>
              <a:headEnd/>
              <a:tailEnd/>
            </a:ln>
          </p:spPr>
          <p:txBody>
            <a:bodyPr/>
            <a:lstStyle/>
            <a:p>
              <a:endParaRPr lang="en-US"/>
            </a:p>
          </p:txBody>
        </p:sp>
        <p:sp>
          <p:nvSpPr>
            <p:cNvPr id="18495" name="Freeform 53"/>
            <p:cNvSpPr>
              <a:spLocks/>
            </p:cNvSpPr>
            <p:nvPr/>
          </p:nvSpPr>
          <p:spPr bwMode="auto">
            <a:xfrm>
              <a:off x="1320" y="3468"/>
              <a:ext cx="101" cy="95"/>
            </a:xfrm>
            <a:custGeom>
              <a:avLst/>
              <a:gdLst>
                <a:gd name="T0" fmla="*/ 6 w 109"/>
                <a:gd name="T1" fmla="*/ 0 h 110"/>
                <a:gd name="T2" fmla="*/ 6 w 109"/>
                <a:gd name="T3" fmla="*/ 3 h 110"/>
                <a:gd name="T4" fmla="*/ 6 w 109"/>
                <a:gd name="T5" fmla="*/ 3 h 110"/>
                <a:gd name="T6" fmla="*/ 0 w 109"/>
                <a:gd name="T7" fmla="*/ 3 h 110"/>
                <a:gd name="T8" fmla="*/ 6 w 109"/>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10">
                  <a:moveTo>
                    <a:pt x="55" y="0"/>
                  </a:moveTo>
                  <a:lnTo>
                    <a:pt x="109" y="55"/>
                  </a:lnTo>
                  <a:lnTo>
                    <a:pt x="55" y="110"/>
                  </a:lnTo>
                  <a:lnTo>
                    <a:pt x="0" y="55"/>
                  </a:lnTo>
                  <a:lnTo>
                    <a:pt x="55" y="0"/>
                  </a:lnTo>
                  <a:close/>
                </a:path>
              </a:pathLst>
            </a:custGeom>
            <a:solidFill>
              <a:srgbClr val="800000"/>
            </a:solidFill>
            <a:ln w="12700">
              <a:solidFill>
                <a:srgbClr val="000000"/>
              </a:solidFill>
              <a:prstDash val="solid"/>
              <a:round/>
              <a:headEnd/>
              <a:tailEnd/>
            </a:ln>
          </p:spPr>
          <p:txBody>
            <a:bodyPr/>
            <a:lstStyle/>
            <a:p>
              <a:endParaRPr lang="en-US"/>
            </a:p>
          </p:txBody>
        </p:sp>
        <p:sp>
          <p:nvSpPr>
            <p:cNvPr id="18496" name="Freeform 54"/>
            <p:cNvSpPr>
              <a:spLocks/>
            </p:cNvSpPr>
            <p:nvPr/>
          </p:nvSpPr>
          <p:spPr bwMode="auto">
            <a:xfrm>
              <a:off x="1537" y="3468"/>
              <a:ext cx="101" cy="95"/>
            </a:xfrm>
            <a:custGeom>
              <a:avLst/>
              <a:gdLst>
                <a:gd name="T0" fmla="*/ 6 w 109"/>
                <a:gd name="T1" fmla="*/ 0 h 110"/>
                <a:gd name="T2" fmla="*/ 6 w 109"/>
                <a:gd name="T3" fmla="*/ 3 h 110"/>
                <a:gd name="T4" fmla="*/ 6 w 109"/>
                <a:gd name="T5" fmla="*/ 3 h 110"/>
                <a:gd name="T6" fmla="*/ 0 w 109"/>
                <a:gd name="T7" fmla="*/ 3 h 110"/>
                <a:gd name="T8" fmla="*/ 6 w 109"/>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10">
                  <a:moveTo>
                    <a:pt x="55" y="0"/>
                  </a:moveTo>
                  <a:lnTo>
                    <a:pt x="109" y="55"/>
                  </a:lnTo>
                  <a:lnTo>
                    <a:pt x="55" y="110"/>
                  </a:lnTo>
                  <a:lnTo>
                    <a:pt x="0" y="55"/>
                  </a:lnTo>
                  <a:lnTo>
                    <a:pt x="55" y="0"/>
                  </a:lnTo>
                  <a:close/>
                </a:path>
              </a:pathLst>
            </a:custGeom>
            <a:solidFill>
              <a:srgbClr val="800000"/>
            </a:solidFill>
            <a:ln w="12700">
              <a:solidFill>
                <a:srgbClr val="000000"/>
              </a:solidFill>
              <a:prstDash val="solid"/>
              <a:round/>
              <a:headEnd/>
              <a:tailEnd/>
            </a:ln>
          </p:spPr>
          <p:txBody>
            <a:bodyPr/>
            <a:lstStyle/>
            <a:p>
              <a:endParaRPr lang="en-US"/>
            </a:p>
          </p:txBody>
        </p:sp>
        <p:sp>
          <p:nvSpPr>
            <p:cNvPr id="18497" name="Freeform 55"/>
            <p:cNvSpPr>
              <a:spLocks/>
            </p:cNvSpPr>
            <p:nvPr/>
          </p:nvSpPr>
          <p:spPr bwMode="auto">
            <a:xfrm>
              <a:off x="1653" y="3462"/>
              <a:ext cx="101" cy="94"/>
            </a:xfrm>
            <a:custGeom>
              <a:avLst/>
              <a:gdLst>
                <a:gd name="T0" fmla="*/ 6 w 109"/>
                <a:gd name="T1" fmla="*/ 0 h 109"/>
                <a:gd name="T2" fmla="*/ 6 w 109"/>
                <a:gd name="T3" fmla="*/ 3 h 109"/>
                <a:gd name="T4" fmla="*/ 6 w 109"/>
                <a:gd name="T5" fmla="*/ 3 h 109"/>
                <a:gd name="T6" fmla="*/ 0 w 109"/>
                <a:gd name="T7" fmla="*/ 3 h 109"/>
                <a:gd name="T8" fmla="*/ 6 w 109"/>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09">
                  <a:moveTo>
                    <a:pt x="55" y="0"/>
                  </a:moveTo>
                  <a:lnTo>
                    <a:pt x="109" y="54"/>
                  </a:lnTo>
                  <a:lnTo>
                    <a:pt x="55" y="109"/>
                  </a:lnTo>
                  <a:lnTo>
                    <a:pt x="0" y="54"/>
                  </a:lnTo>
                  <a:lnTo>
                    <a:pt x="55" y="0"/>
                  </a:lnTo>
                  <a:close/>
                </a:path>
              </a:pathLst>
            </a:custGeom>
            <a:solidFill>
              <a:srgbClr val="800000"/>
            </a:solidFill>
            <a:ln w="12700">
              <a:solidFill>
                <a:srgbClr val="000000"/>
              </a:solidFill>
              <a:prstDash val="solid"/>
              <a:round/>
              <a:headEnd/>
              <a:tailEnd/>
            </a:ln>
          </p:spPr>
          <p:txBody>
            <a:bodyPr/>
            <a:lstStyle/>
            <a:p>
              <a:endParaRPr lang="en-US"/>
            </a:p>
          </p:txBody>
        </p:sp>
        <p:sp>
          <p:nvSpPr>
            <p:cNvPr id="18498" name="Freeform 56"/>
            <p:cNvSpPr>
              <a:spLocks/>
            </p:cNvSpPr>
            <p:nvPr/>
          </p:nvSpPr>
          <p:spPr bwMode="auto">
            <a:xfrm>
              <a:off x="1826" y="3455"/>
              <a:ext cx="101" cy="94"/>
            </a:xfrm>
            <a:custGeom>
              <a:avLst/>
              <a:gdLst>
                <a:gd name="T0" fmla="*/ 6 w 109"/>
                <a:gd name="T1" fmla="*/ 0 h 109"/>
                <a:gd name="T2" fmla="*/ 6 w 109"/>
                <a:gd name="T3" fmla="*/ 3 h 109"/>
                <a:gd name="T4" fmla="*/ 6 w 109"/>
                <a:gd name="T5" fmla="*/ 3 h 109"/>
                <a:gd name="T6" fmla="*/ 0 w 109"/>
                <a:gd name="T7" fmla="*/ 3 h 109"/>
                <a:gd name="T8" fmla="*/ 6 w 109"/>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09">
                  <a:moveTo>
                    <a:pt x="55" y="0"/>
                  </a:moveTo>
                  <a:lnTo>
                    <a:pt x="109" y="54"/>
                  </a:lnTo>
                  <a:lnTo>
                    <a:pt x="55" y="109"/>
                  </a:lnTo>
                  <a:lnTo>
                    <a:pt x="0" y="54"/>
                  </a:lnTo>
                  <a:lnTo>
                    <a:pt x="55" y="0"/>
                  </a:lnTo>
                  <a:close/>
                </a:path>
              </a:pathLst>
            </a:custGeom>
            <a:solidFill>
              <a:srgbClr val="800000"/>
            </a:solidFill>
            <a:ln w="12700">
              <a:solidFill>
                <a:srgbClr val="000000"/>
              </a:solidFill>
              <a:prstDash val="solid"/>
              <a:round/>
              <a:headEnd/>
              <a:tailEnd/>
            </a:ln>
          </p:spPr>
          <p:txBody>
            <a:bodyPr/>
            <a:lstStyle/>
            <a:p>
              <a:endParaRPr lang="en-US"/>
            </a:p>
          </p:txBody>
        </p:sp>
        <p:sp>
          <p:nvSpPr>
            <p:cNvPr id="18499" name="Freeform 57"/>
            <p:cNvSpPr>
              <a:spLocks/>
            </p:cNvSpPr>
            <p:nvPr/>
          </p:nvSpPr>
          <p:spPr bwMode="auto">
            <a:xfrm>
              <a:off x="2180" y="3248"/>
              <a:ext cx="101" cy="93"/>
            </a:xfrm>
            <a:custGeom>
              <a:avLst/>
              <a:gdLst>
                <a:gd name="T0" fmla="*/ 6 w 109"/>
                <a:gd name="T1" fmla="*/ 0 h 109"/>
                <a:gd name="T2" fmla="*/ 6 w 109"/>
                <a:gd name="T3" fmla="*/ 3 h 109"/>
                <a:gd name="T4" fmla="*/ 6 w 109"/>
                <a:gd name="T5" fmla="*/ 3 h 109"/>
                <a:gd name="T6" fmla="*/ 0 w 109"/>
                <a:gd name="T7" fmla="*/ 3 h 109"/>
                <a:gd name="T8" fmla="*/ 6 w 109"/>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09">
                  <a:moveTo>
                    <a:pt x="55" y="0"/>
                  </a:moveTo>
                  <a:lnTo>
                    <a:pt x="109" y="55"/>
                  </a:lnTo>
                  <a:lnTo>
                    <a:pt x="55" y="109"/>
                  </a:lnTo>
                  <a:lnTo>
                    <a:pt x="0" y="55"/>
                  </a:lnTo>
                  <a:lnTo>
                    <a:pt x="55" y="0"/>
                  </a:lnTo>
                  <a:close/>
                </a:path>
              </a:pathLst>
            </a:custGeom>
            <a:solidFill>
              <a:srgbClr val="800000"/>
            </a:solidFill>
            <a:ln w="12700">
              <a:solidFill>
                <a:srgbClr val="000000"/>
              </a:solidFill>
              <a:prstDash val="solid"/>
              <a:round/>
              <a:headEnd/>
              <a:tailEnd/>
            </a:ln>
          </p:spPr>
          <p:txBody>
            <a:bodyPr/>
            <a:lstStyle/>
            <a:p>
              <a:endParaRPr lang="en-US"/>
            </a:p>
          </p:txBody>
        </p:sp>
        <p:sp>
          <p:nvSpPr>
            <p:cNvPr id="18500" name="Freeform 58"/>
            <p:cNvSpPr>
              <a:spLocks/>
            </p:cNvSpPr>
            <p:nvPr/>
          </p:nvSpPr>
          <p:spPr bwMode="auto">
            <a:xfrm>
              <a:off x="2715" y="1307"/>
              <a:ext cx="101" cy="94"/>
            </a:xfrm>
            <a:custGeom>
              <a:avLst/>
              <a:gdLst>
                <a:gd name="T0" fmla="*/ 6 w 109"/>
                <a:gd name="T1" fmla="*/ 0 h 109"/>
                <a:gd name="T2" fmla="*/ 6 w 109"/>
                <a:gd name="T3" fmla="*/ 3 h 109"/>
                <a:gd name="T4" fmla="*/ 6 w 109"/>
                <a:gd name="T5" fmla="*/ 3 h 109"/>
                <a:gd name="T6" fmla="*/ 0 w 109"/>
                <a:gd name="T7" fmla="*/ 3 h 109"/>
                <a:gd name="T8" fmla="*/ 6 w 109"/>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09">
                  <a:moveTo>
                    <a:pt x="55" y="0"/>
                  </a:moveTo>
                  <a:lnTo>
                    <a:pt x="109" y="54"/>
                  </a:lnTo>
                  <a:lnTo>
                    <a:pt x="55" y="109"/>
                  </a:lnTo>
                  <a:lnTo>
                    <a:pt x="0" y="54"/>
                  </a:lnTo>
                  <a:lnTo>
                    <a:pt x="55" y="0"/>
                  </a:lnTo>
                  <a:close/>
                </a:path>
              </a:pathLst>
            </a:custGeom>
            <a:solidFill>
              <a:srgbClr val="800000"/>
            </a:solidFill>
            <a:ln w="12700">
              <a:solidFill>
                <a:srgbClr val="000000"/>
              </a:solidFill>
              <a:prstDash val="solid"/>
              <a:round/>
              <a:headEnd/>
              <a:tailEnd/>
            </a:ln>
          </p:spPr>
          <p:txBody>
            <a:bodyPr/>
            <a:lstStyle/>
            <a:p>
              <a:endParaRPr lang="en-US"/>
            </a:p>
          </p:txBody>
        </p:sp>
        <p:sp>
          <p:nvSpPr>
            <p:cNvPr id="18501" name="Freeform 59"/>
            <p:cNvSpPr>
              <a:spLocks/>
            </p:cNvSpPr>
            <p:nvPr/>
          </p:nvSpPr>
          <p:spPr bwMode="auto">
            <a:xfrm>
              <a:off x="3286" y="1294"/>
              <a:ext cx="101" cy="93"/>
            </a:xfrm>
            <a:custGeom>
              <a:avLst/>
              <a:gdLst>
                <a:gd name="T0" fmla="*/ 6 w 109"/>
                <a:gd name="T1" fmla="*/ 0 h 109"/>
                <a:gd name="T2" fmla="*/ 6 w 109"/>
                <a:gd name="T3" fmla="*/ 3 h 109"/>
                <a:gd name="T4" fmla="*/ 6 w 109"/>
                <a:gd name="T5" fmla="*/ 3 h 109"/>
                <a:gd name="T6" fmla="*/ 0 w 109"/>
                <a:gd name="T7" fmla="*/ 3 h 109"/>
                <a:gd name="T8" fmla="*/ 6 w 109"/>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09">
                  <a:moveTo>
                    <a:pt x="55" y="0"/>
                  </a:moveTo>
                  <a:lnTo>
                    <a:pt x="109" y="55"/>
                  </a:lnTo>
                  <a:lnTo>
                    <a:pt x="55" y="109"/>
                  </a:lnTo>
                  <a:lnTo>
                    <a:pt x="0" y="55"/>
                  </a:lnTo>
                  <a:lnTo>
                    <a:pt x="55" y="0"/>
                  </a:lnTo>
                  <a:close/>
                </a:path>
              </a:pathLst>
            </a:custGeom>
            <a:solidFill>
              <a:srgbClr val="800000"/>
            </a:solidFill>
            <a:ln w="12700">
              <a:solidFill>
                <a:srgbClr val="000000"/>
              </a:solidFill>
              <a:prstDash val="solid"/>
              <a:round/>
              <a:headEnd/>
              <a:tailEnd/>
            </a:ln>
          </p:spPr>
          <p:txBody>
            <a:bodyPr/>
            <a:lstStyle/>
            <a:p>
              <a:endParaRPr lang="en-US"/>
            </a:p>
          </p:txBody>
        </p:sp>
        <p:sp>
          <p:nvSpPr>
            <p:cNvPr id="18502" name="Freeform 60"/>
            <p:cNvSpPr>
              <a:spLocks/>
            </p:cNvSpPr>
            <p:nvPr/>
          </p:nvSpPr>
          <p:spPr bwMode="auto">
            <a:xfrm>
              <a:off x="4435" y="1274"/>
              <a:ext cx="101" cy="93"/>
            </a:xfrm>
            <a:custGeom>
              <a:avLst/>
              <a:gdLst>
                <a:gd name="T0" fmla="*/ 6 w 109"/>
                <a:gd name="T1" fmla="*/ 0 h 109"/>
                <a:gd name="T2" fmla="*/ 6 w 109"/>
                <a:gd name="T3" fmla="*/ 3 h 109"/>
                <a:gd name="T4" fmla="*/ 6 w 109"/>
                <a:gd name="T5" fmla="*/ 3 h 109"/>
                <a:gd name="T6" fmla="*/ 0 w 109"/>
                <a:gd name="T7" fmla="*/ 3 h 109"/>
                <a:gd name="T8" fmla="*/ 6 w 109"/>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09">
                  <a:moveTo>
                    <a:pt x="55" y="0"/>
                  </a:moveTo>
                  <a:lnTo>
                    <a:pt x="109" y="54"/>
                  </a:lnTo>
                  <a:lnTo>
                    <a:pt x="55" y="109"/>
                  </a:lnTo>
                  <a:lnTo>
                    <a:pt x="0" y="54"/>
                  </a:lnTo>
                  <a:lnTo>
                    <a:pt x="55" y="0"/>
                  </a:lnTo>
                  <a:close/>
                </a:path>
              </a:pathLst>
            </a:custGeom>
            <a:solidFill>
              <a:srgbClr val="800000"/>
            </a:solidFill>
            <a:ln w="12700">
              <a:solidFill>
                <a:srgbClr val="000000"/>
              </a:solidFill>
              <a:prstDash val="solid"/>
              <a:round/>
              <a:headEnd/>
              <a:tailEnd/>
            </a:ln>
          </p:spPr>
          <p:txBody>
            <a:bodyPr/>
            <a:lstStyle/>
            <a:p>
              <a:endParaRPr lang="en-US"/>
            </a:p>
          </p:txBody>
        </p:sp>
        <p:sp>
          <p:nvSpPr>
            <p:cNvPr id="18503" name="Line 61"/>
            <p:cNvSpPr>
              <a:spLocks noChangeShapeType="1"/>
            </p:cNvSpPr>
            <p:nvPr/>
          </p:nvSpPr>
          <p:spPr bwMode="auto">
            <a:xfrm>
              <a:off x="4709" y="1066"/>
              <a:ext cx="1" cy="249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4" name="Line 62"/>
            <p:cNvSpPr>
              <a:spLocks noChangeShapeType="1"/>
            </p:cNvSpPr>
            <p:nvPr/>
          </p:nvSpPr>
          <p:spPr bwMode="auto">
            <a:xfrm>
              <a:off x="4673" y="3563"/>
              <a:ext cx="72"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5" name="Line 63"/>
            <p:cNvSpPr>
              <a:spLocks noChangeShapeType="1"/>
            </p:cNvSpPr>
            <p:nvPr/>
          </p:nvSpPr>
          <p:spPr bwMode="auto">
            <a:xfrm>
              <a:off x="4673" y="2318"/>
              <a:ext cx="72"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6" name="Line 64"/>
            <p:cNvSpPr>
              <a:spLocks noChangeShapeType="1"/>
            </p:cNvSpPr>
            <p:nvPr/>
          </p:nvSpPr>
          <p:spPr bwMode="auto">
            <a:xfrm>
              <a:off x="4673" y="1066"/>
              <a:ext cx="72"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7" name="Freeform 65"/>
            <p:cNvSpPr>
              <a:spLocks/>
            </p:cNvSpPr>
            <p:nvPr/>
          </p:nvSpPr>
          <p:spPr bwMode="auto">
            <a:xfrm>
              <a:off x="1169" y="1133"/>
              <a:ext cx="3317" cy="1580"/>
            </a:xfrm>
            <a:custGeom>
              <a:avLst/>
              <a:gdLst>
                <a:gd name="T0" fmla="*/ 0 w 459"/>
                <a:gd name="T1" fmla="*/ 2147483646 h 236"/>
                <a:gd name="T2" fmla="*/ 2147483646 w 459"/>
                <a:gd name="T3" fmla="*/ 2147483646 h 236"/>
                <a:gd name="T4" fmla="*/ 2147483646 w 459"/>
                <a:gd name="T5" fmla="*/ 2147483646 h 236"/>
                <a:gd name="T6" fmla="*/ 2147483646 w 459"/>
                <a:gd name="T7" fmla="*/ 2147483646 h 236"/>
                <a:gd name="T8" fmla="*/ 2147483646 w 459"/>
                <a:gd name="T9" fmla="*/ 2147483646 h 236"/>
                <a:gd name="T10" fmla="*/ 2147483646 w 459"/>
                <a:gd name="T11" fmla="*/ 2147483646 h 236"/>
                <a:gd name="T12" fmla="*/ 2147483646 w 459"/>
                <a:gd name="T13" fmla="*/ 2147483646 h 236"/>
                <a:gd name="T14" fmla="*/ 2147483646 w 459"/>
                <a:gd name="T15" fmla="*/ 0 h 236"/>
                <a:gd name="T16" fmla="*/ 2147483646 w 459"/>
                <a:gd name="T17" fmla="*/ 2147483646 h 236"/>
                <a:gd name="T18" fmla="*/ 2147483646 w 459"/>
                <a:gd name="T19" fmla="*/ 2147483646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9" h="236">
                  <a:moveTo>
                    <a:pt x="0" y="236"/>
                  </a:moveTo>
                  <a:lnTo>
                    <a:pt x="15" y="227"/>
                  </a:lnTo>
                  <a:lnTo>
                    <a:pt x="28" y="215"/>
                  </a:lnTo>
                  <a:lnTo>
                    <a:pt x="58" y="229"/>
                  </a:lnTo>
                  <a:lnTo>
                    <a:pt x="74" y="187"/>
                  </a:lnTo>
                  <a:lnTo>
                    <a:pt x="98" y="109"/>
                  </a:lnTo>
                  <a:lnTo>
                    <a:pt x="147" y="48"/>
                  </a:lnTo>
                  <a:lnTo>
                    <a:pt x="221" y="0"/>
                  </a:lnTo>
                  <a:lnTo>
                    <a:pt x="300" y="57"/>
                  </a:lnTo>
                  <a:lnTo>
                    <a:pt x="459" y="91"/>
                  </a:lnTo>
                </a:path>
              </a:pathLst>
            </a:custGeom>
            <a:noFill/>
            <a:ln w="381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8" name="Line 66"/>
            <p:cNvSpPr>
              <a:spLocks noChangeShapeType="1"/>
            </p:cNvSpPr>
            <p:nvPr/>
          </p:nvSpPr>
          <p:spPr bwMode="auto">
            <a:xfrm flipV="1">
              <a:off x="1169" y="2592"/>
              <a:ext cx="1" cy="1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9" name="Line 67"/>
            <p:cNvSpPr>
              <a:spLocks noChangeShapeType="1"/>
            </p:cNvSpPr>
            <p:nvPr/>
          </p:nvSpPr>
          <p:spPr bwMode="auto">
            <a:xfrm>
              <a:off x="1147" y="2592"/>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0" name="Line 68"/>
            <p:cNvSpPr>
              <a:spLocks noChangeShapeType="1"/>
            </p:cNvSpPr>
            <p:nvPr/>
          </p:nvSpPr>
          <p:spPr bwMode="auto">
            <a:xfrm flipV="1">
              <a:off x="1277" y="2592"/>
              <a:ext cx="1" cy="6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1" name="Line 69"/>
            <p:cNvSpPr>
              <a:spLocks noChangeShapeType="1"/>
            </p:cNvSpPr>
            <p:nvPr/>
          </p:nvSpPr>
          <p:spPr bwMode="auto">
            <a:xfrm>
              <a:off x="1255" y="2592"/>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2" name="Line 70"/>
            <p:cNvSpPr>
              <a:spLocks noChangeShapeType="1"/>
            </p:cNvSpPr>
            <p:nvPr/>
          </p:nvSpPr>
          <p:spPr bwMode="auto">
            <a:xfrm flipV="1">
              <a:off x="1371" y="2512"/>
              <a:ext cx="1"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3" name="Line 71"/>
            <p:cNvSpPr>
              <a:spLocks noChangeShapeType="1"/>
            </p:cNvSpPr>
            <p:nvPr/>
          </p:nvSpPr>
          <p:spPr bwMode="auto">
            <a:xfrm>
              <a:off x="1350" y="2512"/>
              <a:ext cx="5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 name="Line 72"/>
            <p:cNvSpPr>
              <a:spLocks noChangeShapeType="1"/>
            </p:cNvSpPr>
            <p:nvPr/>
          </p:nvSpPr>
          <p:spPr bwMode="auto">
            <a:xfrm flipV="1">
              <a:off x="1588" y="2632"/>
              <a:ext cx="1" cy="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 name="Line 73"/>
            <p:cNvSpPr>
              <a:spLocks noChangeShapeType="1"/>
            </p:cNvSpPr>
            <p:nvPr/>
          </p:nvSpPr>
          <p:spPr bwMode="auto">
            <a:xfrm>
              <a:off x="1566" y="2632"/>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6" name="Line 74"/>
            <p:cNvSpPr>
              <a:spLocks noChangeShapeType="1"/>
            </p:cNvSpPr>
            <p:nvPr/>
          </p:nvSpPr>
          <p:spPr bwMode="auto">
            <a:xfrm flipV="1">
              <a:off x="1704" y="2325"/>
              <a:ext cx="1"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7" name="Line 75"/>
            <p:cNvSpPr>
              <a:spLocks noChangeShapeType="1"/>
            </p:cNvSpPr>
            <p:nvPr/>
          </p:nvSpPr>
          <p:spPr bwMode="auto">
            <a:xfrm>
              <a:off x="1682" y="2325"/>
              <a:ext cx="5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8" name="Line 76"/>
            <p:cNvSpPr>
              <a:spLocks noChangeShapeType="1"/>
            </p:cNvSpPr>
            <p:nvPr/>
          </p:nvSpPr>
          <p:spPr bwMode="auto">
            <a:xfrm flipV="1">
              <a:off x="1877" y="1662"/>
              <a:ext cx="1" cy="2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9" name="Line 77"/>
            <p:cNvSpPr>
              <a:spLocks noChangeShapeType="1"/>
            </p:cNvSpPr>
            <p:nvPr/>
          </p:nvSpPr>
          <p:spPr bwMode="auto">
            <a:xfrm>
              <a:off x="1855" y="1662"/>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0" name="Line 78"/>
            <p:cNvSpPr>
              <a:spLocks noChangeShapeType="1"/>
            </p:cNvSpPr>
            <p:nvPr/>
          </p:nvSpPr>
          <p:spPr bwMode="auto">
            <a:xfrm flipV="1">
              <a:off x="2231" y="1240"/>
              <a:ext cx="1" cy="2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1" name="Line 79"/>
            <p:cNvSpPr>
              <a:spLocks noChangeShapeType="1"/>
            </p:cNvSpPr>
            <p:nvPr/>
          </p:nvSpPr>
          <p:spPr bwMode="auto">
            <a:xfrm>
              <a:off x="2209" y="1240"/>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2" name="Line 80"/>
            <p:cNvSpPr>
              <a:spLocks noChangeShapeType="1"/>
            </p:cNvSpPr>
            <p:nvPr/>
          </p:nvSpPr>
          <p:spPr bwMode="auto">
            <a:xfrm flipV="1">
              <a:off x="2766" y="1026"/>
              <a:ext cx="1"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3" name="Line 81"/>
            <p:cNvSpPr>
              <a:spLocks noChangeShapeType="1"/>
            </p:cNvSpPr>
            <p:nvPr/>
          </p:nvSpPr>
          <p:spPr bwMode="auto">
            <a:xfrm>
              <a:off x="2744" y="1026"/>
              <a:ext cx="5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4" name="Line 82"/>
            <p:cNvSpPr>
              <a:spLocks noChangeShapeType="1"/>
            </p:cNvSpPr>
            <p:nvPr/>
          </p:nvSpPr>
          <p:spPr bwMode="auto">
            <a:xfrm flipV="1">
              <a:off x="3337" y="1495"/>
              <a:ext cx="1"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5" name="Line 83"/>
            <p:cNvSpPr>
              <a:spLocks noChangeShapeType="1"/>
            </p:cNvSpPr>
            <p:nvPr/>
          </p:nvSpPr>
          <p:spPr bwMode="auto">
            <a:xfrm>
              <a:off x="3314" y="1495"/>
              <a:ext cx="5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6" name="Line 84"/>
            <p:cNvSpPr>
              <a:spLocks noChangeShapeType="1"/>
            </p:cNvSpPr>
            <p:nvPr/>
          </p:nvSpPr>
          <p:spPr bwMode="auto">
            <a:xfrm flipV="1">
              <a:off x="4486" y="1514"/>
              <a:ext cx="1" cy="2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7" name="Line 85"/>
            <p:cNvSpPr>
              <a:spLocks noChangeShapeType="1"/>
            </p:cNvSpPr>
            <p:nvPr/>
          </p:nvSpPr>
          <p:spPr bwMode="auto">
            <a:xfrm>
              <a:off x="4463" y="1514"/>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8" name="Line 86"/>
            <p:cNvSpPr>
              <a:spLocks noChangeShapeType="1"/>
            </p:cNvSpPr>
            <p:nvPr/>
          </p:nvSpPr>
          <p:spPr bwMode="auto">
            <a:xfrm>
              <a:off x="1169" y="2713"/>
              <a:ext cx="1" cy="1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9" name="Line 87"/>
            <p:cNvSpPr>
              <a:spLocks noChangeShapeType="1"/>
            </p:cNvSpPr>
            <p:nvPr/>
          </p:nvSpPr>
          <p:spPr bwMode="auto">
            <a:xfrm>
              <a:off x="1147" y="2873"/>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0" name="Line 88"/>
            <p:cNvSpPr>
              <a:spLocks noChangeShapeType="1"/>
            </p:cNvSpPr>
            <p:nvPr/>
          </p:nvSpPr>
          <p:spPr bwMode="auto">
            <a:xfrm>
              <a:off x="1277" y="2653"/>
              <a:ext cx="1" cy="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1" name="Line 89"/>
            <p:cNvSpPr>
              <a:spLocks noChangeShapeType="1"/>
            </p:cNvSpPr>
            <p:nvPr/>
          </p:nvSpPr>
          <p:spPr bwMode="auto">
            <a:xfrm>
              <a:off x="1255" y="2719"/>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2" name="Line 90"/>
            <p:cNvSpPr>
              <a:spLocks noChangeShapeType="1"/>
            </p:cNvSpPr>
            <p:nvPr/>
          </p:nvSpPr>
          <p:spPr bwMode="auto">
            <a:xfrm>
              <a:off x="1371" y="2572"/>
              <a:ext cx="1"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3" name="Line 91"/>
            <p:cNvSpPr>
              <a:spLocks noChangeShapeType="1"/>
            </p:cNvSpPr>
            <p:nvPr/>
          </p:nvSpPr>
          <p:spPr bwMode="auto">
            <a:xfrm>
              <a:off x="1350" y="2639"/>
              <a:ext cx="5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4" name="Line 92"/>
            <p:cNvSpPr>
              <a:spLocks noChangeShapeType="1"/>
            </p:cNvSpPr>
            <p:nvPr/>
          </p:nvSpPr>
          <p:spPr bwMode="auto">
            <a:xfrm>
              <a:off x="1588" y="2666"/>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5" name="Line 93"/>
            <p:cNvSpPr>
              <a:spLocks noChangeShapeType="1"/>
            </p:cNvSpPr>
            <p:nvPr/>
          </p:nvSpPr>
          <p:spPr bwMode="auto">
            <a:xfrm>
              <a:off x="1566" y="2699"/>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6" name="Line 94"/>
            <p:cNvSpPr>
              <a:spLocks noChangeShapeType="1"/>
            </p:cNvSpPr>
            <p:nvPr/>
          </p:nvSpPr>
          <p:spPr bwMode="auto">
            <a:xfrm>
              <a:off x="1704" y="2385"/>
              <a:ext cx="1"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7" name="Line 95"/>
            <p:cNvSpPr>
              <a:spLocks noChangeShapeType="1"/>
            </p:cNvSpPr>
            <p:nvPr/>
          </p:nvSpPr>
          <p:spPr bwMode="auto">
            <a:xfrm>
              <a:off x="1682" y="2452"/>
              <a:ext cx="5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8" name="Line 96"/>
            <p:cNvSpPr>
              <a:spLocks noChangeShapeType="1"/>
            </p:cNvSpPr>
            <p:nvPr/>
          </p:nvSpPr>
          <p:spPr bwMode="auto">
            <a:xfrm>
              <a:off x="1877" y="1863"/>
              <a:ext cx="1" cy="3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9" name="Line 97"/>
            <p:cNvSpPr>
              <a:spLocks noChangeShapeType="1"/>
            </p:cNvSpPr>
            <p:nvPr/>
          </p:nvSpPr>
          <p:spPr bwMode="auto">
            <a:xfrm>
              <a:off x="1855" y="2191"/>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0" name="Line 98"/>
            <p:cNvSpPr>
              <a:spLocks noChangeShapeType="1"/>
            </p:cNvSpPr>
            <p:nvPr/>
          </p:nvSpPr>
          <p:spPr bwMode="auto">
            <a:xfrm>
              <a:off x="2231" y="1454"/>
              <a:ext cx="1"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1" name="Line 99"/>
            <p:cNvSpPr>
              <a:spLocks noChangeShapeType="1"/>
            </p:cNvSpPr>
            <p:nvPr/>
          </p:nvSpPr>
          <p:spPr bwMode="auto">
            <a:xfrm>
              <a:off x="2209" y="1796"/>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2" name="Line 100"/>
            <p:cNvSpPr>
              <a:spLocks noChangeShapeType="1"/>
            </p:cNvSpPr>
            <p:nvPr/>
          </p:nvSpPr>
          <p:spPr bwMode="auto">
            <a:xfrm>
              <a:off x="2766" y="1133"/>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3" name="Line 101"/>
            <p:cNvSpPr>
              <a:spLocks noChangeShapeType="1"/>
            </p:cNvSpPr>
            <p:nvPr/>
          </p:nvSpPr>
          <p:spPr bwMode="auto">
            <a:xfrm>
              <a:off x="2744" y="1260"/>
              <a:ext cx="5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4" name="Line 102"/>
            <p:cNvSpPr>
              <a:spLocks noChangeShapeType="1"/>
            </p:cNvSpPr>
            <p:nvPr/>
          </p:nvSpPr>
          <p:spPr bwMode="auto">
            <a:xfrm>
              <a:off x="3337" y="1514"/>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5" name="Line 103"/>
            <p:cNvSpPr>
              <a:spLocks noChangeShapeType="1"/>
            </p:cNvSpPr>
            <p:nvPr/>
          </p:nvSpPr>
          <p:spPr bwMode="auto">
            <a:xfrm>
              <a:off x="3314" y="1542"/>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6" name="Line 104"/>
            <p:cNvSpPr>
              <a:spLocks noChangeShapeType="1"/>
            </p:cNvSpPr>
            <p:nvPr/>
          </p:nvSpPr>
          <p:spPr bwMode="auto">
            <a:xfrm>
              <a:off x="4486" y="1742"/>
              <a:ext cx="1" cy="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7" name="Line 105"/>
            <p:cNvSpPr>
              <a:spLocks noChangeShapeType="1"/>
            </p:cNvSpPr>
            <p:nvPr/>
          </p:nvSpPr>
          <p:spPr bwMode="auto">
            <a:xfrm>
              <a:off x="4463" y="2117"/>
              <a:ext cx="5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8" name="Oval 106"/>
            <p:cNvSpPr>
              <a:spLocks noChangeArrowheads="1"/>
            </p:cNvSpPr>
            <p:nvPr/>
          </p:nvSpPr>
          <p:spPr bwMode="auto">
            <a:xfrm>
              <a:off x="1118" y="2666"/>
              <a:ext cx="94" cy="86"/>
            </a:xfrm>
            <a:prstGeom prst="ellipse">
              <a:avLst/>
            </a:prstGeom>
            <a:solidFill>
              <a:srgbClr val="FF6600"/>
            </a:solidFill>
            <a:ln w="12700">
              <a:solidFill>
                <a:srgbClr val="000000"/>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000">
                <a:latin typeface="Times" pitchFamily="18" charset="0"/>
              </a:endParaRPr>
            </a:p>
          </p:txBody>
        </p:sp>
        <p:sp>
          <p:nvSpPr>
            <p:cNvPr id="18549" name="Oval 107"/>
            <p:cNvSpPr>
              <a:spLocks noChangeArrowheads="1"/>
            </p:cNvSpPr>
            <p:nvPr/>
          </p:nvSpPr>
          <p:spPr bwMode="auto">
            <a:xfrm>
              <a:off x="1227" y="2605"/>
              <a:ext cx="93" cy="87"/>
            </a:xfrm>
            <a:prstGeom prst="ellipse">
              <a:avLst/>
            </a:prstGeom>
            <a:solidFill>
              <a:srgbClr val="FF6600"/>
            </a:solidFill>
            <a:ln w="12700">
              <a:solidFill>
                <a:srgbClr val="000000"/>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000">
                <a:latin typeface="Times" pitchFamily="18" charset="0"/>
              </a:endParaRPr>
            </a:p>
          </p:txBody>
        </p:sp>
        <p:sp>
          <p:nvSpPr>
            <p:cNvPr id="18550" name="Oval 108"/>
            <p:cNvSpPr>
              <a:spLocks noChangeArrowheads="1"/>
            </p:cNvSpPr>
            <p:nvPr/>
          </p:nvSpPr>
          <p:spPr bwMode="auto">
            <a:xfrm>
              <a:off x="1320" y="2525"/>
              <a:ext cx="95" cy="87"/>
            </a:xfrm>
            <a:prstGeom prst="ellipse">
              <a:avLst/>
            </a:prstGeom>
            <a:solidFill>
              <a:srgbClr val="FF6600"/>
            </a:solidFill>
            <a:ln w="12700">
              <a:solidFill>
                <a:srgbClr val="000000"/>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000">
                <a:latin typeface="Times" pitchFamily="18" charset="0"/>
              </a:endParaRPr>
            </a:p>
          </p:txBody>
        </p:sp>
        <p:sp>
          <p:nvSpPr>
            <p:cNvPr id="18551" name="Oval 109"/>
            <p:cNvSpPr>
              <a:spLocks noChangeArrowheads="1"/>
            </p:cNvSpPr>
            <p:nvPr/>
          </p:nvSpPr>
          <p:spPr bwMode="auto">
            <a:xfrm>
              <a:off x="1537" y="2619"/>
              <a:ext cx="94" cy="87"/>
            </a:xfrm>
            <a:prstGeom prst="ellipse">
              <a:avLst/>
            </a:prstGeom>
            <a:solidFill>
              <a:srgbClr val="FF6600"/>
            </a:solidFill>
            <a:ln w="12700">
              <a:solidFill>
                <a:srgbClr val="000000"/>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000">
                <a:latin typeface="Times" pitchFamily="18" charset="0"/>
              </a:endParaRPr>
            </a:p>
          </p:txBody>
        </p:sp>
        <p:sp>
          <p:nvSpPr>
            <p:cNvPr id="18552" name="Oval 110"/>
            <p:cNvSpPr>
              <a:spLocks noChangeArrowheads="1"/>
            </p:cNvSpPr>
            <p:nvPr/>
          </p:nvSpPr>
          <p:spPr bwMode="auto">
            <a:xfrm>
              <a:off x="1653" y="2338"/>
              <a:ext cx="93" cy="86"/>
            </a:xfrm>
            <a:prstGeom prst="ellipse">
              <a:avLst/>
            </a:prstGeom>
            <a:solidFill>
              <a:srgbClr val="FF6600"/>
            </a:solidFill>
            <a:ln w="12700">
              <a:solidFill>
                <a:srgbClr val="000000"/>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000">
                <a:latin typeface="Times" pitchFamily="18" charset="0"/>
              </a:endParaRPr>
            </a:p>
          </p:txBody>
        </p:sp>
        <p:sp>
          <p:nvSpPr>
            <p:cNvPr id="18553" name="Oval 111"/>
            <p:cNvSpPr>
              <a:spLocks noChangeArrowheads="1"/>
            </p:cNvSpPr>
            <p:nvPr/>
          </p:nvSpPr>
          <p:spPr bwMode="auto">
            <a:xfrm>
              <a:off x="1826" y="1816"/>
              <a:ext cx="94" cy="87"/>
            </a:xfrm>
            <a:prstGeom prst="ellipse">
              <a:avLst/>
            </a:prstGeom>
            <a:solidFill>
              <a:srgbClr val="FF6600"/>
            </a:solidFill>
            <a:ln w="12700">
              <a:solidFill>
                <a:srgbClr val="000000"/>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000">
                <a:latin typeface="Times" pitchFamily="18" charset="0"/>
              </a:endParaRPr>
            </a:p>
          </p:txBody>
        </p:sp>
        <p:sp>
          <p:nvSpPr>
            <p:cNvPr id="18554" name="Oval 112"/>
            <p:cNvSpPr>
              <a:spLocks noChangeArrowheads="1"/>
            </p:cNvSpPr>
            <p:nvPr/>
          </p:nvSpPr>
          <p:spPr bwMode="auto">
            <a:xfrm>
              <a:off x="2180" y="1408"/>
              <a:ext cx="95" cy="87"/>
            </a:xfrm>
            <a:prstGeom prst="ellipse">
              <a:avLst/>
            </a:prstGeom>
            <a:solidFill>
              <a:srgbClr val="FF6600"/>
            </a:solidFill>
            <a:ln w="12700">
              <a:solidFill>
                <a:srgbClr val="000000"/>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000">
                <a:latin typeface="Times" pitchFamily="18" charset="0"/>
              </a:endParaRPr>
            </a:p>
          </p:txBody>
        </p:sp>
        <p:sp>
          <p:nvSpPr>
            <p:cNvPr id="18555" name="Oval 113"/>
            <p:cNvSpPr>
              <a:spLocks noChangeArrowheads="1"/>
            </p:cNvSpPr>
            <p:nvPr/>
          </p:nvSpPr>
          <p:spPr bwMode="auto">
            <a:xfrm>
              <a:off x="2715" y="1087"/>
              <a:ext cx="94" cy="86"/>
            </a:xfrm>
            <a:prstGeom prst="ellipse">
              <a:avLst/>
            </a:prstGeom>
            <a:solidFill>
              <a:srgbClr val="FF6600"/>
            </a:solidFill>
            <a:ln w="12700">
              <a:solidFill>
                <a:srgbClr val="000000"/>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000">
                <a:latin typeface="Times" pitchFamily="18" charset="0"/>
              </a:endParaRPr>
            </a:p>
          </p:txBody>
        </p:sp>
        <p:sp>
          <p:nvSpPr>
            <p:cNvPr id="18556" name="Oval 114"/>
            <p:cNvSpPr>
              <a:spLocks noChangeArrowheads="1"/>
            </p:cNvSpPr>
            <p:nvPr/>
          </p:nvSpPr>
          <p:spPr bwMode="auto">
            <a:xfrm>
              <a:off x="3286" y="1468"/>
              <a:ext cx="94" cy="87"/>
            </a:xfrm>
            <a:prstGeom prst="ellipse">
              <a:avLst/>
            </a:prstGeom>
            <a:solidFill>
              <a:srgbClr val="FF6600"/>
            </a:solidFill>
            <a:ln w="12700">
              <a:solidFill>
                <a:srgbClr val="000000"/>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000">
                <a:latin typeface="Times" pitchFamily="18" charset="0"/>
              </a:endParaRPr>
            </a:p>
          </p:txBody>
        </p:sp>
        <p:sp>
          <p:nvSpPr>
            <p:cNvPr id="18557" name="Oval 115"/>
            <p:cNvSpPr>
              <a:spLocks noChangeArrowheads="1"/>
            </p:cNvSpPr>
            <p:nvPr/>
          </p:nvSpPr>
          <p:spPr bwMode="auto">
            <a:xfrm>
              <a:off x="4435" y="1695"/>
              <a:ext cx="93" cy="87"/>
            </a:xfrm>
            <a:prstGeom prst="ellipse">
              <a:avLst/>
            </a:prstGeom>
            <a:solidFill>
              <a:srgbClr val="FF6600"/>
            </a:solidFill>
            <a:ln w="12700">
              <a:solidFill>
                <a:srgbClr val="000000"/>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000">
                <a:latin typeface="Times" pitchFamily="18" charset="0"/>
              </a:endParaRPr>
            </a:p>
          </p:txBody>
        </p:sp>
        <p:sp>
          <p:nvSpPr>
            <p:cNvPr id="18558" name="Rectangle 116"/>
            <p:cNvSpPr>
              <a:spLocks noChangeArrowheads="1"/>
            </p:cNvSpPr>
            <p:nvPr/>
          </p:nvSpPr>
          <p:spPr bwMode="auto">
            <a:xfrm>
              <a:off x="1038" y="3509"/>
              <a:ext cx="7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0</a:t>
              </a:r>
              <a:endParaRPr lang="en-US" altLang="en-US" sz="1000" b="1" u="none"/>
            </a:p>
          </p:txBody>
        </p:sp>
        <p:sp>
          <p:nvSpPr>
            <p:cNvPr id="18559" name="Rectangle 117"/>
            <p:cNvSpPr>
              <a:spLocks noChangeArrowheads="1"/>
            </p:cNvSpPr>
            <p:nvPr/>
          </p:nvSpPr>
          <p:spPr bwMode="auto">
            <a:xfrm>
              <a:off x="1038" y="2885"/>
              <a:ext cx="7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1</a:t>
              </a:r>
              <a:endParaRPr lang="en-US" altLang="en-US" sz="1000" b="1" u="none"/>
            </a:p>
          </p:txBody>
        </p:sp>
        <p:sp>
          <p:nvSpPr>
            <p:cNvPr id="18560" name="Rectangle 118"/>
            <p:cNvSpPr>
              <a:spLocks noChangeArrowheads="1"/>
            </p:cNvSpPr>
            <p:nvPr/>
          </p:nvSpPr>
          <p:spPr bwMode="auto">
            <a:xfrm>
              <a:off x="1038" y="2264"/>
              <a:ext cx="7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2</a:t>
              </a:r>
              <a:endParaRPr lang="en-US" altLang="en-US" sz="1000" b="1" u="none"/>
            </a:p>
          </p:txBody>
        </p:sp>
        <p:sp>
          <p:nvSpPr>
            <p:cNvPr id="18561" name="Rectangle 119"/>
            <p:cNvSpPr>
              <a:spLocks noChangeArrowheads="1"/>
            </p:cNvSpPr>
            <p:nvPr/>
          </p:nvSpPr>
          <p:spPr bwMode="auto">
            <a:xfrm>
              <a:off x="1038" y="1635"/>
              <a:ext cx="7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3</a:t>
              </a:r>
              <a:endParaRPr lang="en-US" altLang="en-US" sz="1000" b="1" u="none"/>
            </a:p>
          </p:txBody>
        </p:sp>
        <p:sp>
          <p:nvSpPr>
            <p:cNvPr id="18562" name="Rectangle 120"/>
            <p:cNvSpPr>
              <a:spLocks noChangeArrowheads="1"/>
            </p:cNvSpPr>
            <p:nvPr/>
          </p:nvSpPr>
          <p:spPr bwMode="auto">
            <a:xfrm>
              <a:off x="1038" y="1013"/>
              <a:ext cx="7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4</a:t>
              </a:r>
              <a:endParaRPr lang="en-US" altLang="en-US" sz="1000" b="1" u="none"/>
            </a:p>
          </p:txBody>
        </p:sp>
        <p:sp>
          <p:nvSpPr>
            <p:cNvPr id="18563" name="Rectangle 121"/>
            <p:cNvSpPr>
              <a:spLocks noChangeArrowheads="1"/>
            </p:cNvSpPr>
            <p:nvPr/>
          </p:nvSpPr>
          <p:spPr bwMode="auto">
            <a:xfrm>
              <a:off x="1139" y="3643"/>
              <a:ext cx="7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0</a:t>
              </a:r>
              <a:endParaRPr lang="en-US" altLang="en-US" sz="1000" b="1" u="none"/>
            </a:p>
          </p:txBody>
        </p:sp>
        <p:sp>
          <p:nvSpPr>
            <p:cNvPr id="18564" name="Rectangle 122"/>
            <p:cNvSpPr>
              <a:spLocks noChangeArrowheads="1"/>
            </p:cNvSpPr>
            <p:nvPr/>
          </p:nvSpPr>
          <p:spPr bwMode="auto">
            <a:xfrm>
              <a:off x="1552" y="3643"/>
              <a:ext cx="15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20</a:t>
              </a:r>
              <a:endParaRPr lang="en-US" altLang="en-US" sz="1000" b="1" u="none"/>
            </a:p>
          </p:txBody>
        </p:sp>
        <p:sp>
          <p:nvSpPr>
            <p:cNvPr id="18565" name="Rectangle 123"/>
            <p:cNvSpPr>
              <a:spLocks noChangeArrowheads="1"/>
            </p:cNvSpPr>
            <p:nvPr/>
          </p:nvSpPr>
          <p:spPr bwMode="auto">
            <a:xfrm>
              <a:off x="1999" y="3643"/>
              <a:ext cx="15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40</a:t>
              </a:r>
              <a:endParaRPr lang="en-US" altLang="en-US" sz="1000" b="1" u="none"/>
            </a:p>
          </p:txBody>
        </p:sp>
        <p:sp>
          <p:nvSpPr>
            <p:cNvPr id="18566" name="Rectangle 124"/>
            <p:cNvSpPr>
              <a:spLocks noChangeArrowheads="1"/>
            </p:cNvSpPr>
            <p:nvPr/>
          </p:nvSpPr>
          <p:spPr bwMode="auto">
            <a:xfrm>
              <a:off x="2440" y="3643"/>
              <a:ext cx="15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60</a:t>
              </a:r>
              <a:endParaRPr lang="en-US" altLang="en-US" sz="1000" b="1" u="none"/>
            </a:p>
          </p:txBody>
        </p:sp>
        <p:sp>
          <p:nvSpPr>
            <p:cNvPr id="18567" name="Rectangle 125"/>
            <p:cNvSpPr>
              <a:spLocks noChangeArrowheads="1"/>
            </p:cNvSpPr>
            <p:nvPr/>
          </p:nvSpPr>
          <p:spPr bwMode="auto">
            <a:xfrm>
              <a:off x="2882" y="3643"/>
              <a:ext cx="15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80</a:t>
              </a:r>
              <a:endParaRPr lang="en-US" altLang="en-US" sz="1000" b="1" u="none"/>
            </a:p>
          </p:txBody>
        </p:sp>
        <p:sp>
          <p:nvSpPr>
            <p:cNvPr id="18568" name="Rectangle 126"/>
            <p:cNvSpPr>
              <a:spLocks noChangeArrowheads="1"/>
            </p:cNvSpPr>
            <p:nvPr/>
          </p:nvSpPr>
          <p:spPr bwMode="auto">
            <a:xfrm>
              <a:off x="3293" y="3643"/>
              <a:ext cx="2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100</a:t>
              </a:r>
              <a:endParaRPr lang="en-US" altLang="en-US" sz="1000" b="1" u="none"/>
            </a:p>
          </p:txBody>
        </p:sp>
        <p:sp>
          <p:nvSpPr>
            <p:cNvPr id="18569" name="Rectangle 127"/>
            <p:cNvSpPr>
              <a:spLocks noChangeArrowheads="1"/>
            </p:cNvSpPr>
            <p:nvPr/>
          </p:nvSpPr>
          <p:spPr bwMode="auto">
            <a:xfrm>
              <a:off x="3741" y="3643"/>
              <a:ext cx="2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120</a:t>
              </a:r>
              <a:endParaRPr lang="en-US" altLang="en-US" sz="1000" b="1" u="none"/>
            </a:p>
          </p:txBody>
        </p:sp>
        <p:sp>
          <p:nvSpPr>
            <p:cNvPr id="18570" name="Rectangle 128"/>
            <p:cNvSpPr>
              <a:spLocks noChangeArrowheads="1"/>
            </p:cNvSpPr>
            <p:nvPr/>
          </p:nvSpPr>
          <p:spPr bwMode="auto">
            <a:xfrm>
              <a:off x="4182" y="3643"/>
              <a:ext cx="2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140</a:t>
              </a:r>
              <a:endParaRPr lang="en-US" altLang="en-US" sz="1000" b="1" u="none"/>
            </a:p>
          </p:txBody>
        </p:sp>
        <p:sp>
          <p:nvSpPr>
            <p:cNvPr id="18571" name="Rectangle 129"/>
            <p:cNvSpPr>
              <a:spLocks noChangeArrowheads="1"/>
            </p:cNvSpPr>
            <p:nvPr/>
          </p:nvSpPr>
          <p:spPr bwMode="auto">
            <a:xfrm>
              <a:off x="4623" y="3643"/>
              <a:ext cx="2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160</a:t>
              </a:r>
              <a:endParaRPr lang="en-US" altLang="en-US" sz="1000" b="1" u="none"/>
            </a:p>
          </p:txBody>
        </p:sp>
        <p:sp>
          <p:nvSpPr>
            <p:cNvPr id="18572" name="Rectangle 130"/>
            <p:cNvSpPr>
              <a:spLocks noChangeArrowheads="1"/>
            </p:cNvSpPr>
            <p:nvPr/>
          </p:nvSpPr>
          <p:spPr bwMode="auto">
            <a:xfrm>
              <a:off x="2707" y="3795"/>
              <a:ext cx="60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Time (hr)</a:t>
              </a:r>
              <a:endParaRPr lang="en-US" altLang="en-US" sz="1000" b="1" u="none"/>
            </a:p>
          </p:txBody>
        </p:sp>
        <p:sp>
          <p:nvSpPr>
            <p:cNvPr id="18573" name="Rectangle 131"/>
            <p:cNvSpPr>
              <a:spLocks noChangeArrowheads="1"/>
            </p:cNvSpPr>
            <p:nvPr/>
          </p:nvSpPr>
          <p:spPr bwMode="auto">
            <a:xfrm rot="-5400000">
              <a:off x="24" y="2369"/>
              <a:ext cx="157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Pigment (OD  400 nm)</a:t>
              </a:r>
              <a:endParaRPr lang="en-US" altLang="en-US" sz="1000" b="1" u="none"/>
            </a:p>
          </p:txBody>
        </p:sp>
        <p:sp>
          <p:nvSpPr>
            <p:cNvPr id="18574" name="Rectangle 132"/>
            <p:cNvSpPr>
              <a:spLocks noChangeArrowheads="1"/>
            </p:cNvSpPr>
            <p:nvPr/>
          </p:nvSpPr>
          <p:spPr bwMode="auto">
            <a:xfrm>
              <a:off x="4796" y="3502"/>
              <a:ext cx="52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1.0E+07</a:t>
              </a:r>
              <a:endParaRPr lang="en-US" altLang="en-US" sz="1000" b="1" u="none"/>
            </a:p>
          </p:txBody>
        </p:sp>
        <p:sp>
          <p:nvSpPr>
            <p:cNvPr id="18575" name="Rectangle 133"/>
            <p:cNvSpPr>
              <a:spLocks noChangeArrowheads="1"/>
            </p:cNvSpPr>
            <p:nvPr/>
          </p:nvSpPr>
          <p:spPr bwMode="auto">
            <a:xfrm>
              <a:off x="4796" y="2258"/>
              <a:ext cx="52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1.0E+08</a:t>
              </a:r>
              <a:endParaRPr lang="en-US" altLang="en-US" sz="1000" b="1" u="none"/>
            </a:p>
          </p:txBody>
        </p:sp>
        <p:sp>
          <p:nvSpPr>
            <p:cNvPr id="18576" name="Rectangle 134"/>
            <p:cNvSpPr>
              <a:spLocks noChangeArrowheads="1"/>
            </p:cNvSpPr>
            <p:nvPr/>
          </p:nvSpPr>
          <p:spPr bwMode="auto">
            <a:xfrm>
              <a:off x="4796" y="1006"/>
              <a:ext cx="52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1.0E+09</a:t>
              </a:r>
              <a:endParaRPr lang="en-US" altLang="en-US" sz="1000" b="1" u="none"/>
            </a:p>
          </p:txBody>
        </p:sp>
        <p:sp>
          <p:nvSpPr>
            <p:cNvPr id="18577" name="Rectangle 135"/>
            <p:cNvSpPr>
              <a:spLocks noChangeArrowheads="1"/>
            </p:cNvSpPr>
            <p:nvPr/>
          </p:nvSpPr>
          <p:spPr bwMode="auto">
            <a:xfrm rot="-5400000">
              <a:off x="4601" y="2373"/>
              <a:ext cx="156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000000"/>
                  </a:solidFill>
                </a:rPr>
                <a:t>Cell density (Cells/ml)</a:t>
              </a:r>
              <a:endParaRPr lang="en-US" altLang="en-US" sz="1000" b="1" u="none"/>
            </a:p>
          </p:txBody>
        </p:sp>
        <p:sp>
          <p:nvSpPr>
            <p:cNvPr id="18578" name="Rectangle 136"/>
            <p:cNvSpPr>
              <a:spLocks noChangeArrowheads="1"/>
            </p:cNvSpPr>
            <p:nvPr/>
          </p:nvSpPr>
          <p:spPr bwMode="auto">
            <a:xfrm>
              <a:off x="2722" y="2023"/>
              <a:ext cx="55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800000"/>
                  </a:solidFill>
                </a:rPr>
                <a:t>Pigment</a:t>
              </a:r>
              <a:endParaRPr lang="en-US" altLang="en-US" sz="1000" b="1" u="none"/>
            </a:p>
          </p:txBody>
        </p:sp>
        <p:sp>
          <p:nvSpPr>
            <p:cNvPr id="18579" name="Rectangle 137"/>
            <p:cNvSpPr>
              <a:spLocks noChangeArrowheads="1"/>
            </p:cNvSpPr>
            <p:nvPr/>
          </p:nvSpPr>
          <p:spPr bwMode="auto">
            <a:xfrm>
              <a:off x="1299" y="2023"/>
              <a:ext cx="33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000" b="1" u="none">
                  <a:solidFill>
                    <a:srgbClr val="FF6600"/>
                  </a:solidFill>
                </a:rPr>
                <a:t>Cells</a:t>
              </a:r>
              <a:endParaRPr lang="en-US" altLang="en-US" sz="1000" b="1" u="none"/>
            </a:p>
          </p:txBody>
        </p:sp>
      </p:grpSp>
      <p:pic>
        <p:nvPicPr>
          <p:cNvPr id="18436" name="Picture 139" descr="pi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736" t="10330" r="18748" b="9895"/>
          <a:stretch>
            <a:fillRect/>
          </a:stretch>
        </p:blipFill>
        <p:spPr>
          <a:xfrm>
            <a:off x="5751513" y="915988"/>
            <a:ext cx="3068637" cy="2478087"/>
          </a:xfrm>
        </p:spPr>
      </p:pic>
      <p:sp>
        <p:nvSpPr>
          <p:cNvPr id="18437" name="Rectangle 4"/>
          <p:cNvSpPr>
            <a:spLocks noChangeArrowheads="1"/>
          </p:cNvSpPr>
          <p:nvPr/>
        </p:nvSpPr>
        <p:spPr bwMode="auto">
          <a:xfrm>
            <a:off x="1011238" y="6102350"/>
            <a:ext cx="26955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zh-CN" sz="1100" b="1" u="none">
                <a:ea typeface="SimSun" pitchFamily="2" charset="-122"/>
              </a:rPr>
              <a:t>Applied Env. Microbiol. 68: 2436-2444</a:t>
            </a:r>
          </a:p>
        </p:txBody>
      </p:sp>
      <p:grpSp>
        <p:nvGrpSpPr>
          <p:cNvPr id="18438" name="Group 1"/>
          <p:cNvGrpSpPr>
            <a:grpSpLocks/>
          </p:cNvGrpSpPr>
          <p:nvPr/>
        </p:nvGrpSpPr>
        <p:grpSpPr bwMode="auto">
          <a:xfrm>
            <a:off x="427038" y="3736975"/>
            <a:ext cx="5124450" cy="1981200"/>
            <a:chOff x="1943100" y="3867150"/>
            <a:chExt cx="5716588" cy="1981200"/>
          </a:xfrm>
        </p:grpSpPr>
        <p:pic>
          <p:nvPicPr>
            <p:cNvPr id="18441"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9695" b="10478"/>
            <a:stretch>
              <a:fillRect/>
            </a:stretch>
          </p:blipFill>
          <p:spPr bwMode="auto">
            <a:xfrm>
              <a:off x="4514850" y="4122738"/>
              <a:ext cx="3144838"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6"/>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5542" t="10001" r="246" b="10001"/>
            <a:stretch>
              <a:fillRect/>
            </a:stretch>
          </p:blipFill>
          <p:spPr bwMode="auto">
            <a:xfrm>
              <a:off x="1943100" y="3867150"/>
              <a:ext cx="23193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Line 13"/>
            <p:cNvSpPr>
              <a:spLocks noChangeShapeType="1"/>
            </p:cNvSpPr>
            <p:nvPr/>
          </p:nvSpPr>
          <p:spPr bwMode="auto">
            <a:xfrm>
              <a:off x="3749675" y="5367338"/>
              <a:ext cx="1387475" cy="220662"/>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14"/>
            <p:cNvSpPr>
              <a:spLocks noChangeShapeType="1"/>
            </p:cNvSpPr>
            <p:nvPr/>
          </p:nvSpPr>
          <p:spPr bwMode="auto">
            <a:xfrm flipV="1">
              <a:off x="4019550" y="4140200"/>
              <a:ext cx="1157288" cy="587375"/>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Oval 15"/>
            <p:cNvSpPr>
              <a:spLocks noChangeArrowheads="1"/>
            </p:cNvSpPr>
            <p:nvPr/>
          </p:nvSpPr>
          <p:spPr bwMode="auto">
            <a:xfrm rot="-711631">
              <a:off x="6091238" y="4433888"/>
              <a:ext cx="673100" cy="112236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grpSp>
      <p:sp>
        <p:nvSpPr>
          <p:cNvPr id="146" name="Rectangle 145"/>
          <p:cNvSpPr>
            <a:spLocks noChangeArrowheads="1"/>
          </p:cNvSpPr>
          <p:nvPr/>
        </p:nvSpPr>
        <p:spPr bwMode="auto">
          <a:xfrm>
            <a:off x="1003300" y="6408738"/>
            <a:ext cx="4030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sz="1100" b="1" u="none" dirty="0">
                <a:latin typeface="+mn-lt"/>
              </a:rPr>
              <a:t>http://www.intechopen.com/books/show/title/biopolymers</a:t>
            </a:r>
          </a:p>
        </p:txBody>
      </p:sp>
      <p:sp>
        <p:nvSpPr>
          <p:cNvPr id="147" name="TextBox 146"/>
          <p:cNvSpPr txBox="1"/>
          <p:nvPr/>
        </p:nvSpPr>
        <p:spPr bwMode="auto">
          <a:xfrm>
            <a:off x="5318125" y="3779838"/>
            <a:ext cx="3527425" cy="3046412"/>
          </a:xfrm>
          <a:prstGeom prst="rect">
            <a:avLst/>
          </a:prstGeom>
          <a:noFill/>
        </p:spPr>
        <p:txBody>
          <a:bodyPr>
            <a:spAutoFit/>
          </a:bodyPr>
          <a:lstStyle/>
          <a:p>
            <a:pPr>
              <a:defRPr/>
            </a:pPr>
            <a:r>
              <a:rPr lang="en-US" sz="1600" b="1" u="none" dirty="0">
                <a:latin typeface="+mj-lt"/>
              </a:rPr>
              <a:t>Many species of </a:t>
            </a:r>
            <a:r>
              <a:rPr lang="en-US" sz="1600" b="1" i="1" u="none" dirty="0" err="1">
                <a:latin typeface="+mj-lt"/>
              </a:rPr>
              <a:t>Shewanella</a:t>
            </a:r>
            <a:r>
              <a:rPr lang="en-US" sz="1600" b="1" u="none" dirty="0">
                <a:latin typeface="+mj-lt"/>
              </a:rPr>
              <a:t> produce the extracellular polymer </a:t>
            </a:r>
            <a:r>
              <a:rPr lang="en-US" sz="1600" b="1" u="none" dirty="0" err="1">
                <a:latin typeface="+mj-lt"/>
              </a:rPr>
              <a:t>pyomelanin</a:t>
            </a:r>
            <a:r>
              <a:rPr lang="en-US" sz="1600" b="1" u="none" dirty="0">
                <a:latin typeface="+mj-lt"/>
              </a:rPr>
              <a:t> from tyrosine degradation.  The polymer is rich in the redox cycling structure – </a:t>
            </a:r>
            <a:r>
              <a:rPr lang="en-US" sz="1600" b="1" u="none" dirty="0" err="1">
                <a:latin typeface="+mj-lt"/>
              </a:rPr>
              <a:t>quinones</a:t>
            </a:r>
            <a:r>
              <a:rPr lang="en-US" sz="1600" b="1" u="none" dirty="0">
                <a:latin typeface="+mj-lt"/>
              </a:rPr>
              <a:t>.</a:t>
            </a:r>
          </a:p>
          <a:p>
            <a:pPr>
              <a:defRPr/>
            </a:pPr>
            <a:endParaRPr lang="en-US" sz="1600" b="1" u="none" dirty="0">
              <a:latin typeface="+mj-lt"/>
            </a:endParaRPr>
          </a:p>
          <a:p>
            <a:pPr>
              <a:defRPr/>
            </a:pPr>
            <a:r>
              <a:rPr lang="en-US" sz="1600" b="1" u="none" dirty="0">
                <a:latin typeface="+mj-lt"/>
              </a:rPr>
              <a:t>This offered promise as an electron shuttle to bridge the gap between bacteria and solid phase metal oxides.  </a:t>
            </a:r>
          </a:p>
          <a:p>
            <a:pPr>
              <a:defRPr/>
            </a:pPr>
            <a:endParaRPr lang="en-US" sz="1600" b="1" u="none"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1000125"/>
            <a:ext cx="1981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82700" y="1949450"/>
            <a:ext cx="1444625" cy="522288"/>
          </a:xfrm>
          <a:prstGeom prst="rect">
            <a:avLst/>
          </a:prstGeom>
          <a:noFill/>
        </p:spPr>
        <p:txBody>
          <a:bodyPr wrap="none">
            <a:spAutoFit/>
          </a:bodyPr>
          <a:lstStyle/>
          <a:p>
            <a:pPr eaLnBrk="1" hangingPunct="1">
              <a:defRPr/>
            </a:pPr>
            <a:r>
              <a:rPr lang="en-US" sz="1400" b="1" u="none" dirty="0" err="1">
                <a:latin typeface="+mj-lt"/>
              </a:rPr>
              <a:t>Antraquinone</a:t>
            </a:r>
            <a:r>
              <a:rPr lang="en-US" sz="1400" b="1" u="none" dirty="0">
                <a:latin typeface="+mj-lt"/>
              </a:rPr>
              <a:t> </a:t>
            </a:r>
          </a:p>
          <a:p>
            <a:pPr eaLnBrk="1" hangingPunct="1">
              <a:defRPr/>
            </a:pPr>
            <a:r>
              <a:rPr lang="en-US" sz="1400" b="1" u="none" dirty="0">
                <a:latin typeface="+mj-lt"/>
              </a:rPr>
              <a:t>2-6 </a:t>
            </a:r>
            <a:r>
              <a:rPr lang="en-US" sz="1400" b="1" u="none" dirty="0" err="1">
                <a:latin typeface="+mj-lt"/>
              </a:rPr>
              <a:t>disulfonate</a:t>
            </a:r>
            <a:endParaRPr lang="en-US" sz="1400" b="1" u="none" dirty="0">
              <a:latin typeface="+mj-lt"/>
            </a:endParaRPr>
          </a:p>
        </p:txBody>
      </p:sp>
      <p:sp>
        <p:nvSpPr>
          <p:cNvPr id="9" name="TextBox 8"/>
          <p:cNvSpPr txBox="1"/>
          <p:nvPr/>
        </p:nvSpPr>
        <p:spPr>
          <a:xfrm>
            <a:off x="1303338" y="4594225"/>
            <a:ext cx="1423987" cy="307975"/>
          </a:xfrm>
          <a:prstGeom prst="rect">
            <a:avLst/>
          </a:prstGeom>
          <a:noFill/>
        </p:spPr>
        <p:txBody>
          <a:bodyPr>
            <a:spAutoFit/>
          </a:bodyPr>
          <a:lstStyle/>
          <a:p>
            <a:pPr eaLnBrk="1" hangingPunct="1">
              <a:defRPr/>
            </a:pPr>
            <a:r>
              <a:rPr lang="en-US" sz="1400" b="1" u="none" dirty="0">
                <a:latin typeface="+mj-lt"/>
              </a:rPr>
              <a:t>Pyomelanin</a:t>
            </a:r>
          </a:p>
        </p:txBody>
      </p:sp>
      <p:sp>
        <p:nvSpPr>
          <p:cNvPr id="19461" name="Text Box 3"/>
          <p:cNvSpPr>
            <a:spLocks noChangeArrowheads="1"/>
          </p:cNvSpPr>
          <p:nvPr>
            <p:ph type="title"/>
          </p:nvPr>
        </p:nvSpPr>
        <p:spPr>
          <a:xfrm>
            <a:off x="220663" y="53975"/>
            <a:ext cx="8923337" cy="765175"/>
          </a:xfrm>
          <a:noFill/>
        </p:spPr>
        <p:txBody>
          <a:bodyPr/>
          <a:lstStyle/>
          <a:p>
            <a:pPr algn="ctr"/>
            <a:r>
              <a:rPr lang="en-US" altLang="en-US" sz="2400" smtClean="0"/>
              <a:t>Electrochemistry of  Pyomelanin </a:t>
            </a:r>
            <a:endParaRPr lang="en-US" altLang="en-US" sz="2400" i="1" smtClean="0">
              <a:solidFill>
                <a:srgbClr val="0000FF"/>
              </a:solidFill>
            </a:endParaRPr>
          </a:p>
        </p:txBody>
      </p:sp>
      <p:sp>
        <p:nvSpPr>
          <p:cNvPr id="19" name="Rectangle 18"/>
          <p:cNvSpPr>
            <a:spLocks noChangeArrowheads="1"/>
          </p:cNvSpPr>
          <p:nvPr/>
        </p:nvSpPr>
        <p:spPr bwMode="auto">
          <a:xfrm>
            <a:off x="261938" y="6483350"/>
            <a:ext cx="6410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sz="1100" b="1" u="none" dirty="0">
                <a:latin typeface="+mn-lt"/>
              </a:rPr>
              <a:t>http://www.intechopen.com/books/show/title/biopolymers</a:t>
            </a:r>
          </a:p>
        </p:txBody>
      </p:sp>
      <p:pic>
        <p:nvPicPr>
          <p:cNvPr id="1946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2627313"/>
            <a:ext cx="2163762"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21"/>
          <p:cNvPicPr>
            <a:picLocks noChangeAspect="1" noChangeArrowheads="1"/>
          </p:cNvPicPr>
          <p:nvPr/>
        </p:nvPicPr>
        <p:blipFill>
          <a:blip r:embed="rId4">
            <a:extLst>
              <a:ext uri="{28A0092B-C50C-407E-A947-70E740481C1C}">
                <a14:useLocalDpi xmlns:a14="http://schemas.microsoft.com/office/drawing/2010/main" val="0"/>
              </a:ext>
            </a:extLst>
          </a:blip>
          <a:srcRect t="1450"/>
          <a:stretch>
            <a:fillRect/>
          </a:stretch>
        </p:blipFill>
        <p:spPr bwMode="auto">
          <a:xfrm>
            <a:off x="3227388" y="835025"/>
            <a:ext cx="4702175"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475288" y="1870075"/>
            <a:ext cx="1444625" cy="522288"/>
          </a:xfrm>
          <a:prstGeom prst="rect">
            <a:avLst/>
          </a:prstGeom>
          <a:noFill/>
        </p:spPr>
        <p:txBody>
          <a:bodyPr wrap="none">
            <a:spAutoFit/>
          </a:bodyPr>
          <a:lstStyle/>
          <a:p>
            <a:pPr eaLnBrk="1" hangingPunct="1">
              <a:defRPr/>
            </a:pPr>
            <a:r>
              <a:rPr lang="en-US" sz="1400" b="1" u="none" dirty="0" err="1">
                <a:latin typeface="+mj-lt"/>
              </a:rPr>
              <a:t>Antraquinone</a:t>
            </a:r>
            <a:r>
              <a:rPr lang="en-US" sz="1400" b="1" u="none" dirty="0">
                <a:latin typeface="+mj-lt"/>
              </a:rPr>
              <a:t> </a:t>
            </a:r>
          </a:p>
          <a:p>
            <a:pPr eaLnBrk="1" hangingPunct="1">
              <a:defRPr/>
            </a:pPr>
            <a:r>
              <a:rPr lang="en-US" sz="1400" b="1" u="none" dirty="0">
                <a:latin typeface="+mj-lt"/>
              </a:rPr>
              <a:t>2-6 </a:t>
            </a:r>
            <a:r>
              <a:rPr lang="en-US" sz="1400" b="1" u="none" dirty="0" err="1">
                <a:latin typeface="+mj-lt"/>
              </a:rPr>
              <a:t>disulfonate</a:t>
            </a:r>
            <a:endParaRPr lang="en-US" sz="1400" b="1" u="none" dirty="0">
              <a:latin typeface="+mj-lt"/>
            </a:endParaRPr>
          </a:p>
        </p:txBody>
      </p:sp>
      <p:sp>
        <p:nvSpPr>
          <p:cNvPr id="11" name="TextBox 10"/>
          <p:cNvSpPr txBox="1"/>
          <p:nvPr/>
        </p:nvSpPr>
        <p:spPr>
          <a:xfrm>
            <a:off x="5475288" y="3997325"/>
            <a:ext cx="1423987" cy="307975"/>
          </a:xfrm>
          <a:prstGeom prst="rect">
            <a:avLst/>
          </a:prstGeom>
          <a:noFill/>
        </p:spPr>
        <p:txBody>
          <a:bodyPr>
            <a:spAutoFit/>
          </a:bodyPr>
          <a:lstStyle/>
          <a:p>
            <a:pPr eaLnBrk="1" hangingPunct="1">
              <a:defRPr/>
            </a:pPr>
            <a:r>
              <a:rPr lang="en-US" sz="1400" b="1" u="none" dirty="0">
                <a:latin typeface="+mj-lt"/>
              </a:rPr>
              <a:t>Pyomelanin</a:t>
            </a:r>
          </a:p>
        </p:txBody>
      </p:sp>
      <p:sp>
        <p:nvSpPr>
          <p:cNvPr id="12" name="TextBox 11"/>
          <p:cNvSpPr txBox="1"/>
          <p:nvPr/>
        </p:nvSpPr>
        <p:spPr bwMode="auto">
          <a:xfrm>
            <a:off x="525463" y="5003800"/>
            <a:ext cx="8313737" cy="1570038"/>
          </a:xfrm>
          <a:prstGeom prst="rect">
            <a:avLst/>
          </a:prstGeom>
          <a:noFill/>
        </p:spPr>
        <p:txBody>
          <a:bodyPr>
            <a:spAutoFit/>
          </a:bodyPr>
          <a:lstStyle/>
          <a:p>
            <a:pPr>
              <a:defRPr/>
            </a:pPr>
            <a:r>
              <a:rPr lang="en-US" sz="1600" b="1" u="none" dirty="0">
                <a:latin typeface="+mj-lt"/>
              </a:rPr>
              <a:t>When evaluated with an electrochemical technique called cyclic voltammetry, pyomelanin demonstrated redox activity similar to another </a:t>
            </a:r>
            <a:r>
              <a:rPr lang="en-US" sz="1600" b="1" u="none" dirty="0" err="1">
                <a:latin typeface="+mj-lt"/>
              </a:rPr>
              <a:t>quinone</a:t>
            </a:r>
            <a:r>
              <a:rPr lang="en-US" sz="1600" b="1" u="none" dirty="0">
                <a:latin typeface="+mj-lt"/>
              </a:rPr>
              <a:t> containing molecule.  With this technique the electrical potential (mV) is scanned from least to most oxidizing (left to right) and then least to most reducing (right to left).  The two oxidation peaks (up) and 2 reduction peaks (down) are typical of </a:t>
            </a:r>
            <a:r>
              <a:rPr lang="en-US" sz="1600" b="1" u="none" dirty="0" err="1">
                <a:latin typeface="+mj-lt"/>
              </a:rPr>
              <a:t>quinones</a:t>
            </a:r>
            <a:r>
              <a:rPr lang="en-US" sz="1600" b="1" u="none" dirty="0">
                <a:latin typeface="+mj-lt"/>
              </a:rPr>
              <a:t>.  </a:t>
            </a:r>
          </a:p>
          <a:p>
            <a:pPr>
              <a:defRPr/>
            </a:pPr>
            <a:endParaRPr lang="en-US" sz="1600" b="1" u="none"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7"/>
          <p:cNvSpPr>
            <a:spLocks noGrp="1" noChangeArrowheads="1"/>
          </p:cNvSpPr>
          <p:nvPr>
            <p:ph type="title"/>
          </p:nvPr>
        </p:nvSpPr>
        <p:spPr>
          <a:xfrm>
            <a:off x="409575" y="84138"/>
            <a:ext cx="8229600" cy="765175"/>
          </a:xfrm>
        </p:spPr>
        <p:txBody>
          <a:bodyPr/>
          <a:lstStyle/>
          <a:p>
            <a:pPr algn="ctr"/>
            <a:r>
              <a:rPr lang="en-US" altLang="en-US" sz="2000" smtClean="0"/>
              <a:t>Pyomelanin Enhances Extracellular Electron Transfer</a:t>
            </a:r>
          </a:p>
        </p:txBody>
      </p:sp>
      <p:sp>
        <p:nvSpPr>
          <p:cNvPr id="188" name="TextBox 187"/>
          <p:cNvSpPr txBox="1"/>
          <p:nvPr/>
        </p:nvSpPr>
        <p:spPr>
          <a:xfrm>
            <a:off x="6124575" y="5651500"/>
            <a:ext cx="2514600" cy="461963"/>
          </a:xfrm>
          <a:prstGeom prst="rect">
            <a:avLst/>
          </a:prstGeom>
          <a:noFill/>
        </p:spPr>
        <p:txBody>
          <a:bodyPr wrap="none">
            <a:spAutoFit/>
          </a:bodyPr>
          <a:lstStyle/>
          <a:p>
            <a:pPr>
              <a:defRPr/>
            </a:pPr>
            <a:r>
              <a:rPr lang="en-US" sz="1200" u="none" dirty="0">
                <a:latin typeface="+mj-lt"/>
              </a:rPr>
              <a:t>FEMS </a:t>
            </a:r>
            <a:r>
              <a:rPr lang="en-US" sz="1200" u="none" dirty="0" err="1">
                <a:latin typeface="+mj-lt"/>
              </a:rPr>
              <a:t>Microbiol</a:t>
            </a:r>
            <a:r>
              <a:rPr lang="en-US" sz="1200" u="none" dirty="0">
                <a:latin typeface="+mj-lt"/>
              </a:rPr>
              <a:t>.  </a:t>
            </a:r>
            <a:r>
              <a:rPr lang="en-US" sz="1200" u="none" dirty="0" err="1">
                <a:latin typeface="+mj-lt"/>
              </a:rPr>
              <a:t>Lett</a:t>
            </a:r>
            <a:r>
              <a:rPr lang="en-US" sz="1200" u="none" dirty="0">
                <a:latin typeface="+mj-lt"/>
              </a:rPr>
              <a:t>. 220:99-104</a:t>
            </a:r>
          </a:p>
          <a:p>
            <a:pPr>
              <a:defRPr/>
            </a:pPr>
            <a:r>
              <a:rPr lang="en-US" sz="1200" u="none" dirty="0">
                <a:latin typeface="+mj-lt"/>
              </a:rPr>
              <a:t>Can J. </a:t>
            </a:r>
            <a:r>
              <a:rPr lang="en-US" sz="1200" u="none" dirty="0" err="1">
                <a:latin typeface="+mj-lt"/>
              </a:rPr>
              <a:t>Microbiol</a:t>
            </a:r>
            <a:r>
              <a:rPr lang="en-US" sz="1200" u="none" dirty="0">
                <a:latin typeface="+mj-lt"/>
              </a:rPr>
              <a:t>.  54:334-339</a:t>
            </a:r>
          </a:p>
        </p:txBody>
      </p:sp>
      <p:pic>
        <p:nvPicPr>
          <p:cNvPr id="20484" name="Picture 1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9963"/>
            <a:ext cx="561022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5773738" y="2757488"/>
            <a:ext cx="2865437" cy="1322387"/>
          </a:xfrm>
          <a:prstGeom prst="rect">
            <a:avLst/>
          </a:prstGeom>
          <a:noFill/>
        </p:spPr>
        <p:txBody>
          <a:bodyPr>
            <a:spAutoFit/>
          </a:bodyPr>
          <a:lstStyle/>
          <a:p>
            <a:pPr>
              <a:defRPr/>
            </a:pPr>
            <a:r>
              <a:rPr lang="en-US" sz="1600" b="1" u="none" dirty="0">
                <a:latin typeface="+mj-lt"/>
              </a:rPr>
              <a:t>Pyomelanin produced by several strains and species of </a:t>
            </a:r>
            <a:r>
              <a:rPr lang="en-US" sz="1600" b="1" i="1" u="none" dirty="0" err="1">
                <a:latin typeface="+mj-lt"/>
              </a:rPr>
              <a:t>Shewanella</a:t>
            </a:r>
            <a:r>
              <a:rPr lang="en-US" sz="1600" b="1" u="none" dirty="0">
                <a:latin typeface="+mj-lt"/>
              </a:rPr>
              <a:t> enhance extracellular electron transfer to metal oxides.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26"/>
          <p:cNvSpPr txBox="1">
            <a:spLocks noChangeArrowheads="1"/>
          </p:cNvSpPr>
          <p:nvPr/>
        </p:nvSpPr>
        <p:spPr bwMode="auto">
          <a:xfrm>
            <a:off x="1276350" y="192088"/>
            <a:ext cx="6075363"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b="1" u="none"/>
              <a:t>Pyomelanin as an Electron Shuttle</a:t>
            </a:r>
          </a:p>
        </p:txBody>
      </p:sp>
      <p:grpSp>
        <p:nvGrpSpPr>
          <p:cNvPr id="21507" name="Group 7"/>
          <p:cNvGrpSpPr>
            <a:grpSpLocks/>
          </p:cNvGrpSpPr>
          <p:nvPr/>
        </p:nvGrpSpPr>
        <p:grpSpPr bwMode="auto">
          <a:xfrm>
            <a:off x="598488" y="2414588"/>
            <a:ext cx="5130800" cy="4243387"/>
            <a:chOff x="2158151" y="2540995"/>
            <a:chExt cx="5088811" cy="3280478"/>
          </a:xfrm>
        </p:grpSpPr>
        <p:pic>
          <p:nvPicPr>
            <p:cNvPr id="21513" name="Picture 11"/>
            <p:cNvPicPr>
              <a:picLocks noChangeAspect="1" noChangeArrowheads="1"/>
            </p:cNvPicPr>
            <p:nvPr/>
          </p:nvPicPr>
          <p:blipFill>
            <a:blip r:embed="rId2">
              <a:extLst>
                <a:ext uri="{28A0092B-C50C-407E-A947-70E740481C1C}">
                  <a14:useLocalDpi xmlns:a14="http://schemas.microsoft.com/office/drawing/2010/main" val="0"/>
                </a:ext>
              </a:extLst>
            </a:blip>
            <a:srcRect l="3911" b="8617"/>
            <a:stretch>
              <a:fillRect/>
            </a:stretch>
          </p:blipFill>
          <p:spPr bwMode="auto">
            <a:xfrm>
              <a:off x="2552132" y="2540995"/>
              <a:ext cx="4694830" cy="297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142032" y="5513430"/>
              <a:ext cx="947854" cy="308043"/>
            </a:xfrm>
            <a:prstGeom prst="rect">
              <a:avLst/>
            </a:prstGeom>
            <a:noFill/>
          </p:spPr>
          <p:txBody>
            <a:bodyPr wrap="none">
              <a:spAutoFit/>
            </a:bodyPr>
            <a:lstStyle/>
            <a:p>
              <a:pPr eaLnBrk="1" hangingPunct="1">
                <a:defRPr/>
              </a:pPr>
              <a:r>
                <a:rPr lang="en-US" sz="1400" b="1" u="none" dirty="0">
                  <a:latin typeface="+mn-lt"/>
                </a:rPr>
                <a:t>Time (</a:t>
              </a:r>
              <a:r>
                <a:rPr lang="en-US" sz="1400" b="1" u="none" dirty="0" err="1">
                  <a:latin typeface="+mn-lt"/>
                </a:rPr>
                <a:t>hr</a:t>
              </a:r>
              <a:r>
                <a:rPr lang="en-US" sz="1400" b="1" u="none" dirty="0">
                  <a:latin typeface="+mn-lt"/>
                </a:rPr>
                <a:t>)</a:t>
              </a:r>
            </a:p>
          </p:txBody>
        </p:sp>
        <p:sp>
          <p:nvSpPr>
            <p:cNvPr id="7" name="TextBox 6"/>
            <p:cNvSpPr txBox="1"/>
            <p:nvPr/>
          </p:nvSpPr>
          <p:spPr>
            <a:xfrm rot="16200000">
              <a:off x="1768160" y="3702935"/>
              <a:ext cx="1088584" cy="308604"/>
            </a:xfrm>
            <a:prstGeom prst="rect">
              <a:avLst/>
            </a:prstGeom>
            <a:noFill/>
          </p:spPr>
          <p:txBody>
            <a:bodyPr wrap="none">
              <a:spAutoFit/>
            </a:bodyPr>
            <a:lstStyle/>
            <a:p>
              <a:pPr eaLnBrk="1" hangingPunct="1">
                <a:defRPr/>
              </a:pPr>
              <a:r>
                <a:rPr lang="en-US" sz="1400" b="1" u="none" dirty="0">
                  <a:latin typeface="+mn-lt"/>
                </a:rPr>
                <a:t>Fe(II) (</a:t>
              </a:r>
              <a:r>
                <a:rPr lang="en-US" sz="1400" b="1" u="none" dirty="0" err="1">
                  <a:latin typeface="+mn-lt"/>
                </a:rPr>
                <a:t>mM</a:t>
              </a:r>
              <a:r>
                <a:rPr lang="en-US" sz="1400" b="1" u="none" dirty="0">
                  <a:latin typeface="+mn-lt"/>
                </a:rPr>
                <a:t>)</a:t>
              </a:r>
            </a:p>
          </p:txBody>
        </p:sp>
      </p:gr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1055688"/>
            <a:ext cx="4022725"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
          <p:cNvSpPr>
            <a:spLocks noChangeArrowheads="1"/>
          </p:cNvSpPr>
          <p:nvPr/>
        </p:nvSpPr>
        <p:spPr bwMode="auto">
          <a:xfrm>
            <a:off x="5640388" y="5707063"/>
            <a:ext cx="3033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en-US" sz="1200" b="1" u="none" dirty="0">
                <a:solidFill>
                  <a:srgbClr val="000000"/>
                </a:solidFill>
                <a:latin typeface="+mn-lt"/>
              </a:rPr>
              <a:t>FEMS </a:t>
            </a:r>
            <a:r>
              <a:rPr lang="en-US" sz="1200" b="1" u="none" dirty="0" err="1">
                <a:solidFill>
                  <a:srgbClr val="000000"/>
                </a:solidFill>
                <a:latin typeface="+mn-lt"/>
              </a:rPr>
              <a:t>Microbiol</a:t>
            </a:r>
            <a:r>
              <a:rPr lang="en-US" sz="1200" b="1" u="none" dirty="0">
                <a:solidFill>
                  <a:srgbClr val="000000"/>
                </a:solidFill>
                <a:latin typeface="+mn-lt"/>
              </a:rPr>
              <a:t>. Ecol. 68:223-235</a:t>
            </a:r>
          </a:p>
          <a:p>
            <a:pPr eaLnBrk="1" hangingPunct="1">
              <a:defRPr/>
            </a:pPr>
            <a:r>
              <a:rPr lang="en-US" sz="1200" b="1" u="none" dirty="0">
                <a:latin typeface="+mn-lt"/>
              </a:rPr>
              <a:t>Appl. Environ. </a:t>
            </a:r>
            <a:r>
              <a:rPr lang="en-US" sz="1200" b="1" u="none" dirty="0" err="1">
                <a:latin typeface="+mn-lt"/>
              </a:rPr>
              <a:t>Microbiol</a:t>
            </a:r>
            <a:r>
              <a:rPr lang="en-US" sz="1200" b="1" u="none" dirty="0">
                <a:latin typeface="+mn-lt"/>
              </a:rPr>
              <a:t>. 68:2436–2444</a:t>
            </a:r>
            <a:endParaRPr lang="en-US" sz="1200" b="1" u="none" dirty="0">
              <a:solidFill>
                <a:srgbClr val="000000"/>
              </a:solidFill>
              <a:latin typeface="+mn-lt"/>
            </a:endParaRPr>
          </a:p>
        </p:txBody>
      </p:sp>
      <p:sp>
        <p:nvSpPr>
          <p:cNvPr id="9" name="TextBox 8"/>
          <p:cNvSpPr txBox="1"/>
          <p:nvPr/>
        </p:nvSpPr>
        <p:spPr bwMode="auto">
          <a:xfrm>
            <a:off x="5729288" y="1100138"/>
            <a:ext cx="2894012" cy="4278312"/>
          </a:xfrm>
          <a:prstGeom prst="rect">
            <a:avLst/>
          </a:prstGeom>
          <a:noFill/>
        </p:spPr>
        <p:txBody>
          <a:bodyPr>
            <a:spAutoFit/>
          </a:bodyPr>
          <a:lstStyle/>
          <a:p>
            <a:pPr>
              <a:defRPr/>
            </a:pPr>
            <a:r>
              <a:rPr lang="en-US" sz="1600" b="1" i="1" u="none" dirty="0">
                <a:latin typeface="+mj-lt"/>
              </a:rPr>
              <a:t>S. </a:t>
            </a:r>
            <a:r>
              <a:rPr lang="en-US" sz="1600" b="1" i="1" u="none" dirty="0" err="1">
                <a:latin typeface="+mj-lt"/>
              </a:rPr>
              <a:t>oneidensis</a:t>
            </a:r>
            <a:r>
              <a:rPr lang="en-US" sz="1600" b="1" i="1" u="none" dirty="0">
                <a:latin typeface="+mj-lt"/>
              </a:rPr>
              <a:t> </a:t>
            </a:r>
            <a:r>
              <a:rPr lang="en-US" sz="1600" b="1" u="none" dirty="0">
                <a:latin typeface="+mj-lt"/>
              </a:rPr>
              <a:t>MR-1 along with mutants of that strain that included a pyomelanin over producer and a pyomelanin minus mutant (a) were used to show that pyomelanin plays an important role in enhancing extracellular electron transfer to solid phase metal oxides (in this case Fe(III) oxides) (b). The addition of soluble pyomelanin to the melanin minus mutant also increased its rate and degree of metal reduction</a:t>
            </a:r>
            <a:r>
              <a:rPr lang="en-US" sz="1600" b="1" i="1" u="none" dirty="0">
                <a:latin typeface="+mj-lt"/>
              </a:rPr>
              <a:t>. </a:t>
            </a:r>
            <a:r>
              <a:rPr lang="en-US" sz="1600" b="1" u="none" dirty="0">
                <a:latin typeface="+mj-lt"/>
              </a:rPr>
              <a:t>                 </a:t>
            </a:r>
          </a:p>
        </p:txBody>
      </p:sp>
      <p:sp>
        <p:nvSpPr>
          <p:cNvPr id="10" name="TextBox 8"/>
          <p:cNvSpPr txBox="1">
            <a:spLocks noChangeArrowheads="1"/>
          </p:cNvSpPr>
          <p:nvPr/>
        </p:nvSpPr>
        <p:spPr bwMode="auto">
          <a:xfrm>
            <a:off x="1276350" y="98266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a</a:t>
            </a:r>
          </a:p>
        </p:txBody>
      </p:sp>
      <p:sp>
        <p:nvSpPr>
          <p:cNvPr id="11" name="TextBox 9"/>
          <p:cNvSpPr txBox="1">
            <a:spLocks noChangeArrowheads="1"/>
          </p:cNvSpPr>
          <p:nvPr/>
        </p:nvSpPr>
        <p:spPr bwMode="auto">
          <a:xfrm>
            <a:off x="1255713" y="2593975"/>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8"/>
          <p:cNvSpPr>
            <a:spLocks noChangeArrowheads="1"/>
          </p:cNvSpPr>
          <p:nvPr/>
        </p:nvSpPr>
        <p:spPr bwMode="auto">
          <a:xfrm>
            <a:off x="3017838" y="2278063"/>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22531" name="AutoShape 9"/>
          <p:cNvSpPr>
            <a:spLocks noChangeArrowheads="1"/>
          </p:cNvSpPr>
          <p:nvPr/>
        </p:nvSpPr>
        <p:spPr bwMode="auto">
          <a:xfrm>
            <a:off x="5805488" y="2289175"/>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22532" name="AutoShape 10"/>
          <p:cNvSpPr>
            <a:spLocks noChangeArrowheads="1"/>
          </p:cNvSpPr>
          <p:nvPr/>
        </p:nvSpPr>
        <p:spPr bwMode="auto">
          <a:xfrm>
            <a:off x="4887913" y="2287588"/>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22533" name="AutoShape 21"/>
          <p:cNvSpPr>
            <a:spLocks noChangeArrowheads="1"/>
          </p:cNvSpPr>
          <p:nvPr/>
        </p:nvSpPr>
        <p:spPr bwMode="auto">
          <a:xfrm rot="8563228" flipH="1" flipV="1">
            <a:off x="5618163" y="1922463"/>
            <a:ext cx="955675" cy="2397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53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99111">
            <a:off x="5618956" y="2467769"/>
            <a:ext cx="741363"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912813" y="354013"/>
            <a:ext cx="7850187" cy="830262"/>
          </a:xfrm>
          <a:prstGeom prst="rect">
            <a:avLst/>
          </a:prstGeom>
          <a:noFill/>
        </p:spPr>
        <p:txBody>
          <a:bodyPr wrap="none">
            <a:spAutoFit/>
          </a:bodyPr>
          <a:lstStyle/>
          <a:p>
            <a:pPr algn="ctr">
              <a:defRPr/>
            </a:pPr>
            <a:r>
              <a:rPr lang="en-US" sz="2400" u="none" dirty="0">
                <a:latin typeface="+mj-lt"/>
              </a:rPr>
              <a:t>Next Challenge: Increase the rate of electron transfer to </a:t>
            </a:r>
          </a:p>
          <a:p>
            <a:pPr algn="ctr">
              <a:defRPr/>
            </a:pPr>
            <a:r>
              <a:rPr lang="en-US" sz="2400" u="none" dirty="0">
                <a:latin typeface="+mj-lt"/>
              </a:rPr>
              <a:t>solid phase metal and actinide contaminants </a:t>
            </a:r>
          </a:p>
        </p:txBody>
      </p:sp>
      <p:sp>
        <p:nvSpPr>
          <p:cNvPr id="17" name="TextBox 16"/>
          <p:cNvSpPr txBox="1"/>
          <p:nvPr/>
        </p:nvSpPr>
        <p:spPr bwMode="auto">
          <a:xfrm>
            <a:off x="633413" y="2073275"/>
            <a:ext cx="2336800" cy="708025"/>
          </a:xfrm>
          <a:prstGeom prst="rect">
            <a:avLst/>
          </a:prstGeom>
          <a:noFill/>
        </p:spPr>
        <p:txBody>
          <a:bodyPr wrap="none">
            <a:spAutoFit/>
          </a:bodyPr>
          <a:lstStyle/>
          <a:p>
            <a:pPr algn="ctr">
              <a:defRPr/>
            </a:pPr>
            <a:r>
              <a:rPr lang="en-US" u="none" dirty="0">
                <a:latin typeface="+mj-lt"/>
              </a:rPr>
              <a:t>Microbial reduction</a:t>
            </a:r>
          </a:p>
          <a:p>
            <a:pPr algn="ctr">
              <a:defRPr/>
            </a:pPr>
            <a:r>
              <a:rPr lang="en-US" u="none" dirty="0">
                <a:latin typeface="+mj-lt"/>
              </a:rPr>
              <a:t>of Cr(VI) to Cr(III)</a:t>
            </a:r>
          </a:p>
        </p:txBody>
      </p:sp>
      <p:sp>
        <p:nvSpPr>
          <p:cNvPr id="18" name="TextBox 17"/>
          <p:cNvSpPr txBox="1"/>
          <p:nvPr/>
        </p:nvSpPr>
        <p:spPr bwMode="auto">
          <a:xfrm>
            <a:off x="752475" y="4614863"/>
            <a:ext cx="8010525" cy="1016000"/>
          </a:xfrm>
          <a:prstGeom prst="rect">
            <a:avLst/>
          </a:prstGeom>
          <a:noFill/>
        </p:spPr>
        <p:txBody>
          <a:bodyPr>
            <a:spAutoFit/>
          </a:bodyPr>
          <a:lstStyle/>
          <a:p>
            <a:pPr>
              <a:defRPr/>
            </a:pPr>
            <a:r>
              <a:rPr lang="en-US" u="none" dirty="0">
                <a:latin typeface="+mj-lt"/>
              </a:rPr>
              <a:t>The production of </a:t>
            </a:r>
            <a:r>
              <a:rPr lang="en-US" u="none" dirty="0" err="1">
                <a:latin typeface="+mj-lt"/>
              </a:rPr>
              <a:t>electroactive</a:t>
            </a:r>
            <a:r>
              <a:rPr lang="en-US" u="none" dirty="0">
                <a:latin typeface="+mj-lt"/>
              </a:rPr>
              <a:t> polymers by some bacteria bridge the gap for electron transfer to metal oxides.  At least in the lab.  </a:t>
            </a:r>
          </a:p>
          <a:p>
            <a:pPr>
              <a:defRPr/>
            </a:pPr>
            <a:r>
              <a:rPr lang="en-US" u="none" dirty="0">
                <a:latin typeface="+mj-lt"/>
              </a:rPr>
              <a:t>Next try: enhance electron transfer in the environment. </a:t>
            </a:r>
          </a:p>
        </p:txBody>
      </p:sp>
      <p:sp>
        <p:nvSpPr>
          <p:cNvPr id="14" name="TextBox 13"/>
          <p:cNvSpPr txBox="1"/>
          <p:nvPr/>
        </p:nvSpPr>
        <p:spPr bwMode="auto">
          <a:xfrm>
            <a:off x="3098800" y="1811338"/>
            <a:ext cx="2306638" cy="1323975"/>
          </a:xfrm>
          <a:prstGeom prst="rect">
            <a:avLst/>
          </a:prstGeom>
          <a:noFill/>
        </p:spPr>
        <p:txBody>
          <a:bodyPr wrap="none">
            <a:spAutoFit/>
          </a:bodyPr>
          <a:lstStyle/>
          <a:p>
            <a:pPr algn="ctr">
              <a:defRPr/>
            </a:pPr>
            <a:r>
              <a:rPr lang="en-US" u="none" dirty="0">
                <a:latin typeface="+mj-lt"/>
              </a:rPr>
              <a:t>Ubiquity</a:t>
            </a:r>
          </a:p>
          <a:p>
            <a:pPr algn="ctr">
              <a:defRPr/>
            </a:pPr>
            <a:r>
              <a:rPr lang="en-US" u="none" dirty="0">
                <a:latin typeface="+mj-lt"/>
              </a:rPr>
              <a:t>of</a:t>
            </a:r>
          </a:p>
          <a:p>
            <a:pPr algn="ctr">
              <a:defRPr/>
            </a:pPr>
            <a:r>
              <a:rPr lang="en-US" u="none" dirty="0">
                <a:latin typeface="+mj-lt"/>
              </a:rPr>
              <a:t>Cr(VI) reducers</a:t>
            </a:r>
          </a:p>
          <a:p>
            <a:pPr algn="ctr">
              <a:defRPr/>
            </a:pPr>
            <a:r>
              <a:rPr lang="en-US" u="none" dirty="0">
                <a:latin typeface="+mj-lt"/>
              </a:rPr>
              <a:t>In the environment</a:t>
            </a:r>
          </a:p>
        </p:txBody>
      </p:sp>
      <p:sp>
        <p:nvSpPr>
          <p:cNvPr id="15" name="TextBox 14"/>
          <p:cNvSpPr txBox="1"/>
          <p:nvPr/>
        </p:nvSpPr>
        <p:spPr bwMode="auto">
          <a:xfrm>
            <a:off x="6802438" y="2351088"/>
            <a:ext cx="1665287" cy="400050"/>
          </a:xfrm>
          <a:prstGeom prst="rect">
            <a:avLst/>
          </a:prstGeom>
          <a:noFill/>
        </p:spPr>
        <p:txBody>
          <a:bodyPr wrap="none">
            <a:spAutoFit/>
          </a:bodyPr>
          <a:lstStyle/>
          <a:p>
            <a:pPr algn="ctr">
              <a:defRPr/>
            </a:pPr>
            <a:r>
              <a:rPr lang="en-US" u="none" dirty="0">
                <a:latin typeface="+mj-lt"/>
              </a:rPr>
              <a:t>Groundwater</a:t>
            </a:r>
          </a:p>
        </p:txBody>
      </p:sp>
      <p:sp>
        <p:nvSpPr>
          <p:cNvPr id="16" name="Rectangle 15"/>
          <p:cNvSpPr/>
          <p:nvPr/>
        </p:nvSpPr>
        <p:spPr bwMode="auto">
          <a:xfrm>
            <a:off x="6559550" y="1503363"/>
            <a:ext cx="1528763" cy="708025"/>
          </a:xfrm>
          <a:prstGeom prst="rect">
            <a:avLst/>
          </a:prstGeom>
        </p:spPr>
        <p:txBody>
          <a:bodyPr wrap="none">
            <a:spAutoFit/>
          </a:bodyPr>
          <a:lstStyle/>
          <a:p>
            <a:pPr algn="ctr">
              <a:defRPr/>
            </a:pPr>
            <a:r>
              <a:rPr lang="en-US" u="none" dirty="0">
                <a:latin typeface="+mj-lt"/>
              </a:rPr>
              <a:t>Industrial </a:t>
            </a:r>
          </a:p>
          <a:p>
            <a:pPr algn="ctr">
              <a:defRPr/>
            </a:pPr>
            <a:r>
              <a:rPr lang="en-US" u="none" dirty="0">
                <a:latin typeface="+mj-lt"/>
              </a:rPr>
              <a:t>Wastewater</a:t>
            </a:r>
          </a:p>
        </p:txBody>
      </p:sp>
      <p:sp>
        <p:nvSpPr>
          <p:cNvPr id="19" name="TextBox 18"/>
          <p:cNvSpPr txBox="1"/>
          <p:nvPr/>
        </p:nvSpPr>
        <p:spPr bwMode="auto">
          <a:xfrm>
            <a:off x="6327775" y="2854325"/>
            <a:ext cx="2282825" cy="708025"/>
          </a:xfrm>
          <a:prstGeom prst="rect">
            <a:avLst/>
          </a:prstGeom>
          <a:noFill/>
        </p:spPr>
        <p:txBody>
          <a:bodyPr wrap="none">
            <a:spAutoFit/>
          </a:bodyPr>
          <a:lstStyle/>
          <a:p>
            <a:pPr algn="ctr">
              <a:defRPr/>
            </a:pPr>
            <a:r>
              <a:rPr lang="en-US" u="none" dirty="0">
                <a:latin typeface="+mj-lt"/>
              </a:rPr>
              <a:t>Contaminated Soil</a:t>
            </a:r>
          </a:p>
          <a:p>
            <a:pPr algn="ctr">
              <a:defRPr/>
            </a:pPr>
            <a:r>
              <a:rPr lang="en-US" u="none" dirty="0">
                <a:latin typeface="+mj-lt"/>
              </a:rPr>
              <a:t>or Sediments</a:t>
            </a:r>
          </a:p>
        </p:txBody>
      </p:sp>
      <p:sp>
        <p:nvSpPr>
          <p:cNvPr id="22542" name="AutoShape 8"/>
          <p:cNvSpPr>
            <a:spLocks noChangeArrowheads="1"/>
          </p:cNvSpPr>
          <p:nvPr/>
        </p:nvSpPr>
        <p:spPr bwMode="auto">
          <a:xfrm rot="10800000">
            <a:off x="3098800" y="3214688"/>
            <a:ext cx="3441700" cy="238125"/>
          </a:xfrm>
          <a:prstGeom prst="rightArrow">
            <a:avLst>
              <a:gd name="adj1" fmla="val 50000"/>
              <a:gd name="adj2" fmla="val 6631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2" name="Rectangle 1"/>
          <p:cNvSpPr/>
          <p:nvPr/>
        </p:nvSpPr>
        <p:spPr>
          <a:xfrm>
            <a:off x="635000" y="3073400"/>
            <a:ext cx="2919413" cy="708025"/>
          </a:xfrm>
          <a:prstGeom prst="rect">
            <a:avLst/>
          </a:prstGeom>
        </p:spPr>
        <p:txBody>
          <a:bodyPr>
            <a:spAutoFit/>
          </a:bodyPr>
          <a:lstStyle/>
          <a:p>
            <a:pPr eaLnBrk="1" hangingPunct="1">
              <a:defRPr/>
            </a:pPr>
            <a:r>
              <a:rPr lang="en-US" u="none" dirty="0">
                <a:latin typeface="+mn-lt"/>
              </a:rPr>
              <a:t>Mechanisms of solid </a:t>
            </a:r>
          </a:p>
          <a:p>
            <a:pPr eaLnBrk="1" hangingPunct="1">
              <a:defRPr/>
            </a:pPr>
            <a:r>
              <a:rPr lang="en-US" u="none" dirty="0">
                <a:latin typeface="+mn-lt"/>
              </a:rPr>
              <a:t>phase electron transfer</a:t>
            </a:r>
            <a:endParaRPr lang="en-US" dirty="0">
              <a:latin typeface="+mn-lt"/>
            </a:endParaRPr>
          </a:p>
        </p:txBody>
      </p:sp>
      <p:sp>
        <p:nvSpPr>
          <p:cNvPr id="20" name="Rectangle 19"/>
          <p:cNvSpPr/>
          <p:nvPr/>
        </p:nvSpPr>
        <p:spPr>
          <a:xfrm>
            <a:off x="1831975" y="3802063"/>
            <a:ext cx="4038600" cy="400050"/>
          </a:xfrm>
          <a:prstGeom prst="rect">
            <a:avLst/>
          </a:prstGeom>
        </p:spPr>
        <p:txBody>
          <a:bodyPr>
            <a:spAutoFit/>
          </a:bodyPr>
          <a:lstStyle/>
          <a:p>
            <a:pPr eaLnBrk="1" hangingPunct="1">
              <a:defRPr/>
            </a:pPr>
            <a:r>
              <a:rPr lang="en-US" u="none" dirty="0">
                <a:solidFill>
                  <a:srgbClr val="FFFF00"/>
                </a:solidFill>
                <a:latin typeface="+mn-lt"/>
              </a:rPr>
              <a:t>Production of </a:t>
            </a:r>
            <a:r>
              <a:rPr lang="en-US" u="none" dirty="0" err="1">
                <a:solidFill>
                  <a:srgbClr val="FFFF00"/>
                </a:solidFill>
                <a:latin typeface="+mn-lt"/>
              </a:rPr>
              <a:t>quinone</a:t>
            </a:r>
            <a:r>
              <a:rPr lang="en-US" u="none" dirty="0">
                <a:solidFill>
                  <a:srgbClr val="FFFF00"/>
                </a:solidFill>
                <a:latin typeface="+mn-lt"/>
              </a:rPr>
              <a:t> polymers</a:t>
            </a:r>
            <a:endParaRPr lang="en-US" dirty="0">
              <a:solidFill>
                <a:srgbClr val="FFFF00"/>
              </a:solidFill>
              <a:latin typeface="+mn-lt"/>
            </a:endParaRPr>
          </a:p>
        </p:txBody>
      </p:sp>
      <p:sp>
        <p:nvSpPr>
          <p:cNvPr id="22545" name="AutoShape 8"/>
          <p:cNvSpPr>
            <a:spLocks noChangeArrowheads="1"/>
          </p:cNvSpPr>
          <p:nvPr/>
        </p:nvSpPr>
        <p:spPr bwMode="auto">
          <a:xfrm rot="639485">
            <a:off x="968375" y="3838575"/>
            <a:ext cx="833438"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22546" name="AutoShape 8"/>
          <p:cNvSpPr>
            <a:spLocks noChangeArrowheads="1"/>
          </p:cNvSpPr>
          <p:nvPr/>
        </p:nvSpPr>
        <p:spPr bwMode="auto">
          <a:xfrm rot="-1210114">
            <a:off x="5619750" y="3803650"/>
            <a:ext cx="833438"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2" name="Flowchart: Decision 4"/>
          <p:cNvSpPr>
            <a:spLocks noChangeArrowheads="1"/>
          </p:cNvSpPr>
          <p:nvPr/>
        </p:nvSpPr>
        <p:spPr bwMode="auto">
          <a:xfrm>
            <a:off x="6462713" y="293688"/>
            <a:ext cx="2595562" cy="1295400"/>
          </a:xfrm>
          <a:prstGeom prst="flowChartDecision">
            <a:avLst/>
          </a:prstGeom>
          <a:ln w="9525" algn="ctr">
            <a:solidFill>
              <a:schemeClr val="tx1"/>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useBgFill="1">
        <p:nvSpPr>
          <p:cNvPr id="5123" name="Right Arrow 7"/>
          <p:cNvSpPr>
            <a:spLocks noChangeArrowheads="1"/>
          </p:cNvSpPr>
          <p:nvPr/>
        </p:nvSpPr>
        <p:spPr bwMode="auto">
          <a:xfrm>
            <a:off x="354013" y="557213"/>
            <a:ext cx="2668587" cy="498475"/>
          </a:xfrm>
          <a:prstGeom prst="rightArrow">
            <a:avLst>
              <a:gd name="adj1" fmla="val 50000"/>
              <a:gd name="adj2" fmla="val 49991"/>
            </a:avLst>
          </a:prstGeom>
          <a:ln w="9525" algn="ctr">
            <a:solidFill>
              <a:schemeClr val="tx1"/>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3" name="TextBox 2"/>
          <p:cNvSpPr txBox="1"/>
          <p:nvPr/>
        </p:nvSpPr>
        <p:spPr>
          <a:xfrm>
            <a:off x="-415925" y="649288"/>
            <a:ext cx="4087813" cy="338137"/>
          </a:xfrm>
          <a:prstGeom prst="rect">
            <a:avLst/>
          </a:prstGeom>
          <a:noFill/>
        </p:spPr>
        <p:txBody>
          <a:bodyPr>
            <a:spAutoFit/>
          </a:bodyPr>
          <a:lstStyle/>
          <a:p>
            <a:pPr algn="ctr" eaLnBrk="1" hangingPunct="1">
              <a:defRPr/>
            </a:pPr>
            <a:r>
              <a:rPr lang="en-US" sz="1600" b="1" u="none" dirty="0">
                <a:latin typeface="+mn-lt"/>
              </a:rPr>
              <a:t>Fundamental Science</a:t>
            </a:r>
          </a:p>
        </p:txBody>
      </p:sp>
      <p:sp>
        <p:nvSpPr>
          <p:cNvPr id="6" name="TextBox 5"/>
          <p:cNvSpPr txBox="1"/>
          <p:nvPr/>
        </p:nvSpPr>
        <p:spPr>
          <a:xfrm>
            <a:off x="1300163" y="125413"/>
            <a:ext cx="6526212" cy="461962"/>
          </a:xfrm>
          <a:prstGeom prst="rect">
            <a:avLst/>
          </a:prstGeom>
          <a:noFill/>
        </p:spPr>
        <p:txBody>
          <a:bodyPr>
            <a:spAutoFit/>
          </a:bodyPr>
          <a:lstStyle/>
          <a:p>
            <a:pPr algn="ctr" eaLnBrk="1" hangingPunct="1">
              <a:defRPr/>
            </a:pPr>
            <a:r>
              <a:rPr lang="en-US" sz="2400" b="1" u="none" dirty="0">
                <a:latin typeface="+mn-lt"/>
              </a:rPr>
              <a:t>Progress to Technology Development </a:t>
            </a:r>
          </a:p>
        </p:txBody>
      </p:sp>
      <p:grpSp>
        <p:nvGrpSpPr>
          <p:cNvPr id="5126" name="Group 135171"/>
          <p:cNvGrpSpPr>
            <a:grpSpLocks/>
          </p:cNvGrpSpPr>
          <p:nvPr/>
        </p:nvGrpSpPr>
        <p:grpSpPr bwMode="auto">
          <a:xfrm>
            <a:off x="3149600" y="1450975"/>
            <a:ext cx="5713413" cy="3457575"/>
            <a:chOff x="947359" y="1417742"/>
            <a:chExt cx="7421843" cy="4849763"/>
          </a:xfrm>
        </p:grpSpPr>
        <p:sp>
          <p:nvSpPr>
            <p:cNvPr id="5132" name="AutoShape 3"/>
            <p:cNvSpPr>
              <a:spLocks noChangeArrowheads="1"/>
            </p:cNvSpPr>
            <p:nvPr/>
          </p:nvSpPr>
          <p:spPr bwMode="auto">
            <a:xfrm>
              <a:off x="4040671" y="3753658"/>
              <a:ext cx="1083261" cy="20127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FF"/>
                </a:gs>
                <a:gs pos="100000">
                  <a:srgbClr val="184776"/>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AutoShape 4"/>
            <p:cNvSpPr>
              <a:spLocks noChangeArrowheads="1"/>
            </p:cNvSpPr>
            <p:nvPr/>
          </p:nvSpPr>
          <p:spPr bwMode="auto">
            <a:xfrm rot="10800000">
              <a:off x="3929336" y="3488536"/>
              <a:ext cx="1083261" cy="20127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FF"/>
                </a:gs>
                <a:gs pos="100000">
                  <a:srgbClr val="184776"/>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Line 5"/>
            <p:cNvSpPr>
              <a:spLocks noChangeShapeType="1"/>
            </p:cNvSpPr>
            <p:nvPr/>
          </p:nvSpPr>
          <p:spPr bwMode="auto">
            <a:xfrm>
              <a:off x="3511077" y="5553991"/>
              <a:ext cx="46640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35" name="Picture 6" descr="picture"/>
            <p:cNvPicPr>
              <a:picLocks noChangeAspect="1" noChangeArrowheads="1"/>
            </p:cNvPicPr>
            <p:nvPr/>
          </p:nvPicPr>
          <p:blipFill>
            <a:blip r:embed="rId3">
              <a:extLst>
                <a:ext uri="{28A0092B-C50C-407E-A947-70E740481C1C}">
                  <a14:useLocalDpi xmlns:a14="http://schemas.microsoft.com/office/drawing/2010/main" val="0"/>
                </a:ext>
              </a:extLst>
            </a:blip>
            <a:srcRect r="1424"/>
            <a:stretch>
              <a:fillRect/>
            </a:stretch>
          </p:blipFill>
          <p:spPr bwMode="auto">
            <a:xfrm>
              <a:off x="6115417" y="2848634"/>
              <a:ext cx="1998015" cy="158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136" name="AutoShape 7"/>
            <p:cNvSpPr>
              <a:spLocks noChangeArrowheads="1"/>
            </p:cNvSpPr>
            <p:nvPr/>
          </p:nvSpPr>
          <p:spPr bwMode="auto">
            <a:xfrm rot="-7087453">
              <a:off x="7455549" y="3542371"/>
              <a:ext cx="671828" cy="1155478"/>
            </a:xfrm>
            <a:prstGeom prst="rtTriangle">
              <a:avLst/>
            </a:prstGeom>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600">
                <a:latin typeface="Times" pitchFamily="18" charset="0"/>
              </a:endParaRPr>
            </a:p>
          </p:txBody>
        </p:sp>
        <p:sp useBgFill="1">
          <p:nvSpPr>
            <p:cNvPr id="5137" name="AutoShape 8"/>
            <p:cNvSpPr>
              <a:spLocks noChangeArrowheads="1"/>
            </p:cNvSpPr>
            <p:nvPr/>
          </p:nvSpPr>
          <p:spPr bwMode="auto">
            <a:xfrm rot="-10609388">
              <a:off x="7544957" y="2825037"/>
              <a:ext cx="722174" cy="1074370"/>
            </a:xfrm>
            <a:prstGeom prst="rtTriangle">
              <a:avLst/>
            </a:prstGeom>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600">
                <a:latin typeface="Times" pitchFamily="18" charset="0"/>
              </a:endParaRPr>
            </a:p>
          </p:txBody>
        </p:sp>
        <p:sp useBgFill="1">
          <p:nvSpPr>
            <p:cNvPr id="5138" name="AutoShape 9"/>
            <p:cNvSpPr>
              <a:spLocks noChangeArrowheads="1"/>
            </p:cNvSpPr>
            <p:nvPr/>
          </p:nvSpPr>
          <p:spPr bwMode="auto">
            <a:xfrm rot="10700830" flipH="1">
              <a:off x="6030506" y="2746573"/>
              <a:ext cx="722174" cy="1074370"/>
            </a:xfrm>
            <a:prstGeom prst="rtTriangle">
              <a:avLst/>
            </a:prstGeom>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600">
                <a:latin typeface="Times" pitchFamily="18" charset="0"/>
              </a:endParaRPr>
            </a:p>
          </p:txBody>
        </p:sp>
        <p:sp useBgFill="1">
          <p:nvSpPr>
            <p:cNvPr id="5139" name="AutoShape 10"/>
            <p:cNvSpPr>
              <a:spLocks noChangeArrowheads="1"/>
            </p:cNvSpPr>
            <p:nvPr/>
          </p:nvSpPr>
          <p:spPr bwMode="auto">
            <a:xfrm>
              <a:off x="6035677" y="3466327"/>
              <a:ext cx="722174" cy="1074370"/>
            </a:xfrm>
            <a:prstGeom prst="rtTriangle">
              <a:avLst/>
            </a:prstGeom>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600">
                <a:latin typeface="Times" pitchFamily="18" charset="0"/>
              </a:endParaRPr>
            </a:p>
          </p:txBody>
        </p:sp>
        <p:sp>
          <p:nvSpPr>
            <p:cNvPr id="5140" name="AutoShape 11"/>
            <p:cNvSpPr>
              <a:spLocks noChangeArrowheads="1"/>
            </p:cNvSpPr>
            <p:nvPr/>
          </p:nvSpPr>
          <p:spPr bwMode="auto">
            <a:xfrm>
              <a:off x="6151526" y="2872231"/>
              <a:ext cx="1933320" cy="1529658"/>
            </a:xfrm>
            <a:prstGeom prst="hexagon">
              <a:avLst>
                <a:gd name="adj" fmla="val 29151"/>
                <a:gd name="vf" fmla="val 115470"/>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600">
                <a:latin typeface="Times" pitchFamily="18" charset="0"/>
              </a:endParaRPr>
            </a:p>
          </p:txBody>
        </p:sp>
        <p:sp useBgFill="1">
          <p:nvSpPr>
            <p:cNvPr id="5141" name="Rectangle 12"/>
            <p:cNvSpPr>
              <a:spLocks noChangeArrowheads="1"/>
            </p:cNvSpPr>
            <p:nvPr/>
          </p:nvSpPr>
          <p:spPr bwMode="auto">
            <a:xfrm>
              <a:off x="7911825" y="4295008"/>
              <a:ext cx="269310" cy="197107"/>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600">
                <a:latin typeface="Times" pitchFamily="18" charset="0"/>
              </a:endParaRPr>
            </a:p>
          </p:txBody>
        </p:sp>
        <p:sp>
          <p:nvSpPr>
            <p:cNvPr id="5142" name="Text Box 13"/>
            <p:cNvSpPr txBox="1">
              <a:spLocks noChangeArrowheads="1"/>
            </p:cNvSpPr>
            <p:nvPr/>
          </p:nvSpPr>
          <p:spPr bwMode="auto">
            <a:xfrm>
              <a:off x="6008595" y="1784751"/>
              <a:ext cx="2268829" cy="73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r>
                <a:rPr lang="en-US" altLang="en-US" sz="1400" b="1" u="none"/>
                <a:t>Physiology</a:t>
              </a:r>
            </a:p>
            <a:p>
              <a:pPr algn="ctr" eaLnBrk="1" hangingPunct="1">
                <a:spcBef>
                  <a:spcPct val="0"/>
                </a:spcBef>
                <a:buFontTx/>
                <a:buNone/>
              </a:pPr>
              <a:r>
                <a:rPr lang="en-US" altLang="en-US" sz="1400" b="1" u="none"/>
                <a:t>Microbial Ecology</a:t>
              </a:r>
            </a:p>
          </p:txBody>
        </p:sp>
        <p:pic>
          <p:nvPicPr>
            <p:cNvPr id="5143" name="Picture 1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7359" y="2970784"/>
              <a:ext cx="1991997" cy="119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1"/>
                  </a:solidFill>
                  <a:miter lim="800000"/>
                  <a:headEnd/>
                  <a:tailEnd/>
                </a14:hiddenLine>
              </a:ext>
            </a:extLst>
          </p:spPr>
        </p:pic>
        <p:sp>
          <p:nvSpPr>
            <p:cNvPr id="5144" name="AutoShape 15"/>
            <p:cNvSpPr>
              <a:spLocks noChangeArrowheads="1"/>
            </p:cNvSpPr>
            <p:nvPr/>
          </p:nvSpPr>
          <p:spPr bwMode="auto">
            <a:xfrm>
              <a:off x="1004531" y="2859739"/>
              <a:ext cx="1934825" cy="1531046"/>
            </a:xfrm>
            <a:prstGeom prst="hexagon">
              <a:avLst>
                <a:gd name="adj" fmla="val 29148"/>
                <a:gd name="vf" fmla="val 115470"/>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600">
                <a:latin typeface="Times" pitchFamily="18" charset="0"/>
              </a:endParaRPr>
            </a:p>
          </p:txBody>
        </p:sp>
        <p:sp>
          <p:nvSpPr>
            <p:cNvPr id="5145" name="Text Box 16"/>
            <p:cNvSpPr txBox="1">
              <a:spLocks noChangeArrowheads="1"/>
            </p:cNvSpPr>
            <p:nvPr/>
          </p:nvSpPr>
          <p:spPr bwMode="auto">
            <a:xfrm>
              <a:off x="1135044" y="1781448"/>
              <a:ext cx="1634858" cy="103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r>
                <a:rPr lang="en-US" altLang="en-US" sz="1400" b="1" u="none"/>
                <a:t>Molecular &amp;</a:t>
              </a:r>
            </a:p>
            <a:p>
              <a:pPr algn="ctr" eaLnBrk="1" hangingPunct="1">
                <a:spcBef>
                  <a:spcPct val="0"/>
                </a:spcBef>
                <a:buFontTx/>
                <a:buNone/>
              </a:pPr>
              <a:r>
                <a:rPr lang="en-US" altLang="en-US" sz="1400" b="1" u="none"/>
                <a:t>Genetic</a:t>
              </a:r>
            </a:p>
            <a:p>
              <a:pPr algn="ctr" eaLnBrk="1" hangingPunct="1">
                <a:spcBef>
                  <a:spcPct val="0"/>
                </a:spcBef>
                <a:buFontTx/>
                <a:buNone/>
              </a:pPr>
              <a:r>
                <a:rPr lang="en-US" altLang="en-US" sz="1400" b="1" u="none"/>
                <a:t>Mechanisms</a:t>
              </a:r>
            </a:p>
          </p:txBody>
        </p:sp>
        <p:grpSp>
          <p:nvGrpSpPr>
            <p:cNvPr id="5146" name="Group 17"/>
            <p:cNvGrpSpPr>
              <a:grpSpLocks/>
            </p:cNvGrpSpPr>
            <p:nvPr/>
          </p:nvGrpSpPr>
          <p:grpSpPr bwMode="auto">
            <a:xfrm>
              <a:off x="3277875" y="4027109"/>
              <a:ext cx="2366624" cy="1744810"/>
              <a:chOff x="2028" y="2797"/>
              <a:chExt cx="1573" cy="1257"/>
            </a:xfrm>
          </p:grpSpPr>
          <p:pic>
            <p:nvPicPr>
              <p:cNvPr id="5163" name="Picture 18" descr="100_0262"/>
              <p:cNvPicPr>
                <a:picLocks noChangeAspect="1" noChangeArrowheads="1"/>
              </p:cNvPicPr>
              <p:nvPr/>
            </p:nvPicPr>
            <p:blipFill>
              <a:blip r:embed="rId5">
                <a:extLst>
                  <a:ext uri="{28A0092B-C50C-407E-A947-70E740481C1C}">
                    <a14:useLocalDpi xmlns:a14="http://schemas.microsoft.com/office/drawing/2010/main" val="0"/>
                  </a:ext>
                </a:extLst>
              </a:blip>
              <a:srcRect l="7500" t="27777" r="25711"/>
              <a:stretch>
                <a:fillRect/>
              </a:stretch>
            </p:blipFill>
            <p:spPr bwMode="auto">
              <a:xfrm>
                <a:off x="2165" y="2916"/>
                <a:ext cx="1286" cy="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164" name="AutoShape 19"/>
              <p:cNvSpPr>
                <a:spLocks noChangeArrowheads="1"/>
              </p:cNvSpPr>
              <p:nvPr/>
            </p:nvSpPr>
            <p:spPr bwMode="auto">
              <a:xfrm>
                <a:off x="2028" y="3245"/>
                <a:ext cx="480" cy="808"/>
              </a:xfrm>
              <a:prstGeom prst="rtTriangle">
                <a:avLst/>
              </a:prstGeom>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600">
                  <a:latin typeface="Times" pitchFamily="18" charset="0"/>
                </a:endParaRPr>
              </a:p>
            </p:txBody>
          </p:sp>
          <p:sp useBgFill="1">
            <p:nvSpPr>
              <p:cNvPr id="5165" name="AutoShape 20"/>
              <p:cNvSpPr>
                <a:spLocks noChangeArrowheads="1"/>
              </p:cNvSpPr>
              <p:nvPr/>
            </p:nvSpPr>
            <p:spPr bwMode="auto">
              <a:xfrm rot="10729310" flipH="1">
                <a:off x="2105" y="2797"/>
                <a:ext cx="479" cy="774"/>
              </a:xfrm>
              <a:prstGeom prst="rtTriangle">
                <a:avLst/>
              </a:prstGeom>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600">
                  <a:latin typeface="Times" pitchFamily="18" charset="0"/>
                </a:endParaRPr>
              </a:p>
            </p:txBody>
          </p:sp>
          <p:sp useBgFill="1">
            <p:nvSpPr>
              <p:cNvPr id="5166" name="AutoShape 21"/>
              <p:cNvSpPr>
                <a:spLocks noChangeArrowheads="1"/>
              </p:cNvSpPr>
              <p:nvPr/>
            </p:nvSpPr>
            <p:spPr bwMode="auto">
              <a:xfrm rot="21471899" flipH="1">
                <a:off x="3121" y="3261"/>
                <a:ext cx="480" cy="774"/>
              </a:xfrm>
              <a:prstGeom prst="rtTriangle">
                <a:avLst/>
              </a:prstGeom>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600">
                  <a:latin typeface="Times" pitchFamily="18" charset="0"/>
                </a:endParaRPr>
              </a:p>
            </p:txBody>
          </p:sp>
          <p:sp useBgFill="1">
            <p:nvSpPr>
              <p:cNvPr id="5167" name="AutoShape 22"/>
              <p:cNvSpPr>
                <a:spLocks noChangeArrowheads="1"/>
              </p:cNvSpPr>
              <p:nvPr/>
            </p:nvSpPr>
            <p:spPr bwMode="auto">
              <a:xfrm rot="10800000">
                <a:off x="3096" y="2849"/>
                <a:ext cx="479" cy="773"/>
              </a:xfrm>
              <a:prstGeom prst="rtTriangle">
                <a:avLst/>
              </a:prstGeom>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600">
                  <a:latin typeface="Times" pitchFamily="18" charset="0"/>
                </a:endParaRPr>
              </a:p>
            </p:txBody>
          </p:sp>
          <p:sp>
            <p:nvSpPr>
              <p:cNvPr id="5168" name="AutoShape 23"/>
              <p:cNvSpPr>
                <a:spLocks noChangeArrowheads="1"/>
              </p:cNvSpPr>
              <p:nvPr/>
            </p:nvSpPr>
            <p:spPr bwMode="auto">
              <a:xfrm>
                <a:off x="2175" y="2916"/>
                <a:ext cx="1285" cy="1103"/>
              </a:xfrm>
              <a:prstGeom prst="hexagon">
                <a:avLst>
                  <a:gd name="adj" fmla="val 29125"/>
                  <a:gd name="vf" fmla="val 11547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600">
                  <a:latin typeface="Times" pitchFamily="18" charset="0"/>
                </a:endParaRPr>
              </a:p>
            </p:txBody>
          </p:sp>
          <p:sp>
            <p:nvSpPr>
              <p:cNvPr id="5169" name="Line 24"/>
              <p:cNvSpPr>
                <a:spLocks noChangeShapeType="1"/>
              </p:cNvSpPr>
              <p:nvPr/>
            </p:nvSpPr>
            <p:spPr bwMode="auto">
              <a:xfrm>
                <a:off x="2444" y="3954"/>
                <a:ext cx="54" cy="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47" name="Text Box 25"/>
            <p:cNvSpPr txBox="1">
              <a:spLocks noChangeArrowheads="1"/>
            </p:cNvSpPr>
            <p:nvPr/>
          </p:nvSpPr>
          <p:spPr bwMode="auto">
            <a:xfrm>
              <a:off x="2951313" y="5835770"/>
              <a:ext cx="3047931" cy="43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400" b="1" u="none"/>
                <a:t>Technology Development</a:t>
              </a:r>
            </a:p>
          </p:txBody>
        </p:sp>
        <p:sp>
          <p:nvSpPr>
            <p:cNvPr id="5148" name="Text Box 26"/>
            <p:cNvSpPr txBox="1">
              <a:spLocks noChangeArrowheads="1"/>
            </p:cNvSpPr>
            <p:nvPr/>
          </p:nvSpPr>
          <p:spPr bwMode="auto">
            <a:xfrm>
              <a:off x="3206438" y="1417742"/>
              <a:ext cx="2488515" cy="43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400" b="1" u="none"/>
                <a:t>Electromicrobiology</a:t>
              </a:r>
            </a:p>
          </p:txBody>
        </p:sp>
        <p:graphicFrame>
          <p:nvGraphicFramePr>
            <p:cNvPr id="5149" name="Object 27"/>
            <p:cNvGraphicFramePr>
              <a:graphicFrameLocks noChangeAspect="1"/>
            </p:cNvGraphicFramePr>
            <p:nvPr/>
          </p:nvGraphicFramePr>
          <p:xfrm>
            <a:off x="3580285" y="1876982"/>
            <a:ext cx="1733218" cy="1429717"/>
          </p:xfrm>
          <a:graphic>
            <a:graphicData uri="http://schemas.openxmlformats.org/presentationml/2006/ole">
              <mc:AlternateContent xmlns:mc="http://schemas.openxmlformats.org/markup-compatibility/2006">
                <mc:Choice xmlns:v="urn:schemas-microsoft-com:vml" Requires="v">
                  <p:oleObj spid="_x0000_s5170" name="Chart" r:id="rId6" imgW="6956870" imgH="2758345" progId="Excel.Chart.8">
                    <p:embed/>
                  </p:oleObj>
                </mc:Choice>
                <mc:Fallback>
                  <p:oleObj name="Chart" r:id="rId6" imgW="6956870" imgH="2758345" progId="Excel.Chart.8">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0285" y="1876982"/>
                          <a:ext cx="1733218" cy="142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50" name="AutoShape 28"/>
            <p:cNvSpPr>
              <a:spLocks noChangeArrowheads="1"/>
            </p:cNvSpPr>
            <p:nvPr/>
          </p:nvSpPr>
          <p:spPr bwMode="auto">
            <a:xfrm>
              <a:off x="3509573" y="1831175"/>
              <a:ext cx="1933320" cy="1531047"/>
            </a:xfrm>
            <a:prstGeom prst="hexagon">
              <a:avLst>
                <a:gd name="adj" fmla="val 29125"/>
                <a:gd name="vf" fmla="val 11547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600">
                <a:latin typeface="Times" pitchFamily="18" charset="0"/>
              </a:endParaRPr>
            </a:p>
          </p:txBody>
        </p:sp>
        <p:grpSp>
          <p:nvGrpSpPr>
            <p:cNvPr id="5151" name="Group 29"/>
            <p:cNvGrpSpPr>
              <a:grpSpLocks/>
            </p:cNvGrpSpPr>
            <p:nvPr/>
          </p:nvGrpSpPr>
          <p:grpSpPr bwMode="auto">
            <a:xfrm>
              <a:off x="5488028" y="4059035"/>
              <a:ext cx="833509" cy="433079"/>
              <a:chOff x="3476" y="2561"/>
              <a:chExt cx="554" cy="312"/>
            </a:xfrm>
          </p:grpSpPr>
          <p:sp>
            <p:nvSpPr>
              <p:cNvPr id="5161" name="AutoShape 30"/>
              <p:cNvSpPr>
                <a:spLocks noChangeArrowheads="1"/>
              </p:cNvSpPr>
              <p:nvPr/>
            </p:nvSpPr>
            <p:spPr bwMode="auto">
              <a:xfrm rot="8795737">
                <a:off x="3476" y="2561"/>
                <a:ext cx="409" cy="16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366 h 21600"/>
                  <a:gd name="T14" fmla="*/ 18907 w 21600"/>
                  <a:gd name="T15" fmla="*/ 1623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FF"/>
                  </a:gs>
                  <a:gs pos="100000">
                    <a:srgbClr val="184776"/>
                  </a:gs>
                </a:gsLst>
                <a:lin ang="270000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2" name="AutoShape 31"/>
              <p:cNvSpPr>
                <a:spLocks noChangeArrowheads="1"/>
              </p:cNvSpPr>
              <p:nvPr/>
            </p:nvSpPr>
            <p:spPr bwMode="auto">
              <a:xfrm rot="-2003430">
                <a:off x="3621" y="2710"/>
                <a:ext cx="409" cy="16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433 h 21600"/>
                  <a:gd name="T14" fmla="*/ 18907 w 21600"/>
                  <a:gd name="T15" fmla="*/ 1616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FF"/>
                  </a:gs>
                  <a:gs pos="100000">
                    <a:srgbClr val="184776"/>
                  </a:gs>
                </a:gsLst>
                <a:lin ang="270000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52" name="Group 32"/>
            <p:cNvGrpSpPr>
              <a:grpSpLocks/>
            </p:cNvGrpSpPr>
            <p:nvPr/>
          </p:nvGrpSpPr>
          <p:grpSpPr bwMode="auto">
            <a:xfrm rot="4284111">
              <a:off x="5455591" y="2817975"/>
              <a:ext cx="768993" cy="469413"/>
              <a:chOff x="3476" y="2561"/>
              <a:chExt cx="554" cy="312"/>
            </a:xfrm>
          </p:grpSpPr>
          <p:sp>
            <p:nvSpPr>
              <p:cNvPr id="5159" name="AutoShape 33"/>
              <p:cNvSpPr>
                <a:spLocks noChangeArrowheads="1"/>
              </p:cNvSpPr>
              <p:nvPr/>
            </p:nvSpPr>
            <p:spPr bwMode="auto">
              <a:xfrm rot="8795737">
                <a:off x="3476" y="2561"/>
                <a:ext cx="409" cy="16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366 h 21600"/>
                  <a:gd name="T14" fmla="*/ 18907 w 21600"/>
                  <a:gd name="T15" fmla="*/ 1623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FF"/>
                  </a:gs>
                  <a:gs pos="100000">
                    <a:srgbClr val="184776"/>
                  </a:gs>
                </a:gsLst>
                <a:lin ang="270000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0" name="AutoShape 34"/>
              <p:cNvSpPr>
                <a:spLocks noChangeArrowheads="1"/>
              </p:cNvSpPr>
              <p:nvPr/>
            </p:nvSpPr>
            <p:spPr bwMode="auto">
              <a:xfrm rot="-2003430">
                <a:off x="3621" y="2710"/>
                <a:ext cx="409" cy="16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433 h 21600"/>
                  <a:gd name="T14" fmla="*/ 18907 w 21600"/>
                  <a:gd name="T15" fmla="*/ 1616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FF"/>
                  </a:gs>
                  <a:gs pos="100000">
                    <a:srgbClr val="184776"/>
                  </a:gs>
                </a:gsLst>
                <a:lin ang="270000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53" name="Group 35"/>
            <p:cNvGrpSpPr>
              <a:grpSpLocks/>
            </p:cNvGrpSpPr>
            <p:nvPr/>
          </p:nvGrpSpPr>
          <p:grpSpPr bwMode="auto">
            <a:xfrm rot="-6826580">
              <a:off x="2813638" y="4115824"/>
              <a:ext cx="768993" cy="469413"/>
              <a:chOff x="3476" y="2561"/>
              <a:chExt cx="554" cy="312"/>
            </a:xfrm>
          </p:grpSpPr>
          <p:sp>
            <p:nvSpPr>
              <p:cNvPr id="5157" name="AutoShape 36"/>
              <p:cNvSpPr>
                <a:spLocks noChangeArrowheads="1"/>
              </p:cNvSpPr>
              <p:nvPr/>
            </p:nvSpPr>
            <p:spPr bwMode="auto">
              <a:xfrm rot="8795737">
                <a:off x="3476" y="2561"/>
                <a:ext cx="409" cy="16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366 h 21600"/>
                  <a:gd name="T14" fmla="*/ 18907 w 21600"/>
                  <a:gd name="T15" fmla="*/ 1623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FF"/>
                  </a:gs>
                  <a:gs pos="100000">
                    <a:srgbClr val="184776"/>
                  </a:gs>
                </a:gsLst>
                <a:lin ang="270000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8" name="AutoShape 37"/>
              <p:cNvSpPr>
                <a:spLocks noChangeArrowheads="1"/>
              </p:cNvSpPr>
              <p:nvPr/>
            </p:nvSpPr>
            <p:spPr bwMode="auto">
              <a:xfrm rot="-2003430">
                <a:off x="3621" y="2710"/>
                <a:ext cx="409" cy="16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433 h 21600"/>
                  <a:gd name="T14" fmla="*/ 18907 w 21600"/>
                  <a:gd name="T15" fmla="*/ 1616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FF"/>
                  </a:gs>
                  <a:gs pos="100000">
                    <a:srgbClr val="184776"/>
                  </a:gs>
                </a:gsLst>
                <a:lin ang="270000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54" name="Group 38"/>
            <p:cNvGrpSpPr>
              <a:grpSpLocks/>
            </p:cNvGrpSpPr>
            <p:nvPr/>
          </p:nvGrpSpPr>
          <p:grpSpPr bwMode="auto">
            <a:xfrm>
              <a:off x="2815984" y="2880559"/>
              <a:ext cx="833509" cy="433079"/>
              <a:chOff x="3476" y="2561"/>
              <a:chExt cx="554" cy="312"/>
            </a:xfrm>
          </p:grpSpPr>
          <p:sp>
            <p:nvSpPr>
              <p:cNvPr id="5155" name="AutoShape 39"/>
              <p:cNvSpPr>
                <a:spLocks noChangeArrowheads="1"/>
              </p:cNvSpPr>
              <p:nvPr/>
            </p:nvSpPr>
            <p:spPr bwMode="auto">
              <a:xfrm rot="8795737">
                <a:off x="3476" y="2561"/>
                <a:ext cx="409" cy="16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366 h 21600"/>
                  <a:gd name="T14" fmla="*/ 18907 w 21600"/>
                  <a:gd name="T15" fmla="*/ 1623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FF"/>
                  </a:gs>
                  <a:gs pos="100000">
                    <a:srgbClr val="184776"/>
                  </a:gs>
                </a:gsLst>
                <a:lin ang="270000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6" name="AutoShape 40"/>
              <p:cNvSpPr>
                <a:spLocks noChangeArrowheads="1"/>
              </p:cNvSpPr>
              <p:nvPr/>
            </p:nvSpPr>
            <p:spPr bwMode="auto">
              <a:xfrm rot="-2003430">
                <a:off x="3621" y="2710"/>
                <a:ext cx="409" cy="16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433 h 21600"/>
                  <a:gd name="T14" fmla="*/ 18907 w 21600"/>
                  <a:gd name="T15" fmla="*/ 1616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FF"/>
                  </a:gs>
                  <a:gs pos="100000">
                    <a:srgbClr val="184776"/>
                  </a:gs>
                </a:gsLst>
                <a:lin ang="270000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useBgFill="1">
        <p:nvSpPr>
          <p:cNvPr id="5127" name="Right Arrow 49"/>
          <p:cNvSpPr>
            <a:spLocks noChangeArrowheads="1"/>
          </p:cNvSpPr>
          <p:nvPr/>
        </p:nvSpPr>
        <p:spPr bwMode="auto">
          <a:xfrm>
            <a:off x="3228975" y="587375"/>
            <a:ext cx="2668588" cy="498475"/>
          </a:xfrm>
          <a:prstGeom prst="rightArrow">
            <a:avLst>
              <a:gd name="adj1" fmla="val 50000"/>
              <a:gd name="adj2" fmla="val 49991"/>
            </a:avLst>
          </a:prstGeom>
          <a:ln w="9525" algn="ctr">
            <a:solidFill>
              <a:schemeClr val="tx1"/>
            </a:solidFill>
            <a:round/>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4" name="TextBox 3"/>
          <p:cNvSpPr txBox="1"/>
          <p:nvPr/>
        </p:nvSpPr>
        <p:spPr>
          <a:xfrm>
            <a:off x="3194050" y="674688"/>
            <a:ext cx="2457450" cy="339725"/>
          </a:xfrm>
          <a:prstGeom prst="rect">
            <a:avLst/>
          </a:prstGeom>
          <a:noFill/>
        </p:spPr>
        <p:txBody>
          <a:bodyPr>
            <a:spAutoFit/>
          </a:bodyPr>
          <a:lstStyle/>
          <a:p>
            <a:pPr algn="ctr" eaLnBrk="1" hangingPunct="1">
              <a:defRPr/>
            </a:pPr>
            <a:r>
              <a:rPr lang="en-US" sz="1600" b="1" u="none" dirty="0">
                <a:latin typeface="+mn-lt"/>
              </a:rPr>
              <a:t>Applied Science</a:t>
            </a:r>
          </a:p>
        </p:txBody>
      </p:sp>
      <p:sp>
        <p:nvSpPr>
          <p:cNvPr id="52" name="TextBox 51"/>
          <p:cNvSpPr txBox="1"/>
          <p:nvPr/>
        </p:nvSpPr>
        <p:spPr>
          <a:xfrm>
            <a:off x="6054725" y="627063"/>
            <a:ext cx="3400425" cy="585787"/>
          </a:xfrm>
          <a:prstGeom prst="rect">
            <a:avLst/>
          </a:prstGeom>
          <a:noFill/>
        </p:spPr>
        <p:txBody>
          <a:bodyPr>
            <a:spAutoFit/>
          </a:bodyPr>
          <a:lstStyle/>
          <a:p>
            <a:pPr algn="ctr" eaLnBrk="1" hangingPunct="1">
              <a:defRPr/>
            </a:pPr>
            <a:r>
              <a:rPr lang="en-US" sz="1600" b="1" u="none" dirty="0">
                <a:latin typeface="+mn-lt"/>
              </a:rPr>
              <a:t>Technology </a:t>
            </a:r>
          </a:p>
          <a:p>
            <a:pPr algn="ctr" eaLnBrk="1" hangingPunct="1">
              <a:defRPr/>
            </a:pPr>
            <a:r>
              <a:rPr lang="en-US" sz="1600" b="1" u="none" dirty="0">
                <a:latin typeface="+mn-lt"/>
              </a:rPr>
              <a:t>Development </a:t>
            </a:r>
          </a:p>
        </p:txBody>
      </p:sp>
      <p:sp>
        <p:nvSpPr>
          <p:cNvPr id="55" name="TextBox 54"/>
          <p:cNvSpPr txBox="1"/>
          <p:nvPr/>
        </p:nvSpPr>
        <p:spPr bwMode="auto">
          <a:xfrm>
            <a:off x="222250" y="1611313"/>
            <a:ext cx="2803525" cy="3294062"/>
          </a:xfrm>
          <a:prstGeom prst="rect">
            <a:avLst/>
          </a:prstGeom>
          <a:noFill/>
        </p:spPr>
        <p:txBody>
          <a:bodyPr>
            <a:spAutoFit/>
          </a:bodyPr>
          <a:lstStyle/>
          <a:p>
            <a:pPr>
              <a:defRPr/>
            </a:pPr>
            <a:r>
              <a:rPr lang="en-US" sz="1600" b="1" u="none" dirty="0">
                <a:latin typeface="+mj-lt"/>
              </a:rPr>
              <a:t>New scientific information moves from fundamental science to potential applications and then ultimately to technology development. </a:t>
            </a:r>
          </a:p>
          <a:p>
            <a:pPr>
              <a:defRPr/>
            </a:pPr>
            <a:endParaRPr lang="en-US" sz="1600" b="1" u="none" dirty="0">
              <a:latin typeface="+mj-lt"/>
            </a:endParaRPr>
          </a:p>
          <a:p>
            <a:pPr>
              <a:defRPr/>
            </a:pPr>
            <a:r>
              <a:rPr lang="en-US" sz="1600" b="1" u="none" dirty="0">
                <a:latin typeface="+mj-lt"/>
              </a:rPr>
              <a:t>This process is not linear, but is very iterative.  Often as we learn more about a specific application, we are better able to direct  new fundamental studies. </a:t>
            </a:r>
          </a:p>
        </p:txBody>
      </p:sp>
      <p:sp>
        <p:nvSpPr>
          <p:cNvPr id="56" name="TextBox 55"/>
          <p:cNvSpPr txBox="1"/>
          <p:nvPr/>
        </p:nvSpPr>
        <p:spPr bwMode="auto">
          <a:xfrm>
            <a:off x="222250" y="5149850"/>
            <a:ext cx="8583613" cy="1322388"/>
          </a:xfrm>
          <a:prstGeom prst="rect">
            <a:avLst/>
          </a:prstGeom>
          <a:noFill/>
        </p:spPr>
        <p:txBody>
          <a:bodyPr>
            <a:spAutoFit/>
          </a:bodyPr>
          <a:lstStyle/>
          <a:p>
            <a:pPr>
              <a:defRPr/>
            </a:pPr>
            <a:r>
              <a:rPr lang="en-US" sz="1600" b="1" u="none" dirty="0">
                <a:latin typeface="+mj-lt"/>
              </a:rPr>
              <a:t>The following slides highlight research directed at understanding how bacteria change the chemistry of toxic metals.  This is useful for biotechnology development for detoxifying contaminated environments.  This work is also leading to new applications from microorganisms that transfer electric current as well as bio-inspired radiation resistant materials.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247650" y="234950"/>
            <a:ext cx="8229600" cy="765175"/>
          </a:xfrm>
        </p:spPr>
        <p:txBody>
          <a:bodyPr/>
          <a:lstStyle/>
          <a:p>
            <a:pPr algn="ctr"/>
            <a:r>
              <a:rPr lang="en-US" altLang="en-US" sz="2800" smtClean="0"/>
              <a:t>Pigment Producing Microbes in Soil</a:t>
            </a:r>
          </a:p>
        </p:txBody>
      </p:sp>
      <p:sp>
        <p:nvSpPr>
          <p:cNvPr id="17411" name="Rectangle 1027"/>
          <p:cNvSpPr>
            <a:spLocks noChangeArrowheads="1"/>
          </p:cNvSpPr>
          <p:nvPr/>
        </p:nvSpPr>
        <p:spPr bwMode="auto">
          <a:xfrm>
            <a:off x="5638800" y="5495925"/>
            <a:ext cx="30511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defRPr/>
            </a:pPr>
            <a:r>
              <a:rPr lang="en-US" altLang="en-US" sz="1600" b="1" u="none" dirty="0" smtClean="0">
                <a:latin typeface="+mn-lt"/>
              </a:rPr>
              <a:t> 1.1x10</a:t>
            </a:r>
            <a:r>
              <a:rPr lang="en-US" altLang="en-US" sz="1600" b="1" u="none" baseline="30000" dirty="0" smtClean="0">
                <a:latin typeface="+mn-lt"/>
              </a:rPr>
              <a:t>6</a:t>
            </a:r>
            <a:r>
              <a:rPr lang="en-US" altLang="en-US" sz="1600" b="1" u="none" dirty="0" smtClean="0">
                <a:latin typeface="+mn-lt"/>
              </a:rPr>
              <a:t> cells/g wet </a:t>
            </a:r>
            <a:r>
              <a:rPr lang="en-US" altLang="en-US" sz="1600" b="1" u="none" dirty="0" err="1" smtClean="0">
                <a:latin typeface="+mn-lt"/>
              </a:rPr>
              <a:t>wt</a:t>
            </a:r>
            <a:r>
              <a:rPr lang="en-US" altLang="en-US" sz="1600" b="1" u="none" dirty="0" smtClean="0">
                <a:latin typeface="+mn-lt"/>
              </a:rPr>
              <a:t> of soil </a:t>
            </a:r>
          </a:p>
        </p:txBody>
      </p:sp>
      <p:sp>
        <p:nvSpPr>
          <p:cNvPr id="17412" name="Text Box 1028"/>
          <p:cNvSpPr txBox="1">
            <a:spLocks noChangeArrowheads="1"/>
          </p:cNvSpPr>
          <p:nvPr/>
        </p:nvSpPr>
        <p:spPr bwMode="auto">
          <a:xfrm>
            <a:off x="6478588" y="5180013"/>
            <a:ext cx="1371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defRPr/>
            </a:pPr>
            <a:r>
              <a:rPr lang="en-US" altLang="en-US" sz="1600" b="1" u="none" dirty="0" smtClean="0">
                <a:latin typeface="+mn-lt"/>
              </a:rPr>
              <a:t>MPN results</a:t>
            </a:r>
          </a:p>
        </p:txBody>
      </p:sp>
      <p:pic>
        <p:nvPicPr>
          <p:cNvPr id="23557" name="Picture 1030" descr="DSCN0148"/>
          <p:cNvPicPr>
            <a:picLocks noChangeAspect="1" noChangeArrowheads="1"/>
          </p:cNvPicPr>
          <p:nvPr/>
        </p:nvPicPr>
        <p:blipFill>
          <a:blip r:embed="rId2">
            <a:extLst>
              <a:ext uri="{28A0092B-C50C-407E-A947-70E740481C1C}">
                <a14:useLocalDpi xmlns:a14="http://schemas.microsoft.com/office/drawing/2010/main" val="0"/>
              </a:ext>
            </a:extLst>
          </a:blip>
          <a:srcRect l="10094" t="2090" r="9123"/>
          <a:stretch>
            <a:fillRect/>
          </a:stretch>
        </p:blipFill>
        <p:spPr bwMode="auto">
          <a:xfrm>
            <a:off x="5991225" y="1484313"/>
            <a:ext cx="24130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1031"/>
          <p:cNvSpPr txBox="1">
            <a:spLocks noChangeArrowheads="1"/>
          </p:cNvSpPr>
          <p:nvPr/>
        </p:nvSpPr>
        <p:spPr bwMode="auto">
          <a:xfrm>
            <a:off x="5446713" y="3495675"/>
            <a:ext cx="343535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defRPr/>
            </a:pPr>
            <a:r>
              <a:rPr lang="en-US" altLang="en-US" sz="1600" b="1" u="none" dirty="0" smtClean="0">
                <a:latin typeface="+mn-lt"/>
              </a:rPr>
              <a:t>Most common pigment producer </a:t>
            </a:r>
          </a:p>
          <a:p>
            <a:pPr algn="ctr" eaLnBrk="1" hangingPunct="1">
              <a:spcBef>
                <a:spcPct val="0"/>
              </a:spcBef>
              <a:buFontTx/>
              <a:buNone/>
              <a:defRPr/>
            </a:pPr>
            <a:r>
              <a:rPr lang="en-US" altLang="en-US" sz="1600" b="1" u="none" dirty="0" smtClean="0">
                <a:latin typeface="+mn-lt"/>
              </a:rPr>
              <a:t>tentatively identified as </a:t>
            </a:r>
          </a:p>
          <a:p>
            <a:pPr algn="ctr" eaLnBrk="1" hangingPunct="1">
              <a:spcBef>
                <a:spcPct val="0"/>
              </a:spcBef>
              <a:buFontTx/>
              <a:buNone/>
              <a:defRPr/>
            </a:pPr>
            <a:r>
              <a:rPr lang="en-US" altLang="en-US" sz="1600" b="1" i="1" u="none" dirty="0" smtClean="0">
                <a:latin typeface="+mn-lt"/>
              </a:rPr>
              <a:t>Bacillus </a:t>
            </a:r>
            <a:r>
              <a:rPr lang="en-US" altLang="en-US" sz="1600" b="1" i="1" u="none" dirty="0" err="1" smtClean="0">
                <a:latin typeface="+mn-lt"/>
              </a:rPr>
              <a:t>mycoides</a:t>
            </a:r>
            <a:endParaRPr lang="en-US" altLang="en-US" sz="1600" b="1" u="none" dirty="0" smtClean="0">
              <a:latin typeface="+mn-lt"/>
            </a:endParaRPr>
          </a:p>
          <a:p>
            <a:pPr algn="ctr" eaLnBrk="1" hangingPunct="1">
              <a:spcBef>
                <a:spcPct val="0"/>
              </a:spcBef>
              <a:buFontTx/>
              <a:buNone/>
              <a:defRPr/>
            </a:pPr>
            <a:endParaRPr lang="en-US" altLang="en-US" sz="1600" b="1" u="none" dirty="0" smtClean="0">
              <a:latin typeface="+mn-lt"/>
            </a:endParaRPr>
          </a:p>
          <a:p>
            <a:pPr algn="ctr" eaLnBrk="1" hangingPunct="1">
              <a:spcBef>
                <a:spcPct val="0"/>
              </a:spcBef>
              <a:buFontTx/>
              <a:buNone/>
              <a:defRPr/>
            </a:pPr>
            <a:r>
              <a:rPr lang="en-US" altLang="en-US" sz="1600" b="1" u="none" dirty="0" smtClean="0">
                <a:latin typeface="+mn-lt"/>
              </a:rPr>
              <a:t>Pigment produced was </a:t>
            </a:r>
          </a:p>
          <a:p>
            <a:pPr algn="ctr" eaLnBrk="1" hangingPunct="1">
              <a:spcBef>
                <a:spcPct val="0"/>
              </a:spcBef>
              <a:buFontTx/>
              <a:buNone/>
              <a:defRPr/>
            </a:pPr>
            <a:r>
              <a:rPr lang="en-US" altLang="en-US" sz="1600" b="1" u="none" dirty="0" smtClean="0">
                <a:latin typeface="+mn-lt"/>
              </a:rPr>
              <a:t>characterized as pyomelanin</a:t>
            </a:r>
          </a:p>
          <a:p>
            <a:pPr algn="ctr" eaLnBrk="1" hangingPunct="1">
              <a:spcBef>
                <a:spcPct val="0"/>
              </a:spcBef>
              <a:buFontTx/>
              <a:buNone/>
              <a:defRPr/>
            </a:pPr>
            <a:endParaRPr lang="en-US" altLang="en-US" sz="1600" b="1" u="none" dirty="0" smtClean="0">
              <a:latin typeface="+mn-lt"/>
            </a:endParaRPr>
          </a:p>
        </p:txBody>
      </p:sp>
      <p:sp>
        <p:nvSpPr>
          <p:cNvPr id="23559" name="Line 1032"/>
          <p:cNvSpPr>
            <a:spLocks noChangeShapeType="1"/>
          </p:cNvSpPr>
          <p:nvPr/>
        </p:nvSpPr>
        <p:spPr bwMode="auto">
          <a:xfrm flipH="1">
            <a:off x="5235575" y="1809750"/>
            <a:ext cx="9525" cy="45323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Text Box 1040"/>
          <p:cNvSpPr txBox="1">
            <a:spLocks noChangeArrowheads="1"/>
          </p:cNvSpPr>
          <p:nvPr/>
        </p:nvSpPr>
        <p:spPr bwMode="auto">
          <a:xfrm>
            <a:off x="901700" y="885825"/>
            <a:ext cx="6762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84458" tIns="142229" rIns="284458" bIns="142229">
            <a:spAutoFit/>
          </a:bodyPr>
          <a:lstStyle>
            <a:lvl1pPr defTabSz="2841625">
              <a:spcBef>
                <a:spcPct val="20000"/>
              </a:spcBef>
              <a:buChar char="•"/>
              <a:defRPr sz="2800">
                <a:solidFill>
                  <a:schemeClr val="tx1"/>
                </a:solidFill>
                <a:latin typeface="Arial" charset="0"/>
              </a:defRPr>
            </a:lvl1pPr>
            <a:lvl2pPr marL="742950" indent="-285750" defTabSz="2841625">
              <a:spcBef>
                <a:spcPct val="20000"/>
              </a:spcBef>
              <a:buChar char="–"/>
              <a:defRPr sz="2400">
                <a:solidFill>
                  <a:schemeClr val="tx1"/>
                </a:solidFill>
                <a:latin typeface="Arial" charset="0"/>
              </a:defRPr>
            </a:lvl2pPr>
            <a:lvl3pPr marL="1143000" indent="-228600" defTabSz="2841625">
              <a:spcBef>
                <a:spcPct val="20000"/>
              </a:spcBef>
              <a:buChar char="•"/>
              <a:defRPr sz="2000">
                <a:solidFill>
                  <a:schemeClr val="tx1"/>
                </a:solidFill>
                <a:latin typeface="Arial" charset="0"/>
              </a:defRPr>
            </a:lvl3pPr>
            <a:lvl4pPr marL="1600200" indent="-228600" defTabSz="2841625">
              <a:spcBef>
                <a:spcPct val="20000"/>
              </a:spcBef>
              <a:buChar char="–"/>
              <a:defRPr>
                <a:solidFill>
                  <a:schemeClr val="tx1"/>
                </a:solidFill>
                <a:latin typeface="Arial" charset="0"/>
              </a:defRPr>
            </a:lvl4pPr>
            <a:lvl5pPr marL="2057400" indent="-228600" defTabSz="2841625">
              <a:spcBef>
                <a:spcPct val="20000"/>
              </a:spcBef>
              <a:buChar char="»"/>
              <a:defRPr sz="1600">
                <a:solidFill>
                  <a:schemeClr val="tx1"/>
                </a:solidFill>
                <a:latin typeface="Arial" charset="0"/>
              </a:defRPr>
            </a:lvl5pPr>
            <a:lvl6pPr marL="2514600" indent="-228600" defTabSz="2841625" eaLnBrk="0" fontAlgn="base" hangingPunct="0">
              <a:spcBef>
                <a:spcPct val="20000"/>
              </a:spcBef>
              <a:spcAft>
                <a:spcPct val="0"/>
              </a:spcAft>
              <a:buChar char="»"/>
              <a:defRPr sz="1600">
                <a:solidFill>
                  <a:schemeClr val="tx1"/>
                </a:solidFill>
                <a:latin typeface="Arial" charset="0"/>
              </a:defRPr>
            </a:lvl6pPr>
            <a:lvl7pPr marL="2971800" indent="-228600" defTabSz="2841625" eaLnBrk="0" fontAlgn="base" hangingPunct="0">
              <a:spcBef>
                <a:spcPct val="20000"/>
              </a:spcBef>
              <a:spcAft>
                <a:spcPct val="0"/>
              </a:spcAft>
              <a:buChar char="»"/>
              <a:defRPr sz="1600">
                <a:solidFill>
                  <a:schemeClr val="tx1"/>
                </a:solidFill>
                <a:latin typeface="Arial" charset="0"/>
              </a:defRPr>
            </a:lvl7pPr>
            <a:lvl8pPr marL="3429000" indent="-228600" defTabSz="2841625" eaLnBrk="0" fontAlgn="base" hangingPunct="0">
              <a:spcBef>
                <a:spcPct val="20000"/>
              </a:spcBef>
              <a:spcAft>
                <a:spcPct val="0"/>
              </a:spcAft>
              <a:buChar char="»"/>
              <a:defRPr sz="1600">
                <a:solidFill>
                  <a:schemeClr val="tx1"/>
                </a:solidFill>
                <a:latin typeface="Arial" charset="0"/>
              </a:defRPr>
            </a:lvl8pPr>
            <a:lvl9pPr marL="3886200" indent="-228600" defTabSz="2841625"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900" b="1" u="none">
              <a:latin typeface="Times New Roman" pitchFamily="18" charset="0"/>
            </a:endParaRPr>
          </a:p>
        </p:txBody>
      </p:sp>
      <p:pic>
        <p:nvPicPr>
          <p:cNvPr id="23561" name="Picture 1055" descr="DSCN030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072" r="7680"/>
          <a:stretch>
            <a:fillRect/>
          </a:stretch>
        </p:blipFill>
        <p:spPr>
          <a:xfrm>
            <a:off x="1676400" y="1724025"/>
            <a:ext cx="2624138" cy="1531938"/>
          </a:xfrm>
        </p:spPr>
      </p:pic>
      <p:sp>
        <p:nvSpPr>
          <p:cNvPr id="23562" name="Rectangle 1056"/>
          <p:cNvSpPr>
            <a:spLocks noChangeArrowheads="1"/>
          </p:cNvSpPr>
          <p:nvPr/>
        </p:nvSpPr>
        <p:spPr bwMode="auto">
          <a:xfrm>
            <a:off x="1660525" y="1703388"/>
            <a:ext cx="2632075" cy="1549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17421" name="Text Box 1057"/>
          <p:cNvSpPr txBox="1">
            <a:spLocks noChangeArrowheads="1"/>
          </p:cNvSpPr>
          <p:nvPr/>
        </p:nvSpPr>
        <p:spPr bwMode="auto">
          <a:xfrm>
            <a:off x="676275" y="1820863"/>
            <a:ext cx="915988"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defRPr/>
            </a:pPr>
            <a:r>
              <a:rPr lang="en-US" altLang="en-US" sz="1400" b="1" u="none" dirty="0" smtClean="0">
                <a:latin typeface="+mn-lt"/>
              </a:rPr>
              <a:t>Control</a:t>
            </a:r>
          </a:p>
          <a:p>
            <a:pPr algn="ctr">
              <a:spcBef>
                <a:spcPct val="0"/>
              </a:spcBef>
              <a:buFontTx/>
              <a:buNone/>
              <a:defRPr/>
            </a:pPr>
            <a:endParaRPr lang="en-US" altLang="en-US" sz="1400" b="1" u="none" dirty="0" smtClean="0">
              <a:latin typeface="+mn-lt"/>
            </a:endParaRPr>
          </a:p>
          <a:p>
            <a:pPr algn="ctr">
              <a:spcBef>
                <a:spcPct val="0"/>
              </a:spcBef>
              <a:buFontTx/>
              <a:buNone/>
              <a:defRPr/>
            </a:pPr>
            <a:endParaRPr lang="en-US" altLang="en-US" sz="1400" b="1" u="none" dirty="0" smtClean="0">
              <a:latin typeface="+mn-lt"/>
            </a:endParaRPr>
          </a:p>
          <a:p>
            <a:pPr algn="ctr">
              <a:spcBef>
                <a:spcPct val="0"/>
              </a:spcBef>
              <a:buFontTx/>
              <a:buNone/>
              <a:defRPr/>
            </a:pPr>
            <a:endParaRPr lang="en-US" altLang="en-US" sz="1400" b="1" u="none" dirty="0" smtClean="0">
              <a:latin typeface="+mn-lt"/>
            </a:endParaRPr>
          </a:p>
          <a:p>
            <a:pPr algn="ctr">
              <a:spcBef>
                <a:spcPct val="0"/>
              </a:spcBef>
              <a:buFontTx/>
              <a:buNone/>
              <a:defRPr/>
            </a:pPr>
            <a:r>
              <a:rPr lang="en-US" altLang="en-US" sz="1400" b="1" u="none" dirty="0" smtClean="0">
                <a:latin typeface="+mn-lt"/>
              </a:rPr>
              <a:t>Tyrosine</a:t>
            </a:r>
          </a:p>
        </p:txBody>
      </p:sp>
      <p:sp>
        <p:nvSpPr>
          <p:cNvPr id="17422" name="Text Box 1058"/>
          <p:cNvSpPr txBox="1">
            <a:spLocks noChangeArrowheads="1"/>
          </p:cNvSpPr>
          <p:nvPr/>
        </p:nvSpPr>
        <p:spPr bwMode="auto">
          <a:xfrm>
            <a:off x="2227263" y="1152525"/>
            <a:ext cx="10842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defRPr/>
            </a:pPr>
            <a:r>
              <a:rPr lang="en-US" altLang="en-US" sz="1400" b="1" u="none" dirty="0" smtClean="0">
                <a:latin typeface="+mn-lt"/>
              </a:rPr>
              <a:t>Soil Assay</a:t>
            </a:r>
          </a:p>
        </p:txBody>
      </p:sp>
      <p:sp>
        <p:nvSpPr>
          <p:cNvPr id="13" name="TextBox 12"/>
          <p:cNvSpPr txBox="1"/>
          <p:nvPr/>
        </p:nvSpPr>
        <p:spPr bwMode="auto">
          <a:xfrm>
            <a:off x="947738" y="3495675"/>
            <a:ext cx="3930650" cy="1570038"/>
          </a:xfrm>
          <a:prstGeom prst="rect">
            <a:avLst/>
          </a:prstGeom>
          <a:noFill/>
        </p:spPr>
        <p:txBody>
          <a:bodyPr>
            <a:spAutoFit/>
          </a:bodyPr>
          <a:lstStyle/>
          <a:p>
            <a:pPr>
              <a:defRPr/>
            </a:pPr>
            <a:r>
              <a:rPr lang="en-US" sz="1600" b="1" u="none" dirty="0">
                <a:latin typeface="+mj-lt"/>
              </a:rPr>
              <a:t>We were able to stimulate production of a dark pigment in soil after addition of tyrosine (a).  Bacteria capable of </a:t>
            </a:r>
            <a:r>
              <a:rPr lang="en-US" sz="1600" b="1" u="none" dirty="0" err="1">
                <a:latin typeface="+mj-lt"/>
              </a:rPr>
              <a:t>pyomelanin</a:t>
            </a:r>
            <a:r>
              <a:rPr lang="en-US" sz="1600" b="1" u="none" dirty="0">
                <a:latin typeface="+mj-lt"/>
              </a:rPr>
              <a:t> production (b) were the most common pigment producers in the soils we were studying.              </a:t>
            </a:r>
          </a:p>
        </p:txBody>
      </p:sp>
      <p:sp>
        <p:nvSpPr>
          <p:cNvPr id="14" name="TextBox 8"/>
          <p:cNvSpPr txBox="1">
            <a:spLocks noChangeArrowheads="1"/>
          </p:cNvSpPr>
          <p:nvPr/>
        </p:nvSpPr>
        <p:spPr bwMode="auto">
          <a:xfrm>
            <a:off x="1527175" y="1292225"/>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a</a:t>
            </a:r>
          </a:p>
        </p:txBody>
      </p:sp>
      <p:sp>
        <p:nvSpPr>
          <p:cNvPr id="15" name="TextBox 9"/>
          <p:cNvSpPr txBox="1">
            <a:spLocks noChangeArrowheads="1"/>
          </p:cNvSpPr>
          <p:nvPr/>
        </p:nvSpPr>
        <p:spPr bwMode="auto">
          <a:xfrm>
            <a:off x="5657850" y="1354138"/>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b</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185738" y="222250"/>
            <a:ext cx="8229600" cy="765175"/>
          </a:xfrm>
        </p:spPr>
        <p:txBody>
          <a:bodyPr/>
          <a:lstStyle/>
          <a:p>
            <a:pPr algn="ctr"/>
            <a:r>
              <a:rPr lang="en-US" altLang="en-US" sz="2800" smtClean="0"/>
              <a:t>Pigment Producing Microbes in Soil</a:t>
            </a:r>
          </a:p>
        </p:txBody>
      </p:sp>
      <p:sp>
        <p:nvSpPr>
          <p:cNvPr id="24579" name="Text Box 1040"/>
          <p:cNvSpPr txBox="1">
            <a:spLocks noChangeArrowheads="1"/>
          </p:cNvSpPr>
          <p:nvPr/>
        </p:nvSpPr>
        <p:spPr bwMode="auto">
          <a:xfrm>
            <a:off x="822325" y="858838"/>
            <a:ext cx="6762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84458" tIns="142229" rIns="284458" bIns="142229">
            <a:spAutoFit/>
          </a:bodyPr>
          <a:lstStyle>
            <a:lvl1pPr defTabSz="2841625">
              <a:spcBef>
                <a:spcPct val="20000"/>
              </a:spcBef>
              <a:buChar char="•"/>
              <a:defRPr sz="2800">
                <a:solidFill>
                  <a:schemeClr val="tx1"/>
                </a:solidFill>
                <a:latin typeface="Arial" charset="0"/>
              </a:defRPr>
            </a:lvl1pPr>
            <a:lvl2pPr marL="742950" indent="-285750" defTabSz="2841625">
              <a:spcBef>
                <a:spcPct val="20000"/>
              </a:spcBef>
              <a:buChar char="–"/>
              <a:defRPr sz="2400">
                <a:solidFill>
                  <a:schemeClr val="tx1"/>
                </a:solidFill>
                <a:latin typeface="Arial" charset="0"/>
              </a:defRPr>
            </a:lvl2pPr>
            <a:lvl3pPr marL="1143000" indent="-228600" defTabSz="2841625">
              <a:spcBef>
                <a:spcPct val="20000"/>
              </a:spcBef>
              <a:buChar char="•"/>
              <a:defRPr sz="2000">
                <a:solidFill>
                  <a:schemeClr val="tx1"/>
                </a:solidFill>
                <a:latin typeface="Arial" charset="0"/>
              </a:defRPr>
            </a:lvl3pPr>
            <a:lvl4pPr marL="1600200" indent="-228600" defTabSz="2841625">
              <a:spcBef>
                <a:spcPct val="20000"/>
              </a:spcBef>
              <a:buChar char="–"/>
              <a:defRPr>
                <a:solidFill>
                  <a:schemeClr val="tx1"/>
                </a:solidFill>
                <a:latin typeface="Arial" charset="0"/>
              </a:defRPr>
            </a:lvl4pPr>
            <a:lvl5pPr marL="2057400" indent="-228600" defTabSz="2841625">
              <a:spcBef>
                <a:spcPct val="20000"/>
              </a:spcBef>
              <a:buChar char="»"/>
              <a:defRPr sz="1600">
                <a:solidFill>
                  <a:schemeClr val="tx1"/>
                </a:solidFill>
                <a:latin typeface="Arial" charset="0"/>
              </a:defRPr>
            </a:lvl5pPr>
            <a:lvl6pPr marL="2514600" indent="-228600" defTabSz="2841625" eaLnBrk="0" fontAlgn="base" hangingPunct="0">
              <a:spcBef>
                <a:spcPct val="20000"/>
              </a:spcBef>
              <a:spcAft>
                <a:spcPct val="0"/>
              </a:spcAft>
              <a:buChar char="»"/>
              <a:defRPr sz="1600">
                <a:solidFill>
                  <a:schemeClr val="tx1"/>
                </a:solidFill>
                <a:latin typeface="Arial" charset="0"/>
              </a:defRPr>
            </a:lvl6pPr>
            <a:lvl7pPr marL="2971800" indent="-228600" defTabSz="2841625" eaLnBrk="0" fontAlgn="base" hangingPunct="0">
              <a:spcBef>
                <a:spcPct val="20000"/>
              </a:spcBef>
              <a:spcAft>
                <a:spcPct val="0"/>
              </a:spcAft>
              <a:buChar char="»"/>
              <a:defRPr sz="1600">
                <a:solidFill>
                  <a:schemeClr val="tx1"/>
                </a:solidFill>
                <a:latin typeface="Arial" charset="0"/>
              </a:defRPr>
            </a:lvl7pPr>
            <a:lvl8pPr marL="3429000" indent="-228600" defTabSz="2841625" eaLnBrk="0" fontAlgn="base" hangingPunct="0">
              <a:spcBef>
                <a:spcPct val="20000"/>
              </a:spcBef>
              <a:spcAft>
                <a:spcPct val="0"/>
              </a:spcAft>
              <a:buChar char="»"/>
              <a:defRPr sz="1600">
                <a:solidFill>
                  <a:schemeClr val="tx1"/>
                </a:solidFill>
                <a:latin typeface="Arial" charset="0"/>
              </a:defRPr>
            </a:lvl8pPr>
            <a:lvl9pPr marL="3886200" indent="-228600" defTabSz="2841625"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900" b="1" u="none">
              <a:latin typeface="Times New Roman" pitchFamily="18" charset="0"/>
            </a:endParaRPr>
          </a:p>
        </p:txBody>
      </p:sp>
      <p:pic>
        <p:nvPicPr>
          <p:cNvPr id="24580" name="Picture 191"/>
          <p:cNvPicPr>
            <a:picLocks noChangeAspect="1" noChangeArrowheads="1"/>
          </p:cNvPicPr>
          <p:nvPr/>
        </p:nvPicPr>
        <p:blipFill>
          <a:blip r:embed="rId2">
            <a:extLst>
              <a:ext uri="{28A0092B-C50C-407E-A947-70E740481C1C}">
                <a14:useLocalDpi xmlns:a14="http://schemas.microsoft.com/office/drawing/2010/main" val="0"/>
              </a:ext>
            </a:extLst>
          </a:blip>
          <a:srcRect r="24850"/>
          <a:stretch>
            <a:fillRect/>
          </a:stretch>
        </p:blipFill>
        <p:spPr bwMode="auto">
          <a:xfrm>
            <a:off x="4824413" y="1146175"/>
            <a:ext cx="3749675" cy="304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815013" y="1279525"/>
            <a:ext cx="1590675" cy="307975"/>
          </a:xfrm>
          <a:prstGeom prst="rect">
            <a:avLst/>
          </a:prstGeom>
          <a:noFill/>
        </p:spPr>
        <p:txBody>
          <a:bodyPr wrap="none">
            <a:spAutoFit/>
          </a:bodyPr>
          <a:lstStyle/>
          <a:p>
            <a:pPr algn="ctr">
              <a:defRPr/>
            </a:pPr>
            <a:r>
              <a:rPr lang="en-US" sz="1400" b="1" u="none" dirty="0">
                <a:solidFill>
                  <a:schemeClr val="bg1"/>
                </a:solidFill>
                <a:latin typeface="+mn-lt"/>
              </a:rPr>
              <a:t>Field </a:t>
            </a:r>
            <a:r>
              <a:rPr lang="en-US" sz="1400" b="1" u="none" dirty="0" err="1">
                <a:solidFill>
                  <a:schemeClr val="bg1"/>
                </a:solidFill>
                <a:latin typeface="+mn-lt"/>
              </a:rPr>
              <a:t>Lysimeters</a:t>
            </a:r>
            <a:endParaRPr lang="en-US" sz="1400" b="1" u="none" dirty="0">
              <a:solidFill>
                <a:schemeClr val="bg1"/>
              </a:solidFill>
              <a:latin typeface="+mn-lt"/>
            </a:endParaRPr>
          </a:p>
        </p:txBody>
      </p:sp>
      <p:sp>
        <p:nvSpPr>
          <p:cNvPr id="9" name="TextBox 8"/>
          <p:cNvSpPr txBox="1"/>
          <p:nvPr/>
        </p:nvSpPr>
        <p:spPr>
          <a:xfrm>
            <a:off x="5132388" y="6238875"/>
            <a:ext cx="2336800" cy="261938"/>
          </a:xfrm>
          <a:prstGeom prst="rect">
            <a:avLst/>
          </a:prstGeom>
          <a:noFill/>
        </p:spPr>
        <p:txBody>
          <a:bodyPr wrap="none">
            <a:spAutoFit/>
          </a:bodyPr>
          <a:lstStyle/>
          <a:p>
            <a:pPr>
              <a:defRPr/>
            </a:pPr>
            <a:r>
              <a:rPr lang="en-US" sz="1100" b="1" u="none" dirty="0">
                <a:latin typeface="+mj-lt"/>
              </a:rPr>
              <a:t>J. Environ. </a:t>
            </a:r>
            <a:r>
              <a:rPr lang="en-US" sz="1100" b="1" u="none" dirty="0" err="1">
                <a:latin typeface="+mj-lt"/>
              </a:rPr>
              <a:t>Radioact</a:t>
            </a:r>
            <a:r>
              <a:rPr lang="en-US" sz="1100" b="1" u="none" dirty="0">
                <a:latin typeface="+mj-lt"/>
              </a:rPr>
              <a:t>. 99:890-899</a:t>
            </a:r>
          </a:p>
        </p:txBody>
      </p:sp>
      <p:grpSp>
        <p:nvGrpSpPr>
          <p:cNvPr id="24583" name="Group 10"/>
          <p:cNvGrpSpPr>
            <a:grpSpLocks noChangeAspect="1"/>
          </p:cNvGrpSpPr>
          <p:nvPr/>
        </p:nvGrpSpPr>
        <p:grpSpPr bwMode="auto">
          <a:xfrm>
            <a:off x="400050" y="1146175"/>
            <a:ext cx="3787775" cy="2909888"/>
            <a:chOff x="2709" y="903"/>
            <a:chExt cx="2570" cy="1766"/>
          </a:xfrm>
        </p:grpSpPr>
        <p:sp>
          <p:nvSpPr>
            <p:cNvPr id="24588" name="AutoShape 9"/>
            <p:cNvSpPr>
              <a:spLocks noChangeAspect="1" noChangeArrowheads="1" noTextEdit="1"/>
            </p:cNvSpPr>
            <p:nvPr/>
          </p:nvSpPr>
          <p:spPr bwMode="auto">
            <a:xfrm>
              <a:off x="2709" y="903"/>
              <a:ext cx="2570" cy="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458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 y="903"/>
              <a:ext cx="2680"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bwMode="auto">
          <a:xfrm>
            <a:off x="503238" y="4270375"/>
            <a:ext cx="8110537" cy="2062163"/>
          </a:xfrm>
          <a:prstGeom prst="rect">
            <a:avLst/>
          </a:prstGeom>
          <a:noFill/>
        </p:spPr>
        <p:txBody>
          <a:bodyPr>
            <a:spAutoFit/>
          </a:bodyPr>
          <a:lstStyle/>
          <a:p>
            <a:pPr>
              <a:defRPr/>
            </a:pPr>
            <a:r>
              <a:rPr lang="en-US" sz="1600" b="1" u="none" dirty="0">
                <a:latin typeface="+mj-lt"/>
              </a:rPr>
              <a:t>Soil with the pyomelanin pigment was much more </a:t>
            </a:r>
            <a:r>
              <a:rPr lang="en-US" sz="1600" b="1" u="none" dirty="0" err="1">
                <a:latin typeface="+mj-lt"/>
              </a:rPr>
              <a:t>electroactive</a:t>
            </a:r>
            <a:r>
              <a:rPr lang="en-US" sz="1600" b="1" u="none" dirty="0">
                <a:latin typeface="+mj-lt"/>
              </a:rPr>
              <a:t> compared to the untreated soil.  Electrochemical studies showed 2 oxidation peaks (upward) and 2 reduction peaks (downward)   between -1 and 1 volt (a).  This behaves as we expect quinone containing polymers and shows that we were able to change the electrochemistry of the soil.  The increase in electron transfer suggests that with pyomelanin, soluble and mobile U(VI) contaminants could be reduced and immobilized in the soil.  So we set up an experiment in U(VI) contaminated soils to try to immobilize U in place (b).          </a:t>
            </a:r>
          </a:p>
        </p:txBody>
      </p:sp>
      <p:sp>
        <p:nvSpPr>
          <p:cNvPr id="13" name="Rectangle 12"/>
          <p:cNvSpPr>
            <a:spLocks noChangeArrowheads="1"/>
          </p:cNvSpPr>
          <p:nvPr/>
        </p:nvSpPr>
        <p:spPr bwMode="auto">
          <a:xfrm>
            <a:off x="5132388" y="6515100"/>
            <a:ext cx="4086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sz="1100" b="1" u="none" dirty="0">
                <a:latin typeface="+mn-lt"/>
              </a:rPr>
              <a:t>http://www.intechopen.com/books/show/title/biopolymers</a:t>
            </a:r>
          </a:p>
        </p:txBody>
      </p:sp>
      <p:sp>
        <p:nvSpPr>
          <p:cNvPr id="14" name="TextBox 8"/>
          <p:cNvSpPr txBox="1">
            <a:spLocks noChangeArrowheads="1"/>
          </p:cNvSpPr>
          <p:nvPr/>
        </p:nvSpPr>
        <p:spPr bwMode="auto">
          <a:xfrm>
            <a:off x="365125" y="103346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a</a:t>
            </a:r>
          </a:p>
        </p:txBody>
      </p:sp>
      <p:sp>
        <p:nvSpPr>
          <p:cNvPr id="15" name="TextBox 9"/>
          <p:cNvSpPr txBox="1">
            <a:spLocks noChangeArrowheads="1"/>
          </p:cNvSpPr>
          <p:nvPr/>
        </p:nvSpPr>
        <p:spPr bwMode="auto">
          <a:xfrm>
            <a:off x="4960938" y="1146175"/>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solidFill>
                  <a:schemeClr val="bg1"/>
                </a:solidFill>
                <a:latin typeface="+mn-lt"/>
              </a:rPr>
              <a:t>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26"/>
          <p:cNvSpPr>
            <a:spLocks noGrp="1" noChangeArrowheads="1"/>
          </p:cNvSpPr>
          <p:nvPr>
            <p:ph type="title"/>
          </p:nvPr>
        </p:nvSpPr>
        <p:spPr>
          <a:xfrm>
            <a:off x="1387475" y="161925"/>
            <a:ext cx="6134100" cy="685800"/>
          </a:xfrm>
        </p:spPr>
        <p:txBody>
          <a:bodyPr/>
          <a:lstStyle/>
          <a:p>
            <a:pPr algn="ctr"/>
            <a:r>
              <a:rPr lang="en-US" altLang="en-US" sz="2400" smtClean="0"/>
              <a:t>Melanin Effects on U Immobilization</a:t>
            </a:r>
          </a:p>
        </p:txBody>
      </p:sp>
      <p:grpSp>
        <p:nvGrpSpPr>
          <p:cNvPr id="25603" name="Group 1123"/>
          <p:cNvGrpSpPr>
            <a:grpSpLocks/>
          </p:cNvGrpSpPr>
          <p:nvPr/>
        </p:nvGrpSpPr>
        <p:grpSpPr bwMode="auto">
          <a:xfrm>
            <a:off x="4649788" y="1077913"/>
            <a:ext cx="4184650" cy="3438525"/>
            <a:chOff x="793" y="1011"/>
            <a:chExt cx="4223" cy="3303"/>
          </a:xfrm>
        </p:grpSpPr>
        <p:sp>
          <p:nvSpPr>
            <p:cNvPr id="25609" name="Rectangle 1033"/>
            <p:cNvSpPr>
              <a:spLocks noChangeArrowheads="1"/>
            </p:cNvSpPr>
            <p:nvPr/>
          </p:nvSpPr>
          <p:spPr bwMode="auto">
            <a:xfrm>
              <a:off x="1167" y="1072"/>
              <a:ext cx="3829" cy="2718"/>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10" name="Rectangle 1034"/>
            <p:cNvSpPr>
              <a:spLocks noChangeArrowheads="1"/>
            </p:cNvSpPr>
            <p:nvPr/>
          </p:nvSpPr>
          <p:spPr bwMode="auto">
            <a:xfrm>
              <a:off x="1283" y="3483"/>
              <a:ext cx="156" cy="307"/>
            </a:xfrm>
            <a:prstGeom prst="rect">
              <a:avLst/>
            </a:prstGeom>
            <a:solidFill>
              <a:srgbClr val="9999FF"/>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11" name="Rectangle 1035"/>
            <p:cNvSpPr>
              <a:spLocks noChangeArrowheads="1"/>
            </p:cNvSpPr>
            <p:nvPr/>
          </p:nvSpPr>
          <p:spPr bwMode="auto">
            <a:xfrm>
              <a:off x="1829" y="2884"/>
              <a:ext cx="157" cy="906"/>
            </a:xfrm>
            <a:prstGeom prst="rect">
              <a:avLst/>
            </a:prstGeom>
            <a:solidFill>
              <a:srgbClr val="9999FF"/>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12" name="Rectangle 1036"/>
            <p:cNvSpPr>
              <a:spLocks noChangeArrowheads="1"/>
            </p:cNvSpPr>
            <p:nvPr/>
          </p:nvSpPr>
          <p:spPr bwMode="auto">
            <a:xfrm>
              <a:off x="2378" y="2479"/>
              <a:ext cx="157" cy="1311"/>
            </a:xfrm>
            <a:prstGeom prst="rect">
              <a:avLst/>
            </a:prstGeom>
            <a:solidFill>
              <a:srgbClr val="9999FF"/>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13" name="Rectangle 1037"/>
            <p:cNvSpPr>
              <a:spLocks noChangeArrowheads="1"/>
            </p:cNvSpPr>
            <p:nvPr/>
          </p:nvSpPr>
          <p:spPr bwMode="auto">
            <a:xfrm>
              <a:off x="3472" y="3056"/>
              <a:ext cx="156" cy="734"/>
            </a:xfrm>
            <a:prstGeom prst="rect">
              <a:avLst/>
            </a:prstGeom>
            <a:solidFill>
              <a:srgbClr val="9999FF"/>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14" name="Rectangle 1038"/>
            <p:cNvSpPr>
              <a:spLocks noChangeArrowheads="1"/>
            </p:cNvSpPr>
            <p:nvPr/>
          </p:nvSpPr>
          <p:spPr bwMode="auto">
            <a:xfrm>
              <a:off x="4019" y="3280"/>
              <a:ext cx="156" cy="510"/>
            </a:xfrm>
            <a:prstGeom prst="rect">
              <a:avLst/>
            </a:prstGeom>
            <a:solidFill>
              <a:srgbClr val="9999FF"/>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15" name="Rectangle 1039"/>
            <p:cNvSpPr>
              <a:spLocks noChangeArrowheads="1"/>
            </p:cNvSpPr>
            <p:nvPr/>
          </p:nvSpPr>
          <p:spPr bwMode="auto">
            <a:xfrm>
              <a:off x="4566" y="2151"/>
              <a:ext cx="158" cy="1639"/>
            </a:xfrm>
            <a:prstGeom prst="rect">
              <a:avLst/>
            </a:prstGeom>
            <a:solidFill>
              <a:srgbClr val="9999FF"/>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16" name="Rectangle 1040"/>
            <p:cNvSpPr>
              <a:spLocks noChangeArrowheads="1"/>
            </p:cNvSpPr>
            <p:nvPr/>
          </p:nvSpPr>
          <p:spPr bwMode="auto">
            <a:xfrm>
              <a:off x="1439" y="3728"/>
              <a:ext cx="156" cy="62"/>
            </a:xfrm>
            <a:prstGeom prst="rect">
              <a:avLst/>
            </a:prstGeom>
            <a:solidFill>
              <a:srgbClr val="993366"/>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17" name="Rectangle 1041"/>
            <p:cNvSpPr>
              <a:spLocks noChangeArrowheads="1"/>
            </p:cNvSpPr>
            <p:nvPr/>
          </p:nvSpPr>
          <p:spPr bwMode="auto">
            <a:xfrm>
              <a:off x="1986" y="3711"/>
              <a:ext cx="158" cy="79"/>
            </a:xfrm>
            <a:prstGeom prst="rect">
              <a:avLst/>
            </a:prstGeom>
            <a:solidFill>
              <a:srgbClr val="993366"/>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18" name="Rectangle 1042"/>
            <p:cNvSpPr>
              <a:spLocks noChangeArrowheads="1"/>
            </p:cNvSpPr>
            <p:nvPr/>
          </p:nvSpPr>
          <p:spPr bwMode="auto">
            <a:xfrm>
              <a:off x="2535" y="3681"/>
              <a:ext cx="156" cy="109"/>
            </a:xfrm>
            <a:prstGeom prst="rect">
              <a:avLst/>
            </a:prstGeom>
            <a:solidFill>
              <a:srgbClr val="993366"/>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19" name="Rectangle 1043"/>
            <p:cNvSpPr>
              <a:spLocks noChangeArrowheads="1"/>
            </p:cNvSpPr>
            <p:nvPr/>
          </p:nvSpPr>
          <p:spPr bwMode="auto">
            <a:xfrm>
              <a:off x="3628" y="3613"/>
              <a:ext cx="156" cy="177"/>
            </a:xfrm>
            <a:prstGeom prst="rect">
              <a:avLst/>
            </a:prstGeom>
            <a:solidFill>
              <a:srgbClr val="993366"/>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20" name="Rectangle 1044"/>
            <p:cNvSpPr>
              <a:spLocks noChangeArrowheads="1"/>
            </p:cNvSpPr>
            <p:nvPr/>
          </p:nvSpPr>
          <p:spPr bwMode="auto">
            <a:xfrm>
              <a:off x="4175" y="3568"/>
              <a:ext cx="157" cy="222"/>
            </a:xfrm>
            <a:prstGeom prst="rect">
              <a:avLst/>
            </a:prstGeom>
            <a:solidFill>
              <a:srgbClr val="993366"/>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21" name="Rectangle 1045"/>
            <p:cNvSpPr>
              <a:spLocks noChangeArrowheads="1"/>
            </p:cNvSpPr>
            <p:nvPr/>
          </p:nvSpPr>
          <p:spPr bwMode="auto">
            <a:xfrm>
              <a:off x="4724" y="3459"/>
              <a:ext cx="155" cy="331"/>
            </a:xfrm>
            <a:prstGeom prst="rect">
              <a:avLst/>
            </a:prstGeom>
            <a:solidFill>
              <a:srgbClr val="993366"/>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22" name="Line 1046"/>
            <p:cNvSpPr>
              <a:spLocks noChangeShapeType="1"/>
            </p:cNvSpPr>
            <p:nvPr/>
          </p:nvSpPr>
          <p:spPr bwMode="auto">
            <a:xfrm flipV="1">
              <a:off x="1361" y="3326"/>
              <a:ext cx="2" cy="15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3" name="Line 1047"/>
            <p:cNvSpPr>
              <a:spLocks noChangeShapeType="1"/>
            </p:cNvSpPr>
            <p:nvPr/>
          </p:nvSpPr>
          <p:spPr bwMode="auto">
            <a:xfrm>
              <a:off x="1343" y="3326"/>
              <a:ext cx="3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4" name="Line 1048"/>
            <p:cNvSpPr>
              <a:spLocks noChangeShapeType="1"/>
            </p:cNvSpPr>
            <p:nvPr/>
          </p:nvSpPr>
          <p:spPr bwMode="auto">
            <a:xfrm flipV="1">
              <a:off x="1909" y="2558"/>
              <a:ext cx="1" cy="3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5" name="Line 1049"/>
            <p:cNvSpPr>
              <a:spLocks noChangeShapeType="1"/>
            </p:cNvSpPr>
            <p:nvPr/>
          </p:nvSpPr>
          <p:spPr bwMode="auto">
            <a:xfrm>
              <a:off x="1890" y="2558"/>
              <a:ext cx="3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6" name="Line 1050"/>
            <p:cNvSpPr>
              <a:spLocks noChangeShapeType="1"/>
            </p:cNvSpPr>
            <p:nvPr/>
          </p:nvSpPr>
          <p:spPr bwMode="auto">
            <a:xfrm flipV="1">
              <a:off x="2456" y="2145"/>
              <a:ext cx="1" cy="33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7" name="Line 1051"/>
            <p:cNvSpPr>
              <a:spLocks noChangeShapeType="1"/>
            </p:cNvSpPr>
            <p:nvPr/>
          </p:nvSpPr>
          <p:spPr bwMode="auto">
            <a:xfrm>
              <a:off x="2437" y="2145"/>
              <a:ext cx="37"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8" name="Line 1052"/>
            <p:cNvSpPr>
              <a:spLocks noChangeShapeType="1"/>
            </p:cNvSpPr>
            <p:nvPr/>
          </p:nvSpPr>
          <p:spPr bwMode="auto">
            <a:xfrm flipV="1">
              <a:off x="3550" y="2600"/>
              <a:ext cx="1" cy="45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9" name="Line 1053"/>
            <p:cNvSpPr>
              <a:spLocks noChangeShapeType="1"/>
            </p:cNvSpPr>
            <p:nvPr/>
          </p:nvSpPr>
          <p:spPr bwMode="auto">
            <a:xfrm>
              <a:off x="3531" y="2600"/>
              <a:ext cx="3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0" name="Line 1054"/>
            <p:cNvSpPr>
              <a:spLocks noChangeShapeType="1"/>
            </p:cNvSpPr>
            <p:nvPr/>
          </p:nvSpPr>
          <p:spPr bwMode="auto">
            <a:xfrm flipV="1">
              <a:off x="4097" y="2955"/>
              <a:ext cx="1" cy="3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1" name="Line 1055"/>
            <p:cNvSpPr>
              <a:spLocks noChangeShapeType="1"/>
            </p:cNvSpPr>
            <p:nvPr/>
          </p:nvSpPr>
          <p:spPr bwMode="auto">
            <a:xfrm>
              <a:off x="4078" y="2955"/>
              <a:ext cx="3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2" name="Line 1056"/>
            <p:cNvSpPr>
              <a:spLocks noChangeShapeType="1"/>
            </p:cNvSpPr>
            <p:nvPr/>
          </p:nvSpPr>
          <p:spPr bwMode="auto">
            <a:xfrm flipV="1">
              <a:off x="4644" y="1461"/>
              <a:ext cx="2" cy="69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3" name="Line 1057"/>
            <p:cNvSpPr>
              <a:spLocks noChangeShapeType="1"/>
            </p:cNvSpPr>
            <p:nvPr/>
          </p:nvSpPr>
          <p:spPr bwMode="auto">
            <a:xfrm>
              <a:off x="4625" y="1461"/>
              <a:ext cx="38"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4" name="Line 1058"/>
            <p:cNvSpPr>
              <a:spLocks noChangeShapeType="1"/>
            </p:cNvSpPr>
            <p:nvPr/>
          </p:nvSpPr>
          <p:spPr bwMode="auto">
            <a:xfrm>
              <a:off x="1361" y="3483"/>
              <a:ext cx="2" cy="15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5" name="Line 1059"/>
            <p:cNvSpPr>
              <a:spLocks noChangeShapeType="1"/>
            </p:cNvSpPr>
            <p:nvPr/>
          </p:nvSpPr>
          <p:spPr bwMode="auto">
            <a:xfrm>
              <a:off x="1343" y="3642"/>
              <a:ext cx="3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6" name="Line 1060"/>
            <p:cNvSpPr>
              <a:spLocks noChangeShapeType="1"/>
            </p:cNvSpPr>
            <p:nvPr/>
          </p:nvSpPr>
          <p:spPr bwMode="auto">
            <a:xfrm>
              <a:off x="1909" y="2884"/>
              <a:ext cx="1" cy="32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7" name="Line 1061"/>
            <p:cNvSpPr>
              <a:spLocks noChangeShapeType="1"/>
            </p:cNvSpPr>
            <p:nvPr/>
          </p:nvSpPr>
          <p:spPr bwMode="auto">
            <a:xfrm>
              <a:off x="1890" y="3212"/>
              <a:ext cx="3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8" name="Line 1062"/>
            <p:cNvSpPr>
              <a:spLocks noChangeShapeType="1"/>
            </p:cNvSpPr>
            <p:nvPr/>
          </p:nvSpPr>
          <p:spPr bwMode="auto">
            <a:xfrm>
              <a:off x="2456" y="2479"/>
              <a:ext cx="1" cy="33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9" name="Line 1063"/>
            <p:cNvSpPr>
              <a:spLocks noChangeShapeType="1"/>
            </p:cNvSpPr>
            <p:nvPr/>
          </p:nvSpPr>
          <p:spPr bwMode="auto">
            <a:xfrm>
              <a:off x="2437" y="2813"/>
              <a:ext cx="37"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0" name="Line 1064"/>
            <p:cNvSpPr>
              <a:spLocks noChangeShapeType="1"/>
            </p:cNvSpPr>
            <p:nvPr/>
          </p:nvSpPr>
          <p:spPr bwMode="auto">
            <a:xfrm>
              <a:off x="3550" y="3056"/>
              <a:ext cx="1" cy="45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1" name="Line 1065"/>
            <p:cNvSpPr>
              <a:spLocks noChangeShapeType="1"/>
            </p:cNvSpPr>
            <p:nvPr/>
          </p:nvSpPr>
          <p:spPr bwMode="auto">
            <a:xfrm>
              <a:off x="3531" y="3510"/>
              <a:ext cx="38"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2" name="Line 1066"/>
            <p:cNvSpPr>
              <a:spLocks noChangeShapeType="1"/>
            </p:cNvSpPr>
            <p:nvPr/>
          </p:nvSpPr>
          <p:spPr bwMode="auto">
            <a:xfrm>
              <a:off x="4097" y="3280"/>
              <a:ext cx="1" cy="3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3" name="Line 1067"/>
            <p:cNvSpPr>
              <a:spLocks noChangeShapeType="1"/>
            </p:cNvSpPr>
            <p:nvPr/>
          </p:nvSpPr>
          <p:spPr bwMode="auto">
            <a:xfrm>
              <a:off x="4078" y="3606"/>
              <a:ext cx="3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4" name="Line 1068"/>
            <p:cNvSpPr>
              <a:spLocks noChangeShapeType="1"/>
            </p:cNvSpPr>
            <p:nvPr/>
          </p:nvSpPr>
          <p:spPr bwMode="auto">
            <a:xfrm>
              <a:off x="4644" y="2151"/>
              <a:ext cx="2" cy="69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5" name="Line 1069"/>
            <p:cNvSpPr>
              <a:spLocks noChangeShapeType="1"/>
            </p:cNvSpPr>
            <p:nvPr/>
          </p:nvSpPr>
          <p:spPr bwMode="auto">
            <a:xfrm>
              <a:off x="4625" y="2841"/>
              <a:ext cx="3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6" name="Line 1070"/>
            <p:cNvSpPr>
              <a:spLocks noChangeShapeType="1"/>
            </p:cNvSpPr>
            <p:nvPr/>
          </p:nvSpPr>
          <p:spPr bwMode="auto">
            <a:xfrm flipV="1">
              <a:off x="1517" y="3712"/>
              <a:ext cx="2" cy="1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7" name="Line 1071"/>
            <p:cNvSpPr>
              <a:spLocks noChangeShapeType="1"/>
            </p:cNvSpPr>
            <p:nvPr/>
          </p:nvSpPr>
          <p:spPr bwMode="auto">
            <a:xfrm>
              <a:off x="1500" y="3712"/>
              <a:ext cx="38"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8" name="Line 1072"/>
            <p:cNvSpPr>
              <a:spLocks noChangeShapeType="1"/>
            </p:cNvSpPr>
            <p:nvPr/>
          </p:nvSpPr>
          <p:spPr bwMode="auto">
            <a:xfrm flipV="1">
              <a:off x="2064" y="3691"/>
              <a:ext cx="2" cy="2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9" name="Line 1073"/>
            <p:cNvSpPr>
              <a:spLocks noChangeShapeType="1"/>
            </p:cNvSpPr>
            <p:nvPr/>
          </p:nvSpPr>
          <p:spPr bwMode="auto">
            <a:xfrm>
              <a:off x="2046" y="3691"/>
              <a:ext cx="3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0" name="Line 1074"/>
            <p:cNvSpPr>
              <a:spLocks noChangeShapeType="1"/>
            </p:cNvSpPr>
            <p:nvPr/>
          </p:nvSpPr>
          <p:spPr bwMode="auto">
            <a:xfrm flipV="1">
              <a:off x="2613" y="3674"/>
              <a:ext cx="1"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1" name="Line 1075"/>
            <p:cNvSpPr>
              <a:spLocks noChangeShapeType="1"/>
            </p:cNvSpPr>
            <p:nvPr/>
          </p:nvSpPr>
          <p:spPr bwMode="auto">
            <a:xfrm>
              <a:off x="2594" y="3674"/>
              <a:ext cx="3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2" name="Line 1076"/>
            <p:cNvSpPr>
              <a:spLocks noChangeShapeType="1"/>
            </p:cNvSpPr>
            <p:nvPr/>
          </p:nvSpPr>
          <p:spPr bwMode="auto">
            <a:xfrm>
              <a:off x="3706" y="3613"/>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3" name="Line 1077"/>
            <p:cNvSpPr>
              <a:spLocks noChangeShapeType="1"/>
            </p:cNvSpPr>
            <p:nvPr/>
          </p:nvSpPr>
          <p:spPr bwMode="auto">
            <a:xfrm>
              <a:off x="3688" y="3613"/>
              <a:ext cx="3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4" name="Line 1078"/>
            <p:cNvSpPr>
              <a:spLocks noChangeShapeType="1"/>
            </p:cNvSpPr>
            <p:nvPr/>
          </p:nvSpPr>
          <p:spPr bwMode="auto">
            <a:xfrm flipV="1">
              <a:off x="4253" y="3476"/>
              <a:ext cx="1"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5" name="Line 1079"/>
            <p:cNvSpPr>
              <a:spLocks noChangeShapeType="1"/>
            </p:cNvSpPr>
            <p:nvPr/>
          </p:nvSpPr>
          <p:spPr bwMode="auto">
            <a:xfrm>
              <a:off x="4236" y="3476"/>
              <a:ext cx="3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6" name="Line 1080"/>
            <p:cNvSpPr>
              <a:spLocks noChangeShapeType="1"/>
            </p:cNvSpPr>
            <p:nvPr/>
          </p:nvSpPr>
          <p:spPr bwMode="auto">
            <a:xfrm flipV="1">
              <a:off x="4801" y="3375"/>
              <a:ext cx="2" cy="8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7" name="Line 1081"/>
            <p:cNvSpPr>
              <a:spLocks noChangeShapeType="1"/>
            </p:cNvSpPr>
            <p:nvPr/>
          </p:nvSpPr>
          <p:spPr bwMode="auto">
            <a:xfrm>
              <a:off x="4783" y="3375"/>
              <a:ext cx="3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8" name="Line 1082"/>
            <p:cNvSpPr>
              <a:spLocks noChangeShapeType="1"/>
            </p:cNvSpPr>
            <p:nvPr/>
          </p:nvSpPr>
          <p:spPr bwMode="auto">
            <a:xfrm>
              <a:off x="1517" y="3728"/>
              <a:ext cx="2"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9" name="Line 1083"/>
            <p:cNvSpPr>
              <a:spLocks noChangeShapeType="1"/>
            </p:cNvSpPr>
            <p:nvPr/>
          </p:nvSpPr>
          <p:spPr bwMode="auto">
            <a:xfrm>
              <a:off x="1500" y="3746"/>
              <a:ext cx="3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0" name="Line 1084"/>
            <p:cNvSpPr>
              <a:spLocks noChangeShapeType="1"/>
            </p:cNvSpPr>
            <p:nvPr/>
          </p:nvSpPr>
          <p:spPr bwMode="auto">
            <a:xfrm>
              <a:off x="2064" y="3711"/>
              <a:ext cx="2"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1" name="Line 1085"/>
            <p:cNvSpPr>
              <a:spLocks noChangeShapeType="1"/>
            </p:cNvSpPr>
            <p:nvPr/>
          </p:nvSpPr>
          <p:spPr bwMode="auto">
            <a:xfrm>
              <a:off x="2046" y="3730"/>
              <a:ext cx="3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2" name="Line 1086"/>
            <p:cNvSpPr>
              <a:spLocks noChangeShapeType="1"/>
            </p:cNvSpPr>
            <p:nvPr/>
          </p:nvSpPr>
          <p:spPr bwMode="auto">
            <a:xfrm>
              <a:off x="2613" y="3681"/>
              <a:ext cx="1"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3" name="Line 1087"/>
            <p:cNvSpPr>
              <a:spLocks noChangeShapeType="1"/>
            </p:cNvSpPr>
            <p:nvPr/>
          </p:nvSpPr>
          <p:spPr bwMode="auto">
            <a:xfrm>
              <a:off x="2594" y="3687"/>
              <a:ext cx="3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4" name="Line 1088"/>
            <p:cNvSpPr>
              <a:spLocks noChangeShapeType="1"/>
            </p:cNvSpPr>
            <p:nvPr/>
          </p:nvSpPr>
          <p:spPr bwMode="auto">
            <a:xfrm>
              <a:off x="3706" y="3613"/>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5" name="Line 1089"/>
            <p:cNvSpPr>
              <a:spLocks noChangeShapeType="1"/>
            </p:cNvSpPr>
            <p:nvPr/>
          </p:nvSpPr>
          <p:spPr bwMode="auto">
            <a:xfrm>
              <a:off x="3688" y="3613"/>
              <a:ext cx="3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6" name="Line 1090"/>
            <p:cNvSpPr>
              <a:spLocks noChangeShapeType="1"/>
            </p:cNvSpPr>
            <p:nvPr/>
          </p:nvSpPr>
          <p:spPr bwMode="auto">
            <a:xfrm>
              <a:off x="4253" y="3568"/>
              <a:ext cx="1" cy="9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7" name="Line 1091"/>
            <p:cNvSpPr>
              <a:spLocks noChangeShapeType="1"/>
            </p:cNvSpPr>
            <p:nvPr/>
          </p:nvSpPr>
          <p:spPr bwMode="auto">
            <a:xfrm>
              <a:off x="4236" y="3662"/>
              <a:ext cx="3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8" name="Line 1092"/>
            <p:cNvSpPr>
              <a:spLocks noChangeShapeType="1"/>
            </p:cNvSpPr>
            <p:nvPr/>
          </p:nvSpPr>
          <p:spPr bwMode="auto">
            <a:xfrm>
              <a:off x="4801" y="3459"/>
              <a:ext cx="2" cy="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9" name="Line 1093"/>
            <p:cNvSpPr>
              <a:spLocks noChangeShapeType="1"/>
            </p:cNvSpPr>
            <p:nvPr/>
          </p:nvSpPr>
          <p:spPr bwMode="auto">
            <a:xfrm>
              <a:off x="4783" y="3544"/>
              <a:ext cx="3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0" name="Line 1094"/>
            <p:cNvSpPr>
              <a:spLocks noChangeShapeType="1"/>
            </p:cNvSpPr>
            <p:nvPr/>
          </p:nvSpPr>
          <p:spPr bwMode="auto">
            <a:xfrm>
              <a:off x="1167" y="1072"/>
              <a:ext cx="1" cy="27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1" name="Line 1095"/>
            <p:cNvSpPr>
              <a:spLocks noChangeShapeType="1"/>
            </p:cNvSpPr>
            <p:nvPr/>
          </p:nvSpPr>
          <p:spPr bwMode="auto">
            <a:xfrm>
              <a:off x="1133" y="3790"/>
              <a:ext cx="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2" name="Line 1096"/>
            <p:cNvSpPr>
              <a:spLocks noChangeShapeType="1"/>
            </p:cNvSpPr>
            <p:nvPr/>
          </p:nvSpPr>
          <p:spPr bwMode="auto">
            <a:xfrm>
              <a:off x="1133" y="3111"/>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3" name="Line 1097"/>
            <p:cNvSpPr>
              <a:spLocks noChangeShapeType="1"/>
            </p:cNvSpPr>
            <p:nvPr/>
          </p:nvSpPr>
          <p:spPr bwMode="auto">
            <a:xfrm>
              <a:off x="1133" y="2431"/>
              <a:ext cx="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4" name="Line 1098"/>
            <p:cNvSpPr>
              <a:spLocks noChangeShapeType="1"/>
            </p:cNvSpPr>
            <p:nvPr/>
          </p:nvSpPr>
          <p:spPr bwMode="auto">
            <a:xfrm>
              <a:off x="1133" y="1751"/>
              <a:ext cx="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5" name="Line 1099"/>
            <p:cNvSpPr>
              <a:spLocks noChangeShapeType="1"/>
            </p:cNvSpPr>
            <p:nvPr/>
          </p:nvSpPr>
          <p:spPr bwMode="auto">
            <a:xfrm>
              <a:off x="1133" y="1072"/>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6" name="Rectangle 1100"/>
            <p:cNvSpPr>
              <a:spLocks noChangeArrowheads="1"/>
            </p:cNvSpPr>
            <p:nvPr/>
          </p:nvSpPr>
          <p:spPr bwMode="auto">
            <a:xfrm>
              <a:off x="1029" y="3730"/>
              <a:ext cx="8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0</a:t>
              </a:r>
              <a:endParaRPr lang="en-US" altLang="en-US" sz="1200" u="none"/>
            </a:p>
          </p:txBody>
        </p:sp>
        <p:sp>
          <p:nvSpPr>
            <p:cNvPr id="25677" name="Rectangle 1101"/>
            <p:cNvSpPr>
              <a:spLocks noChangeArrowheads="1"/>
            </p:cNvSpPr>
            <p:nvPr/>
          </p:nvSpPr>
          <p:spPr bwMode="auto">
            <a:xfrm>
              <a:off x="1029" y="3050"/>
              <a:ext cx="8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4</a:t>
              </a:r>
              <a:endParaRPr lang="en-US" altLang="en-US" sz="1200" u="none"/>
            </a:p>
          </p:txBody>
        </p:sp>
        <p:sp>
          <p:nvSpPr>
            <p:cNvPr id="25678" name="Rectangle 1102"/>
            <p:cNvSpPr>
              <a:spLocks noChangeArrowheads="1"/>
            </p:cNvSpPr>
            <p:nvPr/>
          </p:nvSpPr>
          <p:spPr bwMode="auto">
            <a:xfrm>
              <a:off x="1029" y="2370"/>
              <a:ext cx="8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8</a:t>
              </a:r>
              <a:endParaRPr lang="en-US" altLang="en-US" sz="1200" u="none"/>
            </a:p>
          </p:txBody>
        </p:sp>
        <p:sp>
          <p:nvSpPr>
            <p:cNvPr id="25679" name="Rectangle 1103"/>
            <p:cNvSpPr>
              <a:spLocks noChangeArrowheads="1"/>
            </p:cNvSpPr>
            <p:nvPr/>
          </p:nvSpPr>
          <p:spPr bwMode="auto">
            <a:xfrm>
              <a:off x="973" y="1692"/>
              <a:ext cx="17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12</a:t>
              </a:r>
              <a:endParaRPr lang="en-US" altLang="en-US" sz="1200" u="none"/>
            </a:p>
          </p:txBody>
        </p:sp>
        <p:sp>
          <p:nvSpPr>
            <p:cNvPr id="25680" name="Rectangle 1104"/>
            <p:cNvSpPr>
              <a:spLocks noChangeArrowheads="1"/>
            </p:cNvSpPr>
            <p:nvPr/>
          </p:nvSpPr>
          <p:spPr bwMode="auto">
            <a:xfrm>
              <a:off x="973" y="1011"/>
              <a:ext cx="17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16</a:t>
              </a:r>
              <a:endParaRPr lang="en-US" altLang="en-US" sz="1200" u="none"/>
            </a:p>
          </p:txBody>
        </p:sp>
        <p:sp>
          <p:nvSpPr>
            <p:cNvPr id="25681" name="Rectangle 1105"/>
            <p:cNvSpPr>
              <a:spLocks noChangeArrowheads="1"/>
            </p:cNvSpPr>
            <p:nvPr/>
          </p:nvSpPr>
          <p:spPr bwMode="auto">
            <a:xfrm>
              <a:off x="1295" y="3881"/>
              <a:ext cx="43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10 cm</a:t>
              </a:r>
              <a:endParaRPr lang="en-US" altLang="en-US" sz="1200" u="none"/>
            </a:p>
          </p:txBody>
        </p:sp>
        <p:sp>
          <p:nvSpPr>
            <p:cNvPr id="25682" name="Rectangle 1106"/>
            <p:cNvSpPr>
              <a:spLocks noChangeArrowheads="1"/>
            </p:cNvSpPr>
            <p:nvPr/>
          </p:nvSpPr>
          <p:spPr bwMode="auto">
            <a:xfrm>
              <a:off x="1841" y="3881"/>
              <a:ext cx="43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30 cm</a:t>
              </a:r>
              <a:endParaRPr lang="en-US" altLang="en-US" sz="1200" u="none"/>
            </a:p>
          </p:txBody>
        </p:sp>
        <p:sp>
          <p:nvSpPr>
            <p:cNvPr id="25683" name="Rectangle 1107"/>
            <p:cNvSpPr>
              <a:spLocks noChangeArrowheads="1"/>
            </p:cNvSpPr>
            <p:nvPr/>
          </p:nvSpPr>
          <p:spPr bwMode="auto">
            <a:xfrm>
              <a:off x="2389" y="3881"/>
              <a:ext cx="43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50 cm</a:t>
              </a:r>
              <a:endParaRPr lang="en-US" altLang="en-US" sz="1200" u="none"/>
            </a:p>
          </p:txBody>
        </p:sp>
        <p:sp>
          <p:nvSpPr>
            <p:cNvPr id="25684" name="Rectangle 1108"/>
            <p:cNvSpPr>
              <a:spLocks noChangeArrowheads="1"/>
            </p:cNvSpPr>
            <p:nvPr/>
          </p:nvSpPr>
          <p:spPr bwMode="auto">
            <a:xfrm>
              <a:off x="3483" y="3881"/>
              <a:ext cx="43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10 cm</a:t>
              </a:r>
              <a:endParaRPr lang="en-US" altLang="en-US" sz="1200" u="none"/>
            </a:p>
          </p:txBody>
        </p:sp>
        <p:sp>
          <p:nvSpPr>
            <p:cNvPr id="25685" name="Rectangle 1109"/>
            <p:cNvSpPr>
              <a:spLocks noChangeArrowheads="1"/>
            </p:cNvSpPr>
            <p:nvPr/>
          </p:nvSpPr>
          <p:spPr bwMode="auto">
            <a:xfrm>
              <a:off x="4031" y="3881"/>
              <a:ext cx="43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30 cm</a:t>
              </a:r>
              <a:endParaRPr lang="en-US" altLang="en-US" sz="1200" u="none"/>
            </a:p>
          </p:txBody>
        </p:sp>
        <p:sp>
          <p:nvSpPr>
            <p:cNvPr id="25686" name="Rectangle 1110"/>
            <p:cNvSpPr>
              <a:spLocks noChangeArrowheads="1"/>
            </p:cNvSpPr>
            <p:nvPr/>
          </p:nvSpPr>
          <p:spPr bwMode="auto">
            <a:xfrm>
              <a:off x="4578" y="3881"/>
              <a:ext cx="43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50 cm</a:t>
              </a:r>
              <a:endParaRPr lang="en-US" altLang="en-US" sz="1200" u="none"/>
            </a:p>
          </p:txBody>
        </p:sp>
        <p:sp>
          <p:nvSpPr>
            <p:cNvPr id="25687" name="Rectangle 1111"/>
            <p:cNvSpPr>
              <a:spLocks noChangeArrowheads="1"/>
            </p:cNvSpPr>
            <p:nvPr/>
          </p:nvSpPr>
          <p:spPr bwMode="auto">
            <a:xfrm>
              <a:off x="2821" y="4088"/>
              <a:ext cx="440"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Depth</a:t>
              </a:r>
              <a:endParaRPr lang="en-US" altLang="en-US" sz="1200" u="none"/>
            </a:p>
          </p:txBody>
        </p:sp>
        <p:sp>
          <p:nvSpPr>
            <p:cNvPr id="25688" name="Rectangle 1112"/>
            <p:cNvSpPr>
              <a:spLocks noChangeArrowheads="1"/>
            </p:cNvSpPr>
            <p:nvPr/>
          </p:nvSpPr>
          <p:spPr bwMode="auto">
            <a:xfrm rot="-5400000">
              <a:off x="765" y="2481"/>
              <a:ext cx="25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U (</a:t>
              </a:r>
              <a:endParaRPr lang="en-US" altLang="en-US" sz="1200" u="none"/>
            </a:p>
          </p:txBody>
        </p:sp>
        <p:sp>
          <p:nvSpPr>
            <p:cNvPr id="25689" name="Rectangle 1113"/>
            <p:cNvSpPr>
              <a:spLocks noChangeArrowheads="1"/>
            </p:cNvSpPr>
            <p:nvPr/>
          </p:nvSpPr>
          <p:spPr bwMode="auto">
            <a:xfrm rot="-5400000">
              <a:off x="832" y="2347"/>
              <a:ext cx="10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latin typeface="Symbol" pitchFamily="18" charset="2"/>
                </a:rPr>
                <a:t>m</a:t>
              </a:r>
              <a:endParaRPr lang="en-US" altLang="en-US" sz="1200" u="none"/>
            </a:p>
          </p:txBody>
        </p:sp>
        <p:sp>
          <p:nvSpPr>
            <p:cNvPr id="25690" name="Rectangle 1114"/>
            <p:cNvSpPr>
              <a:spLocks noChangeArrowheads="1"/>
            </p:cNvSpPr>
            <p:nvPr/>
          </p:nvSpPr>
          <p:spPr bwMode="auto">
            <a:xfrm rot="-5400000">
              <a:off x="749" y="2191"/>
              <a:ext cx="28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g/l)</a:t>
              </a:r>
              <a:endParaRPr lang="en-US" altLang="en-US" sz="1200" u="none"/>
            </a:p>
          </p:txBody>
        </p:sp>
        <p:sp>
          <p:nvSpPr>
            <p:cNvPr id="25691" name="Rectangle 1115"/>
            <p:cNvSpPr>
              <a:spLocks noChangeArrowheads="1"/>
            </p:cNvSpPr>
            <p:nvPr/>
          </p:nvSpPr>
          <p:spPr bwMode="auto">
            <a:xfrm>
              <a:off x="1431" y="1272"/>
              <a:ext cx="849" cy="420"/>
            </a:xfrm>
            <a:prstGeom prst="rect">
              <a:avLst/>
            </a:prstGeom>
            <a:solidFill>
              <a:srgbClr val="FFFFFF"/>
            </a:solidFill>
            <a:ln w="0">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92" name="Rectangle 1116"/>
            <p:cNvSpPr>
              <a:spLocks noChangeArrowheads="1"/>
            </p:cNvSpPr>
            <p:nvPr/>
          </p:nvSpPr>
          <p:spPr bwMode="auto">
            <a:xfrm>
              <a:off x="1467" y="1324"/>
              <a:ext cx="72" cy="74"/>
            </a:xfrm>
            <a:prstGeom prst="rect">
              <a:avLst/>
            </a:prstGeom>
            <a:solidFill>
              <a:srgbClr val="9999FF"/>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93" name="Rectangle 1117"/>
            <p:cNvSpPr>
              <a:spLocks noChangeArrowheads="1"/>
            </p:cNvSpPr>
            <p:nvPr/>
          </p:nvSpPr>
          <p:spPr bwMode="auto">
            <a:xfrm>
              <a:off x="1568" y="1293"/>
              <a:ext cx="90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Control</a:t>
              </a:r>
              <a:endParaRPr lang="en-US" altLang="en-US" sz="1200" u="none"/>
            </a:p>
          </p:txBody>
        </p:sp>
        <p:sp>
          <p:nvSpPr>
            <p:cNvPr id="25694" name="Rectangle 1118"/>
            <p:cNvSpPr>
              <a:spLocks noChangeArrowheads="1"/>
            </p:cNvSpPr>
            <p:nvPr/>
          </p:nvSpPr>
          <p:spPr bwMode="auto">
            <a:xfrm>
              <a:off x="1467" y="1489"/>
              <a:ext cx="72" cy="73"/>
            </a:xfrm>
            <a:prstGeom prst="rect">
              <a:avLst/>
            </a:prstGeom>
            <a:solidFill>
              <a:srgbClr val="993366"/>
            </a:solidFill>
            <a:ln w="7938">
              <a:solidFill>
                <a:srgbClr val="000000"/>
              </a:solidFill>
              <a:miter lim="800000"/>
              <a:headEnd/>
              <a:tailEnd/>
            </a:ln>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1200">
                <a:latin typeface="Times" pitchFamily="18" charset="0"/>
              </a:endParaRPr>
            </a:p>
          </p:txBody>
        </p:sp>
        <p:sp>
          <p:nvSpPr>
            <p:cNvPr id="25695" name="Rectangle 1119"/>
            <p:cNvSpPr>
              <a:spLocks noChangeArrowheads="1"/>
            </p:cNvSpPr>
            <p:nvPr/>
          </p:nvSpPr>
          <p:spPr bwMode="auto">
            <a:xfrm>
              <a:off x="1568" y="1457"/>
              <a:ext cx="63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Tyrosine</a:t>
              </a:r>
              <a:endParaRPr lang="en-US" altLang="en-US" sz="1200" u="none"/>
            </a:p>
          </p:txBody>
        </p:sp>
        <p:sp>
          <p:nvSpPr>
            <p:cNvPr id="25696" name="Rectangle 1120"/>
            <p:cNvSpPr>
              <a:spLocks noChangeArrowheads="1"/>
            </p:cNvSpPr>
            <p:nvPr/>
          </p:nvSpPr>
          <p:spPr bwMode="auto">
            <a:xfrm>
              <a:off x="1675" y="1974"/>
              <a:ext cx="60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1 month</a:t>
              </a:r>
              <a:endParaRPr lang="en-US" altLang="en-US" sz="1200" u="none"/>
            </a:p>
          </p:txBody>
        </p:sp>
        <p:sp>
          <p:nvSpPr>
            <p:cNvPr id="25697" name="Rectangle 1121"/>
            <p:cNvSpPr>
              <a:spLocks noChangeArrowheads="1"/>
            </p:cNvSpPr>
            <p:nvPr/>
          </p:nvSpPr>
          <p:spPr bwMode="auto">
            <a:xfrm>
              <a:off x="3811" y="1974"/>
              <a:ext cx="77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u="none">
                  <a:solidFill>
                    <a:srgbClr val="000000"/>
                  </a:solidFill>
                </a:rPr>
                <a:t>13 months</a:t>
              </a:r>
              <a:endParaRPr lang="en-US" altLang="en-US" sz="1200" u="none"/>
            </a:p>
          </p:txBody>
        </p:sp>
        <p:sp>
          <p:nvSpPr>
            <p:cNvPr id="25698" name="Rectangle 1122"/>
            <p:cNvSpPr>
              <a:spLocks noChangeArrowheads="1"/>
            </p:cNvSpPr>
            <p:nvPr/>
          </p:nvSpPr>
          <p:spPr bwMode="auto">
            <a:xfrm>
              <a:off x="3296" y="2648"/>
              <a:ext cx="4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u="none">
                  <a:solidFill>
                    <a:srgbClr val="000000"/>
                  </a:solidFill>
                </a:rPr>
                <a:t> </a:t>
              </a:r>
              <a:endParaRPr lang="en-US" altLang="en-US" sz="1200" u="none"/>
            </a:p>
          </p:txBody>
        </p:sp>
      </p:grpSp>
      <p:sp>
        <p:nvSpPr>
          <p:cNvPr id="280" name="TextBox 279"/>
          <p:cNvSpPr txBox="1"/>
          <p:nvPr/>
        </p:nvSpPr>
        <p:spPr>
          <a:xfrm>
            <a:off x="5972175" y="6386513"/>
            <a:ext cx="2417763" cy="276225"/>
          </a:xfrm>
          <a:prstGeom prst="rect">
            <a:avLst/>
          </a:prstGeom>
          <a:noFill/>
        </p:spPr>
        <p:txBody>
          <a:bodyPr wrap="none">
            <a:spAutoFit/>
          </a:bodyPr>
          <a:lstStyle/>
          <a:p>
            <a:pPr>
              <a:defRPr/>
            </a:pPr>
            <a:r>
              <a:rPr lang="en-US" sz="1200" u="none" dirty="0">
                <a:latin typeface="+mj-lt"/>
              </a:rPr>
              <a:t>J. Environ. </a:t>
            </a:r>
            <a:r>
              <a:rPr lang="en-US" sz="1200" u="none" dirty="0" err="1">
                <a:latin typeface="+mj-lt"/>
              </a:rPr>
              <a:t>Radioact</a:t>
            </a:r>
            <a:r>
              <a:rPr lang="en-US" sz="1200" u="none" dirty="0">
                <a:latin typeface="+mj-lt"/>
              </a:rPr>
              <a:t>. 99:890-899</a:t>
            </a:r>
          </a:p>
        </p:txBody>
      </p:sp>
      <p:pic>
        <p:nvPicPr>
          <p:cNvPr id="2560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725" y="1077913"/>
            <a:ext cx="41751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Box 96"/>
          <p:cNvSpPr txBox="1"/>
          <p:nvPr/>
        </p:nvSpPr>
        <p:spPr bwMode="auto">
          <a:xfrm>
            <a:off x="503238" y="4770438"/>
            <a:ext cx="8110537" cy="1570037"/>
          </a:xfrm>
          <a:prstGeom prst="rect">
            <a:avLst/>
          </a:prstGeom>
          <a:noFill/>
        </p:spPr>
        <p:txBody>
          <a:bodyPr>
            <a:spAutoFit/>
          </a:bodyPr>
          <a:lstStyle/>
          <a:p>
            <a:pPr>
              <a:defRPr/>
            </a:pPr>
            <a:r>
              <a:rPr lang="en-US" sz="1600" b="1" u="none" dirty="0">
                <a:latin typeface="+mj-lt"/>
              </a:rPr>
              <a:t>The soil pigment was compared to bacterial pyomelanin and showed many similarities (a).  Differences were likely do to OH and COOH groups binding uranium and also attaching to soil particles.  Because of that, the pigment was able to reduce U(VI) and also “tether” it to soil particles resulting in immobilized uranium (b). Just one small application of tyrosine resulted in pyomelanin production and uranium immobilization that lasted over one year. </a:t>
            </a:r>
          </a:p>
        </p:txBody>
      </p:sp>
      <p:sp>
        <p:nvSpPr>
          <p:cNvPr id="99" name="TextBox 8"/>
          <p:cNvSpPr txBox="1">
            <a:spLocks noChangeArrowheads="1"/>
          </p:cNvSpPr>
          <p:nvPr/>
        </p:nvSpPr>
        <p:spPr bwMode="auto">
          <a:xfrm>
            <a:off x="365125" y="103346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a</a:t>
            </a:r>
          </a:p>
        </p:txBody>
      </p:sp>
      <p:sp>
        <p:nvSpPr>
          <p:cNvPr id="100" name="TextBox 9"/>
          <p:cNvSpPr txBox="1">
            <a:spLocks noChangeArrowheads="1"/>
          </p:cNvSpPr>
          <p:nvPr/>
        </p:nvSpPr>
        <p:spPr bwMode="auto">
          <a:xfrm>
            <a:off x="4567238" y="1004888"/>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b</a:t>
            </a:r>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8"/>
          <p:cNvSpPr>
            <a:spLocks noChangeArrowheads="1"/>
          </p:cNvSpPr>
          <p:nvPr/>
        </p:nvSpPr>
        <p:spPr bwMode="auto">
          <a:xfrm>
            <a:off x="3017838" y="2278063"/>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26627" name="AutoShape 9"/>
          <p:cNvSpPr>
            <a:spLocks noChangeArrowheads="1"/>
          </p:cNvSpPr>
          <p:nvPr/>
        </p:nvSpPr>
        <p:spPr bwMode="auto">
          <a:xfrm>
            <a:off x="5805488" y="2289175"/>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26628" name="AutoShape 10"/>
          <p:cNvSpPr>
            <a:spLocks noChangeArrowheads="1"/>
          </p:cNvSpPr>
          <p:nvPr/>
        </p:nvSpPr>
        <p:spPr bwMode="auto">
          <a:xfrm>
            <a:off x="4887913" y="2287588"/>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26629" name="AutoShape 21"/>
          <p:cNvSpPr>
            <a:spLocks noChangeArrowheads="1"/>
          </p:cNvSpPr>
          <p:nvPr/>
        </p:nvSpPr>
        <p:spPr bwMode="auto">
          <a:xfrm rot="8563228" flipH="1" flipV="1">
            <a:off x="5618163" y="1922463"/>
            <a:ext cx="955675" cy="2397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630"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99111">
            <a:off x="5618956" y="2467769"/>
            <a:ext cx="741363"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06450" y="354013"/>
            <a:ext cx="8062913" cy="830262"/>
          </a:xfrm>
          <a:prstGeom prst="rect">
            <a:avLst/>
          </a:prstGeom>
          <a:noFill/>
        </p:spPr>
        <p:txBody>
          <a:bodyPr wrap="none">
            <a:spAutoFit/>
          </a:bodyPr>
          <a:lstStyle/>
          <a:p>
            <a:pPr algn="ctr">
              <a:defRPr/>
            </a:pPr>
            <a:r>
              <a:rPr lang="en-US" sz="2400" u="none" dirty="0">
                <a:latin typeface="+mj-lt"/>
              </a:rPr>
              <a:t>Challenge met: Increased the rate of electron transfer to </a:t>
            </a:r>
          </a:p>
          <a:p>
            <a:pPr algn="ctr">
              <a:defRPr/>
            </a:pPr>
            <a:r>
              <a:rPr lang="en-US" sz="2400" u="none" dirty="0">
                <a:latin typeface="+mj-lt"/>
              </a:rPr>
              <a:t>solid phase metal and actinide contaminants.  </a:t>
            </a:r>
          </a:p>
        </p:txBody>
      </p:sp>
      <p:sp>
        <p:nvSpPr>
          <p:cNvPr id="17" name="TextBox 16"/>
          <p:cNvSpPr txBox="1"/>
          <p:nvPr/>
        </p:nvSpPr>
        <p:spPr bwMode="auto">
          <a:xfrm>
            <a:off x="633413" y="2073275"/>
            <a:ext cx="2336800" cy="708025"/>
          </a:xfrm>
          <a:prstGeom prst="rect">
            <a:avLst/>
          </a:prstGeom>
          <a:noFill/>
        </p:spPr>
        <p:txBody>
          <a:bodyPr wrap="none">
            <a:spAutoFit/>
          </a:bodyPr>
          <a:lstStyle/>
          <a:p>
            <a:pPr algn="ctr">
              <a:defRPr/>
            </a:pPr>
            <a:r>
              <a:rPr lang="en-US" u="none" dirty="0">
                <a:latin typeface="+mj-lt"/>
              </a:rPr>
              <a:t>Microbial reduction</a:t>
            </a:r>
          </a:p>
          <a:p>
            <a:pPr algn="ctr">
              <a:defRPr/>
            </a:pPr>
            <a:r>
              <a:rPr lang="en-US" u="none" dirty="0">
                <a:latin typeface="+mj-lt"/>
              </a:rPr>
              <a:t>of Cr(VI) to Cr(III)</a:t>
            </a:r>
          </a:p>
        </p:txBody>
      </p:sp>
      <p:sp>
        <p:nvSpPr>
          <p:cNvPr id="18" name="TextBox 17"/>
          <p:cNvSpPr txBox="1"/>
          <p:nvPr/>
        </p:nvSpPr>
        <p:spPr bwMode="auto">
          <a:xfrm>
            <a:off x="644525" y="3867150"/>
            <a:ext cx="2909888" cy="1016000"/>
          </a:xfrm>
          <a:prstGeom prst="rect">
            <a:avLst/>
          </a:prstGeom>
          <a:noFill/>
        </p:spPr>
        <p:txBody>
          <a:bodyPr>
            <a:spAutoFit/>
          </a:bodyPr>
          <a:lstStyle/>
          <a:p>
            <a:pPr>
              <a:defRPr/>
            </a:pPr>
            <a:r>
              <a:rPr lang="en-US" u="none" dirty="0">
                <a:latin typeface="+mj-lt"/>
              </a:rPr>
              <a:t>Pyomelanin, an electron shuttle for solid phase metal reduction </a:t>
            </a:r>
          </a:p>
        </p:txBody>
      </p:sp>
      <p:sp>
        <p:nvSpPr>
          <p:cNvPr id="14" name="TextBox 13"/>
          <p:cNvSpPr txBox="1"/>
          <p:nvPr/>
        </p:nvSpPr>
        <p:spPr bwMode="auto">
          <a:xfrm>
            <a:off x="3098800" y="1811338"/>
            <a:ext cx="2306638" cy="1323975"/>
          </a:xfrm>
          <a:prstGeom prst="rect">
            <a:avLst/>
          </a:prstGeom>
          <a:noFill/>
        </p:spPr>
        <p:txBody>
          <a:bodyPr wrap="none">
            <a:spAutoFit/>
          </a:bodyPr>
          <a:lstStyle/>
          <a:p>
            <a:pPr algn="ctr">
              <a:defRPr/>
            </a:pPr>
            <a:r>
              <a:rPr lang="en-US" u="none" dirty="0">
                <a:latin typeface="+mj-lt"/>
              </a:rPr>
              <a:t>Ubiquity</a:t>
            </a:r>
          </a:p>
          <a:p>
            <a:pPr algn="ctr">
              <a:defRPr/>
            </a:pPr>
            <a:r>
              <a:rPr lang="en-US" u="none" dirty="0">
                <a:latin typeface="+mj-lt"/>
              </a:rPr>
              <a:t>of</a:t>
            </a:r>
          </a:p>
          <a:p>
            <a:pPr algn="ctr">
              <a:defRPr/>
            </a:pPr>
            <a:r>
              <a:rPr lang="en-US" u="none" dirty="0">
                <a:latin typeface="+mj-lt"/>
              </a:rPr>
              <a:t>Cr(VI) reducers</a:t>
            </a:r>
          </a:p>
          <a:p>
            <a:pPr algn="ctr">
              <a:defRPr/>
            </a:pPr>
            <a:r>
              <a:rPr lang="en-US" u="none" dirty="0">
                <a:latin typeface="+mj-lt"/>
              </a:rPr>
              <a:t>In the environment</a:t>
            </a:r>
          </a:p>
        </p:txBody>
      </p:sp>
      <p:sp>
        <p:nvSpPr>
          <p:cNvPr id="15" name="TextBox 14"/>
          <p:cNvSpPr txBox="1"/>
          <p:nvPr/>
        </p:nvSpPr>
        <p:spPr bwMode="auto">
          <a:xfrm>
            <a:off x="6802438" y="2351088"/>
            <a:ext cx="1665287" cy="400050"/>
          </a:xfrm>
          <a:prstGeom prst="rect">
            <a:avLst/>
          </a:prstGeom>
          <a:noFill/>
        </p:spPr>
        <p:txBody>
          <a:bodyPr wrap="none">
            <a:spAutoFit/>
          </a:bodyPr>
          <a:lstStyle/>
          <a:p>
            <a:pPr algn="ctr">
              <a:defRPr/>
            </a:pPr>
            <a:r>
              <a:rPr lang="en-US" u="none" dirty="0">
                <a:latin typeface="+mj-lt"/>
              </a:rPr>
              <a:t>Groundwater</a:t>
            </a:r>
          </a:p>
        </p:txBody>
      </p:sp>
      <p:sp>
        <p:nvSpPr>
          <p:cNvPr id="16" name="Rectangle 15"/>
          <p:cNvSpPr/>
          <p:nvPr/>
        </p:nvSpPr>
        <p:spPr bwMode="auto">
          <a:xfrm>
            <a:off x="6559550" y="1503363"/>
            <a:ext cx="1528763" cy="708025"/>
          </a:xfrm>
          <a:prstGeom prst="rect">
            <a:avLst/>
          </a:prstGeom>
        </p:spPr>
        <p:txBody>
          <a:bodyPr wrap="none">
            <a:spAutoFit/>
          </a:bodyPr>
          <a:lstStyle/>
          <a:p>
            <a:pPr algn="ctr">
              <a:defRPr/>
            </a:pPr>
            <a:r>
              <a:rPr lang="en-US" u="none" dirty="0">
                <a:latin typeface="+mj-lt"/>
              </a:rPr>
              <a:t>Industrial </a:t>
            </a:r>
          </a:p>
          <a:p>
            <a:pPr algn="ctr">
              <a:defRPr/>
            </a:pPr>
            <a:r>
              <a:rPr lang="en-US" u="none" dirty="0">
                <a:latin typeface="+mj-lt"/>
              </a:rPr>
              <a:t>Wastewater</a:t>
            </a:r>
          </a:p>
        </p:txBody>
      </p:sp>
      <p:sp>
        <p:nvSpPr>
          <p:cNvPr id="19" name="TextBox 18"/>
          <p:cNvSpPr txBox="1"/>
          <p:nvPr/>
        </p:nvSpPr>
        <p:spPr bwMode="auto">
          <a:xfrm>
            <a:off x="6327775" y="2854325"/>
            <a:ext cx="2282825" cy="708025"/>
          </a:xfrm>
          <a:prstGeom prst="rect">
            <a:avLst/>
          </a:prstGeom>
          <a:noFill/>
        </p:spPr>
        <p:txBody>
          <a:bodyPr wrap="none">
            <a:spAutoFit/>
          </a:bodyPr>
          <a:lstStyle/>
          <a:p>
            <a:pPr algn="ctr">
              <a:defRPr/>
            </a:pPr>
            <a:r>
              <a:rPr lang="en-US" u="none" dirty="0">
                <a:latin typeface="+mj-lt"/>
              </a:rPr>
              <a:t>Contaminated Soil</a:t>
            </a:r>
          </a:p>
          <a:p>
            <a:pPr algn="ctr">
              <a:defRPr/>
            </a:pPr>
            <a:r>
              <a:rPr lang="en-US" u="none" dirty="0">
                <a:latin typeface="+mj-lt"/>
              </a:rPr>
              <a:t>or Sediments</a:t>
            </a:r>
          </a:p>
        </p:txBody>
      </p:sp>
      <p:sp>
        <p:nvSpPr>
          <p:cNvPr id="26638" name="AutoShape 8"/>
          <p:cNvSpPr>
            <a:spLocks noChangeArrowheads="1"/>
          </p:cNvSpPr>
          <p:nvPr/>
        </p:nvSpPr>
        <p:spPr bwMode="auto">
          <a:xfrm rot="10800000">
            <a:off x="3098800" y="3214688"/>
            <a:ext cx="3441700" cy="238125"/>
          </a:xfrm>
          <a:prstGeom prst="rightArrow">
            <a:avLst>
              <a:gd name="adj1" fmla="val 50000"/>
              <a:gd name="adj2" fmla="val 6631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2" name="Rectangle 1"/>
          <p:cNvSpPr/>
          <p:nvPr/>
        </p:nvSpPr>
        <p:spPr>
          <a:xfrm>
            <a:off x="635000" y="3073400"/>
            <a:ext cx="2919413" cy="708025"/>
          </a:xfrm>
          <a:prstGeom prst="rect">
            <a:avLst/>
          </a:prstGeom>
        </p:spPr>
        <p:txBody>
          <a:bodyPr>
            <a:spAutoFit/>
          </a:bodyPr>
          <a:lstStyle/>
          <a:p>
            <a:pPr eaLnBrk="1" hangingPunct="1">
              <a:defRPr/>
            </a:pPr>
            <a:r>
              <a:rPr lang="en-US" u="none" dirty="0">
                <a:latin typeface="+mn-lt"/>
              </a:rPr>
              <a:t>Mechanisms of solid </a:t>
            </a:r>
          </a:p>
          <a:p>
            <a:pPr eaLnBrk="1" hangingPunct="1">
              <a:defRPr/>
            </a:pPr>
            <a:r>
              <a:rPr lang="en-US" u="none" dirty="0">
                <a:latin typeface="+mn-lt"/>
              </a:rPr>
              <a:t>phase electron transfer</a:t>
            </a:r>
            <a:endParaRPr lang="en-US" dirty="0">
              <a:latin typeface="+mn-lt"/>
            </a:endParaRPr>
          </a:p>
        </p:txBody>
      </p:sp>
      <p:sp>
        <p:nvSpPr>
          <p:cNvPr id="26640" name="AutoShape 8"/>
          <p:cNvSpPr>
            <a:spLocks noChangeArrowheads="1"/>
          </p:cNvSpPr>
          <p:nvPr/>
        </p:nvSpPr>
        <p:spPr bwMode="auto">
          <a:xfrm>
            <a:off x="3276600" y="4184650"/>
            <a:ext cx="833438"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21" name="TextBox 20"/>
          <p:cNvSpPr txBox="1"/>
          <p:nvPr/>
        </p:nvSpPr>
        <p:spPr bwMode="auto">
          <a:xfrm>
            <a:off x="3649663" y="3792538"/>
            <a:ext cx="2765425" cy="1016000"/>
          </a:xfrm>
          <a:prstGeom prst="rect">
            <a:avLst/>
          </a:prstGeom>
          <a:noFill/>
        </p:spPr>
        <p:txBody>
          <a:bodyPr wrap="none">
            <a:spAutoFit/>
          </a:bodyPr>
          <a:lstStyle/>
          <a:p>
            <a:pPr algn="ctr">
              <a:defRPr/>
            </a:pPr>
            <a:r>
              <a:rPr lang="en-US" u="none" dirty="0">
                <a:latin typeface="+mj-lt"/>
              </a:rPr>
              <a:t>Ubiquity of</a:t>
            </a:r>
          </a:p>
          <a:p>
            <a:pPr algn="ctr">
              <a:defRPr/>
            </a:pPr>
            <a:r>
              <a:rPr lang="en-US" u="none" dirty="0">
                <a:latin typeface="+mj-lt"/>
              </a:rPr>
              <a:t>environmental </a:t>
            </a:r>
          </a:p>
          <a:p>
            <a:pPr algn="ctr">
              <a:defRPr/>
            </a:pPr>
            <a:r>
              <a:rPr lang="en-US" u="none" dirty="0">
                <a:latin typeface="+mj-lt"/>
              </a:rPr>
              <a:t>pyomelanin production</a:t>
            </a:r>
          </a:p>
        </p:txBody>
      </p:sp>
      <p:sp>
        <p:nvSpPr>
          <p:cNvPr id="26642" name="AutoShape 8"/>
          <p:cNvSpPr>
            <a:spLocks noChangeArrowheads="1"/>
          </p:cNvSpPr>
          <p:nvPr/>
        </p:nvSpPr>
        <p:spPr bwMode="auto">
          <a:xfrm>
            <a:off x="5991225" y="4187825"/>
            <a:ext cx="833438"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23" name="TextBox 22"/>
          <p:cNvSpPr txBox="1"/>
          <p:nvPr/>
        </p:nvSpPr>
        <p:spPr bwMode="auto">
          <a:xfrm>
            <a:off x="6410325" y="3795713"/>
            <a:ext cx="2608263" cy="1016000"/>
          </a:xfrm>
          <a:prstGeom prst="rect">
            <a:avLst/>
          </a:prstGeom>
          <a:noFill/>
        </p:spPr>
        <p:txBody>
          <a:bodyPr wrap="none">
            <a:spAutoFit/>
          </a:bodyPr>
          <a:lstStyle/>
          <a:p>
            <a:pPr algn="ctr">
              <a:defRPr/>
            </a:pPr>
            <a:r>
              <a:rPr lang="en-US" u="none" dirty="0">
                <a:latin typeface="+mj-lt"/>
              </a:rPr>
              <a:t>Pyomelanin assisted </a:t>
            </a:r>
          </a:p>
          <a:p>
            <a:pPr algn="ctr">
              <a:defRPr/>
            </a:pPr>
            <a:r>
              <a:rPr lang="en-US" u="none" dirty="0">
                <a:latin typeface="+mj-lt"/>
              </a:rPr>
              <a:t>uranium </a:t>
            </a:r>
          </a:p>
          <a:p>
            <a:pPr algn="ctr">
              <a:defRPr/>
            </a:pPr>
            <a:r>
              <a:rPr lang="en-US" u="none" dirty="0">
                <a:latin typeface="+mj-lt"/>
              </a:rPr>
              <a:t>immobilization</a:t>
            </a:r>
          </a:p>
        </p:txBody>
      </p:sp>
      <p:sp>
        <p:nvSpPr>
          <p:cNvPr id="20" name="TextBox 19"/>
          <p:cNvSpPr txBox="1"/>
          <p:nvPr/>
        </p:nvSpPr>
        <p:spPr bwMode="auto">
          <a:xfrm>
            <a:off x="644525" y="5116513"/>
            <a:ext cx="8010525" cy="1016000"/>
          </a:xfrm>
          <a:prstGeom prst="rect">
            <a:avLst/>
          </a:prstGeom>
          <a:noFill/>
        </p:spPr>
        <p:txBody>
          <a:bodyPr>
            <a:spAutoFit/>
          </a:bodyPr>
          <a:lstStyle/>
          <a:p>
            <a:pPr>
              <a:defRPr/>
            </a:pPr>
            <a:r>
              <a:rPr lang="en-US" u="none" dirty="0">
                <a:latin typeface="+mj-lt"/>
              </a:rPr>
              <a:t>By controlling microbial production of electron shuttles in the soil  we were able to significantly enhance electron transfer to contaminants in the environment, leading to contaminant immobilization.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9"/>
          <p:cNvPicPr>
            <a:picLocks noChangeAspect="1" noChangeArrowheads="1"/>
          </p:cNvPicPr>
          <p:nvPr/>
        </p:nvPicPr>
        <p:blipFill>
          <a:blip r:embed="rId2">
            <a:extLst>
              <a:ext uri="{28A0092B-C50C-407E-A947-70E740481C1C}">
                <a14:useLocalDpi xmlns:a14="http://schemas.microsoft.com/office/drawing/2010/main" val="0"/>
              </a:ext>
            </a:extLst>
          </a:blip>
          <a:srcRect t="5328" b="46901"/>
          <a:stretch>
            <a:fillRect/>
          </a:stretch>
        </p:blipFill>
        <p:spPr bwMode="auto">
          <a:xfrm>
            <a:off x="1296988" y="1747838"/>
            <a:ext cx="7016750" cy="305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81263" y="4933950"/>
            <a:ext cx="4649787" cy="585788"/>
          </a:xfrm>
          <a:prstGeom prst="rect">
            <a:avLst/>
          </a:prstGeom>
          <a:noFill/>
        </p:spPr>
        <p:txBody>
          <a:bodyPr wrap="none">
            <a:spAutoFit/>
          </a:bodyPr>
          <a:lstStyle/>
          <a:p>
            <a:pPr algn="ctr" eaLnBrk="1" hangingPunct="1">
              <a:defRPr/>
            </a:pPr>
            <a:r>
              <a:rPr lang="en-US" sz="1600" b="1" u="none" dirty="0">
                <a:latin typeface="+mn-lt"/>
              </a:rPr>
              <a:t>Growth of </a:t>
            </a:r>
            <a:r>
              <a:rPr lang="en-US" sz="1600" b="1" i="1" u="none" dirty="0" err="1">
                <a:latin typeface="+mn-lt"/>
              </a:rPr>
              <a:t>Wangiella</a:t>
            </a:r>
            <a:r>
              <a:rPr lang="en-US" sz="1600" b="1" i="1" u="none" dirty="0">
                <a:latin typeface="+mn-lt"/>
              </a:rPr>
              <a:t> </a:t>
            </a:r>
            <a:r>
              <a:rPr lang="en-US" sz="1600" b="1" i="1" u="none" dirty="0" err="1">
                <a:latin typeface="+mn-lt"/>
              </a:rPr>
              <a:t>dermatitidis</a:t>
            </a:r>
            <a:r>
              <a:rPr lang="en-US" sz="1600" b="1" i="1" u="none" dirty="0">
                <a:latin typeface="+mn-lt"/>
              </a:rPr>
              <a:t> </a:t>
            </a:r>
            <a:r>
              <a:rPr lang="en-US" sz="1600" b="1" u="none" dirty="0">
                <a:latin typeface="+mn-lt"/>
              </a:rPr>
              <a:t>with/without</a:t>
            </a:r>
          </a:p>
          <a:p>
            <a:pPr algn="ctr" eaLnBrk="1" hangingPunct="1">
              <a:defRPr/>
            </a:pPr>
            <a:r>
              <a:rPr lang="en-US" sz="1600" b="1" u="none" dirty="0">
                <a:latin typeface="Symbol" pitchFamily="18" charset="2"/>
              </a:rPr>
              <a:t>g</a:t>
            </a:r>
            <a:r>
              <a:rPr lang="en-US" sz="1600" b="1" u="none" dirty="0">
                <a:latin typeface="+mn-lt"/>
              </a:rPr>
              <a:t> irradiation (~500x background)</a:t>
            </a:r>
          </a:p>
        </p:txBody>
      </p:sp>
      <p:sp>
        <p:nvSpPr>
          <p:cNvPr id="5" name="TextBox 4"/>
          <p:cNvSpPr txBox="1"/>
          <p:nvPr/>
        </p:nvSpPr>
        <p:spPr>
          <a:xfrm>
            <a:off x="334963" y="182563"/>
            <a:ext cx="8493125" cy="1570037"/>
          </a:xfrm>
          <a:prstGeom prst="rect">
            <a:avLst/>
          </a:prstGeom>
          <a:noFill/>
        </p:spPr>
        <p:txBody>
          <a:bodyPr>
            <a:spAutoFit/>
          </a:bodyPr>
          <a:lstStyle/>
          <a:p>
            <a:pPr>
              <a:defRPr/>
            </a:pPr>
            <a:r>
              <a:rPr lang="en-US" sz="2400" u="none" dirty="0">
                <a:latin typeface="+mj-lt"/>
              </a:rPr>
              <a:t>New Challenge: How do dark-pigment-producing fungi that are exposed to chronic, high levels of gamma radiation (i.e. Chernobyl reactor facility) actually grow better in the presence of radiation? </a:t>
            </a:r>
          </a:p>
        </p:txBody>
      </p:sp>
      <p:sp>
        <p:nvSpPr>
          <p:cNvPr id="3" name="Rectangle 2"/>
          <p:cNvSpPr/>
          <p:nvPr/>
        </p:nvSpPr>
        <p:spPr>
          <a:xfrm>
            <a:off x="6351588" y="5864225"/>
            <a:ext cx="1490662" cy="276225"/>
          </a:xfrm>
          <a:prstGeom prst="rect">
            <a:avLst/>
          </a:prstGeom>
        </p:spPr>
        <p:txBody>
          <a:bodyPr wrap="none">
            <a:spAutoFit/>
          </a:bodyPr>
          <a:lstStyle/>
          <a:p>
            <a:pPr>
              <a:defRPr/>
            </a:pPr>
            <a:r>
              <a:rPr lang="en-US" sz="1200" i="1" u="none" dirty="0" err="1">
                <a:latin typeface="+mn-lt"/>
              </a:rPr>
              <a:t>PLoS</a:t>
            </a:r>
            <a:r>
              <a:rPr lang="en-US" sz="1200" i="1" u="none" dirty="0">
                <a:latin typeface="+mn-lt"/>
              </a:rPr>
              <a:t> ONE</a:t>
            </a:r>
            <a:r>
              <a:rPr lang="en-US" sz="1200" u="none" dirty="0">
                <a:latin typeface="+mn-lt"/>
              </a:rPr>
              <a:t>. 5:e457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0538" y="1031875"/>
            <a:ext cx="4545012"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55625" y="182563"/>
            <a:ext cx="8181975" cy="830262"/>
          </a:xfrm>
          <a:prstGeom prst="rect">
            <a:avLst/>
          </a:prstGeom>
          <a:noFill/>
        </p:spPr>
        <p:txBody>
          <a:bodyPr wrap="none">
            <a:spAutoFit/>
          </a:bodyPr>
          <a:lstStyle/>
          <a:p>
            <a:pPr algn="ctr">
              <a:defRPr/>
            </a:pPr>
            <a:r>
              <a:rPr lang="en-US" sz="2400" u="none" dirty="0">
                <a:latin typeface="+mj-lt"/>
              </a:rPr>
              <a:t>Clue: </a:t>
            </a:r>
            <a:r>
              <a:rPr lang="en-US" sz="2400" i="1" u="none" dirty="0" err="1">
                <a:latin typeface="+mj-lt"/>
              </a:rPr>
              <a:t>Shewanella</a:t>
            </a:r>
            <a:r>
              <a:rPr lang="en-US" sz="2400" u="none" dirty="0">
                <a:latin typeface="+mj-lt"/>
              </a:rPr>
              <a:t> can use the </a:t>
            </a:r>
            <a:r>
              <a:rPr lang="en-US" sz="2400" u="none" dirty="0" err="1">
                <a:latin typeface="+mj-lt"/>
              </a:rPr>
              <a:t>pyomelanin</a:t>
            </a:r>
            <a:r>
              <a:rPr lang="en-US" sz="2400" u="none" dirty="0">
                <a:latin typeface="+mj-lt"/>
              </a:rPr>
              <a:t> they make as a </a:t>
            </a:r>
          </a:p>
          <a:p>
            <a:pPr algn="ctr">
              <a:defRPr/>
            </a:pPr>
            <a:r>
              <a:rPr lang="en-US" sz="2400" u="none" dirty="0">
                <a:latin typeface="+mj-lt"/>
              </a:rPr>
              <a:t>terminal electron acceptor when O</a:t>
            </a:r>
            <a:r>
              <a:rPr lang="en-US" sz="2400" u="none" baseline="-25000" dirty="0">
                <a:latin typeface="+mj-lt"/>
              </a:rPr>
              <a:t>2</a:t>
            </a:r>
            <a:r>
              <a:rPr lang="en-US" sz="2400" u="none" dirty="0">
                <a:latin typeface="+mj-lt"/>
              </a:rPr>
              <a:t> is absent.</a:t>
            </a:r>
          </a:p>
        </p:txBody>
      </p:sp>
      <p:grpSp>
        <p:nvGrpSpPr>
          <p:cNvPr id="28676" name="Group 8"/>
          <p:cNvGrpSpPr>
            <a:grpSpLocks/>
          </p:cNvGrpSpPr>
          <p:nvPr/>
        </p:nvGrpSpPr>
        <p:grpSpPr bwMode="auto">
          <a:xfrm>
            <a:off x="-787400" y="876300"/>
            <a:ext cx="6008688" cy="4230688"/>
            <a:chOff x="-786809" y="1259146"/>
            <a:chExt cx="6008097" cy="4230694"/>
          </a:xfrm>
        </p:grpSpPr>
        <p:graphicFrame>
          <p:nvGraphicFramePr>
            <p:cNvPr id="28680" name="Object 1"/>
            <p:cNvGraphicFramePr>
              <a:graphicFrameLocks noChangeAspect="1"/>
            </p:cNvGraphicFramePr>
            <p:nvPr/>
          </p:nvGraphicFramePr>
          <p:xfrm>
            <a:off x="-786809" y="1259146"/>
            <a:ext cx="6008097" cy="4230694"/>
          </p:xfrm>
          <a:graphic>
            <a:graphicData uri="http://schemas.openxmlformats.org/presentationml/2006/ole">
              <mc:AlternateContent xmlns:mc="http://schemas.openxmlformats.org/markup-compatibility/2006">
                <mc:Choice xmlns:v="urn:schemas-microsoft-com:vml" Requires="v">
                  <p:oleObj spid="_x0000_s28684" name="Worksheet" r:id="rId5" imgW="6576116" imgH="4853952" progId="Excel.Sheet.8">
                    <p:embed/>
                  </p:oleObj>
                </mc:Choice>
                <mc:Fallback>
                  <p:oleObj name="Worksheet" r:id="rId5" imgW="6576116" imgH="4853952" progId="Excel.Sheet.8">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809" y="1259146"/>
                          <a:ext cx="6008097" cy="423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100543" y="3264162"/>
              <a:ext cx="2587370" cy="523876"/>
            </a:xfrm>
            <a:prstGeom prst="rect">
              <a:avLst/>
            </a:prstGeom>
            <a:noFill/>
          </p:spPr>
          <p:txBody>
            <a:bodyPr wrap="none">
              <a:spAutoFit/>
            </a:bodyPr>
            <a:lstStyle/>
            <a:p>
              <a:pPr algn="ctr">
                <a:defRPr/>
              </a:pPr>
              <a:r>
                <a:rPr lang="en-US" sz="1400" b="1" u="none" dirty="0">
                  <a:latin typeface="+mn-lt"/>
                </a:rPr>
                <a:t>Incubation with </a:t>
              </a:r>
              <a:r>
                <a:rPr lang="en-US" sz="1400" b="1" u="none" dirty="0" err="1">
                  <a:latin typeface="+mn-lt"/>
                </a:rPr>
                <a:t>pyomelanin</a:t>
              </a:r>
              <a:r>
                <a:rPr lang="en-US" sz="1400" b="1" u="none" dirty="0">
                  <a:latin typeface="+mn-lt"/>
                </a:rPr>
                <a:t> </a:t>
              </a:r>
            </a:p>
            <a:p>
              <a:pPr algn="ctr">
                <a:defRPr/>
              </a:pPr>
              <a:r>
                <a:rPr lang="en-US" sz="1400" b="1" u="none" dirty="0">
                  <a:latin typeface="+mn-lt"/>
                </a:rPr>
                <a:t>and without</a:t>
              </a:r>
            </a:p>
          </p:txBody>
        </p:sp>
        <p:cxnSp>
          <p:nvCxnSpPr>
            <p:cNvPr id="28682" name="Straight Arrow Connector 7"/>
            <p:cNvCxnSpPr>
              <a:cxnSpLocks noChangeShapeType="1"/>
            </p:cNvCxnSpPr>
            <p:nvPr/>
          </p:nvCxnSpPr>
          <p:spPr bwMode="auto">
            <a:xfrm flipH="1" flipV="1">
              <a:off x="2190307" y="2413591"/>
              <a:ext cx="478465" cy="808074"/>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3" name="Straight Arrow Connector 10"/>
            <p:cNvCxnSpPr>
              <a:cxnSpLocks noChangeShapeType="1"/>
            </p:cNvCxnSpPr>
            <p:nvPr/>
          </p:nvCxnSpPr>
          <p:spPr bwMode="auto">
            <a:xfrm rot="-5400000" flipH="1" flipV="1">
              <a:off x="2057400" y="3628964"/>
              <a:ext cx="478465" cy="808074"/>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p:cNvSpPr txBox="1"/>
          <p:nvPr/>
        </p:nvSpPr>
        <p:spPr>
          <a:xfrm>
            <a:off x="720725" y="5016500"/>
            <a:ext cx="8212138" cy="1323975"/>
          </a:xfrm>
          <a:prstGeom prst="rect">
            <a:avLst/>
          </a:prstGeom>
          <a:noFill/>
        </p:spPr>
        <p:txBody>
          <a:bodyPr>
            <a:spAutoFit/>
          </a:bodyPr>
          <a:lstStyle/>
          <a:p>
            <a:pPr eaLnBrk="1" hangingPunct="1">
              <a:defRPr/>
            </a:pPr>
            <a:r>
              <a:rPr lang="en-US" sz="1600" b="1" u="none" dirty="0">
                <a:latin typeface="+mn-lt"/>
              </a:rPr>
              <a:t>The bacteria could transfer electrons to oxidized  </a:t>
            </a:r>
            <a:r>
              <a:rPr lang="en-US" sz="1600" b="1" u="none" dirty="0" err="1">
                <a:latin typeface="+mn-lt"/>
              </a:rPr>
              <a:t>pyomelanin</a:t>
            </a:r>
            <a:r>
              <a:rPr lang="en-US" sz="1600" b="1" u="none" dirty="0">
                <a:latin typeface="+mn-lt"/>
              </a:rPr>
              <a:t>  and grow (a).  </a:t>
            </a:r>
          </a:p>
          <a:p>
            <a:pPr eaLnBrk="1" hangingPunct="1">
              <a:defRPr/>
            </a:pPr>
            <a:r>
              <a:rPr lang="en-US" sz="1600" b="1" u="none" dirty="0">
                <a:latin typeface="+mn-lt"/>
              </a:rPr>
              <a:t>When we included an electrode, </a:t>
            </a:r>
            <a:r>
              <a:rPr lang="en-US" sz="1600" b="1" u="none" dirty="0" err="1">
                <a:latin typeface="+mn-lt"/>
              </a:rPr>
              <a:t>pyomelanin</a:t>
            </a:r>
            <a:r>
              <a:rPr lang="en-US" sz="1600" b="1" u="none" dirty="0">
                <a:latin typeface="+mn-lt"/>
              </a:rPr>
              <a:t> acted as an electron conduit so the electron flow could be monitored with electrochemical techniques (b).  This led to an idea about how some microbes might grow better with ionizing radiation and how we could  study them.    </a:t>
            </a:r>
          </a:p>
        </p:txBody>
      </p:sp>
      <p:sp>
        <p:nvSpPr>
          <p:cNvPr id="28678" name="Rectangle 9"/>
          <p:cNvSpPr>
            <a:spLocks noChangeArrowheads="1"/>
          </p:cNvSpPr>
          <p:nvPr/>
        </p:nvSpPr>
        <p:spPr bwMode="auto">
          <a:xfrm>
            <a:off x="471488" y="1347788"/>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u="none">
                <a:latin typeface="Times" pitchFamily="18" charset="0"/>
              </a:rPr>
              <a:t>a</a:t>
            </a:r>
            <a:endParaRPr lang="en-US" altLang="en-US" sz="2000">
              <a:latin typeface="Times" pitchFamily="18" charset="0"/>
            </a:endParaRPr>
          </a:p>
        </p:txBody>
      </p:sp>
      <p:sp>
        <p:nvSpPr>
          <p:cNvPr id="28679" name="Rectangle 11"/>
          <p:cNvSpPr>
            <a:spLocks noChangeArrowheads="1"/>
          </p:cNvSpPr>
          <p:nvPr/>
        </p:nvSpPr>
        <p:spPr bwMode="auto">
          <a:xfrm>
            <a:off x="4287838" y="1330325"/>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u="none">
                <a:latin typeface="Times" pitchFamily="18" charset="0"/>
              </a:rPr>
              <a:t>b</a:t>
            </a:r>
            <a:endParaRPr lang="en-US" altLang="en-US" sz="2000">
              <a:latin typeface="Times"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63"/>
          <p:cNvSpPr txBox="1">
            <a:spLocks noChangeArrowheads="1"/>
          </p:cNvSpPr>
          <p:nvPr/>
        </p:nvSpPr>
        <p:spPr bwMode="auto">
          <a:xfrm>
            <a:off x="1728788" y="257175"/>
            <a:ext cx="5648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2000" b="1" u="none"/>
              <a:t>Electron Transfer with Extracellular Melanin  </a:t>
            </a:r>
          </a:p>
        </p:txBody>
      </p:sp>
      <p:pic>
        <p:nvPicPr>
          <p:cNvPr id="29699" name="Picture 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976313"/>
            <a:ext cx="3290888" cy="37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5938" y="1250950"/>
            <a:ext cx="4540250"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38975" y="1319213"/>
            <a:ext cx="1154113" cy="338137"/>
          </a:xfrm>
          <a:prstGeom prst="rect">
            <a:avLst/>
          </a:prstGeom>
          <a:noFill/>
        </p:spPr>
        <p:txBody>
          <a:bodyPr wrap="none">
            <a:spAutoFit/>
          </a:bodyPr>
          <a:lstStyle/>
          <a:p>
            <a:pPr eaLnBrk="1" hangingPunct="1">
              <a:defRPr/>
            </a:pPr>
            <a:r>
              <a:rPr lang="en-US" sz="1600" b="1" u="none" dirty="0">
                <a:latin typeface="+mn-lt"/>
              </a:rPr>
              <a:t>Yeast Cell</a:t>
            </a:r>
          </a:p>
        </p:txBody>
      </p:sp>
      <p:sp>
        <p:nvSpPr>
          <p:cNvPr id="8" name="TextBox 7"/>
          <p:cNvSpPr txBox="1"/>
          <p:nvPr/>
        </p:nvSpPr>
        <p:spPr>
          <a:xfrm>
            <a:off x="338138" y="5016500"/>
            <a:ext cx="8062912" cy="1323975"/>
          </a:xfrm>
          <a:prstGeom prst="rect">
            <a:avLst/>
          </a:prstGeom>
          <a:noFill/>
        </p:spPr>
        <p:txBody>
          <a:bodyPr>
            <a:spAutoFit/>
          </a:bodyPr>
          <a:lstStyle/>
          <a:p>
            <a:pPr eaLnBrk="1" hangingPunct="1">
              <a:defRPr/>
            </a:pPr>
            <a:r>
              <a:rPr lang="en-US" sz="1600" b="1" u="none" dirty="0">
                <a:latin typeface="+mn-lt"/>
              </a:rPr>
              <a:t>The fungi that grow well in radiation fields all produce the pigment </a:t>
            </a:r>
            <a:r>
              <a:rPr lang="en-US" sz="1600" b="1" u="none" dirty="0" err="1">
                <a:latin typeface="+mn-lt"/>
              </a:rPr>
              <a:t>eumelanin</a:t>
            </a:r>
            <a:r>
              <a:rPr lang="en-US" sz="1600" b="1" u="none" dirty="0">
                <a:latin typeface="+mn-lt"/>
              </a:rPr>
              <a:t>, </a:t>
            </a:r>
          </a:p>
          <a:p>
            <a:pPr eaLnBrk="1" hangingPunct="1">
              <a:defRPr/>
            </a:pPr>
            <a:r>
              <a:rPr lang="en-US" sz="1600" b="1" u="none" dirty="0">
                <a:latin typeface="+mn-lt"/>
              </a:rPr>
              <a:t>a similar pigment to </a:t>
            </a:r>
            <a:r>
              <a:rPr lang="en-US" sz="1600" b="1" u="none" dirty="0" err="1">
                <a:latin typeface="+mn-lt"/>
              </a:rPr>
              <a:t>pyomelanin</a:t>
            </a:r>
            <a:r>
              <a:rPr lang="en-US" sz="1600" b="1" u="none" dirty="0">
                <a:latin typeface="+mn-lt"/>
              </a:rPr>
              <a:t>.  A constantly oxidized electrode takes electrons from reduced </a:t>
            </a:r>
            <a:r>
              <a:rPr lang="en-US" sz="1600" b="1" u="none" dirty="0" err="1">
                <a:latin typeface="+mn-lt"/>
              </a:rPr>
              <a:t>pyomelanin</a:t>
            </a:r>
            <a:r>
              <a:rPr lang="en-US" sz="1600" b="1" u="none" dirty="0">
                <a:latin typeface="+mn-lt"/>
              </a:rPr>
              <a:t>, restoring the </a:t>
            </a:r>
            <a:r>
              <a:rPr lang="en-US" sz="1600" b="1" u="none" dirty="0" err="1">
                <a:latin typeface="+mn-lt"/>
              </a:rPr>
              <a:t>pyomelanin</a:t>
            </a:r>
            <a:r>
              <a:rPr lang="en-US" sz="1600" b="1" u="none" dirty="0">
                <a:latin typeface="+mn-lt"/>
              </a:rPr>
              <a:t> back to the oxidized state.  Could gamma radiation constantly oxidize fungal melanin and act as a “bottomless pit” for electrons?</a:t>
            </a:r>
          </a:p>
        </p:txBody>
      </p:sp>
      <p:sp>
        <p:nvSpPr>
          <p:cNvPr id="3" name="TextBox 2"/>
          <p:cNvSpPr txBox="1"/>
          <p:nvPr/>
        </p:nvSpPr>
        <p:spPr>
          <a:xfrm>
            <a:off x="2105025" y="2657475"/>
            <a:ext cx="1023938" cy="277813"/>
          </a:xfrm>
          <a:prstGeom prst="rect">
            <a:avLst/>
          </a:prstGeom>
          <a:noFill/>
        </p:spPr>
        <p:txBody>
          <a:bodyPr wrap="none">
            <a:spAutoFit/>
          </a:bodyPr>
          <a:lstStyle/>
          <a:p>
            <a:pPr>
              <a:defRPr/>
            </a:pPr>
            <a:r>
              <a:rPr lang="en-US" sz="1200" b="1" u="none" dirty="0" err="1">
                <a:solidFill>
                  <a:schemeClr val="bg1"/>
                </a:solidFill>
                <a:latin typeface="+mn-lt"/>
              </a:rPr>
              <a:t>Shewanella</a:t>
            </a:r>
            <a:endParaRPr lang="en-US" sz="1200" b="1" u="none" dirty="0">
              <a:solidFill>
                <a:schemeClr val="bg1"/>
              </a:solidFill>
              <a:latin typeface="+mn-lt"/>
            </a:endParaRPr>
          </a:p>
        </p:txBody>
      </p:sp>
      <p:sp>
        <p:nvSpPr>
          <p:cNvPr id="10" name="TextBox 9"/>
          <p:cNvSpPr txBox="1"/>
          <p:nvPr/>
        </p:nvSpPr>
        <p:spPr>
          <a:xfrm>
            <a:off x="2938463" y="1906588"/>
            <a:ext cx="1047750" cy="276225"/>
          </a:xfrm>
          <a:prstGeom prst="rect">
            <a:avLst/>
          </a:prstGeom>
          <a:noFill/>
        </p:spPr>
        <p:txBody>
          <a:bodyPr wrap="none">
            <a:spAutoFit/>
          </a:bodyPr>
          <a:lstStyle/>
          <a:p>
            <a:pPr>
              <a:defRPr/>
            </a:pPr>
            <a:r>
              <a:rPr lang="en-US" sz="1200" b="1" u="none" dirty="0" err="1">
                <a:solidFill>
                  <a:schemeClr val="bg1"/>
                </a:solidFill>
                <a:latin typeface="+mn-lt"/>
              </a:rPr>
              <a:t>Pyomelanin</a:t>
            </a:r>
            <a:endParaRPr lang="en-US" sz="1200" b="1" u="none"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655638" y="196850"/>
            <a:ext cx="825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800" b="1" u="none"/>
              <a:t>Gamma Exposure (4x10</a:t>
            </a:r>
            <a:r>
              <a:rPr lang="en-US" altLang="en-US" sz="1800" b="1" u="none" baseline="30000"/>
              <a:t>5</a:t>
            </a:r>
            <a:r>
              <a:rPr lang="en-US" altLang="en-US" sz="1800" b="1" u="none"/>
              <a:t> rad/hr) to Various Concentrations of Eumelanin</a:t>
            </a:r>
          </a:p>
        </p:txBody>
      </p:sp>
      <p:sp>
        <p:nvSpPr>
          <p:cNvPr id="9" name="Rectangle 8"/>
          <p:cNvSpPr/>
          <p:nvPr/>
        </p:nvSpPr>
        <p:spPr>
          <a:xfrm>
            <a:off x="6773863" y="6292850"/>
            <a:ext cx="2035175" cy="276225"/>
          </a:xfrm>
          <a:prstGeom prst="rect">
            <a:avLst/>
          </a:prstGeom>
        </p:spPr>
        <p:txBody>
          <a:bodyPr wrap="none">
            <a:spAutoFit/>
          </a:bodyPr>
          <a:lstStyle/>
          <a:p>
            <a:pPr eaLnBrk="1" hangingPunct="1">
              <a:defRPr/>
            </a:pPr>
            <a:r>
              <a:rPr lang="en-US" sz="1200" b="1" u="none" dirty="0" err="1">
                <a:latin typeface="+mn-lt"/>
              </a:rPr>
              <a:t>Bioelectrochem</a:t>
            </a:r>
            <a:r>
              <a:rPr lang="en-US" sz="1200" b="1" u="none" dirty="0">
                <a:latin typeface="+mn-lt"/>
              </a:rPr>
              <a:t>. 82:69-73</a:t>
            </a:r>
          </a:p>
        </p:txBody>
      </p:sp>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288" y="1455738"/>
            <a:ext cx="3278187"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4059238" y="1670050"/>
            <a:ext cx="4244975" cy="3294063"/>
          </a:xfrm>
          <a:prstGeom prst="rect">
            <a:avLst/>
          </a:prstGeom>
          <a:noFill/>
        </p:spPr>
        <p:txBody>
          <a:bodyPr>
            <a:spAutoFit/>
          </a:bodyPr>
          <a:lstStyle/>
          <a:p>
            <a:pPr eaLnBrk="1" hangingPunct="1">
              <a:defRPr/>
            </a:pPr>
            <a:r>
              <a:rPr lang="en-US" sz="1600" b="1" u="none" dirty="0">
                <a:latin typeface="+mn-lt"/>
              </a:rPr>
              <a:t>In order to test the hypothesis that radiation turns </a:t>
            </a:r>
            <a:r>
              <a:rPr lang="en-US" sz="1600" b="1" u="none" dirty="0" err="1">
                <a:latin typeface="+mn-lt"/>
              </a:rPr>
              <a:t>eumelanin</a:t>
            </a:r>
            <a:r>
              <a:rPr lang="en-US" sz="1600" b="1" u="none" dirty="0">
                <a:latin typeface="+mn-lt"/>
              </a:rPr>
              <a:t> into a “bottomless pit” for electrons we set up the following experiment.  With </a:t>
            </a:r>
            <a:r>
              <a:rPr lang="en-US" sz="1600" b="1" u="none" dirty="0" err="1">
                <a:latin typeface="+mn-lt"/>
              </a:rPr>
              <a:t>eumelanin</a:t>
            </a:r>
            <a:r>
              <a:rPr lang="en-US" sz="1600" b="1" u="none" dirty="0">
                <a:latin typeface="+mn-lt"/>
              </a:rPr>
              <a:t> isolated from the surface of fungal cells we constructed an electrode and placed it next to a radiation source.  With the electrodes connected to a </a:t>
            </a:r>
            <a:r>
              <a:rPr lang="en-US" sz="1600" b="1" u="none" dirty="0" err="1">
                <a:latin typeface="+mn-lt"/>
              </a:rPr>
              <a:t>potentiostat</a:t>
            </a:r>
            <a:r>
              <a:rPr lang="en-US" sz="1600" b="1" u="none" dirty="0">
                <a:latin typeface="+mn-lt"/>
              </a:rPr>
              <a:t>, a potential was applied to the </a:t>
            </a:r>
            <a:r>
              <a:rPr lang="en-US" sz="1600" b="1" u="none" dirty="0" err="1">
                <a:latin typeface="+mn-lt"/>
              </a:rPr>
              <a:t>eumelanin</a:t>
            </a:r>
            <a:r>
              <a:rPr lang="en-US" sz="1600" b="1" u="none" dirty="0">
                <a:latin typeface="+mn-lt"/>
              </a:rPr>
              <a:t> electrode.  Next we turned on the radiation.  If gamma radiation oxidized the </a:t>
            </a:r>
            <a:r>
              <a:rPr lang="en-US" sz="1600" b="1" u="none" dirty="0" err="1">
                <a:latin typeface="+mn-lt"/>
              </a:rPr>
              <a:t>eumelanin</a:t>
            </a:r>
            <a:r>
              <a:rPr lang="en-US" sz="1600" b="1" u="none" dirty="0">
                <a:latin typeface="+mn-lt"/>
              </a:rPr>
              <a:t> an electric current would flow.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ChangeArrowheads="1"/>
          </p:cNvSpPr>
          <p:nvPr/>
        </p:nvSpPr>
        <p:spPr bwMode="auto">
          <a:xfrm>
            <a:off x="655638" y="196850"/>
            <a:ext cx="825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800" b="1" u="none"/>
              <a:t>Gamma Exposure (4x10</a:t>
            </a:r>
            <a:r>
              <a:rPr lang="en-US" altLang="en-US" sz="1800" b="1" u="none" baseline="30000"/>
              <a:t>5</a:t>
            </a:r>
            <a:r>
              <a:rPr lang="en-US" altLang="en-US" sz="1800" b="1" u="none"/>
              <a:t> rad/hr) to Various Concentrations of Eumelanin</a:t>
            </a:r>
          </a:p>
        </p:txBody>
      </p:sp>
      <p:grpSp>
        <p:nvGrpSpPr>
          <p:cNvPr id="31747" name="Group 33"/>
          <p:cNvGrpSpPr>
            <a:grpSpLocks/>
          </p:cNvGrpSpPr>
          <p:nvPr/>
        </p:nvGrpSpPr>
        <p:grpSpPr bwMode="auto">
          <a:xfrm>
            <a:off x="3683000" y="1104900"/>
            <a:ext cx="5119688" cy="3243263"/>
            <a:chOff x="3562350" y="1104900"/>
            <a:chExt cx="5240338" cy="4772025"/>
          </a:xfrm>
        </p:grpSpPr>
        <p:grpSp>
          <p:nvGrpSpPr>
            <p:cNvPr id="31751" name="Group 4"/>
            <p:cNvGrpSpPr>
              <a:grpSpLocks/>
            </p:cNvGrpSpPr>
            <p:nvPr/>
          </p:nvGrpSpPr>
          <p:grpSpPr bwMode="auto">
            <a:xfrm>
              <a:off x="3562350" y="1104900"/>
              <a:ext cx="5240338" cy="4772025"/>
              <a:chOff x="450367" y="1104191"/>
              <a:chExt cx="7950532" cy="6895828"/>
            </a:xfrm>
          </p:grpSpPr>
          <p:pic>
            <p:nvPicPr>
              <p:cNvPr id="3175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67" y="1104191"/>
                <a:ext cx="7950532" cy="576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20062" y="7554474"/>
                <a:ext cx="2497329" cy="445545"/>
              </a:xfrm>
              <a:prstGeom prst="rect">
                <a:avLst/>
              </a:prstGeom>
              <a:noFill/>
            </p:spPr>
            <p:txBody>
              <a:bodyPr wrap="none">
                <a:spAutoFit/>
              </a:bodyPr>
              <a:lstStyle/>
              <a:p>
                <a:pPr eaLnBrk="1" hangingPunct="1">
                  <a:defRPr/>
                </a:pPr>
                <a:r>
                  <a:rPr lang="en-US" sz="1400" b="1" u="none" dirty="0">
                    <a:solidFill>
                      <a:srgbClr val="660066"/>
                    </a:solidFill>
                    <a:latin typeface="+mn-lt"/>
                  </a:rPr>
                  <a:t>90 min. exposure</a:t>
                </a:r>
              </a:p>
            </p:txBody>
          </p:sp>
          <p:sp>
            <p:nvSpPr>
              <p:cNvPr id="4" name="Rectangle 3"/>
              <p:cNvSpPr/>
              <p:nvPr/>
            </p:nvSpPr>
            <p:spPr>
              <a:xfrm>
                <a:off x="2129224" y="7554474"/>
                <a:ext cx="2497329" cy="445545"/>
              </a:xfrm>
              <a:prstGeom prst="rect">
                <a:avLst/>
              </a:prstGeom>
            </p:spPr>
            <p:txBody>
              <a:bodyPr wrap="none">
                <a:spAutoFit/>
              </a:bodyPr>
              <a:lstStyle/>
              <a:p>
                <a:pPr eaLnBrk="1" hangingPunct="1">
                  <a:defRPr/>
                </a:pPr>
                <a:r>
                  <a:rPr lang="en-US" sz="1400" b="1" u="none" dirty="0">
                    <a:solidFill>
                      <a:srgbClr val="FF0000"/>
                    </a:solidFill>
                    <a:latin typeface="+mn-lt"/>
                  </a:rPr>
                  <a:t>60 min. exposure</a:t>
                </a:r>
              </a:p>
            </p:txBody>
          </p:sp>
        </p:grpSp>
        <p:sp>
          <p:nvSpPr>
            <p:cNvPr id="6" name="TextBox 5"/>
            <p:cNvSpPr txBox="1"/>
            <p:nvPr/>
          </p:nvSpPr>
          <p:spPr>
            <a:xfrm>
              <a:off x="5390375" y="5066404"/>
              <a:ext cx="2052262" cy="277960"/>
            </a:xfrm>
            <a:prstGeom prst="rect">
              <a:avLst/>
            </a:prstGeom>
            <a:noFill/>
          </p:spPr>
          <p:txBody>
            <a:bodyPr wrap="none">
              <a:spAutoFit/>
            </a:bodyPr>
            <a:lstStyle/>
            <a:p>
              <a:pPr eaLnBrk="1" hangingPunct="1">
                <a:defRPr/>
              </a:pPr>
              <a:r>
                <a:rPr lang="en-US" sz="1200" b="1" u="none" dirty="0" err="1">
                  <a:latin typeface="+mn-lt"/>
                </a:rPr>
                <a:t>Eumelanin</a:t>
              </a:r>
              <a:r>
                <a:rPr lang="en-US" sz="1200" b="1" u="none" dirty="0">
                  <a:latin typeface="+mn-lt"/>
                </a:rPr>
                <a:t> Concentration</a:t>
              </a:r>
            </a:p>
          </p:txBody>
        </p:sp>
      </p:grpSp>
      <p:sp>
        <p:nvSpPr>
          <p:cNvPr id="9" name="Rectangle 8"/>
          <p:cNvSpPr/>
          <p:nvPr/>
        </p:nvSpPr>
        <p:spPr>
          <a:xfrm>
            <a:off x="6773863" y="6292850"/>
            <a:ext cx="2035175" cy="276225"/>
          </a:xfrm>
          <a:prstGeom prst="rect">
            <a:avLst/>
          </a:prstGeom>
        </p:spPr>
        <p:txBody>
          <a:bodyPr wrap="none">
            <a:spAutoFit/>
          </a:bodyPr>
          <a:lstStyle/>
          <a:p>
            <a:pPr eaLnBrk="1" hangingPunct="1">
              <a:defRPr/>
            </a:pPr>
            <a:r>
              <a:rPr lang="en-US" sz="1200" b="1" u="none" dirty="0" err="1">
                <a:latin typeface="+mn-lt"/>
              </a:rPr>
              <a:t>Bioelectrochem</a:t>
            </a:r>
            <a:r>
              <a:rPr lang="en-US" sz="1200" b="1" u="none" dirty="0">
                <a:latin typeface="+mn-lt"/>
              </a:rPr>
              <a:t>. 82:69-73</a:t>
            </a:r>
          </a:p>
        </p:txBody>
      </p:sp>
      <p:pic>
        <p:nvPicPr>
          <p:cNvPr id="31749" name="Picture 6"/>
          <p:cNvPicPr>
            <a:picLocks noChangeAspect="1"/>
          </p:cNvPicPr>
          <p:nvPr/>
        </p:nvPicPr>
        <p:blipFill>
          <a:blip r:embed="rId3">
            <a:extLst>
              <a:ext uri="{28A0092B-C50C-407E-A947-70E740481C1C}">
                <a14:useLocalDpi xmlns:a14="http://schemas.microsoft.com/office/drawing/2010/main" val="0"/>
              </a:ext>
            </a:extLst>
          </a:blip>
          <a:srcRect t="12582"/>
          <a:stretch>
            <a:fillRect/>
          </a:stretch>
        </p:blipFill>
        <p:spPr bwMode="auto">
          <a:xfrm>
            <a:off x="539750" y="841375"/>
            <a:ext cx="3551238"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811338" y="5089525"/>
            <a:ext cx="6997700" cy="830263"/>
          </a:xfrm>
          <a:prstGeom prst="rect">
            <a:avLst/>
          </a:prstGeom>
          <a:noFill/>
        </p:spPr>
        <p:txBody>
          <a:bodyPr>
            <a:spAutoFit/>
          </a:bodyPr>
          <a:lstStyle/>
          <a:p>
            <a:pPr eaLnBrk="1" hangingPunct="1">
              <a:defRPr/>
            </a:pPr>
            <a:r>
              <a:rPr lang="en-US" sz="1600" b="1" u="none" dirty="0">
                <a:latin typeface="+mn-lt"/>
              </a:rPr>
              <a:t>Irradiated </a:t>
            </a:r>
            <a:r>
              <a:rPr lang="en-US" sz="1600" b="1" u="none" dirty="0" err="1">
                <a:latin typeface="+mn-lt"/>
              </a:rPr>
              <a:t>eumelanin</a:t>
            </a:r>
            <a:r>
              <a:rPr lang="en-US" sz="1600" b="1" u="none" dirty="0">
                <a:latin typeface="+mn-lt"/>
              </a:rPr>
              <a:t> was able to allow electrons to flow through it.  The more </a:t>
            </a:r>
            <a:r>
              <a:rPr lang="en-US" sz="1600" b="1" u="none" dirty="0" err="1">
                <a:latin typeface="+mn-lt"/>
              </a:rPr>
              <a:t>eumelanin</a:t>
            </a:r>
            <a:r>
              <a:rPr lang="en-US" sz="1600" b="1" u="none" dirty="0">
                <a:latin typeface="+mn-lt"/>
              </a:rPr>
              <a:t> in the electrodes and the longer the exposure time, the more current was produced.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p:cNvSpPr>
            <a:spLocks noChangeArrowheads="1"/>
          </p:cNvSpPr>
          <p:nvPr/>
        </p:nvSpPr>
        <p:spPr bwMode="auto">
          <a:xfrm>
            <a:off x="3217863" y="2020888"/>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3" name="TextBox 2"/>
          <p:cNvSpPr txBox="1"/>
          <p:nvPr/>
        </p:nvSpPr>
        <p:spPr bwMode="auto">
          <a:xfrm>
            <a:off x="4127500" y="1573213"/>
            <a:ext cx="2522538" cy="1016000"/>
          </a:xfrm>
          <a:prstGeom prst="rect">
            <a:avLst/>
          </a:prstGeom>
          <a:noFill/>
        </p:spPr>
        <p:txBody>
          <a:bodyPr wrap="none">
            <a:spAutoFit/>
          </a:bodyPr>
          <a:lstStyle/>
          <a:p>
            <a:pPr algn="ctr">
              <a:defRPr/>
            </a:pPr>
            <a:r>
              <a:rPr lang="en-US" u="none" dirty="0">
                <a:latin typeface="+mj-lt"/>
              </a:rPr>
              <a:t>Irradiated </a:t>
            </a:r>
            <a:r>
              <a:rPr lang="en-US" u="none" dirty="0" err="1">
                <a:latin typeface="+mj-lt"/>
              </a:rPr>
              <a:t>eumelanin</a:t>
            </a:r>
            <a:endParaRPr lang="en-US" u="none" dirty="0">
              <a:latin typeface="+mj-lt"/>
            </a:endParaRPr>
          </a:p>
          <a:p>
            <a:pPr algn="ctr">
              <a:defRPr/>
            </a:pPr>
            <a:r>
              <a:rPr lang="en-US" u="none" dirty="0">
                <a:latin typeface="+mj-lt"/>
              </a:rPr>
              <a:t>Is a bottomless pit</a:t>
            </a:r>
          </a:p>
          <a:p>
            <a:pPr algn="ctr">
              <a:defRPr/>
            </a:pPr>
            <a:r>
              <a:rPr lang="en-US" u="none" dirty="0">
                <a:latin typeface="+mj-lt"/>
              </a:rPr>
              <a:t>for electrons</a:t>
            </a:r>
          </a:p>
        </p:txBody>
      </p:sp>
      <p:sp>
        <p:nvSpPr>
          <p:cNvPr id="4" name="TextBox 3"/>
          <p:cNvSpPr txBox="1"/>
          <p:nvPr/>
        </p:nvSpPr>
        <p:spPr bwMode="auto">
          <a:xfrm>
            <a:off x="595313" y="1512888"/>
            <a:ext cx="2936875" cy="1014412"/>
          </a:xfrm>
          <a:prstGeom prst="rect">
            <a:avLst/>
          </a:prstGeom>
          <a:noFill/>
        </p:spPr>
        <p:txBody>
          <a:bodyPr wrap="none">
            <a:spAutoFit/>
          </a:bodyPr>
          <a:lstStyle/>
          <a:p>
            <a:pPr algn="ctr">
              <a:defRPr/>
            </a:pPr>
            <a:r>
              <a:rPr lang="en-US" u="none" dirty="0">
                <a:latin typeface="+mj-lt"/>
              </a:rPr>
              <a:t>How do microorganisms</a:t>
            </a:r>
          </a:p>
          <a:p>
            <a:pPr algn="ctr">
              <a:defRPr/>
            </a:pPr>
            <a:r>
              <a:rPr lang="en-US" u="none" dirty="0">
                <a:latin typeface="+mj-lt"/>
              </a:rPr>
              <a:t>thrive in radioactive </a:t>
            </a:r>
          </a:p>
          <a:p>
            <a:pPr algn="ctr">
              <a:defRPr/>
            </a:pPr>
            <a:r>
              <a:rPr lang="en-US" u="none" dirty="0">
                <a:latin typeface="+mj-lt"/>
              </a:rPr>
              <a:t>environments</a:t>
            </a:r>
          </a:p>
        </p:txBody>
      </p:sp>
      <p:sp>
        <p:nvSpPr>
          <p:cNvPr id="5" name="TextBox 4"/>
          <p:cNvSpPr txBox="1"/>
          <p:nvPr/>
        </p:nvSpPr>
        <p:spPr>
          <a:xfrm>
            <a:off x="1449388" y="354013"/>
            <a:ext cx="6777037" cy="461962"/>
          </a:xfrm>
          <a:prstGeom prst="rect">
            <a:avLst/>
          </a:prstGeom>
          <a:noFill/>
        </p:spPr>
        <p:txBody>
          <a:bodyPr wrap="none">
            <a:spAutoFit/>
          </a:bodyPr>
          <a:lstStyle/>
          <a:p>
            <a:pPr algn="ctr">
              <a:defRPr/>
            </a:pPr>
            <a:r>
              <a:rPr lang="en-US" sz="2400" u="none" dirty="0">
                <a:latin typeface="+mj-lt"/>
              </a:rPr>
              <a:t>Electron transfer to gamma irradiated </a:t>
            </a:r>
            <a:r>
              <a:rPr lang="en-US" sz="2400" u="none" dirty="0" err="1">
                <a:latin typeface="+mj-lt"/>
              </a:rPr>
              <a:t>eumelanin</a:t>
            </a:r>
            <a:endParaRPr lang="en-US" sz="2400" u="none" dirty="0">
              <a:latin typeface="+mj-lt"/>
            </a:endParaRPr>
          </a:p>
        </p:txBody>
      </p:sp>
      <p:sp>
        <p:nvSpPr>
          <p:cNvPr id="32774" name="AutoShape 8"/>
          <p:cNvSpPr>
            <a:spLocks noChangeArrowheads="1"/>
          </p:cNvSpPr>
          <p:nvPr/>
        </p:nvSpPr>
        <p:spPr bwMode="auto">
          <a:xfrm rot="9540101">
            <a:off x="3990975" y="2670175"/>
            <a:ext cx="833438"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7" name="TextBox 6"/>
          <p:cNvSpPr txBox="1"/>
          <p:nvPr/>
        </p:nvSpPr>
        <p:spPr bwMode="auto">
          <a:xfrm>
            <a:off x="412750" y="2589213"/>
            <a:ext cx="3502025" cy="1014412"/>
          </a:xfrm>
          <a:prstGeom prst="rect">
            <a:avLst/>
          </a:prstGeom>
          <a:noFill/>
        </p:spPr>
        <p:txBody>
          <a:bodyPr wrap="none">
            <a:spAutoFit/>
          </a:bodyPr>
          <a:lstStyle/>
          <a:p>
            <a:pPr algn="ctr">
              <a:defRPr/>
            </a:pPr>
            <a:r>
              <a:rPr lang="en-US" b="1" u="none" dirty="0">
                <a:solidFill>
                  <a:srgbClr val="FFFF00"/>
                </a:solidFill>
                <a:latin typeface="+mj-lt"/>
              </a:rPr>
              <a:t>Why doesn’t the </a:t>
            </a:r>
            <a:r>
              <a:rPr lang="en-US" b="1" u="none" dirty="0" err="1">
                <a:solidFill>
                  <a:srgbClr val="FFFF00"/>
                </a:solidFill>
                <a:latin typeface="+mj-lt"/>
              </a:rPr>
              <a:t>eumelanin</a:t>
            </a:r>
            <a:endParaRPr lang="en-US" b="1" u="none" dirty="0">
              <a:solidFill>
                <a:srgbClr val="FFFF00"/>
              </a:solidFill>
              <a:latin typeface="+mj-lt"/>
            </a:endParaRPr>
          </a:p>
          <a:p>
            <a:pPr algn="ctr">
              <a:defRPr/>
            </a:pPr>
            <a:r>
              <a:rPr lang="en-US" b="1" u="none" dirty="0">
                <a:solidFill>
                  <a:srgbClr val="FFFF00"/>
                </a:solidFill>
                <a:latin typeface="+mj-lt"/>
              </a:rPr>
              <a:t>get bleached by </a:t>
            </a:r>
          </a:p>
          <a:p>
            <a:pPr algn="ctr">
              <a:defRPr/>
            </a:pPr>
            <a:r>
              <a:rPr lang="en-US" b="1" u="none" dirty="0">
                <a:solidFill>
                  <a:srgbClr val="FFFF00"/>
                </a:solidFill>
                <a:latin typeface="+mj-lt"/>
              </a:rPr>
              <a:t>all the radiation?</a:t>
            </a:r>
          </a:p>
        </p:txBody>
      </p:sp>
      <p:sp>
        <p:nvSpPr>
          <p:cNvPr id="8" name="TextBox 7"/>
          <p:cNvSpPr txBox="1"/>
          <p:nvPr/>
        </p:nvSpPr>
        <p:spPr bwMode="auto">
          <a:xfrm>
            <a:off x="296863" y="4100513"/>
            <a:ext cx="8329612" cy="2246312"/>
          </a:xfrm>
          <a:prstGeom prst="rect">
            <a:avLst/>
          </a:prstGeom>
          <a:noFill/>
        </p:spPr>
        <p:txBody>
          <a:bodyPr wrap="none">
            <a:spAutoFit/>
          </a:bodyPr>
          <a:lstStyle/>
          <a:p>
            <a:pPr>
              <a:defRPr/>
            </a:pPr>
            <a:r>
              <a:rPr lang="en-US" u="none" dirty="0">
                <a:latin typeface="+mj-lt"/>
              </a:rPr>
              <a:t>A plausible answer to one question raised another interesting question.</a:t>
            </a:r>
          </a:p>
          <a:p>
            <a:pPr>
              <a:defRPr/>
            </a:pPr>
            <a:r>
              <a:rPr lang="en-US" u="none" dirty="0">
                <a:latin typeface="+mj-lt"/>
              </a:rPr>
              <a:t>The tremendous oxidizing power of the radiation we used was enough </a:t>
            </a:r>
          </a:p>
          <a:p>
            <a:pPr>
              <a:defRPr/>
            </a:pPr>
            <a:r>
              <a:rPr lang="en-US" u="none" dirty="0">
                <a:latin typeface="+mj-lt"/>
              </a:rPr>
              <a:t>to oxidize the </a:t>
            </a:r>
            <a:r>
              <a:rPr lang="en-US" u="none" dirty="0" err="1">
                <a:latin typeface="+mj-lt"/>
              </a:rPr>
              <a:t>eumelanin</a:t>
            </a:r>
            <a:r>
              <a:rPr lang="en-US" u="none" dirty="0">
                <a:latin typeface="+mj-lt"/>
              </a:rPr>
              <a:t>. The chronic levels of radiation encountered by</a:t>
            </a:r>
          </a:p>
          <a:p>
            <a:pPr>
              <a:defRPr/>
            </a:pPr>
            <a:r>
              <a:rPr lang="en-US" u="none" dirty="0">
                <a:latin typeface="+mj-lt"/>
              </a:rPr>
              <a:t>the microbes in the Chernobyl nuclear facility should also oxidize them.  </a:t>
            </a:r>
          </a:p>
          <a:p>
            <a:pPr>
              <a:defRPr/>
            </a:pPr>
            <a:endParaRPr lang="en-US" u="none" dirty="0">
              <a:latin typeface="+mj-lt"/>
            </a:endParaRPr>
          </a:p>
          <a:p>
            <a:pPr>
              <a:defRPr/>
            </a:pPr>
            <a:r>
              <a:rPr lang="en-US" b="1" u="none" dirty="0">
                <a:solidFill>
                  <a:srgbClr val="FFFF00"/>
                </a:solidFill>
                <a:latin typeface="+mj-lt"/>
              </a:rPr>
              <a:t>Why aren’t they all bleach blondes?</a:t>
            </a:r>
          </a:p>
          <a:p>
            <a:pPr>
              <a:defRPr/>
            </a:pPr>
            <a:endParaRPr lang="en-US" u="none"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xfrm>
            <a:off x="401638" y="171450"/>
            <a:ext cx="8393112" cy="1143000"/>
          </a:xfrm>
          <a:effectLst>
            <a:outerShdw dist="12700" algn="ctr" rotWithShape="0">
              <a:schemeClr val="tx1"/>
            </a:outerShdw>
          </a:effectLst>
        </p:spPr>
        <p:txBody>
          <a:bodyPr/>
          <a:lstStyle/>
          <a:p>
            <a:pPr algn="ctr">
              <a:lnSpc>
                <a:spcPct val="110000"/>
              </a:lnSpc>
            </a:pPr>
            <a:r>
              <a:rPr lang="en-US" altLang="en-US" sz="2800" smtClean="0"/>
              <a:t>Aerobic and Anaerobic Respiration</a:t>
            </a:r>
            <a:br>
              <a:rPr lang="en-US" altLang="en-US" sz="2800" smtClean="0"/>
            </a:br>
            <a:endParaRPr lang="en-US" altLang="en-US" sz="2800" smtClean="0"/>
          </a:p>
        </p:txBody>
      </p:sp>
      <p:pic>
        <p:nvPicPr>
          <p:cNvPr id="614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498600"/>
            <a:ext cx="334486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825" y="3913188"/>
            <a:ext cx="369093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bwMode="auto">
          <a:xfrm>
            <a:off x="4922838" y="1538288"/>
            <a:ext cx="3902075" cy="1077912"/>
          </a:xfrm>
          <a:prstGeom prst="rect">
            <a:avLst/>
          </a:prstGeom>
          <a:noFill/>
        </p:spPr>
        <p:txBody>
          <a:bodyPr>
            <a:spAutoFit/>
          </a:bodyPr>
          <a:lstStyle/>
          <a:p>
            <a:pPr>
              <a:defRPr/>
            </a:pPr>
            <a:r>
              <a:rPr lang="en-US" sz="1600" b="1" u="none" dirty="0">
                <a:latin typeface="+mj-lt"/>
              </a:rPr>
              <a:t>Under aerobic conditions many bacteria can use oxygen as a terminal electron acceptor to couple growth to energy conservation.</a:t>
            </a:r>
          </a:p>
        </p:txBody>
      </p:sp>
      <p:sp>
        <p:nvSpPr>
          <p:cNvPr id="10" name="TextBox 9"/>
          <p:cNvSpPr txBox="1"/>
          <p:nvPr/>
        </p:nvSpPr>
        <p:spPr bwMode="auto">
          <a:xfrm>
            <a:off x="176213" y="1335088"/>
            <a:ext cx="1817687" cy="646112"/>
          </a:xfrm>
          <a:prstGeom prst="rect">
            <a:avLst/>
          </a:prstGeom>
          <a:noFill/>
        </p:spPr>
        <p:txBody>
          <a:bodyPr>
            <a:spAutoFit/>
          </a:bodyPr>
          <a:lstStyle/>
          <a:p>
            <a:pPr algn="ctr">
              <a:defRPr/>
            </a:pPr>
            <a:r>
              <a:rPr lang="en-US" sz="1800" b="1" u="none" dirty="0">
                <a:latin typeface="+mj-lt"/>
              </a:rPr>
              <a:t>Aerobic conditions</a:t>
            </a:r>
          </a:p>
        </p:txBody>
      </p:sp>
      <p:sp>
        <p:nvSpPr>
          <p:cNvPr id="11" name="TextBox 10"/>
          <p:cNvSpPr txBox="1"/>
          <p:nvPr/>
        </p:nvSpPr>
        <p:spPr bwMode="auto">
          <a:xfrm>
            <a:off x="158750" y="3692525"/>
            <a:ext cx="1817688" cy="647700"/>
          </a:xfrm>
          <a:prstGeom prst="rect">
            <a:avLst/>
          </a:prstGeom>
          <a:noFill/>
        </p:spPr>
        <p:txBody>
          <a:bodyPr>
            <a:spAutoFit/>
          </a:bodyPr>
          <a:lstStyle/>
          <a:p>
            <a:pPr algn="ctr">
              <a:defRPr/>
            </a:pPr>
            <a:r>
              <a:rPr lang="en-US" sz="1800" b="1" u="none" dirty="0">
                <a:latin typeface="+mj-lt"/>
              </a:rPr>
              <a:t>Anaerobic conditions</a:t>
            </a:r>
          </a:p>
        </p:txBody>
      </p:sp>
      <p:sp>
        <p:nvSpPr>
          <p:cNvPr id="12" name="TextBox 11"/>
          <p:cNvSpPr txBox="1"/>
          <p:nvPr/>
        </p:nvSpPr>
        <p:spPr bwMode="auto">
          <a:xfrm>
            <a:off x="4922838" y="3868738"/>
            <a:ext cx="3902075" cy="2062162"/>
          </a:xfrm>
          <a:prstGeom prst="rect">
            <a:avLst/>
          </a:prstGeom>
          <a:noFill/>
        </p:spPr>
        <p:txBody>
          <a:bodyPr>
            <a:spAutoFit/>
          </a:bodyPr>
          <a:lstStyle/>
          <a:p>
            <a:pPr>
              <a:defRPr/>
            </a:pPr>
            <a:r>
              <a:rPr lang="en-US" sz="1600" b="1" u="none" dirty="0">
                <a:latin typeface="+mj-lt"/>
              </a:rPr>
              <a:t>In the absence of oxygen, respiration is still possible with many bacteria.  A common anaerobic terminal electron acceptor is Fe(III).  Fe(III) oxides and </a:t>
            </a:r>
            <a:r>
              <a:rPr lang="en-US" sz="1600" b="1" u="none" dirty="0" err="1">
                <a:latin typeface="+mj-lt"/>
              </a:rPr>
              <a:t>dissimilatory</a:t>
            </a:r>
            <a:r>
              <a:rPr lang="en-US" sz="1600" b="1" u="none" dirty="0">
                <a:latin typeface="+mj-lt"/>
              </a:rPr>
              <a:t> metal reducing bacteria (DRMB) are common and can play important roles in environmental cleanup and biotechnology.  </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863" y="1217613"/>
            <a:ext cx="5310187" cy="374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5363" y="4960938"/>
            <a:ext cx="41687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220913" y="354013"/>
            <a:ext cx="5233987" cy="461962"/>
          </a:xfrm>
          <a:prstGeom prst="rect">
            <a:avLst/>
          </a:prstGeom>
          <a:noFill/>
        </p:spPr>
        <p:txBody>
          <a:bodyPr wrap="none">
            <a:spAutoFit/>
          </a:bodyPr>
          <a:lstStyle/>
          <a:p>
            <a:pPr algn="ctr">
              <a:defRPr/>
            </a:pPr>
            <a:r>
              <a:rPr lang="en-US" sz="2400" u="none" dirty="0">
                <a:latin typeface="+mj-lt"/>
              </a:rPr>
              <a:t>A Mechanism of Radiation Protection</a:t>
            </a:r>
          </a:p>
        </p:txBody>
      </p:sp>
      <p:sp>
        <p:nvSpPr>
          <p:cNvPr id="19" name="TextBox 18"/>
          <p:cNvSpPr txBox="1"/>
          <p:nvPr/>
        </p:nvSpPr>
        <p:spPr bwMode="auto">
          <a:xfrm>
            <a:off x="5734050" y="1476375"/>
            <a:ext cx="3287713" cy="3294063"/>
          </a:xfrm>
          <a:prstGeom prst="rect">
            <a:avLst/>
          </a:prstGeom>
          <a:noFill/>
        </p:spPr>
        <p:txBody>
          <a:bodyPr>
            <a:spAutoFit/>
          </a:bodyPr>
          <a:lstStyle/>
          <a:p>
            <a:pPr>
              <a:defRPr/>
            </a:pPr>
            <a:r>
              <a:rPr lang="en-US" sz="1600" u="none" dirty="0">
                <a:latin typeface="+mj-lt"/>
              </a:rPr>
              <a:t>Cyclic voltammetry of the </a:t>
            </a:r>
          </a:p>
          <a:p>
            <a:pPr>
              <a:defRPr/>
            </a:pPr>
            <a:r>
              <a:rPr lang="en-US" sz="1600" u="none" dirty="0" err="1">
                <a:latin typeface="+mj-lt"/>
              </a:rPr>
              <a:t>eumelanin</a:t>
            </a:r>
            <a:r>
              <a:rPr lang="en-US" sz="1600" u="none" dirty="0">
                <a:latin typeface="+mj-lt"/>
              </a:rPr>
              <a:t> electrodes showed </a:t>
            </a:r>
          </a:p>
          <a:p>
            <a:pPr>
              <a:defRPr/>
            </a:pPr>
            <a:r>
              <a:rPr lang="en-US" sz="1600" u="none" dirty="0">
                <a:latin typeface="+mj-lt"/>
              </a:rPr>
              <a:t>that the polymer is oxidized by </a:t>
            </a:r>
          </a:p>
          <a:p>
            <a:pPr>
              <a:defRPr/>
            </a:pPr>
            <a:r>
              <a:rPr lang="en-US" sz="1600" u="none" dirty="0">
                <a:latin typeface="+mj-lt"/>
              </a:rPr>
              <a:t>radiation (upward pointing peaks).  The addition of electrons restore the chemical structure of </a:t>
            </a:r>
            <a:r>
              <a:rPr lang="en-US" sz="1600" u="none" dirty="0" err="1">
                <a:latin typeface="+mj-lt"/>
              </a:rPr>
              <a:t>eumelanin</a:t>
            </a:r>
            <a:r>
              <a:rPr lang="en-US" sz="1600" u="none" dirty="0">
                <a:latin typeface="+mj-lt"/>
              </a:rPr>
              <a:t> to a reduced state (downward pointing peaks).  </a:t>
            </a:r>
          </a:p>
          <a:p>
            <a:pPr>
              <a:defRPr/>
            </a:pPr>
            <a:endParaRPr lang="en-US" sz="1600" u="none" dirty="0">
              <a:latin typeface="+mj-lt"/>
            </a:endParaRPr>
          </a:p>
          <a:p>
            <a:pPr>
              <a:defRPr/>
            </a:pPr>
            <a:r>
              <a:rPr lang="en-US" sz="1600" u="none" dirty="0">
                <a:latin typeface="+mj-lt"/>
              </a:rPr>
              <a:t>This could be a radiation protection mechanism that also allows some microbes to gain energy at the same time.</a:t>
            </a:r>
          </a:p>
        </p:txBody>
      </p:sp>
      <p:sp>
        <p:nvSpPr>
          <p:cNvPr id="21" name="Rectangle 20"/>
          <p:cNvSpPr/>
          <p:nvPr/>
        </p:nvSpPr>
        <p:spPr>
          <a:xfrm>
            <a:off x="6773863" y="6292850"/>
            <a:ext cx="2035175" cy="276225"/>
          </a:xfrm>
          <a:prstGeom prst="rect">
            <a:avLst/>
          </a:prstGeom>
        </p:spPr>
        <p:txBody>
          <a:bodyPr wrap="none">
            <a:spAutoFit/>
          </a:bodyPr>
          <a:lstStyle/>
          <a:p>
            <a:pPr eaLnBrk="1" hangingPunct="1">
              <a:defRPr/>
            </a:pPr>
            <a:r>
              <a:rPr lang="en-US" sz="1200" b="1" u="none" dirty="0" err="1">
                <a:latin typeface="+mn-lt"/>
              </a:rPr>
              <a:t>Bioelectrochem</a:t>
            </a:r>
            <a:r>
              <a:rPr lang="en-US" sz="1200" b="1" u="none" dirty="0">
                <a:latin typeface="+mn-lt"/>
              </a:rPr>
              <a:t>. 82:69-73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8"/>
          <p:cNvSpPr>
            <a:spLocks noChangeArrowheads="1"/>
          </p:cNvSpPr>
          <p:nvPr/>
        </p:nvSpPr>
        <p:spPr bwMode="auto">
          <a:xfrm>
            <a:off x="3217863" y="2020888"/>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3" name="TextBox 2"/>
          <p:cNvSpPr txBox="1"/>
          <p:nvPr/>
        </p:nvSpPr>
        <p:spPr bwMode="auto">
          <a:xfrm>
            <a:off x="4127500" y="1573213"/>
            <a:ext cx="2522538" cy="1016000"/>
          </a:xfrm>
          <a:prstGeom prst="rect">
            <a:avLst/>
          </a:prstGeom>
          <a:noFill/>
        </p:spPr>
        <p:txBody>
          <a:bodyPr wrap="none">
            <a:spAutoFit/>
          </a:bodyPr>
          <a:lstStyle/>
          <a:p>
            <a:pPr algn="ctr">
              <a:defRPr/>
            </a:pPr>
            <a:r>
              <a:rPr lang="en-US" u="none" dirty="0">
                <a:latin typeface="+mj-lt"/>
              </a:rPr>
              <a:t>Irradiated </a:t>
            </a:r>
            <a:r>
              <a:rPr lang="en-US" u="none" dirty="0" err="1">
                <a:latin typeface="+mj-lt"/>
              </a:rPr>
              <a:t>eumelanin</a:t>
            </a:r>
            <a:endParaRPr lang="en-US" u="none" dirty="0">
              <a:latin typeface="+mj-lt"/>
            </a:endParaRPr>
          </a:p>
          <a:p>
            <a:pPr algn="ctr">
              <a:defRPr/>
            </a:pPr>
            <a:r>
              <a:rPr lang="en-US" u="none" dirty="0">
                <a:latin typeface="+mj-lt"/>
              </a:rPr>
              <a:t>Is a bottomless pit</a:t>
            </a:r>
          </a:p>
          <a:p>
            <a:pPr algn="ctr">
              <a:defRPr/>
            </a:pPr>
            <a:r>
              <a:rPr lang="en-US" u="none" dirty="0">
                <a:latin typeface="+mj-lt"/>
              </a:rPr>
              <a:t>for electrons</a:t>
            </a:r>
          </a:p>
        </p:txBody>
      </p:sp>
      <p:sp>
        <p:nvSpPr>
          <p:cNvPr id="4" name="TextBox 3"/>
          <p:cNvSpPr txBox="1"/>
          <p:nvPr/>
        </p:nvSpPr>
        <p:spPr bwMode="auto">
          <a:xfrm>
            <a:off x="595313" y="1512888"/>
            <a:ext cx="2936875" cy="1014412"/>
          </a:xfrm>
          <a:prstGeom prst="rect">
            <a:avLst/>
          </a:prstGeom>
          <a:noFill/>
        </p:spPr>
        <p:txBody>
          <a:bodyPr wrap="none">
            <a:spAutoFit/>
          </a:bodyPr>
          <a:lstStyle/>
          <a:p>
            <a:pPr algn="ctr">
              <a:defRPr/>
            </a:pPr>
            <a:r>
              <a:rPr lang="en-US" u="none" dirty="0">
                <a:latin typeface="+mj-lt"/>
              </a:rPr>
              <a:t>How do microorganisms</a:t>
            </a:r>
          </a:p>
          <a:p>
            <a:pPr algn="ctr">
              <a:defRPr/>
            </a:pPr>
            <a:r>
              <a:rPr lang="en-US" u="none" dirty="0">
                <a:latin typeface="+mj-lt"/>
              </a:rPr>
              <a:t>thrive in radioactive </a:t>
            </a:r>
          </a:p>
          <a:p>
            <a:pPr algn="ctr">
              <a:defRPr/>
            </a:pPr>
            <a:r>
              <a:rPr lang="en-US" u="none" dirty="0">
                <a:latin typeface="+mj-lt"/>
              </a:rPr>
              <a:t>environments</a:t>
            </a:r>
          </a:p>
        </p:txBody>
      </p:sp>
      <p:sp>
        <p:nvSpPr>
          <p:cNvPr id="5" name="TextBox 4"/>
          <p:cNvSpPr txBox="1"/>
          <p:nvPr/>
        </p:nvSpPr>
        <p:spPr>
          <a:xfrm>
            <a:off x="1027113" y="217488"/>
            <a:ext cx="7097712" cy="830262"/>
          </a:xfrm>
          <a:prstGeom prst="rect">
            <a:avLst/>
          </a:prstGeom>
          <a:noFill/>
        </p:spPr>
        <p:txBody>
          <a:bodyPr>
            <a:spAutoFit/>
          </a:bodyPr>
          <a:lstStyle/>
          <a:p>
            <a:pPr algn="ctr">
              <a:defRPr/>
            </a:pPr>
            <a:r>
              <a:rPr lang="en-US" sz="2400" u="none" dirty="0">
                <a:latin typeface="+mj-lt"/>
              </a:rPr>
              <a:t>Challenge met: Electron transfer to gamma irradiated </a:t>
            </a:r>
            <a:r>
              <a:rPr lang="en-US" sz="2400" u="none" dirty="0" err="1">
                <a:latin typeface="+mj-lt"/>
              </a:rPr>
              <a:t>eumelanin</a:t>
            </a:r>
            <a:endParaRPr lang="en-US" sz="2400" u="none" dirty="0">
              <a:latin typeface="+mj-lt"/>
            </a:endParaRPr>
          </a:p>
        </p:txBody>
      </p:sp>
      <p:sp>
        <p:nvSpPr>
          <p:cNvPr id="34822" name="AutoShape 8"/>
          <p:cNvSpPr>
            <a:spLocks noChangeArrowheads="1"/>
          </p:cNvSpPr>
          <p:nvPr/>
        </p:nvSpPr>
        <p:spPr bwMode="auto">
          <a:xfrm rot="9540101">
            <a:off x="3990975" y="2670175"/>
            <a:ext cx="833438"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7" name="TextBox 6"/>
          <p:cNvSpPr txBox="1"/>
          <p:nvPr/>
        </p:nvSpPr>
        <p:spPr bwMode="auto">
          <a:xfrm>
            <a:off x="527050" y="2693988"/>
            <a:ext cx="3276600" cy="1016000"/>
          </a:xfrm>
          <a:prstGeom prst="rect">
            <a:avLst/>
          </a:prstGeom>
          <a:noFill/>
        </p:spPr>
        <p:txBody>
          <a:bodyPr wrap="none">
            <a:spAutoFit/>
          </a:bodyPr>
          <a:lstStyle/>
          <a:p>
            <a:pPr algn="ctr">
              <a:defRPr/>
            </a:pPr>
            <a:r>
              <a:rPr lang="en-US" u="none" dirty="0">
                <a:latin typeface="+mj-lt"/>
              </a:rPr>
              <a:t>Why doesn’t the </a:t>
            </a:r>
            <a:r>
              <a:rPr lang="en-US" u="none" dirty="0" err="1">
                <a:latin typeface="+mj-lt"/>
              </a:rPr>
              <a:t>eumelanin</a:t>
            </a:r>
            <a:endParaRPr lang="en-US" u="none" dirty="0">
              <a:latin typeface="+mj-lt"/>
            </a:endParaRPr>
          </a:p>
          <a:p>
            <a:pPr algn="ctr">
              <a:defRPr/>
            </a:pPr>
            <a:r>
              <a:rPr lang="en-US" u="none" dirty="0">
                <a:latin typeface="+mj-lt"/>
              </a:rPr>
              <a:t>get bleached by </a:t>
            </a:r>
          </a:p>
          <a:p>
            <a:pPr algn="ctr">
              <a:defRPr/>
            </a:pPr>
            <a:r>
              <a:rPr lang="en-US" u="none" dirty="0">
                <a:latin typeface="+mj-lt"/>
              </a:rPr>
              <a:t>all the radiation?</a:t>
            </a:r>
          </a:p>
        </p:txBody>
      </p:sp>
      <p:sp>
        <p:nvSpPr>
          <p:cNvPr id="34824" name="TextBox 7"/>
          <p:cNvSpPr txBox="1">
            <a:spLocks noChangeArrowheads="1"/>
          </p:cNvSpPr>
          <p:nvPr/>
        </p:nvSpPr>
        <p:spPr bwMode="auto">
          <a:xfrm>
            <a:off x="1011238" y="4679950"/>
            <a:ext cx="6792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2000" u="none">
                <a:solidFill>
                  <a:srgbClr val="000000"/>
                </a:solidFill>
              </a:rPr>
              <a:t>As a bottom-less pit for electrons, fungal eumelanin is also chemically restored as a radiation protecting molecule.</a:t>
            </a:r>
          </a:p>
        </p:txBody>
      </p:sp>
      <p:sp>
        <p:nvSpPr>
          <p:cNvPr id="34825" name="AutoShape 8"/>
          <p:cNvSpPr>
            <a:spLocks noChangeArrowheads="1"/>
          </p:cNvSpPr>
          <p:nvPr/>
        </p:nvSpPr>
        <p:spPr bwMode="auto">
          <a:xfrm>
            <a:off x="4159250" y="3128963"/>
            <a:ext cx="833438"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10" name="TextBox 9"/>
          <p:cNvSpPr txBox="1"/>
          <p:nvPr/>
        </p:nvSpPr>
        <p:spPr bwMode="auto">
          <a:xfrm>
            <a:off x="4992688" y="2725738"/>
            <a:ext cx="2798762" cy="1016000"/>
          </a:xfrm>
          <a:prstGeom prst="rect">
            <a:avLst/>
          </a:prstGeom>
          <a:noFill/>
        </p:spPr>
        <p:txBody>
          <a:bodyPr>
            <a:spAutoFit/>
          </a:bodyPr>
          <a:lstStyle/>
          <a:p>
            <a:pPr algn="ctr">
              <a:defRPr/>
            </a:pPr>
            <a:r>
              <a:rPr lang="en-US" u="none" dirty="0">
                <a:latin typeface="+mj-lt"/>
              </a:rPr>
              <a:t>Continuous electron transfer restores oxidized </a:t>
            </a:r>
            <a:r>
              <a:rPr lang="en-US" u="none" dirty="0" err="1">
                <a:latin typeface="+mj-lt"/>
              </a:rPr>
              <a:t>eumelanin</a:t>
            </a:r>
            <a:r>
              <a:rPr lang="en-US" u="none" dirty="0">
                <a:latin typeface="+mj-lt"/>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9"/>
          <p:cNvGrpSpPr>
            <a:grpSpLocks/>
          </p:cNvGrpSpPr>
          <p:nvPr/>
        </p:nvGrpSpPr>
        <p:grpSpPr bwMode="auto">
          <a:xfrm>
            <a:off x="2913063" y="3271838"/>
            <a:ext cx="2963862" cy="1449387"/>
            <a:chOff x="2936081" y="2681148"/>
            <a:chExt cx="2963498" cy="1449237"/>
          </a:xfrm>
        </p:grpSpPr>
        <p:sp>
          <p:nvSpPr>
            <p:cNvPr id="2" name="Rectangle 1"/>
            <p:cNvSpPr/>
            <p:nvPr/>
          </p:nvSpPr>
          <p:spPr>
            <a:xfrm>
              <a:off x="2936081" y="3044647"/>
              <a:ext cx="2946038" cy="738112"/>
            </a:xfrm>
            <a:prstGeom prst="rect">
              <a:avLst/>
            </a:prstGeom>
          </p:spPr>
          <p:txBody>
            <a:bodyPr>
              <a:spAutoFit/>
            </a:bodyPr>
            <a:lstStyle/>
            <a:p>
              <a:pPr algn="ctr">
                <a:defRPr/>
              </a:pPr>
              <a:r>
                <a:rPr lang="en-US" sz="1400" b="1" u="none" dirty="0">
                  <a:latin typeface="+mn-lt"/>
                </a:rPr>
                <a:t>Fundamental studies in </a:t>
              </a:r>
            </a:p>
            <a:p>
              <a:pPr algn="ctr">
                <a:defRPr/>
              </a:pPr>
              <a:r>
                <a:rPr lang="en-US" sz="1400" b="1" u="none" dirty="0">
                  <a:latin typeface="+mn-lt"/>
                </a:rPr>
                <a:t>microbial electron transfer </a:t>
              </a:r>
            </a:p>
            <a:p>
              <a:pPr algn="ctr">
                <a:defRPr/>
              </a:pPr>
              <a:r>
                <a:rPr lang="en-US" sz="1400" b="1" u="none" dirty="0">
                  <a:latin typeface="+mn-lt"/>
                </a:rPr>
                <a:t>are leading to:</a:t>
              </a:r>
            </a:p>
          </p:txBody>
        </p:sp>
        <p:sp>
          <p:nvSpPr>
            <p:cNvPr id="3" name="Up Arrow 2"/>
            <p:cNvSpPr/>
            <p:nvPr/>
          </p:nvSpPr>
          <p:spPr bwMode="auto">
            <a:xfrm>
              <a:off x="4291639" y="2681148"/>
              <a:ext cx="255556" cy="328578"/>
            </a:xfrm>
            <a:prstGeom prst="upArrow">
              <a:avLst/>
            </a:prstGeom>
            <a:gradFill flip="none" rotWithShape="1">
              <a:gsLst>
                <a:gs pos="6000">
                  <a:schemeClr val="accent6">
                    <a:lumMod val="75000"/>
                  </a:schemeClr>
                </a:gs>
                <a:gs pos="100000">
                  <a:srgbClr val="99CCFF"/>
                </a:gs>
                <a:gs pos="58000">
                  <a:srgbClr val="CCCCFF"/>
                </a:gs>
              </a:gsLst>
              <a:lin ang="2700000" scaled="1"/>
              <a:tileRect/>
            </a:gradFill>
            <a:ln w="9525" cap="flat" cmpd="sng" algn="ctr">
              <a:solidFill>
                <a:schemeClr val="tx1"/>
              </a:solidFill>
              <a:prstDash val="solid"/>
              <a:round/>
              <a:headEnd type="none" w="med" len="med"/>
              <a:tailEnd type="none" w="med" len="med"/>
            </a:ln>
            <a:effectLst/>
            <a:extLst/>
          </p:spPr>
          <p:txBody>
            <a:bodyPr/>
            <a:lstStyle/>
            <a:p>
              <a:pPr algn="ctr">
                <a:defRPr/>
              </a:pPr>
              <a:endParaRPr lang="en-US"/>
            </a:p>
          </p:txBody>
        </p:sp>
        <p:sp>
          <p:nvSpPr>
            <p:cNvPr id="18" name="Up Arrow 17"/>
            <p:cNvSpPr/>
            <p:nvPr/>
          </p:nvSpPr>
          <p:spPr bwMode="auto">
            <a:xfrm rot="16200000">
              <a:off x="2992427" y="3062905"/>
              <a:ext cx="280959" cy="333334"/>
            </a:xfrm>
            <a:prstGeom prst="upArrow">
              <a:avLst/>
            </a:prstGeom>
            <a:gradFill flip="none" rotWithShape="1">
              <a:gsLst>
                <a:gs pos="6000">
                  <a:schemeClr val="accent6">
                    <a:lumMod val="75000"/>
                  </a:schemeClr>
                </a:gs>
                <a:gs pos="100000">
                  <a:srgbClr val="99CCFF"/>
                </a:gs>
                <a:gs pos="58000">
                  <a:srgbClr val="CCCCFF"/>
                </a:gs>
              </a:gsLst>
              <a:lin ang="2700000" scaled="1"/>
              <a:tileRect/>
            </a:gradFill>
            <a:ln w="9525" cap="flat" cmpd="sng" algn="ctr">
              <a:solidFill>
                <a:schemeClr val="tx1"/>
              </a:solidFill>
              <a:prstDash val="solid"/>
              <a:round/>
              <a:headEnd type="none" w="med" len="med"/>
              <a:tailEnd type="none" w="med" len="med"/>
            </a:ln>
            <a:effectLst/>
            <a:extLst/>
          </p:spPr>
          <p:txBody>
            <a:bodyPr/>
            <a:lstStyle/>
            <a:p>
              <a:pPr algn="ctr">
                <a:defRPr/>
              </a:pPr>
              <a:endParaRPr lang="en-US"/>
            </a:p>
          </p:txBody>
        </p:sp>
        <p:sp>
          <p:nvSpPr>
            <p:cNvPr id="19" name="Up Arrow 18"/>
            <p:cNvSpPr/>
            <p:nvPr/>
          </p:nvSpPr>
          <p:spPr bwMode="auto">
            <a:xfrm rot="5400000">
              <a:off x="5592433" y="3066079"/>
              <a:ext cx="280959" cy="333334"/>
            </a:xfrm>
            <a:prstGeom prst="upArrow">
              <a:avLst/>
            </a:prstGeom>
            <a:gradFill flip="none" rotWithShape="1">
              <a:gsLst>
                <a:gs pos="6000">
                  <a:schemeClr val="accent6">
                    <a:lumMod val="75000"/>
                  </a:schemeClr>
                </a:gs>
                <a:gs pos="100000">
                  <a:srgbClr val="99CCFF"/>
                </a:gs>
                <a:gs pos="58000">
                  <a:srgbClr val="CCCCFF"/>
                </a:gs>
              </a:gsLst>
              <a:lin ang="2700000" scaled="1"/>
              <a:tileRect/>
            </a:gradFill>
            <a:ln w="9525" cap="flat" cmpd="sng" algn="ctr">
              <a:solidFill>
                <a:schemeClr val="tx1"/>
              </a:solidFill>
              <a:prstDash val="solid"/>
              <a:round/>
              <a:headEnd type="none" w="med" len="med"/>
              <a:tailEnd type="none" w="med" len="med"/>
            </a:ln>
            <a:effectLst/>
            <a:extLst/>
          </p:spPr>
          <p:txBody>
            <a:bodyPr/>
            <a:lstStyle/>
            <a:p>
              <a:pPr algn="ctr">
                <a:defRPr/>
              </a:pPr>
              <a:endParaRPr lang="en-US"/>
            </a:p>
          </p:txBody>
        </p:sp>
        <p:sp>
          <p:nvSpPr>
            <p:cNvPr id="21" name="Up Arrow 20"/>
            <p:cNvSpPr/>
            <p:nvPr/>
          </p:nvSpPr>
          <p:spPr bwMode="auto">
            <a:xfrm rot="19273505" flipV="1">
              <a:off x="5102752" y="3747838"/>
              <a:ext cx="246033" cy="382547"/>
            </a:xfrm>
            <a:prstGeom prst="upArrow">
              <a:avLst/>
            </a:prstGeom>
            <a:gradFill flip="none" rotWithShape="1">
              <a:gsLst>
                <a:gs pos="6000">
                  <a:schemeClr val="accent6">
                    <a:lumMod val="75000"/>
                  </a:schemeClr>
                </a:gs>
                <a:gs pos="100000">
                  <a:srgbClr val="99CCFF"/>
                </a:gs>
                <a:gs pos="58000">
                  <a:srgbClr val="CCCCFF"/>
                </a:gs>
              </a:gsLst>
              <a:lin ang="2700000" scaled="1"/>
              <a:tileRect/>
            </a:gradFill>
            <a:ln w="9525" cap="flat" cmpd="sng" algn="ctr">
              <a:solidFill>
                <a:schemeClr val="tx1"/>
              </a:solidFill>
              <a:prstDash val="solid"/>
              <a:round/>
              <a:headEnd type="none" w="med" len="med"/>
              <a:tailEnd type="none" w="med" len="med"/>
            </a:ln>
            <a:effectLst/>
            <a:extLst/>
          </p:spPr>
          <p:txBody>
            <a:bodyPr/>
            <a:lstStyle/>
            <a:p>
              <a:pPr algn="ctr">
                <a:defRPr/>
              </a:pPr>
              <a:endParaRPr lang="en-US"/>
            </a:p>
          </p:txBody>
        </p:sp>
        <p:sp>
          <p:nvSpPr>
            <p:cNvPr id="22" name="Up Arrow 21"/>
            <p:cNvSpPr/>
            <p:nvPr/>
          </p:nvSpPr>
          <p:spPr bwMode="auto">
            <a:xfrm rot="2326495" flipH="1" flipV="1">
              <a:off x="3490050" y="3706567"/>
              <a:ext cx="246033" cy="382547"/>
            </a:xfrm>
            <a:prstGeom prst="upArrow">
              <a:avLst/>
            </a:prstGeom>
            <a:gradFill flip="none" rotWithShape="1">
              <a:gsLst>
                <a:gs pos="6000">
                  <a:schemeClr val="accent6">
                    <a:lumMod val="75000"/>
                  </a:schemeClr>
                </a:gs>
                <a:gs pos="100000">
                  <a:srgbClr val="99CCFF"/>
                </a:gs>
                <a:gs pos="58000">
                  <a:srgbClr val="CCCCFF"/>
                </a:gs>
              </a:gsLst>
              <a:lin ang="2700000" scaled="1"/>
              <a:tileRect/>
            </a:gradFill>
            <a:ln w="9525" cap="flat" cmpd="sng" algn="ctr">
              <a:solidFill>
                <a:schemeClr val="tx1"/>
              </a:solidFill>
              <a:prstDash val="solid"/>
              <a:round/>
              <a:headEnd type="none" w="med" len="med"/>
              <a:tailEnd type="none" w="med" len="med"/>
            </a:ln>
            <a:effectLst/>
            <a:extLst/>
          </p:spPr>
          <p:txBody>
            <a:bodyPr/>
            <a:lstStyle/>
            <a:p>
              <a:pPr algn="ctr">
                <a:defRPr/>
              </a:pPr>
              <a:endParaRPr lang="en-US"/>
            </a:p>
          </p:txBody>
        </p:sp>
      </p:grpSp>
      <p:grpSp>
        <p:nvGrpSpPr>
          <p:cNvPr id="35843" name="Group 5"/>
          <p:cNvGrpSpPr>
            <a:grpSpLocks/>
          </p:cNvGrpSpPr>
          <p:nvPr/>
        </p:nvGrpSpPr>
        <p:grpSpPr bwMode="auto">
          <a:xfrm>
            <a:off x="2943225" y="1455738"/>
            <a:ext cx="2946400" cy="1700212"/>
            <a:chOff x="2966729" y="876561"/>
            <a:chExt cx="2946400" cy="1700895"/>
          </a:xfrm>
        </p:grpSpPr>
        <p:pic>
          <p:nvPicPr>
            <p:cNvPr id="3585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9479" y="876561"/>
              <a:ext cx="21209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966729" y="2054959"/>
              <a:ext cx="2946400" cy="522497"/>
            </a:xfrm>
            <a:prstGeom prst="rect">
              <a:avLst/>
            </a:prstGeom>
          </p:spPr>
          <p:txBody>
            <a:bodyPr>
              <a:spAutoFit/>
            </a:bodyPr>
            <a:lstStyle/>
            <a:p>
              <a:pPr algn="ctr">
                <a:defRPr/>
              </a:pPr>
              <a:r>
                <a:rPr lang="en-US" sz="1400" b="1" u="none" dirty="0">
                  <a:latin typeface="+mn-lt"/>
                </a:rPr>
                <a:t>Industrial</a:t>
              </a:r>
            </a:p>
            <a:p>
              <a:pPr algn="ctr">
                <a:defRPr/>
              </a:pPr>
              <a:r>
                <a:rPr lang="en-US" sz="1400" b="1" u="none" dirty="0">
                  <a:latin typeface="+mn-lt"/>
                </a:rPr>
                <a:t>biotechnology</a:t>
              </a:r>
            </a:p>
          </p:txBody>
        </p:sp>
      </p:grpSp>
      <p:grpSp>
        <p:nvGrpSpPr>
          <p:cNvPr id="35844" name="Group 6"/>
          <p:cNvGrpSpPr>
            <a:grpSpLocks/>
          </p:cNvGrpSpPr>
          <p:nvPr/>
        </p:nvGrpSpPr>
        <p:grpSpPr bwMode="auto">
          <a:xfrm>
            <a:off x="5226050" y="4849813"/>
            <a:ext cx="2946400" cy="1646237"/>
            <a:chOff x="4259689" y="4665785"/>
            <a:chExt cx="2946400" cy="1645333"/>
          </a:xfrm>
        </p:grpSpPr>
        <p:pic>
          <p:nvPicPr>
            <p:cNvPr id="35855" name="Picture 1055" descr="DSCN0305"/>
            <p:cNvPicPr>
              <a:picLocks noChangeAspect="1" noChangeArrowheads="1"/>
            </p:cNvPicPr>
            <p:nvPr/>
          </p:nvPicPr>
          <p:blipFill>
            <a:blip r:embed="rId3">
              <a:extLst>
                <a:ext uri="{28A0092B-C50C-407E-A947-70E740481C1C}">
                  <a14:useLocalDpi xmlns:a14="http://schemas.microsoft.com/office/drawing/2010/main" val="0"/>
                </a:ext>
              </a:extLst>
            </a:blip>
            <a:srcRect l="3072" r="7680"/>
            <a:stretch>
              <a:fillRect/>
            </a:stretch>
          </p:blipFill>
          <p:spPr bwMode="auto">
            <a:xfrm>
              <a:off x="4829602" y="4665785"/>
              <a:ext cx="1806575" cy="114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4259689" y="5787531"/>
              <a:ext cx="2946400" cy="523587"/>
            </a:xfrm>
            <a:prstGeom prst="rect">
              <a:avLst/>
            </a:prstGeom>
          </p:spPr>
          <p:txBody>
            <a:bodyPr>
              <a:spAutoFit/>
            </a:bodyPr>
            <a:lstStyle/>
            <a:p>
              <a:pPr algn="ctr">
                <a:defRPr/>
              </a:pPr>
              <a:r>
                <a:rPr lang="en-US" sz="1400" b="1" u="none" dirty="0">
                  <a:latin typeface="+mn-lt"/>
                </a:rPr>
                <a:t>In-situ</a:t>
              </a:r>
            </a:p>
            <a:p>
              <a:pPr algn="ctr">
                <a:defRPr/>
              </a:pPr>
              <a:r>
                <a:rPr lang="en-US" sz="1400" b="1" u="none" dirty="0">
                  <a:latin typeface="+mn-lt"/>
                </a:rPr>
                <a:t>bioremediation</a:t>
              </a:r>
            </a:p>
          </p:txBody>
        </p:sp>
      </p:grpSp>
      <p:grpSp>
        <p:nvGrpSpPr>
          <p:cNvPr id="35845" name="Group 4"/>
          <p:cNvGrpSpPr>
            <a:grpSpLocks/>
          </p:cNvGrpSpPr>
          <p:nvPr/>
        </p:nvGrpSpPr>
        <p:grpSpPr bwMode="auto">
          <a:xfrm>
            <a:off x="6056313" y="2349500"/>
            <a:ext cx="2946400" cy="2120900"/>
            <a:chOff x="6197600" y="2038140"/>
            <a:chExt cx="2946400" cy="2121906"/>
          </a:xfrm>
        </p:grpSpPr>
        <p:pic>
          <p:nvPicPr>
            <p:cNvPr id="35853"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316" y="2038140"/>
              <a:ext cx="1786968" cy="163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6197600" y="3637511"/>
              <a:ext cx="2946400" cy="522535"/>
            </a:xfrm>
            <a:prstGeom prst="rect">
              <a:avLst/>
            </a:prstGeom>
          </p:spPr>
          <p:txBody>
            <a:bodyPr>
              <a:spAutoFit/>
            </a:bodyPr>
            <a:lstStyle/>
            <a:p>
              <a:pPr algn="ctr">
                <a:defRPr/>
              </a:pPr>
              <a:r>
                <a:rPr lang="en-US" sz="1400" b="1" u="none" dirty="0">
                  <a:latin typeface="+mn-lt"/>
                </a:rPr>
                <a:t>Enhanced solid-phase</a:t>
              </a:r>
            </a:p>
            <a:p>
              <a:pPr algn="ctr">
                <a:defRPr/>
              </a:pPr>
              <a:r>
                <a:rPr lang="en-US" sz="1400" b="1" u="none" dirty="0">
                  <a:latin typeface="+mn-lt"/>
                </a:rPr>
                <a:t>electron transfer</a:t>
              </a:r>
            </a:p>
          </p:txBody>
        </p:sp>
      </p:grpSp>
      <p:grpSp>
        <p:nvGrpSpPr>
          <p:cNvPr id="35846" name="Group 7"/>
          <p:cNvGrpSpPr>
            <a:grpSpLocks/>
          </p:cNvGrpSpPr>
          <p:nvPr/>
        </p:nvGrpSpPr>
        <p:grpSpPr bwMode="auto">
          <a:xfrm>
            <a:off x="515938" y="4576763"/>
            <a:ext cx="2946400" cy="1919287"/>
            <a:chOff x="1076056" y="4072707"/>
            <a:chExt cx="2946400" cy="1918495"/>
          </a:xfrm>
        </p:grpSpPr>
        <p:pic>
          <p:nvPicPr>
            <p:cNvPr id="3585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25856" y="4072707"/>
              <a:ext cx="1846800" cy="16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076056" y="5683354"/>
              <a:ext cx="2946400" cy="307848"/>
            </a:xfrm>
            <a:prstGeom prst="rect">
              <a:avLst/>
            </a:prstGeom>
          </p:spPr>
          <p:txBody>
            <a:bodyPr>
              <a:spAutoFit/>
            </a:bodyPr>
            <a:lstStyle/>
            <a:p>
              <a:pPr algn="ctr">
                <a:defRPr/>
              </a:pPr>
              <a:r>
                <a:rPr lang="en-US" sz="1400" b="1" u="none" dirty="0" err="1">
                  <a:latin typeface="+mn-lt"/>
                </a:rPr>
                <a:t>Electromicrobiology</a:t>
              </a:r>
              <a:endParaRPr lang="en-US" sz="1400" b="1" u="none" dirty="0">
                <a:latin typeface="+mn-lt"/>
              </a:endParaRPr>
            </a:p>
          </p:txBody>
        </p:sp>
      </p:grpSp>
      <p:grpSp>
        <p:nvGrpSpPr>
          <p:cNvPr id="35847" name="Group 8"/>
          <p:cNvGrpSpPr>
            <a:grpSpLocks/>
          </p:cNvGrpSpPr>
          <p:nvPr/>
        </p:nvGrpSpPr>
        <p:grpSpPr bwMode="auto">
          <a:xfrm>
            <a:off x="76200" y="2344738"/>
            <a:ext cx="2946400" cy="2071687"/>
            <a:chOff x="534138" y="1931208"/>
            <a:chExt cx="2946400" cy="2071042"/>
          </a:xfrm>
        </p:grpSpPr>
        <p:pic>
          <p:nvPicPr>
            <p:cNvPr id="3584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150" y="1931208"/>
              <a:ext cx="2216377" cy="151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534138" y="3478538"/>
              <a:ext cx="2946400" cy="523712"/>
            </a:xfrm>
            <a:prstGeom prst="rect">
              <a:avLst/>
            </a:prstGeom>
          </p:spPr>
          <p:txBody>
            <a:bodyPr>
              <a:spAutoFit/>
            </a:bodyPr>
            <a:lstStyle/>
            <a:p>
              <a:pPr algn="ctr">
                <a:defRPr/>
              </a:pPr>
              <a:r>
                <a:rPr lang="en-US" sz="1400" b="1" u="none" dirty="0">
                  <a:latin typeface="+mn-lt"/>
                </a:rPr>
                <a:t>Bio-inspired</a:t>
              </a:r>
            </a:p>
            <a:p>
              <a:pPr algn="ctr">
                <a:defRPr/>
              </a:pPr>
              <a:r>
                <a:rPr lang="en-US" sz="1400" b="1" u="none" dirty="0">
                  <a:latin typeface="+mn-lt"/>
                </a:rPr>
                <a:t>materials</a:t>
              </a:r>
            </a:p>
          </p:txBody>
        </p:sp>
      </p:grpSp>
      <p:sp>
        <p:nvSpPr>
          <p:cNvPr id="12" name="TextBox 11"/>
          <p:cNvSpPr txBox="1"/>
          <p:nvPr/>
        </p:nvSpPr>
        <p:spPr>
          <a:xfrm>
            <a:off x="1504950" y="196850"/>
            <a:ext cx="6072188" cy="1201738"/>
          </a:xfrm>
          <a:prstGeom prst="rect">
            <a:avLst/>
          </a:prstGeom>
          <a:noFill/>
        </p:spPr>
        <p:txBody>
          <a:bodyPr wrap="none">
            <a:spAutoFit/>
          </a:bodyPr>
          <a:lstStyle/>
          <a:p>
            <a:pPr algn="ctr">
              <a:defRPr/>
            </a:pPr>
            <a:r>
              <a:rPr lang="en-US" b="1" u="none" dirty="0">
                <a:latin typeface="+mj-lt"/>
              </a:rPr>
              <a:t>Conclusions</a:t>
            </a:r>
          </a:p>
          <a:p>
            <a:pPr algn="ctr">
              <a:defRPr/>
            </a:pPr>
            <a:endParaRPr lang="en-US" b="1" u="none" dirty="0">
              <a:latin typeface="+mj-lt"/>
            </a:endParaRPr>
          </a:p>
          <a:p>
            <a:pPr algn="ctr">
              <a:defRPr/>
            </a:pPr>
            <a:r>
              <a:rPr lang="en-US" sz="1600" b="1" u="none" dirty="0">
                <a:latin typeface="+mj-lt"/>
              </a:rPr>
              <a:t>Our fundamental studies are moving to applied science and </a:t>
            </a:r>
          </a:p>
          <a:p>
            <a:pPr algn="ctr">
              <a:defRPr/>
            </a:pPr>
            <a:r>
              <a:rPr lang="en-US" sz="1600" b="1" u="none" dirty="0">
                <a:latin typeface="+mj-lt"/>
              </a:rPr>
              <a:t>technology developments as summed up below.</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5" descr="DOE logo">
            <a:hlinkClick r:id="rId2"/>
          </p:cNvPr>
          <p:cNvSpPr>
            <a:spLocks noChangeAspect="1" noChangeArrowheads="1"/>
          </p:cNvSpPr>
          <p:nvPr/>
        </p:nvSpPr>
        <p:spPr bwMode="auto">
          <a:xfrm>
            <a:off x="3897313" y="3516313"/>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2000">
              <a:latin typeface="Times" pitchFamily="18" charset="0"/>
            </a:endParaRPr>
          </a:p>
        </p:txBody>
      </p:sp>
      <p:pic>
        <p:nvPicPr>
          <p:cNvPr id="36867" name="Picture 7" descr="SClogo_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925" y="3467100"/>
            <a:ext cx="693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descr="sgcplogocro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2592388"/>
            <a:ext cx="6619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9" descr="srnl logo I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525" y="4513263"/>
            <a:ext cx="19002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1" descr="DOEOfficial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25" y="1647825"/>
            <a:ext cx="6619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2" descr="logo_ae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5313" y="1649413"/>
            <a:ext cx="8763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3" descr="logoE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925" y="4513263"/>
            <a:ext cx="6619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4" descr="logo-pnnl - do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6250" y="4414838"/>
            <a:ext cx="12065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5" descr="NRL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8325" y="3189288"/>
            <a:ext cx="15097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6" descr="IN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87763" y="3043238"/>
            <a:ext cx="106838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20" descr="http://www.cs.umass.edu/~mccallum/umass-logo40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9088" y="1643063"/>
            <a:ext cx="8953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9550" y="850900"/>
            <a:ext cx="1325563" cy="708025"/>
          </a:xfrm>
          <a:prstGeom prst="rect">
            <a:avLst/>
          </a:prstGeom>
          <a:noFill/>
        </p:spPr>
        <p:txBody>
          <a:bodyPr wrap="none">
            <a:spAutoFit/>
          </a:bodyPr>
          <a:lstStyle/>
          <a:p>
            <a:pPr>
              <a:defRPr/>
            </a:pPr>
            <a:r>
              <a:rPr lang="en-US" b="1" u="none" dirty="0">
                <a:latin typeface="+mj-lt"/>
              </a:rPr>
              <a:t>Funding </a:t>
            </a:r>
          </a:p>
          <a:p>
            <a:pPr>
              <a:defRPr/>
            </a:pPr>
            <a:r>
              <a:rPr lang="en-US" b="1" u="none" dirty="0">
                <a:latin typeface="+mj-lt"/>
              </a:rPr>
              <a:t>Agencies</a:t>
            </a:r>
          </a:p>
        </p:txBody>
      </p:sp>
      <p:pic>
        <p:nvPicPr>
          <p:cNvPr id="36878" name="Picture 22" descr="http://ts4.mm.bing.net/images/thumbnail.aspx?q=766636003747&amp;id=8894d47c4c6a44f398e94acf108e250d&amp;url=http%3a%2f%2fwww.virginia.edu%2fien%2ffoodsummit%2fimages%2fUSDA_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5925" y="5500688"/>
            <a:ext cx="6873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2916238" y="203200"/>
            <a:ext cx="3562350" cy="523875"/>
          </a:xfrm>
          <a:prstGeom prst="rect">
            <a:avLst/>
          </a:prstGeom>
          <a:noFill/>
        </p:spPr>
        <p:txBody>
          <a:bodyPr wrap="none">
            <a:spAutoFit/>
          </a:bodyPr>
          <a:lstStyle/>
          <a:p>
            <a:pPr>
              <a:defRPr/>
            </a:pPr>
            <a:r>
              <a:rPr lang="en-US" sz="2800" b="1" u="none" dirty="0">
                <a:latin typeface="+mj-lt"/>
              </a:rPr>
              <a:t>Acknowledgements</a:t>
            </a:r>
          </a:p>
        </p:txBody>
      </p:sp>
      <p:pic>
        <p:nvPicPr>
          <p:cNvPr id="36880" name="Picture 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863725" y="3189288"/>
            <a:ext cx="140017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4"/>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20875" y="4486275"/>
            <a:ext cx="14001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935538" y="3170238"/>
            <a:ext cx="15430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3055938" y="831850"/>
            <a:ext cx="3289300" cy="400050"/>
          </a:xfrm>
          <a:prstGeom prst="rect">
            <a:avLst/>
          </a:prstGeom>
          <a:noFill/>
        </p:spPr>
        <p:txBody>
          <a:bodyPr wrap="none">
            <a:spAutoFit/>
          </a:bodyPr>
          <a:lstStyle/>
          <a:p>
            <a:pPr>
              <a:defRPr/>
            </a:pPr>
            <a:r>
              <a:rPr lang="en-US" b="1" u="none" dirty="0">
                <a:latin typeface="+mj-lt"/>
              </a:rPr>
              <a:t>Collaborating Institutions</a:t>
            </a:r>
          </a:p>
        </p:txBody>
      </p:sp>
      <p:pic>
        <p:nvPicPr>
          <p:cNvPr id="36884" name="Picture 25" descr="http://studentclimatedata.unh.edu/graphics/unh_logo.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40500" y="1766888"/>
            <a:ext cx="19923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27" descr="http://myweb.clemson.edu/~skottap/images/clemson-logo.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74988" y="1862138"/>
            <a:ext cx="1905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625" y="1624013"/>
            <a:ext cx="4271963"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25" y="4292600"/>
            <a:ext cx="41656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401638" y="171450"/>
            <a:ext cx="8393112" cy="1143000"/>
          </a:xfrm>
          <a:prstGeom prst="rect">
            <a:avLst/>
          </a:prstGeom>
          <a:effectLst>
            <a:outerShdw dist="12700" algn="ctr" rotWithShape="0">
              <a:schemeClr val="tx1"/>
            </a:outerShdw>
          </a:effectLst>
        </p:spPr>
        <p:txBody>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0" fontAlgn="base" hangingPunct="0">
              <a:lnSpc>
                <a:spcPct val="90000"/>
              </a:lnSpc>
              <a:spcBef>
                <a:spcPct val="0"/>
              </a:spcBef>
              <a:spcAft>
                <a:spcPct val="0"/>
              </a:spcAft>
              <a:defRPr sz="3200" b="1">
                <a:solidFill>
                  <a:schemeClr val="tx1"/>
                </a:solidFill>
                <a:latin typeface="Arial" charset="0"/>
              </a:defRPr>
            </a:lvl6pPr>
            <a:lvl7pPr marL="914400" algn="l" rtl="0" eaLnBrk="0" fontAlgn="base" hangingPunct="0">
              <a:lnSpc>
                <a:spcPct val="90000"/>
              </a:lnSpc>
              <a:spcBef>
                <a:spcPct val="0"/>
              </a:spcBef>
              <a:spcAft>
                <a:spcPct val="0"/>
              </a:spcAft>
              <a:defRPr sz="3200" b="1">
                <a:solidFill>
                  <a:schemeClr val="tx1"/>
                </a:solidFill>
                <a:latin typeface="Arial" charset="0"/>
              </a:defRPr>
            </a:lvl7pPr>
            <a:lvl8pPr marL="1371600" algn="l" rtl="0" eaLnBrk="0" fontAlgn="base" hangingPunct="0">
              <a:lnSpc>
                <a:spcPct val="90000"/>
              </a:lnSpc>
              <a:spcBef>
                <a:spcPct val="0"/>
              </a:spcBef>
              <a:spcAft>
                <a:spcPct val="0"/>
              </a:spcAft>
              <a:defRPr sz="3200" b="1">
                <a:solidFill>
                  <a:schemeClr val="tx1"/>
                </a:solidFill>
                <a:latin typeface="Arial" charset="0"/>
              </a:defRPr>
            </a:lvl8pPr>
            <a:lvl9pPr marL="1828800" algn="l" rtl="0" eaLnBrk="0" fontAlgn="base" hangingPunct="0">
              <a:lnSpc>
                <a:spcPct val="90000"/>
              </a:lnSpc>
              <a:spcBef>
                <a:spcPct val="0"/>
              </a:spcBef>
              <a:spcAft>
                <a:spcPct val="0"/>
              </a:spcAft>
              <a:defRPr sz="3200" b="1">
                <a:solidFill>
                  <a:schemeClr val="tx1"/>
                </a:solidFill>
                <a:latin typeface="Arial" charset="0"/>
              </a:defRPr>
            </a:lvl9pPr>
          </a:lstStyle>
          <a:p>
            <a:pPr algn="ctr">
              <a:lnSpc>
                <a:spcPct val="110000"/>
              </a:lnSpc>
              <a:defRPr/>
            </a:pPr>
            <a:r>
              <a:rPr lang="en-US" altLang="en-US" sz="2800" u="none" kern="0" dirty="0" smtClean="0"/>
              <a:t>Applications of DMRB in Biotechnology </a:t>
            </a:r>
            <a:br>
              <a:rPr lang="en-US" altLang="en-US" sz="2800" u="none" kern="0" dirty="0" smtClean="0"/>
            </a:br>
            <a:endParaRPr lang="en-US" altLang="en-US" sz="2800" u="none" kern="0" dirty="0" smtClean="0"/>
          </a:p>
        </p:txBody>
      </p:sp>
      <p:pic>
        <p:nvPicPr>
          <p:cNvPr id="71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438" y="1220788"/>
            <a:ext cx="1830387"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bwMode="auto">
          <a:xfrm>
            <a:off x="5005388" y="3895725"/>
            <a:ext cx="3900487" cy="2308225"/>
          </a:xfrm>
          <a:prstGeom prst="rect">
            <a:avLst/>
          </a:prstGeom>
          <a:noFill/>
        </p:spPr>
        <p:txBody>
          <a:bodyPr>
            <a:spAutoFit/>
          </a:bodyPr>
          <a:lstStyle/>
          <a:p>
            <a:pPr>
              <a:defRPr/>
            </a:pPr>
            <a:r>
              <a:rPr lang="en-US" sz="1600" b="1" u="none" dirty="0">
                <a:latin typeface="+mj-lt"/>
              </a:rPr>
              <a:t>DMRB can be used to detoxify environmental contaminants like hexavalent chromium and uranium.  The ability of DMRB to transfer electrons to solid terminal electron acceptors (like electrodes) also creates opportunities to study microbes with electrochemistry known as electromicrobiology.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8"/>
          <p:cNvSpPr>
            <a:spLocks noChangeArrowheads="1"/>
          </p:cNvSpPr>
          <p:nvPr/>
        </p:nvSpPr>
        <p:spPr bwMode="auto">
          <a:xfrm>
            <a:off x="3017838" y="2278063"/>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8195" name="AutoShape 9"/>
          <p:cNvSpPr>
            <a:spLocks noChangeArrowheads="1"/>
          </p:cNvSpPr>
          <p:nvPr/>
        </p:nvSpPr>
        <p:spPr bwMode="auto">
          <a:xfrm>
            <a:off x="5805488" y="2289175"/>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8196" name="AutoShape 10"/>
          <p:cNvSpPr>
            <a:spLocks noChangeArrowheads="1"/>
          </p:cNvSpPr>
          <p:nvPr/>
        </p:nvSpPr>
        <p:spPr bwMode="auto">
          <a:xfrm>
            <a:off x="4887913" y="2287588"/>
            <a:ext cx="833437"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8197" name="AutoShape 11"/>
          <p:cNvSpPr>
            <a:spLocks noChangeArrowheads="1"/>
          </p:cNvSpPr>
          <p:nvPr/>
        </p:nvSpPr>
        <p:spPr bwMode="auto">
          <a:xfrm>
            <a:off x="3902075" y="2271713"/>
            <a:ext cx="833438" cy="239712"/>
          </a:xfrm>
          <a:prstGeom prst="rightArrow">
            <a:avLst>
              <a:gd name="adj1" fmla="val 50000"/>
              <a:gd name="adj2" fmla="val 6591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8198" name="AutoShape 21"/>
          <p:cNvSpPr>
            <a:spLocks noChangeArrowheads="1"/>
          </p:cNvSpPr>
          <p:nvPr/>
        </p:nvSpPr>
        <p:spPr bwMode="auto">
          <a:xfrm rot="8563228" flipH="1" flipV="1">
            <a:off x="5618163" y="1922463"/>
            <a:ext cx="955675" cy="2397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199"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99111">
            <a:off x="5618956" y="2467769"/>
            <a:ext cx="741363"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6892925" y="2247900"/>
            <a:ext cx="1663700" cy="360363"/>
          </a:xfrm>
          <a:prstGeom prst="rect">
            <a:avLst/>
          </a:prstGeom>
          <a:noFill/>
        </p:spPr>
        <p:txBody>
          <a:bodyPr wrap="none">
            <a:spAutoFit/>
          </a:bodyPr>
          <a:lstStyle/>
          <a:p>
            <a:pPr algn="ctr">
              <a:defRPr/>
            </a:pPr>
            <a:r>
              <a:rPr lang="en-US" u="none" dirty="0">
                <a:latin typeface="+mj-lt"/>
              </a:rPr>
              <a:t>Groundwater</a:t>
            </a:r>
          </a:p>
        </p:txBody>
      </p:sp>
      <p:sp>
        <p:nvSpPr>
          <p:cNvPr id="7" name="Rectangle 6"/>
          <p:cNvSpPr/>
          <p:nvPr/>
        </p:nvSpPr>
        <p:spPr bwMode="auto">
          <a:xfrm>
            <a:off x="6096000" y="1296988"/>
            <a:ext cx="2635250" cy="360362"/>
          </a:xfrm>
          <a:prstGeom prst="rect">
            <a:avLst/>
          </a:prstGeom>
        </p:spPr>
        <p:txBody>
          <a:bodyPr wrap="none">
            <a:spAutoFit/>
          </a:bodyPr>
          <a:lstStyle/>
          <a:p>
            <a:pPr algn="ctr">
              <a:defRPr/>
            </a:pPr>
            <a:r>
              <a:rPr lang="en-US" u="none" dirty="0">
                <a:latin typeface="+mj-lt"/>
              </a:rPr>
              <a:t>Industrial Wastewater</a:t>
            </a:r>
          </a:p>
        </p:txBody>
      </p:sp>
      <p:sp>
        <p:nvSpPr>
          <p:cNvPr id="8" name="TextBox 7"/>
          <p:cNvSpPr txBox="1"/>
          <p:nvPr/>
        </p:nvSpPr>
        <p:spPr bwMode="auto">
          <a:xfrm>
            <a:off x="6278563" y="3214688"/>
            <a:ext cx="2278062" cy="360362"/>
          </a:xfrm>
          <a:prstGeom prst="rect">
            <a:avLst/>
          </a:prstGeom>
          <a:noFill/>
        </p:spPr>
        <p:txBody>
          <a:bodyPr wrap="none">
            <a:spAutoFit/>
          </a:bodyPr>
          <a:lstStyle/>
          <a:p>
            <a:pPr algn="ctr">
              <a:defRPr/>
            </a:pPr>
            <a:r>
              <a:rPr lang="en-US" u="none" dirty="0">
                <a:latin typeface="+mj-lt"/>
              </a:rPr>
              <a:t>Contaminated Soil</a:t>
            </a:r>
          </a:p>
        </p:txBody>
      </p:sp>
      <p:sp>
        <p:nvSpPr>
          <p:cNvPr id="10" name="TextBox 9"/>
          <p:cNvSpPr txBox="1"/>
          <p:nvPr/>
        </p:nvSpPr>
        <p:spPr>
          <a:xfrm>
            <a:off x="838200" y="482600"/>
            <a:ext cx="8005763" cy="830263"/>
          </a:xfrm>
          <a:prstGeom prst="rect">
            <a:avLst/>
          </a:prstGeom>
          <a:noFill/>
        </p:spPr>
        <p:txBody>
          <a:bodyPr wrap="none">
            <a:spAutoFit/>
          </a:bodyPr>
          <a:lstStyle/>
          <a:p>
            <a:pPr algn="ctr">
              <a:defRPr/>
            </a:pPr>
            <a:r>
              <a:rPr lang="en-US" sz="2400" u="none" dirty="0">
                <a:latin typeface="+mj-lt"/>
              </a:rPr>
              <a:t>Challenge: Understand How Bacteria can be Used </a:t>
            </a:r>
          </a:p>
          <a:p>
            <a:pPr algn="ctr">
              <a:defRPr/>
            </a:pPr>
            <a:r>
              <a:rPr lang="en-US" sz="2400" u="none" dirty="0">
                <a:latin typeface="+mj-lt"/>
              </a:rPr>
              <a:t>In a Biotechnology for Cr(VI) Reduction for Detoxification</a:t>
            </a:r>
          </a:p>
        </p:txBody>
      </p:sp>
      <p:sp>
        <p:nvSpPr>
          <p:cNvPr id="17" name="TextBox 16"/>
          <p:cNvSpPr txBox="1"/>
          <p:nvPr/>
        </p:nvSpPr>
        <p:spPr bwMode="auto">
          <a:xfrm>
            <a:off x="633413" y="2073275"/>
            <a:ext cx="2336800" cy="708025"/>
          </a:xfrm>
          <a:prstGeom prst="rect">
            <a:avLst/>
          </a:prstGeom>
          <a:noFill/>
        </p:spPr>
        <p:txBody>
          <a:bodyPr wrap="none">
            <a:spAutoFit/>
          </a:bodyPr>
          <a:lstStyle/>
          <a:p>
            <a:pPr algn="ctr">
              <a:defRPr/>
            </a:pPr>
            <a:r>
              <a:rPr lang="en-US" u="none" dirty="0">
                <a:latin typeface="+mj-lt"/>
              </a:rPr>
              <a:t>Microbial reduction</a:t>
            </a:r>
          </a:p>
          <a:p>
            <a:pPr algn="ctr">
              <a:defRPr/>
            </a:pPr>
            <a:r>
              <a:rPr lang="en-US" u="none" dirty="0">
                <a:latin typeface="+mj-lt"/>
              </a:rPr>
              <a:t>of Cr(VI) to Cr(III)</a:t>
            </a:r>
          </a:p>
        </p:txBody>
      </p:sp>
      <p:sp>
        <p:nvSpPr>
          <p:cNvPr id="18" name="TextBox 17"/>
          <p:cNvSpPr txBox="1"/>
          <p:nvPr/>
        </p:nvSpPr>
        <p:spPr bwMode="auto">
          <a:xfrm>
            <a:off x="831850" y="3894138"/>
            <a:ext cx="8012113" cy="2246312"/>
          </a:xfrm>
          <a:prstGeom prst="rect">
            <a:avLst/>
          </a:prstGeom>
          <a:noFill/>
        </p:spPr>
        <p:txBody>
          <a:bodyPr>
            <a:spAutoFit/>
          </a:bodyPr>
          <a:lstStyle/>
          <a:p>
            <a:pPr>
              <a:defRPr/>
            </a:pPr>
            <a:r>
              <a:rPr lang="en-US" u="none" dirty="0">
                <a:latin typeface="+mj-lt"/>
              </a:rPr>
              <a:t>The goal was to develop a biotechnical approach employing bacteria</a:t>
            </a:r>
          </a:p>
          <a:p>
            <a:pPr>
              <a:defRPr/>
            </a:pPr>
            <a:r>
              <a:rPr lang="en-US" u="none" dirty="0">
                <a:latin typeface="+mj-lt"/>
              </a:rPr>
              <a:t>to chemically reduce toxic, soluble Cr(VI) to the much less toxic and less soluble Cr(III).  Industrial collaborators had simple operational requirements; turn it on, plug it in and walk away. This meant that the bioprocess could not be complex, like the use of pure cultures. Instead the technology had to rely on microbial ecology and incorporate robust and adaptive cultures.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5816600" y="3236913"/>
            <a:ext cx="3055938" cy="18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19" name="Group 2"/>
          <p:cNvGrpSpPr>
            <a:grpSpLocks/>
          </p:cNvGrpSpPr>
          <p:nvPr/>
        </p:nvGrpSpPr>
        <p:grpSpPr bwMode="auto">
          <a:xfrm>
            <a:off x="549275" y="1003300"/>
            <a:ext cx="3011488" cy="1865313"/>
            <a:chOff x="850900" y="1068388"/>
            <a:chExt cx="3467100" cy="2236787"/>
          </a:xfrm>
        </p:grpSpPr>
        <p:pic>
          <p:nvPicPr>
            <p:cNvPr id="92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1074738"/>
              <a:ext cx="3467100" cy="223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2" name="Rectangle 2"/>
            <p:cNvSpPr>
              <a:spLocks noChangeArrowheads="1"/>
            </p:cNvSpPr>
            <p:nvPr/>
          </p:nvSpPr>
          <p:spPr bwMode="auto">
            <a:xfrm>
              <a:off x="850900" y="1068388"/>
              <a:ext cx="3467100" cy="2230437"/>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grpSp>
      <p:grpSp>
        <p:nvGrpSpPr>
          <p:cNvPr id="9220" name="Group 3"/>
          <p:cNvGrpSpPr>
            <a:grpSpLocks/>
          </p:cNvGrpSpPr>
          <p:nvPr/>
        </p:nvGrpSpPr>
        <p:grpSpPr bwMode="auto">
          <a:xfrm>
            <a:off x="5802313" y="1008063"/>
            <a:ext cx="2957512" cy="1860550"/>
            <a:chOff x="5092700" y="1068388"/>
            <a:chExt cx="3494088" cy="2268537"/>
          </a:xfrm>
        </p:grpSpPr>
        <p:pic>
          <p:nvPicPr>
            <p:cNvPr id="922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2700" y="1068388"/>
              <a:ext cx="3494088"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2700" y="1074738"/>
              <a:ext cx="3494088"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673100" y="306388"/>
            <a:ext cx="7958138" cy="461962"/>
          </a:xfrm>
          <a:prstGeom prst="rect">
            <a:avLst/>
          </a:prstGeom>
          <a:noFill/>
        </p:spPr>
        <p:txBody>
          <a:bodyPr wrap="none">
            <a:spAutoFit/>
          </a:bodyPr>
          <a:lstStyle/>
          <a:p>
            <a:pPr algn="ctr">
              <a:defRPr/>
            </a:pPr>
            <a:r>
              <a:rPr lang="en-US" sz="2400" b="1" u="none" dirty="0">
                <a:latin typeface="+mj-lt"/>
              </a:rPr>
              <a:t>Establishing the Ubiquity of Cr(VI) Reducing Bacteria</a:t>
            </a:r>
          </a:p>
        </p:txBody>
      </p:sp>
      <p:sp>
        <p:nvSpPr>
          <p:cNvPr id="2" name="TextBox 1"/>
          <p:cNvSpPr txBox="1"/>
          <p:nvPr/>
        </p:nvSpPr>
        <p:spPr>
          <a:xfrm>
            <a:off x="5816600" y="5160963"/>
            <a:ext cx="3327400" cy="1016000"/>
          </a:xfrm>
          <a:prstGeom prst="rect">
            <a:avLst/>
          </a:prstGeom>
          <a:noFill/>
        </p:spPr>
        <p:txBody>
          <a:bodyPr>
            <a:spAutoFit/>
          </a:bodyPr>
          <a:lstStyle/>
          <a:p>
            <a:pPr>
              <a:defRPr/>
            </a:pPr>
            <a:r>
              <a:rPr lang="en-US" sz="1200" b="1" u="none" dirty="0" err="1">
                <a:latin typeface="+mj-lt"/>
              </a:rPr>
              <a:t>Appl.Microbiol</a:t>
            </a:r>
            <a:r>
              <a:rPr lang="en-US" sz="1200" b="1" u="none" dirty="0">
                <a:latin typeface="+mj-lt"/>
              </a:rPr>
              <a:t>. </a:t>
            </a:r>
            <a:r>
              <a:rPr lang="en-US" sz="1200" b="1" u="none" dirty="0" err="1">
                <a:latin typeface="+mj-lt"/>
              </a:rPr>
              <a:t>Biotechnol</a:t>
            </a:r>
            <a:r>
              <a:rPr lang="en-US" sz="1200" b="1" u="none" dirty="0">
                <a:latin typeface="+mj-lt"/>
              </a:rPr>
              <a:t>. 44:683-688</a:t>
            </a:r>
          </a:p>
          <a:p>
            <a:pPr>
              <a:defRPr/>
            </a:pPr>
            <a:r>
              <a:rPr lang="en-US" sz="1200" b="1" u="none" dirty="0">
                <a:latin typeface="+mj-lt"/>
              </a:rPr>
              <a:t>J. Environ. Eng. 124:449-455</a:t>
            </a:r>
          </a:p>
          <a:p>
            <a:pPr>
              <a:defRPr/>
            </a:pPr>
            <a:endParaRPr lang="en-US" sz="1200" b="1" u="none" dirty="0">
              <a:latin typeface="+mj-lt"/>
            </a:endParaRPr>
          </a:p>
          <a:p>
            <a:pPr>
              <a:defRPr/>
            </a:pPr>
            <a:r>
              <a:rPr lang="en-US" sz="1200" b="1" u="none" dirty="0" err="1">
                <a:latin typeface="+mj-lt"/>
              </a:rPr>
              <a:t>Biotechnol</a:t>
            </a:r>
            <a:r>
              <a:rPr lang="en-US" sz="1200" b="1" u="none" dirty="0">
                <a:latin typeface="+mj-lt"/>
              </a:rPr>
              <a:t>. </a:t>
            </a:r>
            <a:r>
              <a:rPr lang="en-US" sz="1200" b="1" u="none" dirty="0" err="1">
                <a:latin typeface="+mj-lt"/>
              </a:rPr>
              <a:t>Lett</a:t>
            </a:r>
            <a:r>
              <a:rPr lang="en-US" sz="1200" b="1" u="none" dirty="0">
                <a:latin typeface="+mj-lt"/>
              </a:rPr>
              <a:t>. 19:691-694</a:t>
            </a:r>
          </a:p>
          <a:p>
            <a:pPr>
              <a:defRPr/>
            </a:pPr>
            <a:r>
              <a:rPr lang="en-US" sz="1200" b="1" u="none" dirty="0">
                <a:latin typeface="+mj-lt"/>
              </a:rPr>
              <a:t>Appl. </a:t>
            </a:r>
            <a:r>
              <a:rPr lang="en-US" sz="1200" b="1" u="none" dirty="0" err="1">
                <a:latin typeface="+mj-lt"/>
              </a:rPr>
              <a:t>Biochem</a:t>
            </a:r>
            <a:r>
              <a:rPr lang="en-US" sz="1200" b="1" u="none" dirty="0">
                <a:latin typeface="+mj-lt"/>
              </a:rPr>
              <a:t>. </a:t>
            </a:r>
            <a:r>
              <a:rPr lang="en-US" sz="1200" b="1" u="none" dirty="0" err="1">
                <a:latin typeface="+mj-lt"/>
              </a:rPr>
              <a:t>Biotechnol</a:t>
            </a:r>
            <a:r>
              <a:rPr lang="en-US" sz="1200" b="1" u="none" dirty="0">
                <a:latin typeface="+mj-lt"/>
              </a:rPr>
              <a:t>. 63-65:855-864 </a:t>
            </a:r>
          </a:p>
        </p:txBody>
      </p:sp>
      <p:pic>
        <p:nvPicPr>
          <p:cNvPr id="9223"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9350" y="1460500"/>
            <a:ext cx="2112963"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bwMode="auto">
          <a:xfrm>
            <a:off x="420688" y="3054350"/>
            <a:ext cx="4124325" cy="2800350"/>
          </a:xfrm>
          <a:prstGeom prst="rect">
            <a:avLst/>
          </a:prstGeom>
          <a:noFill/>
        </p:spPr>
        <p:txBody>
          <a:bodyPr>
            <a:spAutoFit/>
          </a:bodyPr>
          <a:lstStyle/>
          <a:p>
            <a:pPr>
              <a:defRPr/>
            </a:pPr>
            <a:r>
              <a:rPr lang="en-US" sz="1600" u="none" dirty="0">
                <a:latin typeface="+mj-lt"/>
              </a:rPr>
              <a:t>Isolating Cr(VI) reducing cultures from contaminated environments (a) was the first step to show that some environmental bacteria can adapt to use Cr(VI) as a terminal electron acceptor (b). Demonstrating that Cr(VI) reducing bacteria can be selected from pristine environments (c) showed that Cr(VI) resistance and reduction is common and bacteria from any environment can be used in a robust Cr(VI) reducing bioreactor (d).</a:t>
            </a:r>
          </a:p>
        </p:txBody>
      </p:sp>
      <p:sp>
        <p:nvSpPr>
          <p:cNvPr id="9225" name="TextBox 2"/>
          <p:cNvSpPr txBox="1">
            <a:spLocks noChangeArrowheads="1"/>
          </p:cNvSpPr>
          <p:nvPr/>
        </p:nvSpPr>
        <p:spPr bwMode="auto">
          <a:xfrm>
            <a:off x="3262313" y="1022350"/>
            <a:ext cx="29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2000" u="none">
                <a:solidFill>
                  <a:schemeClr val="bg1"/>
                </a:solidFill>
                <a:latin typeface="Times" pitchFamily="18" charset="0"/>
              </a:rPr>
              <a:t>a</a:t>
            </a:r>
          </a:p>
        </p:txBody>
      </p:sp>
      <p:sp>
        <p:nvSpPr>
          <p:cNvPr id="9226" name="TextBox 13"/>
          <p:cNvSpPr txBox="1">
            <a:spLocks noChangeArrowheads="1"/>
          </p:cNvSpPr>
          <p:nvPr/>
        </p:nvSpPr>
        <p:spPr bwMode="auto">
          <a:xfrm>
            <a:off x="5243513" y="1052513"/>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2000" u="none">
                <a:solidFill>
                  <a:schemeClr val="bg1"/>
                </a:solidFill>
                <a:latin typeface="Times" pitchFamily="18" charset="0"/>
              </a:rPr>
              <a:t>b</a:t>
            </a:r>
          </a:p>
        </p:txBody>
      </p:sp>
      <p:sp>
        <p:nvSpPr>
          <p:cNvPr id="9227" name="TextBox 14"/>
          <p:cNvSpPr txBox="1">
            <a:spLocks noChangeArrowheads="1"/>
          </p:cNvSpPr>
          <p:nvPr/>
        </p:nvSpPr>
        <p:spPr bwMode="auto">
          <a:xfrm>
            <a:off x="8447088" y="1035050"/>
            <a:ext cx="2984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2000" u="none">
                <a:latin typeface="Times" pitchFamily="18" charset="0"/>
              </a:rPr>
              <a:t>c</a:t>
            </a:r>
          </a:p>
        </p:txBody>
      </p:sp>
      <p:sp>
        <p:nvSpPr>
          <p:cNvPr id="9228" name="TextBox 15"/>
          <p:cNvSpPr txBox="1">
            <a:spLocks noChangeArrowheads="1"/>
          </p:cNvSpPr>
          <p:nvPr/>
        </p:nvSpPr>
        <p:spPr bwMode="auto">
          <a:xfrm>
            <a:off x="8618538" y="3136900"/>
            <a:ext cx="376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2000" u="none">
                <a:latin typeface="Times" pitchFamily="18" charset="0"/>
              </a:rPr>
              <a:t>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8"/>
          <p:cNvSpPr>
            <a:spLocks noChangeArrowheads="1"/>
          </p:cNvSpPr>
          <p:nvPr/>
        </p:nvSpPr>
        <p:spPr bwMode="auto">
          <a:xfrm>
            <a:off x="2927350" y="2381250"/>
            <a:ext cx="833438"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10243" name="AutoShape 9"/>
          <p:cNvSpPr>
            <a:spLocks noChangeArrowheads="1"/>
          </p:cNvSpPr>
          <p:nvPr/>
        </p:nvSpPr>
        <p:spPr bwMode="auto">
          <a:xfrm>
            <a:off x="5715000" y="2392363"/>
            <a:ext cx="833438"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10244" name="AutoShape 10"/>
          <p:cNvSpPr>
            <a:spLocks noChangeArrowheads="1"/>
          </p:cNvSpPr>
          <p:nvPr/>
        </p:nvSpPr>
        <p:spPr bwMode="auto">
          <a:xfrm>
            <a:off x="4797425" y="2390775"/>
            <a:ext cx="833438" cy="238125"/>
          </a:xfrm>
          <a:prstGeom prst="rightArrow">
            <a:avLst>
              <a:gd name="adj1" fmla="val 50000"/>
              <a:gd name="adj2" fmla="val 663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endParaRPr lang="en-US" altLang="en-US" sz="2000">
              <a:latin typeface="Times" pitchFamily="18" charset="0"/>
            </a:endParaRPr>
          </a:p>
        </p:txBody>
      </p:sp>
      <p:sp>
        <p:nvSpPr>
          <p:cNvPr id="10245" name="AutoShape 21"/>
          <p:cNvSpPr>
            <a:spLocks noChangeArrowheads="1"/>
          </p:cNvSpPr>
          <p:nvPr/>
        </p:nvSpPr>
        <p:spPr bwMode="auto">
          <a:xfrm rot="8563228" flipH="1" flipV="1">
            <a:off x="5527675" y="2025650"/>
            <a:ext cx="955675" cy="23971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4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99111">
            <a:off x="5528470" y="2570956"/>
            <a:ext cx="741362"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6802438" y="2351088"/>
            <a:ext cx="1665287" cy="400050"/>
          </a:xfrm>
          <a:prstGeom prst="rect">
            <a:avLst/>
          </a:prstGeom>
          <a:noFill/>
        </p:spPr>
        <p:txBody>
          <a:bodyPr wrap="none">
            <a:spAutoFit/>
          </a:bodyPr>
          <a:lstStyle/>
          <a:p>
            <a:pPr algn="ctr">
              <a:defRPr/>
            </a:pPr>
            <a:r>
              <a:rPr lang="en-US" u="none" dirty="0">
                <a:latin typeface="+mj-lt"/>
              </a:rPr>
              <a:t>Groundwater</a:t>
            </a:r>
          </a:p>
        </p:txBody>
      </p:sp>
      <p:sp>
        <p:nvSpPr>
          <p:cNvPr id="7" name="Rectangle 6"/>
          <p:cNvSpPr/>
          <p:nvPr/>
        </p:nvSpPr>
        <p:spPr bwMode="auto">
          <a:xfrm>
            <a:off x="6559550" y="1503363"/>
            <a:ext cx="1528763" cy="708025"/>
          </a:xfrm>
          <a:prstGeom prst="rect">
            <a:avLst/>
          </a:prstGeom>
        </p:spPr>
        <p:txBody>
          <a:bodyPr wrap="none">
            <a:spAutoFit/>
          </a:bodyPr>
          <a:lstStyle/>
          <a:p>
            <a:pPr algn="ctr">
              <a:defRPr/>
            </a:pPr>
            <a:r>
              <a:rPr lang="en-US" u="none" dirty="0">
                <a:latin typeface="+mj-lt"/>
              </a:rPr>
              <a:t>Industrial </a:t>
            </a:r>
          </a:p>
          <a:p>
            <a:pPr algn="ctr">
              <a:defRPr/>
            </a:pPr>
            <a:r>
              <a:rPr lang="en-US" u="none" dirty="0">
                <a:latin typeface="+mj-lt"/>
              </a:rPr>
              <a:t>Wastewater</a:t>
            </a:r>
          </a:p>
        </p:txBody>
      </p:sp>
      <p:sp>
        <p:nvSpPr>
          <p:cNvPr id="8" name="TextBox 7"/>
          <p:cNvSpPr txBox="1"/>
          <p:nvPr/>
        </p:nvSpPr>
        <p:spPr bwMode="auto">
          <a:xfrm>
            <a:off x="6327775" y="2854325"/>
            <a:ext cx="2282825" cy="708025"/>
          </a:xfrm>
          <a:prstGeom prst="rect">
            <a:avLst/>
          </a:prstGeom>
          <a:noFill/>
        </p:spPr>
        <p:txBody>
          <a:bodyPr wrap="none">
            <a:spAutoFit/>
          </a:bodyPr>
          <a:lstStyle/>
          <a:p>
            <a:pPr algn="ctr">
              <a:defRPr/>
            </a:pPr>
            <a:r>
              <a:rPr lang="en-US" u="none" dirty="0">
                <a:latin typeface="+mj-lt"/>
              </a:rPr>
              <a:t>Contaminated Soil</a:t>
            </a:r>
          </a:p>
          <a:p>
            <a:pPr algn="ctr">
              <a:defRPr/>
            </a:pPr>
            <a:r>
              <a:rPr lang="en-US" u="none" dirty="0">
                <a:latin typeface="+mj-lt"/>
              </a:rPr>
              <a:t>or Sediments</a:t>
            </a:r>
          </a:p>
        </p:txBody>
      </p:sp>
      <p:sp>
        <p:nvSpPr>
          <p:cNvPr id="10" name="TextBox 9"/>
          <p:cNvSpPr txBox="1"/>
          <p:nvPr/>
        </p:nvSpPr>
        <p:spPr>
          <a:xfrm>
            <a:off x="412750" y="377825"/>
            <a:ext cx="8318500" cy="831850"/>
          </a:xfrm>
          <a:prstGeom prst="rect">
            <a:avLst/>
          </a:prstGeom>
          <a:noFill/>
        </p:spPr>
        <p:txBody>
          <a:bodyPr wrap="none">
            <a:spAutoFit/>
          </a:bodyPr>
          <a:lstStyle/>
          <a:p>
            <a:pPr algn="ctr">
              <a:defRPr/>
            </a:pPr>
            <a:r>
              <a:rPr lang="en-US" sz="2400" u="none" dirty="0">
                <a:latin typeface="+mj-lt"/>
              </a:rPr>
              <a:t>Challenge met: Exploiting the ubiquity of Cr(VI) reducing</a:t>
            </a:r>
          </a:p>
          <a:p>
            <a:pPr algn="ctr">
              <a:defRPr/>
            </a:pPr>
            <a:r>
              <a:rPr lang="en-US" sz="2400" u="none" dirty="0">
                <a:latin typeface="+mj-lt"/>
              </a:rPr>
              <a:t>bacteria provided a foundation for technology development </a:t>
            </a:r>
          </a:p>
        </p:txBody>
      </p:sp>
      <p:sp>
        <p:nvSpPr>
          <p:cNvPr id="17" name="TextBox 16"/>
          <p:cNvSpPr txBox="1"/>
          <p:nvPr/>
        </p:nvSpPr>
        <p:spPr bwMode="auto">
          <a:xfrm>
            <a:off x="542925" y="2176463"/>
            <a:ext cx="2336800" cy="708025"/>
          </a:xfrm>
          <a:prstGeom prst="rect">
            <a:avLst/>
          </a:prstGeom>
          <a:noFill/>
        </p:spPr>
        <p:txBody>
          <a:bodyPr wrap="none">
            <a:spAutoFit/>
          </a:bodyPr>
          <a:lstStyle/>
          <a:p>
            <a:pPr algn="ctr">
              <a:defRPr/>
            </a:pPr>
            <a:r>
              <a:rPr lang="en-US" u="none" dirty="0">
                <a:latin typeface="+mj-lt"/>
              </a:rPr>
              <a:t>Microbial reduction</a:t>
            </a:r>
          </a:p>
          <a:p>
            <a:pPr algn="ctr">
              <a:defRPr/>
            </a:pPr>
            <a:r>
              <a:rPr lang="en-US" u="none" dirty="0">
                <a:latin typeface="+mj-lt"/>
              </a:rPr>
              <a:t>of Cr(VI) to Cr(III)</a:t>
            </a:r>
          </a:p>
        </p:txBody>
      </p:sp>
      <p:sp>
        <p:nvSpPr>
          <p:cNvPr id="18" name="TextBox 17"/>
          <p:cNvSpPr txBox="1"/>
          <p:nvPr/>
        </p:nvSpPr>
        <p:spPr bwMode="auto">
          <a:xfrm>
            <a:off x="935038" y="4573588"/>
            <a:ext cx="8012112" cy="1631950"/>
          </a:xfrm>
          <a:prstGeom prst="rect">
            <a:avLst/>
          </a:prstGeom>
          <a:noFill/>
        </p:spPr>
        <p:txBody>
          <a:bodyPr>
            <a:spAutoFit/>
          </a:bodyPr>
          <a:lstStyle/>
          <a:p>
            <a:pPr>
              <a:defRPr/>
            </a:pPr>
            <a:r>
              <a:rPr lang="en-US" u="none" dirty="0">
                <a:latin typeface="+mj-lt"/>
              </a:rPr>
              <a:t>The discovery that Cr(VI) reducing bacteria are common in the environment allowed us to develop a bioprocessing strategy where we allowed a Cr(VI) environment to select for Cr(VI) reducers.  Non Cr(VI) reducers were out competed.  So, pure cultures are not needed and the microbial community is self regulating.                </a:t>
            </a:r>
          </a:p>
        </p:txBody>
      </p:sp>
      <p:sp>
        <p:nvSpPr>
          <p:cNvPr id="14" name="TextBox 13"/>
          <p:cNvSpPr txBox="1"/>
          <p:nvPr/>
        </p:nvSpPr>
        <p:spPr bwMode="auto">
          <a:xfrm>
            <a:off x="3022600" y="2030413"/>
            <a:ext cx="2305050" cy="1323975"/>
          </a:xfrm>
          <a:prstGeom prst="rect">
            <a:avLst/>
          </a:prstGeom>
          <a:noFill/>
        </p:spPr>
        <p:txBody>
          <a:bodyPr wrap="none">
            <a:spAutoFit/>
          </a:bodyPr>
          <a:lstStyle/>
          <a:p>
            <a:pPr algn="ctr">
              <a:defRPr/>
            </a:pPr>
            <a:r>
              <a:rPr lang="en-US" u="none" dirty="0">
                <a:solidFill>
                  <a:srgbClr val="FFFF00"/>
                </a:solidFill>
                <a:latin typeface="+mj-lt"/>
              </a:rPr>
              <a:t>Ubiquity</a:t>
            </a:r>
          </a:p>
          <a:p>
            <a:pPr algn="ctr">
              <a:defRPr/>
            </a:pPr>
            <a:r>
              <a:rPr lang="en-US" u="none" dirty="0">
                <a:solidFill>
                  <a:srgbClr val="FFFF00"/>
                </a:solidFill>
                <a:latin typeface="+mj-lt"/>
              </a:rPr>
              <a:t>of</a:t>
            </a:r>
          </a:p>
          <a:p>
            <a:pPr algn="ctr">
              <a:defRPr/>
            </a:pPr>
            <a:r>
              <a:rPr lang="en-US" u="none" dirty="0">
                <a:solidFill>
                  <a:srgbClr val="FFFF00"/>
                </a:solidFill>
                <a:latin typeface="+mj-lt"/>
              </a:rPr>
              <a:t>Cr(VI) reducers</a:t>
            </a:r>
          </a:p>
          <a:p>
            <a:pPr algn="ctr">
              <a:defRPr/>
            </a:pPr>
            <a:r>
              <a:rPr lang="en-US" u="none" dirty="0">
                <a:solidFill>
                  <a:srgbClr val="FFFF00"/>
                </a:solidFill>
                <a:latin typeface="+mj-lt"/>
              </a:rPr>
              <a:t>In the environment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113" y="984250"/>
            <a:ext cx="2897187"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2875" y="187325"/>
            <a:ext cx="8839200" cy="400050"/>
          </a:xfrm>
          <a:prstGeom prst="rect">
            <a:avLst/>
          </a:prstGeom>
          <a:noFill/>
        </p:spPr>
        <p:txBody>
          <a:bodyPr>
            <a:spAutoFit/>
          </a:bodyPr>
          <a:lstStyle/>
          <a:p>
            <a:pPr algn="ctr">
              <a:defRPr/>
            </a:pPr>
            <a:r>
              <a:rPr lang="en-US" b="1" u="none" dirty="0">
                <a:latin typeface="+mj-lt"/>
              </a:rPr>
              <a:t>Microbial Ecology Studies and Bioreactor Proof-of-Principal</a:t>
            </a:r>
          </a:p>
        </p:txBody>
      </p:sp>
      <p:sp>
        <p:nvSpPr>
          <p:cNvPr id="5" name="TextBox 4"/>
          <p:cNvSpPr txBox="1"/>
          <p:nvPr/>
        </p:nvSpPr>
        <p:spPr>
          <a:xfrm>
            <a:off x="6656388" y="5603875"/>
            <a:ext cx="2146300" cy="461963"/>
          </a:xfrm>
          <a:prstGeom prst="rect">
            <a:avLst/>
          </a:prstGeom>
          <a:noFill/>
        </p:spPr>
        <p:txBody>
          <a:bodyPr wrap="none">
            <a:spAutoFit/>
          </a:bodyPr>
          <a:lstStyle/>
          <a:p>
            <a:pPr>
              <a:defRPr/>
            </a:pPr>
            <a:r>
              <a:rPr lang="en-US" sz="1200" u="none" dirty="0">
                <a:latin typeface="+mj-lt"/>
              </a:rPr>
              <a:t>J. Ind. </a:t>
            </a:r>
            <a:r>
              <a:rPr lang="en-US" sz="1200" u="none" dirty="0" err="1">
                <a:latin typeface="+mj-lt"/>
              </a:rPr>
              <a:t>Microbiol</a:t>
            </a:r>
            <a:r>
              <a:rPr lang="en-US" sz="1200" u="none" dirty="0">
                <a:latin typeface="+mj-lt"/>
              </a:rPr>
              <a:t>. </a:t>
            </a:r>
            <a:r>
              <a:rPr lang="en-US" sz="1200" u="none" dirty="0" err="1">
                <a:latin typeface="+mj-lt"/>
              </a:rPr>
              <a:t>Biotechnol</a:t>
            </a:r>
            <a:r>
              <a:rPr lang="en-US" sz="1200" u="none" dirty="0">
                <a:latin typeface="+mj-lt"/>
              </a:rPr>
              <a:t>. </a:t>
            </a:r>
          </a:p>
          <a:p>
            <a:pPr>
              <a:defRPr/>
            </a:pPr>
            <a:r>
              <a:rPr lang="en-US" sz="1200" u="none" dirty="0">
                <a:latin typeface="+mj-lt"/>
              </a:rPr>
              <a:t>18:247-250 </a:t>
            </a:r>
          </a:p>
        </p:txBody>
      </p:sp>
      <p:pic>
        <p:nvPicPr>
          <p:cNvPr id="11269" name="Picture 5"/>
          <p:cNvPicPr>
            <a:picLocks noChangeAspect="1"/>
          </p:cNvPicPr>
          <p:nvPr/>
        </p:nvPicPr>
        <p:blipFill>
          <a:blip r:embed="rId3">
            <a:extLst>
              <a:ext uri="{28A0092B-C50C-407E-A947-70E740481C1C}">
                <a14:useLocalDpi xmlns:a14="http://schemas.microsoft.com/office/drawing/2010/main" val="0"/>
              </a:ext>
            </a:extLst>
          </a:blip>
          <a:srcRect t="17754" b="3371"/>
          <a:stretch>
            <a:fillRect/>
          </a:stretch>
        </p:blipFill>
        <p:spPr bwMode="auto">
          <a:xfrm>
            <a:off x="269875" y="984250"/>
            <a:ext cx="2244725"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344488" y="4249738"/>
            <a:ext cx="4697412" cy="1816100"/>
          </a:xfrm>
          <a:prstGeom prst="rect">
            <a:avLst/>
          </a:prstGeom>
          <a:noFill/>
        </p:spPr>
        <p:txBody>
          <a:bodyPr>
            <a:spAutoFit/>
          </a:bodyPr>
          <a:lstStyle/>
          <a:p>
            <a:pPr>
              <a:defRPr/>
            </a:pPr>
            <a:r>
              <a:rPr lang="en-US" sz="1600" u="none" dirty="0">
                <a:latin typeface="+mj-lt"/>
              </a:rPr>
              <a:t>Incorporating a mixed culture of Cr(VI)  reducing bacterial biofilm into a bioreactor (a) demonstrated that a robust mixed culture could be isolated from the environment. The mixed culture biofilm grew well across  a wide range of Cr(VI) concentrations (b) and reduced about 200 mg/l of Cr(VI) with a 48 hr. retention time (c).</a:t>
            </a:r>
          </a:p>
        </p:txBody>
      </p:sp>
      <p:pic>
        <p:nvPicPr>
          <p:cNvPr id="1127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400" y="984250"/>
            <a:ext cx="3089275"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TextBox 8"/>
          <p:cNvSpPr txBox="1">
            <a:spLocks noChangeArrowheads="1"/>
          </p:cNvSpPr>
          <p:nvPr/>
        </p:nvSpPr>
        <p:spPr bwMode="auto">
          <a:xfrm>
            <a:off x="2216150" y="981075"/>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a</a:t>
            </a:r>
          </a:p>
        </p:txBody>
      </p:sp>
      <p:sp>
        <p:nvSpPr>
          <p:cNvPr id="8201" name="TextBox 9"/>
          <p:cNvSpPr txBox="1">
            <a:spLocks noChangeArrowheads="1"/>
          </p:cNvSpPr>
          <p:nvPr/>
        </p:nvSpPr>
        <p:spPr bwMode="auto">
          <a:xfrm>
            <a:off x="5314950" y="981075"/>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b</a:t>
            </a:r>
          </a:p>
        </p:txBody>
      </p:sp>
      <p:sp>
        <p:nvSpPr>
          <p:cNvPr id="8202" name="TextBox 10"/>
          <p:cNvSpPr txBox="1">
            <a:spLocks noChangeArrowheads="1"/>
          </p:cNvSpPr>
          <p:nvPr/>
        </p:nvSpPr>
        <p:spPr bwMode="auto">
          <a:xfrm>
            <a:off x="8297863" y="88106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sz="2000" b="1" u="none" dirty="0" smtClean="0">
                <a:latin typeface="+mn-lt"/>
              </a:rPr>
              <a: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865188"/>
            <a:ext cx="2365375" cy="375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063" y="874713"/>
            <a:ext cx="4876800" cy="37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8075" y="336550"/>
            <a:ext cx="6918325" cy="400050"/>
          </a:xfrm>
          <a:prstGeom prst="rect">
            <a:avLst/>
          </a:prstGeom>
          <a:noFill/>
        </p:spPr>
        <p:txBody>
          <a:bodyPr>
            <a:spAutoFit/>
          </a:bodyPr>
          <a:lstStyle/>
          <a:p>
            <a:pPr algn="ctr">
              <a:defRPr/>
            </a:pPr>
            <a:r>
              <a:rPr lang="en-US" b="1" u="none" dirty="0">
                <a:latin typeface="+mj-lt"/>
              </a:rPr>
              <a:t>Microbial Ecology Studies and Bioreactor Field Study</a:t>
            </a:r>
          </a:p>
        </p:txBody>
      </p:sp>
      <p:sp>
        <p:nvSpPr>
          <p:cNvPr id="5" name="TextBox 4"/>
          <p:cNvSpPr txBox="1"/>
          <p:nvPr/>
        </p:nvSpPr>
        <p:spPr>
          <a:xfrm>
            <a:off x="7308850" y="5795963"/>
            <a:ext cx="1435100" cy="461962"/>
          </a:xfrm>
          <a:prstGeom prst="rect">
            <a:avLst/>
          </a:prstGeom>
          <a:noFill/>
        </p:spPr>
        <p:txBody>
          <a:bodyPr wrap="none">
            <a:spAutoFit/>
          </a:bodyPr>
          <a:lstStyle/>
          <a:p>
            <a:pPr>
              <a:defRPr/>
            </a:pPr>
            <a:r>
              <a:rPr lang="en-US" sz="1200" u="none" dirty="0" err="1">
                <a:latin typeface="+mj-lt"/>
              </a:rPr>
              <a:t>Vatten</a:t>
            </a:r>
            <a:r>
              <a:rPr lang="en-US" sz="1200" u="none" dirty="0">
                <a:latin typeface="+mj-lt"/>
              </a:rPr>
              <a:t> 53:245-251</a:t>
            </a:r>
          </a:p>
          <a:p>
            <a:pPr>
              <a:defRPr/>
            </a:pPr>
            <a:endParaRPr lang="en-US" sz="1200" u="none" dirty="0">
              <a:latin typeface="+mj-lt"/>
            </a:endParaRPr>
          </a:p>
        </p:txBody>
      </p:sp>
      <p:sp>
        <p:nvSpPr>
          <p:cNvPr id="6" name="TextBox 5"/>
          <p:cNvSpPr txBox="1"/>
          <p:nvPr/>
        </p:nvSpPr>
        <p:spPr bwMode="auto">
          <a:xfrm>
            <a:off x="577850" y="4716463"/>
            <a:ext cx="7875588" cy="1322387"/>
          </a:xfrm>
          <a:prstGeom prst="rect">
            <a:avLst/>
          </a:prstGeom>
          <a:noFill/>
        </p:spPr>
        <p:txBody>
          <a:bodyPr>
            <a:spAutoFit/>
          </a:bodyPr>
          <a:lstStyle/>
          <a:p>
            <a:pPr>
              <a:defRPr/>
            </a:pPr>
            <a:r>
              <a:rPr lang="en-US" sz="1600" u="none" dirty="0">
                <a:latin typeface="+mj-lt"/>
              </a:rPr>
              <a:t>Our technology was incorporated into a 30,000 liter industrial bioreactor to remove Cr(VI) from waste leachate at a chromium steel factory in Sweden.  Indigenous Cr(VI) reducing bacteria dominated the bioprocess that was fed acetate waste from a neighboring industry.  The resulting Cr(III) precipitated inside the bioreactor as a hydroxide.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6000">
              <a:schemeClr val="accent6">
                <a:lumMod val="75000"/>
              </a:schemeClr>
            </a:gs>
            <a:gs pos="100000">
              <a:srgbClr val="99CCFF"/>
            </a:gs>
            <a:gs pos="58000">
              <a:srgbClr val="CCCCFF"/>
            </a:gs>
          </a:gsLst>
          <a:lin ang="2700000" scaled="1"/>
          <a:tileRect/>
        </a:gra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0" i="0" u="sng"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sng"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10816</TotalTime>
  <Words>2563</Words>
  <Application>Microsoft Office PowerPoint</Application>
  <PresentationFormat>On-screen Show (4:3)</PresentationFormat>
  <Paragraphs>347</Paragraphs>
  <Slides>33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1" baseType="lpstr">
      <vt:lpstr>Times</vt:lpstr>
      <vt:lpstr>Arial</vt:lpstr>
      <vt:lpstr>Times New Roman</vt:lpstr>
      <vt:lpstr>SimSun</vt:lpstr>
      <vt:lpstr>Symbol</vt:lpstr>
      <vt:lpstr>Default Design</vt:lpstr>
      <vt:lpstr>Microsoft Excel Chart</vt:lpstr>
      <vt:lpstr>Microsoft Excel 97-2003 Worksheet</vt:lpstr>
      <vt:lpstr>PowerPoint Presentation</vt:lpstr>
      <vt:lpstr>PowerPoint Presentation</vt:lpstr>
      <vt:lpstr>Aerobic and Anaerobic Respiration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Growth and Pigment Production</vt:lpstr>
      <vt:lpstr>Electrochemistry of  Pyomelanin </vt:lpstr>
      <vt:lpstr>Pyomelanin Enhances Extracellular Electron Transfer</vt:lpstr>
      <vt:lpstr>PowerPoint Presentation</vt:lpstr>
      <vt:lpstr>PowerPoint Presentation</vt:lpstr>
      <vt:lpstr>Pigment Producing Microbes in Soil</vt:lpstr>
      <vt:lpstr>Pigment Producing Microbes in Soil</vt:lpstr>
      <vt:lpstr>Melanin Effects on U Immobilization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w0515</dc:creator>
  <cp:lastModifiedBy>kshitija-i</cp:lastModifiedBy>
  <cp:revision>343</cp:revision>
  <cp:lastPrinted>2011-03-26T14:58:09Z</cp:lastPrinted>
  <dcterms:created xsi:type="dcterms:W3CDTF">2002-08-20T17:43:36Z</dcterms:created>
  <dcterms:modified xsi:type="dcterms:W3CDTF">2014-09-19T08:34:47Z</dcterms:modified>
</cp:coreProperties>
</file>