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4" r:id="rId1"/>
    <p:sldMasterId id="2147484641" r:id="rId2"/>
  </p:sldMasterIdLst>
  <p:notesMasterIdLst>
    <p:notesMasterId r:id="rId36"/>
  </p:notesMasterIdLst>
  <p:sldIdLst>
    <p:sldId id="422" r:id="rId3"/>
    <p:sldId id="416" r:id="rId4"/>
    <p:sldId id="361" r:id="rId5"/>
    <p:sldId id="388" r:id="rId6"/>
    <p:sldId id="352" r:id="rId7"/>
    <p:sldId id="389" r:id="rId8"/>
    <p:sldId id="285" r:id="rId9"/>
    <p:sldId id="264" r:id="rId10"/>
    <p:sldId id="396" r:id="rId11"/>
    <p:sldId id="397" r:id="rId12"/>
    <p:sldId id="398" r:id="rId13"/>
    <p:sldId id="261" r:id="rId14"/>
    <p:sldId id="279" r:id="rId15"/>
    <p:sldId id="399" r:id="rId16"/>
    <p:sldId id="323" r:id="rId17"/>
    <p:sldId id="333" r:id="rId18"/>
    <p:sldId id="289" r:id="rId19"/>
    <p:sldId id="400" r:id="rId20"/>
    <p:sldId id="336" r:id="rId21"/>
    <p:sldId id="401" r:id="rId22"/>
    <p:sldId id="402" r:id="rId23"/>
    <p:sldId id="403" r:id="rId24"/>
    <p:sldId id="404" r:id="rId25"/>
    <p:sldId id="405" r:id="rId26"/>
    <p:sldId id="360" r:id="rId27"/>
    <p:sldId id="394" r:id="rId28"/>
    <p:sldId id="385" r:id="rId29"/>
    <p:sldId id="393" r:id="rId30"/>
    <p:sldId id="387" r:id="rId31"/>
    <p:sldId id="349" r:id="rId32"/>
    <p:sldId id="419" r:id="rId33"/>
    <p:sldId id="423" r:id="rId34"/>
    <p:sldId id="424" r:id="rId3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C038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44" y="-474"/>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6528"/>
    </p:cViewPr>
  </p:sorterViewPr>
  <p:notesViewPr>
    <p:cSldViewPr>
      <p:cViewPr varScale="1">
        <p:scale>
          <a:sx n="41" d="100"/>
          <a:sy n="41" d="100"/>
        </p:scale>
        <p:origin x="-2333"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9.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56AF9-C958-4551-BD71-0FE71CB474B8}"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zh-TW" altLang="en-US"/>
        </a:p>
      </dgm:t>
    </dgm:pt>
    <dgm:pt modelId="{378C884D-60A9-4177-B379-9DA55654D73F}">
      <dgm:prSet custT="1"/>
      <dgm:spPr/>
      <dgm:t>
        <a:bodyPr/>
        <a:lstStyle/>
        <a:p>
          <a:pPr rtl="0"/>
          <a:r>
            <a:rPr lang="en-GB" sz="2000" b="1" dirty="0" smtClean="0">
              <a:effectLst>
                <a:outerShdw blurRad="38100" dist="38100" dir="2700000" algn="tl">
                  <a:srgbClr val="000000">
                    <a:alpha val="43137"/>
                  </a:srgbClr>
                </a:outerShdw>
              </a:effectLst>
            </a:rPr>
            <a:t>Impaired Endothelial cells encourage the secretion of various molecules </a:t>
          </a:r>
          <a:r>
            <a:rPr lang="en-GB" sz="2400" b="1" dirty="0" smtClean="0">
              <a:effectLst>
                <a:outerShdw blurRad="38100" dist="38100" dir="2700000" algn="tl">
                  <a:srgbClr val="000000">
                    <a:alpha val="43137"/>
                  </a:srgbClr>
                </a:outerShdw>
              </a:effectLst>
            </a:rPr>
            <a:t>	</a:t>
          </a:r>
          <a:endParaRPr lang="zh-TW" sz="2400" dirty="0">
            <a:effectLst>
              <a:outerShdw blurRad="38100" dist="38100" dir="2700000" algn="tl">
                <a:srgbClr val="000000">
                  <a:alpha val="43137"/>
                </a:srgbClr>
              </a:outerShdw>
            </a:effectLst>
          </a:endParaRPr>
        </a:p>
      </dgm:t>
    </dgm:pt>
    <dgm:pt modelId="{9FD21A29-6D1E-4E62-BE80-F8D6F81EC7BE}" type="parTrans" cxnId="{6F51D03A-C847-4807-8C26-5E59FA2996D1}">
      <dgm:prSet/>
      <dgm:spPr/>
      <dgm:t>
        <a:bodyPr/>
        <a:lstStyle/>
        <a:p>
          <a:endParaRPr lang="zh-TW" altLang="en-US"/>
        </a:p>
      </dgm:t>
    </dgm:pt>
    <dgm:pt modelId="{2A162A3E-8039-4126-819D-6319FFD8FE33}" type="sibTrans" cxnId="{6F51D03A-C847-4807-8C26-5E59FA2996D1}">
      <dgm:prSet/>
      <dgm:spPr/>
      <dgm:t>
        <a:bodyPr/>
        <a:lstStyle/>
        <a:p>
          <a:endParaRPr lang="zh-TW" altLang="en-US"/>
        </a:p>
      </dgm:t>
    </dgm:pt>
    <dgm:pt modelId="{7CEDBA98-3098-4FF8-8746-AFF9AB7EF253}">
      <dgm:prSet/>
      <dgm:spPr/>
      <dgm:t>
        <a:bodyPr/>
        <a:lstStyle/>
        <a:p>
          <a:pPr rtl="0"/>
          <a:r>
            <a:rPr lang="en-GB" smtClean="0">
              <a:effectLst>
                <a:outerShdw blurRad="38100" dist="38100" dir="2700000" algn="tl">
                  <a:srgbClr val="000000">
                    <a:alpha val="43137"/>
                  </a:srgbClr>
                </a:outerShdw>
              </a:effectLst>
            </a:rPr>
            <a:t>A glycoprotein involved in haemostasis</a:t>
          </a:r>
          <a:endParaRPr lang="zh-TW" dirty="0">
            <a:effectLst>
              <a:outerShdw blurRad="38100" dist="38100" dir="2700000" algn="tl">
                <a:srgbClr val="000000">
                  <a:alpha val="43137"/>
                </a:srgbClr>
              </a:outerShdw>
            </a:effectLst>
          </a:endParaRPr>
        </a:p>
      </dgm:t>
    </dgm:pt>
    <dgm:pt modelId="{E253BBB6-40EA-4334-9694-AFE019039BBE}" type="parTrans" cxnId="{22962D4B-6B02-4D07-A7D2-E54928EEE361}">
      <dgm:prSet/>
      <dgm:spPr/>
      <dgm:t>
        <a:bodyPr/>
        <a:lstStyle/>
        <a:p>
          <a:endParaRPr lang="zh-TW" altLang="en-US"/>
        </a:p>
      </dgm:t>
    </dgm:pt>
    <dgm:pt modelId="{14DB40CC-7098-417F-BA51-2F2AD2979128}" type="sibTrans" cxnId="{22962D4B-6B02-4D07-A7D2-E54928EEE361}">
      <dgm:prSet/>
      <dgm:spPr/>
      <dgm:t>
        <a:bodyPr/>
        <a:lstStyle/>
        <a:p>
          <a:endParaRPr lang="zh-TW" altLang="en-US"/>
        </a:p>
      </dgm:t>
    </dgm:pt>
    <dgm:pt modelId="{787F68E9-0638-4C1A-B076-60F8892EBC05}">
      <dgm:prSet/>
      <dgm:spPr/>
      <dgm:t>
        <a:bodyPr/>
        <a:lstStyle/>
        <a:p>
          <a:pPr rtl="0"/>
          <a:r>
            <a:rPr lang="en-US" b="1" dirty="0" smtClean="0">
              <a:solidFill>
                <a:srgbClr val="FF0000"/>
              </a:solidFill>
              <a:effectLst/>
            </a:rPr>
            <a:t>Von </a:t>
          </a:r>
          <a:r>
            <a:rPr lang="en-US" b="1" dirty="0" err="1" smtClean="0">
              <a:solidFill>
                <a:srgbClr val="FF0000"/>
              </a:solidFill>
              <a:effectLst/>
            </a:rPr>
            <a:t>willebrand</a:t>
          </a:r>
          <a:r>
            <a:rPr lang="en-US" b="1" dirty="0" smtClean="0">
              <a:solidFill>
                <a:srgbClr val="FF0000"/>
              </a:solidFill>
              <a:effectLst/>
            </a:rPr>
            <a:t> factor</a:t>
          </a:r>
          <a:r>
            <a:rPr lang="en-GB" b="1" dirty="0" smtClean="0">
              <a:solidFill>
                <a:srgbClr val="FF0000"/>
              </a:solidFill>
              <a:effectLst/>
            </a:rPr>
            <a:t> (</a:t>
          </a:r>
          <a:r>
            <a:rPr lang="en-GB" b="1" dirty="0" err="1" smtClean="0">
              <a:solidFill>
                <a:srgbClr val="FF0000"/>
              </a:solidFill>
              <a:effectLst/>
            </a:rPr>
            <a:t>Mannucci</a:t>
          </a:r>
          <a:r>
            <a:rPr lang="en-GB" b="1" dirty="0" smtClean="0">
              <a:solidFill>
                <a:srgbClr val="FF0000"/>
              </a:solidFill>
              <a:effectLst/>
            </a:rPr>
            <a:t> PM et al, 1998) </a:t>
          </a:r>
          <a:endParaRPr lang="en-US" b="1" dirty="0">
            <a:solidFill>
              <a:srgbClr val="FF0000"/>
            </a:solidFill>
            <a:effectLst/>
          </a:endParaRPr>
        </a:p>
      </dgm:t>
    </dgm:pt>
    <dgm:pt modelId="{9ACAD5BE-2E4C-4EB1-B3EC-357CF5BF3711}" type="parTrans" cxnId="{1459FC55-CC0E-4BA3-AE80-773F649F71BB}">
      <dgm:prSet/>
      <dgm:spPr/>
      <dgm:t>
        <a:bodyPr/>
        <a:lstStyle/>
        <a:p>
          <a:endParaRPr lang="zh-TW" altLang="en-US"/>
        </a:p>
      </dgm:t>
    </dgm:pt>
    <dgm:pt modelId="{CCF3E5FC-06DE-4401-97A4-6803B8588646}" type="sibTrans" cxnId="{1459FC55-CC0E-4BA3-AE80-773F649F71BB}">
      <dgm:prSet/>
      <dgm:spPr/>
      <dgm:t>
        <a:bodyPr/>
        <a:lstStyle/>
        <a:p>
          <a:endParaRPr lang="zh-TW" altLang="en-US"/>
        </a:p>
      </dgm:t>
    </dgm:pt>
    <dgm:pt modelId="{38E465A6-C7D1-47E7-8E7A-CB822D4D588F}">
      <dgm:prSet/>
      <dgm:spPr/>
      <dgm:t>
        <a:bodyPr/>
        <a:lstStyle/>
        <a:p>
          <a:pPr rtl="0"/>
          <a:r>
            <a:rPr lang="en-US" dirty="0" smtClean="0">
              <a:effectLst>
                <a:outerShdw blurRad="38100" dist="38100" dir="2700000" algn="tl">
                  <a:srgbClr val="000000">
                    <a:alpha val="43137"/>
                  </a:srgbClr>
                </a:outerShdw>
              </a:effectLst>
            </a:rPr>
            <a:t>Markers of Inflammations</a:t>
          </a:r>
          <a:endParaRPr lang="zh-TW" dirty="0">
            <a:effectLst>
              <a:outerShdw blurRad="38100" dist="38100" dir="2700000" algn="tl">
                <a:srgbClr val="000000">
                  <a:alpha val="43137"/>
                </a:srgbClr>
              </a:outerShdw>
            </a:effectLst>
          </a:endParaRPr>
        </a:p>
      </dgm:t>
    </dgm:pt>
    <dgm:pt modelId="{466DB571-E7FF-442A-A8F4-5FED534666BE}" type="parTrans" cxnId="{A38EB6DA-75A0-4488-8302-012A5E57BAB5}">
      <dgm:prSet/>
      <dgm:spPr/>
      <dgm:t>
        <a:bodyPr/>
        <a:lstStyle/>
        <a:p>
          <a:endParaRPr lang="zh-TW" altLang="en-US"/>
        </a:p>
      </dgm:t>
    </dgm:pt>
    <dgm:pt modelId="{2C54C219-04A0-4A1A-A0DF-2D08BB4423A1}" type="sibTrans" cxnId="{A38EB6DA-75A0-4488-8302-012A5E57BAB5}">
      <dgm:prSet/>
      <dgm:spPr/>
      <dgm:t>
        <a:bodyPr/>
        <a:lstStyle/>
        <a:p>
          <a:endParaRPr lang="zh-TW" altLang="en-US"/>
        </a:p>
      </dgm:t>
    </dgm:pt>
    <dgm:pt modelId="{F70E2C32-D609-4CD4-B175-892D4F52C0B0}">
      <dgm:prSet/>
      <dgm:spPr/>
      <dgm:t>
        <a:bodyPr/>
        <a:lstStyle/>
        <a:p>
          <a:pPr rtl="0"/>
          <a:r>
            <a:rPr lang="en-GB" b="1" dirty="0" smtClean="0">
              <a:solidFill>
                <a:srgbClr val="FF0000"/>
              </a:solidFill>
              <a:effectLst/>
            </a:rPr>
            <a:t>C-reactive protein </a:t>
          </a:r>
          <a:endParaRPr lang="zh-TW" b="1" dirty="0">
            <a:solidFill>
              <a:srgbClr val="FF0000"/>
            </a:solidFill>
            <a:effectLst/>
          </a:endParaRPr>
        </a:p>
      </dgm:t>
    </dgm:pt>
    <dgm:pt modelId="{408D750B-C464-4433-91A0-A92256D5C2F5}" type="parTrans" cxnId="{C62940F8-7C81-4009-89E0-4FB897EF6B5F}">
      <dgm:prSet/>
      <dgm:spPr/>
      <dgm:t>
        <a:bodyPr/>
        <a:lstStyle/>
        <a:p>
          <a:endParaRPr lang="zh-TW" altLang="en-US"/>
        </a:p>
      </dgm:t>
    </dgm:pt>
    <dgm:pt modelId="{2003E12F-123D-43A9-A729-6DBBE5115B6C}" type="sibTrans" cxnId="{C62940F8-7C81-4009-89E0-4FB897EF6B5F}">
      <dgm:prSet/>
      <dgm:spPr/>
      <dgm:t>
        <a:bodyPr/>
        <a:lstStyle/>
        <a:p>
          <a:endParaRPr lang="zh-TW" altLang="en-US"/>
        </a:p>
      </dgm:t>
    </dgm:pt>
    <dgm:pt modelId="{B519E98D-C9F2-48BC-AF74-CA55DEAF6BCB}">
      <dgm:prSet/>
      <dgm:spPr/>
      <dgm:t>
        <a:bodyPr/>
        <a:lstStyle/>
        <a:p>
          <a:pPr rtl="0"/>
          <a:r>
            <a:rPr lang="en-GB" b="1" dirty="0" smtClean="0">
              <a:solidFill>
                <a:srgbClr val="FF0000"/>
              </a:solidFill>
              <a:effectLst/>
            </a:rPr>
            <a:t>Cytokines </a:t>
          </a:r>
          <a:endParaRPr lang="zh-TW" b="1" dirty="0">
            <a:solidFill>
              <a:srgbClr val="FF0000"/>
            </a:solidFill>
            <a:effectLst/>
          </a:endParaRPr>
        </a:p>
      </dgm:t>
    </dgm:pt>
    <dgm:pt modelId="{E8282E5A-9856-4067-B9B5-B2DA96556EAC}" type="parTrans" cxnId="{D2A72BB4-8C73-4E44-BF44-09F9C04224A9}">
      <dgm:prSet/>
      <dgm:spPr/>
      <dgm:t>
        <a:bodyPr/>
        <a:lstStyle/>
        <a:p>
          <a:endParaRPr lang="zh-TW" altLang="en-US"/>
        </a:p>
      </dgm:t>
    </dgm:pt>
    <dgm:pt modelId="{9888D526-4285-4C87-801D-D4BE129E0832}" type="sibTrans" cxnId="{D2A72BB4-8C73-4E44-BF44-09F9C04224A9}">
      <dgm:prSet/>
      <dgm:spPr/>
      <dgm:t>
        <a:bodyPr/>
        <a:lstStyle/>
        <a:p>
          <a:endParaRPr lang="zh-TW" altLang="en-US"/>
        </a:p>
      </dgm:t>
    </dgm:pt>
    <dgm:pt modelId="{A92BFDB2-36C8-4D13-A77E-345ABD895105}">
      <dgm:prSet/>
      <dgm:spPr/>
      <dgm:t>
        <a:bodyPr/>
        <a:lstStyle/>
        <a:p>
          <a:pPr rtl="0"/>
          <a:r>
            <a:rPr lang="en-GB" dirty="0" err="1" smtClean="0">
              <a:effectLst>
                <a:outerShdw blurRad="38100" dist="38100" dir="2700000" algn="tl">
                  <a:srgbClr val="000000">
                    <a:alpha val="43137"/>
                  </a:srgbClr>
                </a:outerShdw>
              </a:effectLst>
            </a:rPr>
            <a:t>Upregulated</a:t>
          </a:r>
          <a:r>
            <a:rPr lang="en-GB" dirty="0" smtClean="0">
              <a:effectLst>
                <a:outerShdw blurRad="38100" dist="38100" dir="2700000" algn="tl">
                  <a:srgbClr val="000000">
                    <a:alpha val="43137"/>
                  </a:srgbClr>
                </a:outerShdw>
              </a:effectLst>
            </a:rPr>
            <a:t> adhesion molecules and </a:t>
          </a:r>
          <a:r>
            <a:rPr lang="en-GB" dirty="0" err="1" smtClean="0">
              <a:effectLst>
                <a:outerShdw blurRad="38100" dist="38100" dir="2700000" algn="tl">
                  <a:srgbClr val="000000">
                    <a:alpha val="43137"/>
                  </a:srgbClr>
                </a:outerShdw>
              </a:effectLst>
            </a:rPr>
            <a:t>selectin</a:t>
          </a:r>
          <a:endParaRPr lang="zh-TW" dirty="0">
            <a:effectLst>
              <a:outerShdw blurRad="38100" dist="38100" dir="2700000" algn="tl">
                <a:srgbClr val="000000">
                  <a:alpha val="43137"/>
                </a:srgbClr>
              </a:outerShdw>
            </a:effectLst>
          </a:endParaRPr>
        </a:p>
      </dgm:t>
    </dgm:pt>
    <dgm:pt modelId="{60EA704C-109B-426A-B050-36D6F061FB91}" type="parTrans" cxnId="{E182E335-3F8C-4E24-8C40-3A46E445E1F2}">
      <dgm:prSet/>
      <dgm:spPr/>
      <dgm:t>
        <a:bodyPr/>
        <a:lstStyle/>
        <a:p>
          <a:endParaRPr lang="zh-TW" altLang="en-US"/>
        </a:p>
      </dgm:t>
    </dgm:pt>
    <dgm:pt modelId="{CDDB3E1C-AC80-4DD7-9AC2-E4D7E884E32D}" type="sibTrans" cxnId="{E182E335-3F8C-4E24-8C40-3A46E445E1F2}">
      <dgm:prSet/>
      <dgm:spPr/>
      <dgm:t>
        <a:bodyPr/>
        <a:lstStyle/>
        <a:p>
          <a:endParaRPr lang="zh-TW" altLang="en-US"/>
        </a:p>
      </dgm:t>
    </dgm:pt>
    <dgm:pt modelId="{BF007C65-EA69-4088-9A01-1932C2C9A028}">
      <dgm:prSet/>
      <dgm:spPr/>
      <dgm:t>
        <a:bodyPr/>
        <a:lstStyle/>
        <a:p>
          <a:pPr rtl="0"/>
          <a:r>
            <a:rPr lang="en-GB" b="1" dirty="0" smtClean="0">
              <a:solidFill>
                <a:srgbClr val="FF0000"/>
              </a:solidFill>
              <a:effectLst/>
            </a:rPr>
            <a:t>Intracellular adhesion molecule-1 (ICAM-1) </a:t>
          </a:r>
          <a:endParaRPr lang="zh-TW" b="1" dirty="0">
            <a:solidFill>
              <a:srgbClr val="FF0000"/>
            </a:solidFill>
            <a:effectLst/>
          </a:endParaRPr>
        </a:p>
      </dgm:t>
    </dgm:pt>
    <dgm:pt modelId="{573539E0-C788-4EFD-BD56-72E4AD9C9792}" type="parTrans" cxnId="{8620699A-E030-4B2F-A3C7-69FE3EC4359B}">
      <dgm:prSet/>
      <dgm:spPr/>
      <dgm:t>
        <a:bodyPr/>
        <a:lstStyle/>
        <a:p>
          <a:endParaRPr lang="zh-TW" altLang="en-US"/>
        </a:p>
      </dgm:t>
    </dgm:pt>
    <dgm:pt modelId="{1A35EBD9-054C-4643-96AF-7E0B363E62AF}" type="sibTrans" cxnId="{8620699A-E030-4B2F-A3C7-69FE3EC4359B}">
      <dgm:prSet/>
      <dgm:spPr/>
      <dgm:t>
        <a:bodyPr/>
        <a:lstStyle/>
        <a:p>
          <a:endParaRPr lang="zh-TW" altLang="en-US"/>
        </a:p>
      </dgm:t>
    </dgm:pt>
    <dgm:pt modelId="{507E0CD0-0DD2-4679-8D1A-67152956C17D}">
      <dgm:prSet/>
      <dgm:spPr/>
      <dgm:t>
        <a:bodyPr/>
        <a:lstStyle/>
        <a:p>
          <a:pPr rtl="0"/>
          <a:r>
            <a:rPr lang="en-GB" b="1" dirty="0" smtClean="0">
              <a:solidFill>
                <a:srgbClr val="FF0000"/>
              </a:solidFill>
              <a:effectLst/>
            </a:rPr>
            <a:t>Vascular cell adhesion molecule-1 (VCAM-1) </a:t>
          </a:r>
          <a:endParaRPr lang="zh-TW" b="1" dirty="0">
            <a:solidFill>
              <a:srgbClr val="FF0000"/>
            </a:solidFill>
            <a:effectLst/>
          </a:endParaRPr>
        </a:p>
      </dgm:t>
    </dgm:pt>
    <dgm:pt modelId="{D08BB12D-908B-4C8B-9F7E-D27CDE25D919}" type="parTrans" cxnId="{1A2CCD18-A226-4CD0-B26E-90ABE2F12A11}">
      <dgm:prSet/>
      <dgm:spPr/>
      <dgm:t>
        <a:bodyPr/>
        <a:lstStyle/>
        <a:p>
          <a:endParaRPr lang="zh-TW" altLang="en-US"/>
        </a:p>
      </dgm:t>
    </dgm:pt>
    <dgm:pt modelId="{486F46B7-0917-43E4-887E-FDA6147020FB}" type="sibTrans" cxnId="{1A2CCD18-A226-4CD0-B26E-90ABE2F12A11}">
      <dgm:prSet/>
      <dgm:spPr/>
      <dgm:t>
        <a:bodyPr/>
        <a:lstStyle/>
        <a:p>
          <a:endParaRPr lang="zh-TW" altLang="en-US"/>
        </a:p>
      </dgm:t>
    </dgm:pt>
    <dgm:pt modelId="{5D2D5067-9ABD-46F6-AA42-13B810FA9421}">
      <dgm:prSet/>
      <dgm:spPr/>
      <dgm:t>
        <a:bodyPr/>
        <a:lstStyle/>
        <a:p>
          <a:pPr rtl="0"/>
          <a:r>
            <a:rPr lang="en-GB" b="1" dirty="0" smtClean="0">
              <a:solidFill>
                <a:srgbClr val="FF0000"/>
              </a:solidFill>
              <a:effectLst/>
            </a:rPr>
            <a:t>E- or P- </a:t>
          </a:r>
          <a:r>
            <a:rPr lang="en-GB" b="1" dirty="0" err="1" smtClean="0">
              <a:solidFill>
                <a:srgbClr val="FF0000"/>
              </a:solidFill>
              <a:effectLst/>
            </a:rPr>
            <a:t>Selectin</a:t>
          </a:r>
          <a:endParaRPr lang="en-GB" b="1" dirty="0">
            <a:solidFill>
              <a:srgbClr val="FF0000"/>
            </a:solidFill>
            <a:effectLst/>
          </a:endParaRPr>
        </a:p>
      </dgm:t>
    </dgm:pt>
    <dgm:pt modelId="{F613DB88-D3B0-4FD9-8334-C09D4B15910C}" type="parTrans" cxnId="{C1BD01D6-EAAD-4A39-9489-318A3598AEDD}">
      <dgm:prSet/>
      <dgm:spPr/>
      <dgm:t>
        <a:bodyPr/>
        <a:lstStyle/>
        <a:p>
          <a:endParaRPr lang="zh-TW" altLang="en-US"/>
        </a:p>
      </dgm:t>
    </dgm:pt>
    <dgm:pt modelId="{D493119E-1080-4845-9DEA-1171E74019A1}" type="sibTrans" cxnId="{C1BD01D6-EAAD-4A39-9489-318A3598AEDD}">
      <dgm:prSet/>
      <dgm:spPr/>
      <dgm:t>
        <a:bodyPr/>
        <a:lstStyle/>
        <a:p>
          <a:endParaRPr lang="zh-TW" altLang="en-US"/>
        </a:p>
      </dgm:t>
    </dgm:pt>
    <dgm:pt modelId="{503C4341-AD31-4337-A5EC-8A1D4350089B}" type="pres">
      <dgm:prSet presAssocID="{E0056AF9-C958-4551-BD71-0FE71CB474B8}" presName="composite" presStyleCnt="0">
        <dgm:presLayoutVars>
          <dgm:chMax val="1"/>
          <dgm:dir/>
          <dgm:resizeHandles val="exact"/>
        </dgm:presLayoutVars>
      </dgm:prSet>
      <dgm:spPr/>
      <dgm:t>
        <a:bodyPr/>
        <a:lstStyle/>
        <a:p>
          <a:endParaRPr lang="zh-TW" altLang="en-US"/>
        </a:p>
      </dgm:t>
    </dgm:pt>
    <dgm:pt modelId="{01668C0B-1688-4B64-89C0-C0914B1E1709}" type="pres">
      <dgm:prSet presAssocID="{378C884D-60A9-4177-B379-9DA55654D73F}" presName="roof" presStyleLbl="dkBgShp" presStyleIdx="0" presStyleCnt="2"/>
      <dgm:spPr/>
      <dgm:t>
        <a:bodyPr/>
        <a:lstStyle/>
        <a:p>
          <a:endParaRPr lang="zh-TW" altLang="en-US"/>
        </a:p>
      </dgm:t>
    </dgm:pt>
    <dgm:pt modelId="{28F10226-FCF7-4209-9449-9A3CBC4F57E8}" type="pres">
      <dgm:prSet presAssocID="{378C884D-60A9-4177-B379-9DA55654D73F}" presName="pillars" presStyleCnt="0"/>
      <dgm:spPr/>
    </dgm:pt>
    <dgm:pt modelId="{FA7BFD31-1943-4855-8A5E-56ABEF853772}" type="pres">
      <dgm:prSet presAssocID="{378C884D-60A9-4177-B379-9DA55654D73F}" presName="pillar1" presStyleLbl="node1" presStyleIdx="0" presStyleCnt="3">
        <dgm:presLayoutVars>
          <dgm:bulletEnabled val="1"/>
        </dgm:presLayoutVars>
      </dgm:prSet>
      <dgm:spPr/>
      <dgm:t>
        <a:bodyPr/>
        <a:lstStyle/>
        <a:p>
          <a:endParaRPr lang="zh-TW" altLang="en-US"/>
        </a:p>
      </dgm:t>
    </dgm:pt>
    <dgm:pt modelId="{09E3299C-1805-4289-99AF-A5EAAA49A684}" type="pres">
      <dgm:prSet presAssocID="{38E465A6-C7D1-47E7-8E7A-CB822D4D588F}" presName="pillarX" presStyleLbl="node1" presStyleIdx="1" presStyleCnt="3">
        <dgm:presLayoutVars>
          <dgm:bulletEnabled val="1"/>
        </dgm:presLayoutVars>
      </dgm:prSet>
      <dgm:spPr/>
      <dgm:t>
        <a:bodyPr/>
        <a:lstStyle/>
        <a:p>
          <a:endParaRPr lang="zh-TW" altLang="en-US"/>
        </a:p>
      </dgm:t>
    </dgm:pt>
    <dgm:pt modelId="{4031C884-9ADD-4E9C-9408-756C9C1CA152}" type="pres">
      <dgm:prSet presAssocID="{A92BFDB2-36C8-4D13-A77E-345ABD895105}" presName="pillarX" presStyleLbl="node1" presStyleIdx="2" presStyleCnt="3">
        <dgm:presLayoutVars>
          <dgm:bulletEnabled val="1"/>
        </dgm:presLayoutVars>
      </dgm:prSet>
      <dgm:spPr/>
      <dgm:t>
        <a:bodyPr/>
        <a:lstStyle/>
        <a:p>
          <a:endParaRPr lang="zh-TW" altLang="en-US"/>
        </a:p>
      </dgm:t>
    </dgm:pt>
    <dgm:pt modelId="{2AAB9041-DE27-4669-8A3F-005A8990BB4C}" type="pres">
      <dgm:prSet presAssocID="{378C884D-60A9-4177-B379-9DA55654D73F}" presName="base" presStyleLbl="dkBgShp" presStyleIdx="1" presStyleCnt="2"/>
      <dgm:spPr/>
    </dgm:pt>
  </dgm:ptLst>
  <dgm:cxnLst>
    <dgm:cxn modelId="{1F832847-6139-DD43-AD00-FF64660DA560}" type="presOf" srcId="{507E0CD0-0DD2-4679-8D1A-67152956C17D}" destId="{4031C884-9ADD-4E9C-9408-756C9C1CA152}" srcOrd="0" destOrd="2" presId="urn:microsoft.com/office/officeart/2005/8/layout/hList3"/>
    <dgm:cxn modelId="{B2E624C7-79F9-9E4D-8646-6CD904D6D660}" type="presOf" srcId="{38E465A6-C7D1-47E7-8E7A-CB822D4D588F}" destId="{09E3299C-1805-4289-99AF-A5EAAA49A684}" srcOrd="0" destOrd="0" presId="urn:microsoft.com/office/officeart/2005/8/layout/hList3"/>
    <dgm:cxn modelId="{F50C15CA-C33A-6E45-A5A6-25088F43497F}" type="presOf" srcId="{B519E98D-C9F2-48BC-AF74-CA55DEAF6BCB}" destId="{09E3299C-1805-4289-99AF-A5EAAA49A684}" srcOrd="0" destOrd="2" presId="urn:microsoft.com/office/officeart/2005/8/layout/hList3"/>
    <dgm:cxn modelId="{1A2CCD18-A226-4CD0-B26E-90ABE2F12A11}" srcId="{A92BFDB2-36C8-4D13-A77E-345ABD895105}" destId="{507E0CD0-0DD2-4679-8D1A-67152956C17D}" srcOrd="1" destOrd="0" parTransId="{D08BB12D-908B-4C8B-9F7E-D27CDE25D919}" sibTransId="{486F46B7-0917-43E4-887E-FDA6147020FB}"/>
    <dgm:cxn modelId="{22962D4B-6B02-4D07-A7D2-E54928EEE361}" srcId="{378C884D-60A9-4177-B379-9DA55654D73F}" destId="{7CEDBA98-3098-4FF8-8746-AFF9AB7EF253}" srcOrd="0" destOrd="0" parTransId="{E253BBB6-40EA-4334-9694-AFE019039BBE}" sibTransId="{14DB40CC-7098-417F-BA51-2F2AD2979128}"/>
    <dgm:cxn modelId="{5766AC2B-C815-684A-A21F-4EBCC807B85F}" type="presOf" srcId="{F70E2C32-D609-4CD4-B175-892D4F52C0B0}" destId="{09E3299C-1805-4289-99AF-A5EAAA49A684}" srcOrd="0" destOrd="1" presId="urn:microsoft.com/office/officeart/2005/8/layout/hList3"/>
    <dgm:cxn modelId="{5F9AB505-AFFD-DE40-976C-EFD89252DA0A}" type="presOf" srcId="{E0056AF9-C958-4551-BD71-0FE71CB474B8}" destId="{503C4341-AD31-4337-A5EC-8A1D4350089B}" srcOrd="0" destOrd="0" presId="urn:microsoft.com/office/officeart/2005/8/layout/hList3"/>
    <dgm:cxn modelId="{A38EB6DA-75A0-4488-8302-012A5E57BAB5}" srcId="{378C884D-60A9-4177-B379-9DA55654D73F}" destId="{38E465A6-C7D1-47E7-8E7A-CB822D4D588F}" srcOrd="1" destOrd="0" parTransId="{466DB571-E7FF-442A-A8F4-5FED534666BE}" sibTransId="{2C54C219-04A0-4A1A-A0DF-2D08BB4423A1}"/>
    <dgm:cxn modelId="{6F51D03A-C847-4807-8C26-5E59FA2996D1}" srcId="{E0056AF9-C958-4551-BD71-0FE71CB474B8}" destId="{378C884D-60A9-4177-B379-9DA55654D73F}" srcOrd="0" destOrd="0" parTransId="{9FD21A29-6D1E-4E62-BE80-F8D6F81EC7BE}" sibTransId="{2A162A3E-8039-4126-819D-6319FFD8FE33}"/>
    <dgm:cxn modelId="{C1BD01D6-EAAD-4A39-9489-318A3598AEDD}" srcId="{A92BFDB2-36C8-4D13-A77E-345ABD895105}" destId="{5D2D5067-9ABD-46F6-AA42-13B810FA9421}" srcOrd="2" destOrd="0" parTransId="{F613DB88-D3B0-4FD9-8334-C09D4B15910C}" sibTransId="{D493119E-1080-4845-9DEA-1171E74019A1}"/>
    <dgm:cxn modelId="{873C6376-A51E-514B-9598-9F0C4E15576D}" type="presOf" srcId="{787F68E9-0638-4C1A-B076-60F8892EBC05}" destId="{FA7BFD31-1943-4855-8A5E-56ABEF853772}" srcOrd="0" destOrd="1" presId="urn:microsoft.com/office/officeart/2005/8/layout/hList3"/>
    <dgm:cxn modelId="{D2A72BB4-8C73-4E44-BF44-09F9C04224A9}" srcId="{38E465A6-C7D1-47E7-8E7A-CB822D4D588F}" destId="{B519E98D-C9F2-48BC-AF74-CA55DEAF6BCB}" srcOrd="1" destOrd="0" parTransId="{E8282E5A-9856-4067-B9B5-B2DA96556EAC}" sibTransId="{9888D526-4285-4C87-801D-D4BE129E0832}"/>
    <dgm:cxn modelId="{D01925CF-2716-8749-9B4C-19CCA6FCDB6F}" type="presOf" srcId="{7CEDBA98-3098-4FF8-8746-AFF9AB7EF253}" destId="{FA7BFD31-1943-4855-8A5E-56ABEF853772}" srcOrd="0" destOrd="0" presId="urn:microsoft.com/office/officeart/2005/8/layout/hList3"/>
    <dgm:cxn modelId="{8620699A-E030-4B2F-A3C7-69FE3EC4359B}" srcId="{A92BFDB2-36C8-4D13-A77E-345ABD895105}" destId="{BF007C65-EA69-4088-9A01-1932C2C9A028}" srcOrd="0" destOrd="0" parTransId="{573539E0-C788-4EFD-BD56-72E4AD9C9792}" sibTransId="{1A35EBD9-054C-4643-96AF-7E0B363E62AF}"/>
    <dgm:cxn modelId="{C62940F8-7C81-4009-89E0-4FB897EF6B5F}" srcId="{38E465A6-C7D1-47E7-8E7A-CB822D4D588F}" destId="{F70E2C32-D609-4CD4-B175-892D4F52C0B0}" srcOrd="0" destOrd="0" parTransId="{408D750B-C464-4433-91A0-A92256D5C2F5}" sibTransId="{2003E12F-123D-43A9-A729-6DBBE5115B6C}"/>
    <dgm:cxn modelId="{EAC8A236-BA01-C14A-BA39-897466617FB4}" type="presOf" srcId="{378C884D-60A9-4177-B379-9DA55654D73F}" destId="{01668C0B-1688-4B64-89C0-C0914B1E1709}" srcOrd="0" destOrd="0" presId="urn:microsoft.com/office/officeart/2005/8/layout/hList3"/>
    <dgm:cxn modelId="{1459FC55-CC0E-4BA3-AE80-773F649F71BB}" srcId="{7CEDBA98-3098-4FF8-8746-AFF9AB7EF253}" destId="{787F68E9-0638-4C1A-B076-60F8892EBC05}" srcOrd="0" destOrd="0" parTransId="{9ACAD5BE-2E4C-4EB1-B3EC-357CF5BF3711}" sibTransId="{CCF3E5FC-06DE-4401-97A4-6803B8588646}"/>
    <dgm:cxn modelId="{1F762944-AB1B-2C4E-90F6-B4287BD3C200}" type="presOf" srcId="{5D2D5067-9ABD-46F6-AA42-13B810FA9421}" destId="{4031C884-9ADD-4E9C-9408-756C9C1CA152}" srcOrd="0" destOrd="3" presId="urn:microsoft.com/office/officeart/2005/8/layout/hList3"/>
    <dgm:cxn modelId="{E182E335-3F8C-4E24-8C40-3A46E445E1F2}" srcId="{378C884D-60A9-4177-B379-9DA55654D73F}" destId="{A92BFDB2-36C8-4D13-A77E-345ABD895105}" srcOrd="2" destOrd="0" parTransId="{60EA704C-109B-426A-B050-36D6F061FB91}" sibTransId="{CDDB3E1C-AC80-4DD7-9AC2-E4D7E884E32D}"/>
    <dgm:cxn modelId="{9F942FAB-509C-9440-828F-9668BA19DFA5}" type="presOf" srcId="{BF007C65-EA69-4088-9A01-1932C2C9A028}" destId="{4031C884-9ADD-4E9C-9408-756C9C1CA152}" srcOrd="0" destOrd="1" presId="urn:microsoft.com/office/officeart/2005/8/layout/hList3"/>
    <dgm:cxn modelId="{CB749F0F-440D-9040-9531-538E356CD454}" type="presOf" srcId="{A92BFDB2-36C8-4D13-A77E-345ABD895105}" destId="{4031C884-9ADD-4E9C-9408-756C9C1CA152}" srcOrd="0" destOrd="0" presId="urn:microsoft.com/office/officeart/2005/8/layout/hList3"/>
    <dgm:cxn modelId="{0D2F34C9-42B5-4C49-B383-50374C2EB7FB}" type="presParOf" srcId="{503C4341-AD31-4337-A5EC-8A1D4350089B}" destId="{01668C0B-1688-4B64-89C0-C0914B1E1709}" srcOrd="0" destOrd="0" presId="urn:microsoft.com/office/officeart/2005/8/layout/hList3"/>
    <dgm:cxn modelId="{B73C0F20-615A-5B48-9514-FF127FB3D94E}" type="presParOf" srcId="{503C4341-AD31-4337-A5EC-8A1D4350089B}" destId="{28F10226-FCF7-4209-9449-9A3CBC4F57E8}" srcOrd="1" destOrd="0" presId="urn:microsoft.com/office/officeart/2005/8/layout/hList3"/>
    <dgm:cxn modelId="{AA3E3B35-54BC-3740-967C-6E3519954859}" type="presParOf" srcId="{28F10226-FCF7-4209-9449-9A3CBC4F57E8}" destId="{FA7BFD31-1943-4855-8A5E-56ABEF853772}" srcOrd="0" destOrd="0" presId="urn:microsoft.com/office/officeart/2005/8/layout/hList3"/>
    <dgm:cxn modelId="{1785C65C-EA94-E14A-8E34-528A30FB0E8C}" type="presParOf" srcId="{28F10226-FCF7-4209-9449-9A3CBC4F57E8}" destId="{09E3299C-1805-4289-99AF-A5EAAA49A684}" srcOrd="1" destOrd="0" presId="urn:microsoft.com/office/officeart/2005/8/layout/hList3"/>
    <dgm:cxn modelId="{2D9EE272-73EC-3D42-ADD4-94C1BD3ECE7B}" type="presParOf" srcId="{28F10226-FCF7-4209-9449-9A3CBC4F57E8}" destId="{4031C884-9ADD-4E9C-9408-756C9C1CA152}" srcOrd="2" destOrd="0" presId="urn:microsoft.com/office/officeart/2005/8/layout/hList3"/>
    <dgm:cxn modelId="{2555D54B-16FD-3746-9A35-5A47C6F3D2EB}" type="presParOf" srcId="{503C4341-AD31-4337-A5EC-8A1D4350089B}" destId="{2AAB9041-DE27-4669-8A3F-005A8990BB4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582702-68CD-47D7-987D-6D3DDDC3373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3E22FAA3-16AB-4705-B8EC-1FA9DCAAAA23}">
      <dgm:prSet/>
      <dgm:spPr/>
      <dgm:t>
        <a:bodyPr/>
        <a:lstStyle/>
        <a:p>
          <a:pPr rtl="0"/>
          <a:r>
            <a:rPr lang="en-US" dirty="0" smtClean="0"/>
            <a:t>Carotid Artery:</a:t>
          </a:r>
          <a:endParaRPr lang="zh-TW" dirty="0"/>
        </a:p>
      </dgm:t>
    </dgm:pt>
    <dgm:pt modelId="{D0E3B160-CF5F-49D2-82D2-5676639EF235}" type="parTrans" cxnId="{25D2D3CB-3575-4749-98E0-7717649A83C8}">
      <dgm:prSet/>
      <dgm:spPr/>
      <dgm:t>
        <a:bodyPr/>
        <a:lstStyle/>
        <a:p>
          <a:endParaRPr lang="zh-TW" altLang="en-US"/>
        </a:p>
      </dgm:t>
    </dgm:pt>
    <dgm:pt modelId="{426D3AE7-57E9-418D-9226-F8DFFCA0F4A2}" type="sibTrans" cxnId="{25D2D3CB-3575-4749-98E0-7717649A83C8}">
      <dgm:prSet/>
      <dgm:spPr/>
      <dgm:t>
        <a:bodyPr/>
        <a:lstStyle/>
        <a:p>
          <a:endParaRPr lang="zh-TW" altLang="en-US"/>
        </a:p>
      </dgm:t>
    </dgm:pt>
    <dgm:pt modelId="{4FD1F649-FFC2-491F-9FC8-5EB1AB58B8AA}">
      <dgm:prSet/>
      <dgm:spPr/>
      <dgm:t>
        <a:bodyPr/>
        <a:lstStyle/>
        <a:p>
          <a:pPr rtl="0"/>
          <a:r>
            <a:rPr lang="en-US" dirty="0" err="1" smtClean="0"/>
            <a:t>Intima</a:t>
          </a:r>
          <a:r>
            <a:rPr lang="en-US" dirty="0" smtClean="0"/>
            <a:t>-media Thickness </a:t>
          </a:r>
          <a:r>
            <a:rPr lang="en-US" dirty="0" smtClean="0">
              <a:solidFill>
                <a:srgbClr val="FF0000"/>
              </a:solidFill>
            </a:rPr>
            <a:t>(IMT)</a:t>
          </a:r>
          <a:endParaRPr lang="zh-TW" dirty="0">
            <a:solidFill>
              <a:srgbClr val="FF0000"/>
            </a:solidFill>
          </a:endParaRPr>
        </a:p>
      </dgm:t>
    </dgm:pt>
    <dgm:pt modelId="{08DCD4AB-CC55-4506-9A99-A85672544552}" type="parTrans" cxnId="{0DEC54D0-B1E9-4009-A7CB-A49C2F87263F}">
      <dgm:prSet/>
      <dgm:spPr/>
      <dgm:t>
        <a:bodyPr/>
        <a:lstStyle/>
        <a:p>
          <a:endParaRPr lang="zh-TW" altLang="en-US"/>
        </a:p>
      </dgm:t>
    </dgm:pt>
    <dgm:pt modelId="{CB7C9642-44A3-4B65-8BB1-28DD3811FFDD}" type="sibTrans" cxnId="{0DEC54D0-B1E9-4009-A7CB-A49C2F87263F}">
      <dgm:prSet/>
      <dgm:spPr/>
      <dgm:t>
        <a:bodyPr/>
        <a:lstStyle/>
        <a:p>
          <a:endParaRPr lang="zh-TW" altLang="en-US"/>
        </a:p>
      </dgm:t>
    </dgm:pt>
    <dgm:pt modelId="{EA78C9C9-3690-467E-868A-6F6B7392A37F}">
      <dgm:prSet/>
      <dgm:spPr/>
      <dgm:t>
        <a:bodyPr/>
        <a:lstStyle/>
        <a:p>
          <a:pPr rtl="0"/>
          <a:r>
            <a:rPr lang="en-US" dirty="0" smtClean="0"/>
            <a:t>Brachial artery:</a:t>
          </a:r>
          <a:endParaRPr lang="zh-TW" dirty="0"/>
        </a:p>
      </dgm:t>
    </dgm:pt>
    <dgm:pt modelId="{7059BD0B-9925-4667-A1D6-B7A9891F030E}" type="parTrans" cxnId="{5733AC87-26AF-48D0-9F9F-B6DD9FBC766C}">
      <dgm:prSet/>
      <dgm:spPr/>
      <dgm:t>
        <a:bodyPr/>
        <a:lstStyle/>
        <a:p>
          <a:endParaRPr lang="zh-TW" altLang="en-US"/>
        </a:p>
      </dgm:t>
    </dgm:pt>
    <dgm:pt modelId="{17D90A39-346F-4F06-89E9-AD7B3BE0902F}" type="sibTrans" cxnId="{5733AC87-26AF-48D0-9F9F-B6DD9FBC766C}">
      <dgm:prSet/>
      <dgm:spPr/>
      <dgm:t>
        <a:bodyPr/>
        <a:lstStyle/>
        <a:p>
          <a:endParaRPr lang="zh-TW" altLang="en-US"/>
        </a:p>
      </dgm:t>
    </dgm:pt>
    <dgm:pt modelId="{F600178A-9840-41D3-BC65-CB057C78F24C}">
      <dgm:prSet custT="1"/>
      <dgm:spPr/>
      <dgm:t>
        <a:bodyPr/>
        <a:lstStyle/>
        <a:p>
          <a:pPr rtl="0"/>
          <a:r>
            <a:rPr lang="en-US" sz="1800" dirty="0" smtClean="0">
              <a:solidFill>
                <a:srgbClr val="FF0000"/>
              </a:solidFill>
            </a:rPr>
            <a:t>Timed-averaged velocity (TAV)</a:t>
          </a:r>
          <a:endParaRPr lang="zh-TW" sz="1800" dirty="0">
            <a:solidFill>
              <a:srgbClr val="FF0000"/>
            </a:solidFill>
          </a:endParaRPr>
        </a:p>
      </dgm:t>
    </dgm:pt>
    <dgm:pt modelId="{4CBD96E7-046E-4A09-BF8E-C01EE7C98E2B}" type="parTrans" cxnId="{8FE25405-6C7D-4304-B6BD-666653C2B085}">
      <dgm:prSet/>
      <dgm:spPr/>
      <dgm:t>
        <a:bodyPr/>
        <a:lstStyle/>
        <a:p>
          <a:endParaRPr lang="zh-TW" altLang="en-US"/>
        </a:p>
      </dgm:t>
    </dgm:pt>
    <dgm:pt modelId="{46CB362C-12E6-48AB-83A9-660A4FCD0452}" type="sibTrans" cxnId="{8FE25405-6C7D-4304-B6BD-666653C2B085}">
      <dgm:prSet/>
      <dgm:spPr/>
      <dgm:t>
        <a:bodyPr/>
        <a:lstStyle/>
        <a:p>
          <a:endParaRPr lang="zh-TW" altLang="en-US"/>
        </a:p>
      </dgm:t>
    </dgm:pt>
    <dgm:pt modelId="{A6F7ECDF-3C67-4052-9C3A-C9ACA3B27E24}">
      <dgm:prSet custT="1"/>
      <dgm:spPr/>
      <dgm:t>
        <a:bodyPr/>
        <a:lstStyle/>
        <a:p>
          <a:pPr rtl="0"/>
          <a:r>
            <a:rPr lang="en-US" sz="1800" dirty="0" smtClean="0"/>
            <a:t>% change in </a:t>
          </a:r>
          <a:r>
            <a:rPr lang="en-US" sz="1800" dirty="0" err="1" smtClean="0"/>
            <a:t>brahcial</a:t>
          </a:r>
          <a:r>
            <a:rPr lang="en-US" sz="1800" dirty="0" smtClean="0"/>
            <a:t> blood flow velocity</a:t>
          </a:r>
          <a:endParaRPr lang="zh-TW" sz="1800" dirty="0"/>
        </a:p>
      </dgm:t>
    </dgm:pt>
    <dgm:pt modelId="{3AF2ECF4-F0BD-400C-9CBA-7574F16EC6A2}" type="parTrans" cxnId="{3DCBB1D9-EB0E-4D3F-B66B-F5CF24A5BCF4}">
      <dgm:prSet/>
      <dgm:spPr/>
      <dgm:t>
        <a:bodyPr/>
        <a:lstStyle/>
        <a:p>
          <a:endParaRPr lang="zh-TW" altLang="en-US"/>
        </a:p>
      </dgm:t>
    </dgm:pt>
    <dgm:pt modelId="{E2D2FDFE-07CE-47AC-B1AE-4BAB59DE23F8}" type="sibTrans" cxnId="{3DCBB1D9-EB0E-4D3F-B66B-F5CF24A5BCF4}">
      <dgm:prSet/>
      <dgm:spPr/>
      <dgm:t>
        <a:bodyPr/>
        <a:lstStyle/>
        <a:p>
          <a:endParaRPr lang="zh-TW" altLang="en-US"/>
        </a:p>
      </dgm:t>
    </dgm:pt>
    <dgm:pt modelId="{2F65950E-97CF-4623-B629-9C4289C31E84}">
      <dgm:prSet custT="1"/>
      <dgm:spPr/>
      <dgm:t>
        <a:bodyPr/>
        <a:lstStyle/>
        <a:p>
          <a:pPr rtl="0"/>
          <a:r>
            <a:rPr lang="en-US" sz="1800" dirty="0" smtClean="0">
              <a:solidFill>
                <a:srgbClr val="FF0000"/>
              </a:solidFill>
            </a:rPr>
            <a:t>% change in brachial blood flow volume (Q)</a:t>
          </a:r>
          <a:endParaRPr lang="zh-TW" sz="1800" dirty="0">
            <a:solidFill>
              <a:srgbClr val="FF0000"/>
            </a:solidFill>
          </a:endParaRPr>
        </a:p>
      </dgm:t>
    </dgm:pt>
    <dgm:pt modelId="{37FEC123-D7C7-4432-800A-5821EB03F5DB}" type="parTrans" cxnId="{2EB1BD2B-9ECE-4A26-A9F5-F33C2636CFCF}">
      <dgm:prSet/>
      <dgm:spPr/>
      <dgm:t>
        <a:bodyPr/>
        <a:lstStyle/>
        <a:p>
          <a:endParaRPr lang="zh-TW" altLang="en-US"/>
        </a:p>
      </dgm:t>
    </dgm:pt>
    <dgm:pt modelId="{6F6FEF17-0725-435A-87E7-B52935547B2C}" type="sibTrans" cxnId="{2EB1BD2B-9ECE-4A26-A9F5-F33C2636CFCF}">
      <dgm:prSet/>
      <dgm:spPr/>
      <dgm:t>
        <a:bodyPr/>
        <a:lstStyle/>
        <a:p>
          <a:endParaRPr lang="zh-TW" altLang="en-US"/>
        </a:p>
      </dgm:t>
    </dgm:pt>
    <dgm:pt modelId="{4BEFA877-C56D-497F-B9A0-F9F5DAB22736}">
      <dgm:prSet custT="1"/>
      <dgm:spPr/>
      <dgm:t>
        <a:bodyPr/>
        <a:lstStyle/>
        <a:p>
          <a:pPr rtl="0"/>
          <a:r>
            <a:rPr lang="en-US" sz="1800" dirty="0" smtClean="0"/>
            <a:t>Q=TAV(</a:t>
          </a:r>
          <a:r>
            <a:rPr lang="el-GR" sz="1800" dirty="0" smtClean="0"/>
            <a:t>π</a:t>
          </a:r>
          <a:r>
            <a:rPr lang="en-US" sz="1800" dirty="0" smtClean="0"/>
            <a:t>r</a:t>
          </a:r>
          <a:r>
            <a:rPr lang="en-US" sz="1800" baseline="30000" dirty="0" smtClean="0"/>
            <a:t>2</a:t>
          </a:r>
          <a:r>
            <a:rPr lang="en-US" sz="1800" dirty="0" smtClean="0"/>
            <a:t>)</a:t>
          </a:r>
          <a:endParaRPr lang="zh-TW" sz="1800" dirty="0"/>
        </a:p>
      </dgm:t>
    </dgm:pt>
    <dgm:pt modelId="{FF24AA7F-434F-4981-AD75-2D623B5AEFA1}" type="parTrans" cxnId="{1852AFE7-D5C0-445F-A133-16B9E396F89C}">
      <dgm:prSet/>
      <dgm:spPr/>
      <dgm:t>
        <a:bodyPr/>
        <a:lstStyle/>
        <a:p>
          <a:endParaRPr lang="zh-TW" altLang="en-US"/>
        </a:p>
      </dgm:t>
    </dgm:pt>
    <dgm:pt modelId="{2B5D213B-1A89-408C-A6EB-9977120E631A}" type="sibTrans" cxnId="{1852AFE7-D5C0-445F-A133-16B9E396F89C}">
      <dgm:prSet/>
      <dgm:spPr/>
      <dgm:t>
        <a:bodyPr/>
        <a:lstStyle/>
        <a:p>
          <a:endParaRPr lang="zh-TW" altLang="en-US"/>
        </a:p>
      </dgm:t>
    </dgm:pt>
    <dgm:pt modelId="{FAB236A2-5086-4637-9BA1-D3C78BAEF3FD}">
      <dgm:prSet custT="1"/>
      <dgm:spPr/>
      <dgm:t>
        <a:bodyPr/>
        <a:lstStyle/>
        <a:p>
          <a:pPr rtl="0"/>
          <a:r>
            <a:rPr lang="en-US" altLang="zh-TW" sz="1800" dirty="0" smtClean="0">
              <a:solidFill>
                <a:srgbClr val="FF0000"/>
              </a:solidFill>
            </a:rPr>
            <a:t>FMD</a:t>
          </a:r>
          <a:endParaRPr lang="zh-TW" sz="1800" dirty="0">
            <a:solidFill>
              <a:srgbClr val="FF0000"/>
            </a:solidFill>
          </a:endParaRPr>
        </a:p>
      </dgm:t>
    </dgm:pt>
    <dgm:pt modelId="{11057353-6BBD-40FF-B92F-21D4E33A4526}" type="parTrans" cxnId="{0D79EB88-6314-4351-9CF8-9E35548E3B3C}">
      <dgm:prSet/>
      <dgm:spPr/>
      <dgm:t>
        <a:bodyPr/>
        <a:lstStyle/>
        <a:p>
          <a:endParaRPr lang="zh-TW" altLang="en-US"/>
        </a:p>
      </dgm:t>
    </dgm:pt>
    <dgm:pt modelId="{9B47DE51-8839-46CC-904B-10548BA7B752}" type="sibTrans" cxnId="{0D79EB88-6314-4351-9CF8-9E35548E3B3C}">
      <dgm:prSet/>
      <dgm:spPr/>
      <dgm:t>
        <a:bodyPr/>
        <a:lstStyle/>
        <a:p>
          <a:endParaRPr lang="zh-TW" altLang="en-US"/>
        </a:p>
      </dgm:t>
    </dgm:pt>
    <dgm:pt modelId="{1DBEF381-CC72-4E51-9ED5-B35C8455E90E}">
      <dgm:prSet custT="1"/>
      <dgm:spPr/>
      <dgm:t>
        <a:bodyPr/>
        <a:lstStyle/>
        <a:p>
          <a:pPr rtl="0"/>
          <a:r>
            <a:rPr lang="en-US" altLang="zh-TW" sz="1800" dirty="0" smtClean="0"/>
            <a:t>% change in Lumen diameter</a:t>
          </a:r>
          <a:endParaRPr lang="zh-TW" sz="1800" dirty="0"/>
        </a:p>
      </dgm:t>
    </dgm:pt>
    <dgm:pt modelId="{BDFBC6DC-3FE6-43B1-BF90-8374B940FCCE}" type="parTrans" cxnId="{C0F9B1B7-2C04-4DA2-A6AF-42D08D518822}">
      <dgm:prSet/>
      <dgm:spPr/>
      <dgm:t>
        <a:bodyPr/>
        <a:lstStyle/>
        <a:p>
          <a:endParaRPr lang="zh-TW" altLang="en-US"/>
        </a:p>
      </dgm:t>
    </dgm:pt>
    <dgm:pt modelId="{E82DEED3-BF9B-4A2C-AAF3-6898F171FC21}" type="sibTrans" cxnId="{C0F9B1B7-2C04-4DA2-A6AF-42D08D518822}">
      <dgm:prSet/>
      <dgm:spPr/>
      <dgm:t>
        <a:bodyPr/>
        <a:lstStyle/>
        <a:p>
          <a:endParaRPr lang="zh-TW" altLang="en-US"/>
        </a:p>
      </dgm:t>
    </dgm:pt>
    <dgm:pt modelId="{6D5BE678-700B-42AF-9B6C-59C006A1AB1E}" type="pres">
      <dgm:prSet presAssocID="{A5582702-68CD-47D7-987D-6D3DDDC33734}" presName="diagram" presStyleCnt="0">
        <dgm:presLayoutVars>
          <dgm:chPref val="1"/>
          <dgm:dir/>
          <dgm:animOne val="branch"/>
          <dgm:animLvl val="lvl"/>
          <dgm:resizeHandles/>
        </dgm:presLayoutVars>
      </dgm:prSet>
      <dgm:spPr/>
      <dgm:t>
        <a:bodyPr/>
        <a:lstStyle/>
        <a:p>
          <a:endParaRPr lang="zh-TW" altLang="en-US"/>
        </a:p>
      </dgm:t>
    </dgm:pt>
    <dgm:pt modelId="{162D099E-9109-4757-82E3-FA073136DADE}" type="pres">
      <dgm:prSet presAssocID="{3E22FAA3-16AB-4705-B8EC-1FA9DCAAAA23}" presName="root" presStyleCnt="0"/>
      <dgm:spPr/>
    </dgm:pt>
    <dgm:pt modelId="{67A711E6-1B63-4FB7-B34F-65C7C87547D3}" type="pres">
      <dgm:prSet presAssocID="{3E22FAA3-16AB-4705-B8EC-1FA9DCAAAA23}" presName="rootComposite" presStyleCnt="0"/>
      <dgm:spPr/>
    </dgm:pt>
    <dgm:pt modelId="{EE4BCCBC-8A39-4091-8E89-E5E7DF285C91}" type="pres">
      <dgm:prSet presAssocID="{3E22FAA3-16AB-4705-B8EC-1FA9DCAAAA23}" presName="rootText" presStyleLbl="node1" presStyleIdx="0" presStyleCnt="2" custScaleX="151107"/>
      <dgm:spPr/>
      <dgm:t>
        <a:bodyPr/>
        <a:lstStyle/>
        <a:p>
          <a:endParaRPr lang="zh-TW" altLang="en-US"/>
        </a:p>
      </dgm:t>
    </dgm:pt>
    <dgm:pt modelId="{5ED4E623-CAD0-40EA-B976-767B95F8F0FE}" type="pres">
      <dgm:prSet presAssocID="{3E22FAA3-16AB-4705-B8EC-1FA9DCAAAA23}" presName="rootConnector" presStyleLbl="node1" presStyleIdx="0" presStyleCnt="2"/>
      <dgm:spPr/>
      <dgm:t>
        <a:bodyPr/>
        <a:lstStyle/>
        <a:p>
          <a:endParaRPr lang="zh-TW" altLang="en-US"/>
        </a:p>
      </dgm:t>
    </dgm:pt>
    <dgm:pt modelId="{D0035DDA-CAA5-4BE8-A74E-6C1323AA23A1}" type="pres">
      <dgm:prSet presAssocID="{3E22FAA3-16AB-4705-B8EC-1FA9DCAAAA23}" presName="childShape" presStyleCnt="0"/>
      <dgm:spPr/>
    </dgm:pt>
    <dgm:pt modelId="{55BB07A6-7DE4-46FA-A970-55BC1261B027}" type="pres">
      <dgm:prSet presAssocID="{08DCD4AB-CC55-4506-9A99-A85672544552}" presName="Name13" presStyleLbl="parChTrans1D2" presStyleIdx="0" presStyleCnt="4"/>
      <dgm:spPr/>
      <dgm:t>
        <a:bodyPr/>
        <a:lstStyle/>
        <a:p>
          <a:endParaRPr lang="zh-TW" altLang="en-US"/>
        </a:p>
      </dgm:t>
    </dgm:pt>
    <dgm:pt modelId="{18C6332C-7F24-40DA-A790-44970CBFA2B7}" type="pres">
      <dgm:prSet presAssocID="{4FD1F649-FFC2-491F-9FC8-5EB1AB58B8AA}" presName="childText" presStyleLbl="bgAcc1" presStyleIdx="0" presStyleCnt="4" custScaleX="151107">
        <dgm:presLayoutVars>
          <dgm:bulletEnabled val="1"/>
        </dgm:presLayoutVars>
      </dgm:prSet>
      <dgm:spPr/>
      <dgm:t>
        <a:bodyPr/>
        <a:lstStyle/>
        <a:p>
          <a:endParaRPr lang="zh-TW" altLang="en-US"/>
        </a:p>
      </dgm:t>
    </dgm:pt>
    <dgm:pt modelId="{B4B39C07-60C5-4916-B0B9-0AE54C994175}" type="pres">
      <dgm:prSet presAssocID="{EA78C9C9-3690-467E-868A-6F6B7392A37F}" presName="root" presStyleCnt="0"/>
      <dgm:spPr/>
    </dgm:pt>
    <dgm:pt modelId="{16E6EDCB-1BFA-446D-AD6D-03ABF989B208}" type="pres">
      <dgm:prSet presAssocID="{EA78C9C9-3690-467E-868A-6F6B7392A37F}" presName="rootComposite" presStyleCnt="0"/>
      <dgm:spPr/>
    </dgm:pt>
    <dgm:pt modelId="{59258B4A-B480-4987-BCDF-6EF3CB2F60A4}" type="pres">
      <dgm:prSet presAssocID="{EA78C9C9-3690-467E-868A-6F6B7392A37F}" presName="rootText" presStyleLbl="node1" presStyleIdx="1" presStyleCnt="2" custScaleX="151107"/>
      <dgm:spPr/>
      <dgm:t>
        <a:bodyPr/>
        <a:lstStyle/>
        <a:p>
          <a:endParaRPr lang="zh-TW" altLang="en-US"/>
        </a:p>
      </dgm:t>
    </dgm:pt>
    <dgm:pt modelId="{81124CC3-55E6-4606-8573-6A8357C5410F}" type="pres">
      <dgm:prSet presAssocID="{EA78C9C9-3690-467E-868A-6F6B7392A37F}" presName="rootConnector" presStyleLbl="node1" presStyleIdx="1" presStyleCnt="2"/>
      <dgm:spPr/>
      <dgm:t>
        <a:bodyPr/>
        <a:lstStyle/>
        <a:p>
          <a:endParaRPr lang="zh-TW" altLang="en-US"/>
        </a:p>
      </dgm:t>
    </dgm:pt>
    <dgm:pt modelId="{C841DB3A-CD8A-4BD9-BC4E-3C6CEB8D86E0}" type="pres">
      <dgm:prSet presAssocID="{EA78C9C9-3690-467E-868A-6F6B7392A37F}" presName="childShape" presStyleCnt="0"/>
      <dgm:spPr/>
    </dgm:pt>
    <dgm:pt modelId="{AC8B18AF-72A4-4F54-B241-9BA488C2003E}" type="pres">
      <dgm:prSet presAssocID="{4CBD96E7-046E-4A09-BF8E-C01EE7C98E2B}" presName="Name13" presStyleLbl="parChTrans1D2" presStyleIdx="1" presStyleCnt="4"/>
      <dgm:spPr/>
      <dgm:t>
        <a:bodyPr/>
        <a:lstStyle/>
        <a:p>
          <a:endParaRPr lang="zh-TW" altLang="en-US"/>
        </a:p>
      </dgm:t>
    </dgm:pt>
    <dgm:pt modelId="{BAC1E4EA-6025-4050-B521-BC96278534AE}" type="pres">
      <dgm:prSet presAssocID="{F600178A-9840-41D3-BC65-CB057C78F24C}" presName="childText" presStyleLbl="bgAcc1" presStyleIdx="1" presStyleCnt="4" custScaleX="151107">
        <dgm:presLayoutVars>
          <dgm:bulletEnabled val="1"/>
        </dgm:presLayoutVars>
      </dgm:prSet>
      <dgm:spPr/>
      <dgm:t>
        <a:bodyPr/>
        <a:lstStyle/>
        <a:p>
          <a:endParaRPr lang="zh-TW" altLang="en-US"/>
        </a:p>
      </dgm:t>
    </dgm:pt>
    <dgm:pt modelId="{081189A9-246A-42ED-8475-C49FA0200BDC}" type="pres">
      <dgm:prSet presAssocID="{37FEC123-D7C7-4432-800A-5821EB03F5DB}" presName="Name13" presStyleLbl="parChTrans1D2" presStyleIdx="2" presStyleCnt="4"/>
      <dgm:spPr/>
      <dgm:t>
        <a:bodyPr/>
        <a:lstStyle/>
        <a:p>
          <a:endParaRPr lang="zh-TW" altLang="en-US"/>
        </a:p>
      </dgm:t>
    </dgm:pt>
    <dgm:pt modelId="{0A4AC6FC-7F1B-42B2-AD14-04C1CF9DAE8A}" type="pres">
      <dgm:prSet presAssocID="{2F65950E-97CF-4623-B629-9C4289C31E84}" presName="childText" presStyleLbl="bgAcc1" presStyleIdx="2" presStyleCnt="4" custScaleX="151107">
        <dgm:presLayoutVars>
          <dgm:bulletEnabled val="1"/>
        </dgm:presLayoutVars>
      </dgm:prSet>
      <dgm:spPr/>
      <dgm:t>
        <a:bodyPr/>
        <a:lstStyle/>
        <a:p>
          <a:endParaRPr lang="zh-TW" altLang="en-US"/>
        </a:p>
      </dgm:t>
    </dgm:pt>
    <dgm:pt modelId="{7A6AB604-6E7C-4325-9A9C-38105A052C76}" type="pres">
      <dgm:prSet presAssocID="{11057353-6BBD-40FF-B92F-21D4E33A4526}" presName="Name13" presStyleLbl="parChTrans1D2" presStyleIdx="3" presStyleCnt="4"/>
      <dgm:spPr/>
      <dgm:t>
        <a:bodyPr/>
        <a:lstStyle/>
        <a:p>
          <a:endParaRPr lang="zh-TW" altLang="en-US"/>
        </a:p>
      </dgm:t>
    </dgm:pt>
    <dgm:pt modelId="{F6152221-2883-43FC-9851-F8BC404280E6}" type="pres">
      <dgm:prSet presAssocID="{FAB236A2-5086-4637-9BA1-D3C78BAEF3FD}" presName="childText" presStyleLbl="bgAcc1" presStyleIdx="3" presStyleCnt="4" custScaleX="151107">
        <dgm:presLayoutVars>
          <dgm:bulletEnabled val="1"/>
        </dgm:presLayoutVars>
      </dgm:prSet>
      <dgm:spPr/>
      <dgm:t>
        <a:bodyPr/>
        <a:lstStyle/>
        <a:p>
          <a:endParaRPr lang="zh-TW" altLang="en-US"/>
        </a:p>
      </dgm:t>
    </dgm:pt>
  </dgm:ptLst>
  <dgm:cxnLst>
    <dgm:cxn modelId="{5D67621A-3F34-6343-BADA-B713F6CFE65A}" type="presOf" srcId="{11057353-6BBD-40FF-B92F-21D4E33A4526}" destId="{7A6AB604-6E7C-4325-9A9C-38105A052C76}" srcOrd="0" destOrd="0" presId="urn:microsoft.com/office/officeart/2005/8/layout/hierarchy3"/>
    <dgm:cxn modelId="{57D9A2BF-8FBC-B84C-830F-E882C1341937}" type="presOf" srcId="{EA78C9C9-3690-467E-868A-6F6B7392A37F}" destId="{81124CC3-55E6-4606-8573-6A8357C5410F}" srcOrd="1" destOrd="0" presId="urn:microsoft.com/office/officeart/2005/8/layout/hierarchy3"/>
    <dgm:cxn modelId="{4D88B38E-5C70-0D48-A01D-7837D80CEFF3}" type="presOf" srcId="{4BEFA877-C56D-497F-B9A0-F9F5DAB22736}" destId="{0A4AC6FC-7F1B-42B2-AD14-04C1CF9DAE8A}" srcOrd="0" destOrd="1" presId="urn:microsoft.com/office/officeart/2005/8/layout/hierarchy3"/>
    <dgm:cxn modelId="{A67DF113-07C3-2846-93AD-C430DE19C6AE}" type="presOf" srcId="{3E22FAA3-16AB-4705-B8EC-1FA9DCAAAA23}" destId="{EE4BCCBC-8A39-4091-8E89-E5E7DF285C91}" srcOrd="0" destOrd="0" presId="urn:microsoft.com/office/officeart/2005/8/layout/hierarchy3"/>
    <dgm:cxn modelId="{2EB1BD2B-9ECE-4A26-A9F5-F33C2636CFCF}" srcId="{EA78C9C9-3690-467E-868A-6F6B7392A37F}" destId="{2F65950E-97CF-4623-B629-9C4289C31E84}" srcOrd="1" destOrd="0" parTransId="{37FEC123-D7C7-4432-800A-5821EB03F5DB}" sibTransId="{6F6FEF17-0725-435A-87E7-B52935547B2C}"/>
    <dgm:cxn modelId="{C0F9B1B7-2C04-4DA2-A6AF-42D08D518822}" srcId="{FAB236A2-5086-4637-9BA1-D3C78BAEF3FD}" destId="{1DBEF381-CC72-4E51-9ED5-B35C8455E90E}" srcOrd="0" destOrd="0" parTransId="{BDFBC6DC-3FE6-43B1-BF90-8374B940FCCE}" sibTransId="{E82DEED3-BF9B-4A2C-AAF3-6898F171FC21}"/>
    <dgm:cxn modelId="{842CA71B-679F-A24F-888D-879113B95EFB}" type="presOf" srcId="{1DBEF381-CC72-4E51-9ED5-B35C8455E90E}" destId="{F6152221-2883-43FC-9851-F8BC404280E6}" srcOrd="0" destOrd="1" presId="urn:microsoft.com/office/officeart/2005/8/layout/hierarchy3"/>
    <dgm:cxn modelId="{E89D8FF5-C3DC-3142-B74A-967B352CA9D5}" type="presOf" srcId="{08DCD4AB-CC55-4506-9A99-A85672544552}" destId="{55BB07A6-7DE4-46FA-A970-55BC1261B027}" srcOrd="0" destOrd="0" presId="urn:microsoft.com/office/officeart/2005/8/layout/hierarchy3"/>
    <dgm:cxn modelId="{5694543D-38BF-A643-A1D5-F86F44F215E1}" type="presOf" srcId="{2F65950E-97CF-4623-B629-9C4289C31E84}" destId="{0A4AC6FC-7F1B-42B2-AD14-04C1CF9DAE8A}" srcOrd="0" destOrd="0" presId="urn:microsoft.com/office/officeart/2005/8/layout/hierarchy3"/>
    <dgm:cxn modelId="{07D29F63-6260-9744-A7B3-C4CD8935EE31}" type="presOf" srcId="{FAB236A2-5086-4637-9BA1-D3C78BAEF3FD}" destId="{F6152221-2883-43FC-9851-F8BC404280E6}" srcOrd="0" destOrd="0" presId="urn:microsoft.com/office/officeart/2005/8/layout/hierarchy3"/>
    <dgm:cxn modelId="{5733AC87-26AF-48D0-9F9F-B6DD9FBC766C}" srcId="{A5582702-68CD-47D7-987D-6D3DDDC33734}" destId="{EA78C9C9-3690-467E-868A-6F6B7392A37F}" srcOrd="1" destOrd="0" parTransId="{7059BD0B-9925-4667-A1D6-B7A9891F030E}" sibTransId="{17D90A39-346F-4F06-89E9-AD7B3BE0902F}"/>
    <dgm:cxn modelId="{1852AFE7-D5C0-445F-A133-16B9E396F89C}" srcId="{2F65950E-97CF-4623-B629-9C4289C31E84}" destId="{4BEFA877-C56D-497F-B9A0-F9F5DAB22736}" srcOrd="0" destOrd="0" parTransId="{FF24AA7F-434F-4981-AD75-2D623B5AEFA1}" sibTransId="{2B5D213B-1A89-408C-A6EB-9977120E631A}"/>
    <dgm:cxn modelId="{8FE25405-6C7D-4304-B6BD-666653C2B085}" srcId="{EA78C9C9-3690-467E-868A-6F6B7392A37F}" destId="{F600178A-9840-41D3-BC65-CB057C78F24C}" srcOrd="0" destOrd="0" parTransId="{4CBD96E7-046E-4A09-BF8E-C01EE7C98E2B}" sibTransId="{46CB362C-12E6-48AB-83A9-660A4FCD0452}"/>
    <dgm:cxn modelId="{0DEC54D0-B1E9-4009-A7CB-A49C2F87263F}" srcId="{3E22FAA3-16AB-4705-B8EC-1FA9DCAAAA23}" destId="{4FD1F649-FFC2-491F-9FC8-5EB1AB58B8AA}" srcOrd="0" destOrd="0" parTransId="{08DCD4AB-CC55-4506-9A99-A85672544552}" sibTransId="{CB7C9642-44A3-4B65-8BB1-28DD3811FFDD}"/>
    <dgm:cxn modelId="{58EDED08-690C-C440-855F-B4702967A698}" type="presOf" srcId="{4CBD96E7-046E-4A09-BF8E-C01EE7C98E2B}" destId="{AC8B18AF-72A4-4F54-B241-9BA488C2003E}" srcOrd="0" destOrd="0" presId="urn:microsoft.com/office/officeart/2005/8/layout/hierarchy3"/>
    <dgm:cxn modelId="{3DCBB1D9-EB0E-4D3F-B66B-F5CF24A5BCF4}" srcId="{F600178A-9840-41D3-BC65-CB057C78F24C}" destId="{A6F7ECDF-3C67-4052-9C3A-C9ACA3B27E24}" srcOrd="0" destOrd="0" parTransId="{3AF2ECF4-F0BD-400C-9CBA-7574F16EC6A2}" sibTransId="{E2D2FDFE-07CE-47AC-B1AE-4BAB59DE23F8}"/>
    <dgm:cxn modelId="{FB874A0B-804C-754F-B83C-F1A8597687F0}" type="presOf" srcId="{3E22FAA3-16AB-4705-B8EC-1FA9DCAAAA23}" destId="{5ED4E623-CAD0-40EA-B976-767B95F8F0FE}" srcOrd="1" destOrd="0" presId="urn:microsoft.com/office/officeart/2005/8/layout/hierarchy3"/>
    <dgm:cxn modelId="{25D2D3CB-3575-4749-98E0-7717649A83C8}" srcId="{A5582702-68CD-47D7-987D-6D3DDDC33734}" destId="{3E22FAA3-16AB-4705-B8EC-1FA9DCAAAA23}" srcOrd="0" destOrd="0" parTransId="{D0E3B160-CF5F-49D2-82D2-5676639EF235}" sibTransId="{426D3AE7-57E9-418D-9226-F8DFFCA0F4A2}"/>
    <dgm:cxn modelId="{968F6501-702F-EA4A-A9FC-71BC76E879F7}" type="presOf" srcId="{37FEC123-D7C7-4432-800A-5821EB03F5DB}" destId="{081189A9-246A-42ED-8475-C49FA0200BDC}" srcOrd="0" destOrd="0" presId="urn:microsoft.com/office/officeart/2005/8/layout/hierarchy3"/>
    <dgm:cxn modelId="{DC51741F-61D5-964F-A22A-5CFA3E1A42AB}" type="presOf" srcId="{A5582702-68CD-47D7-987D-6D3DDDC33734}" destId="{6D5BE678-700B-42AF-9B6C-59C006A1AB1E}" srcOrd="0" destOrd="0" presId="urn:microsoft.com/office/officeart/2005/8/layout/hierarchy3"/>
    <dgm:cxn modelId="{43D2175D-79A3-7D46-A977-BEAD035BE84F}" type="presOf" srcId="{EA78C9C9-3690-467E-868A-6F6B7392A37F}" destId="{59258B4A-B480-4987-BCDF-6EF3CB2F60A4}" srcOrd="0" destOrd="0" presId="urn:microsoft.com/office/officeart/2005/8/layout/hierarchy3"/>
    <dgm:cxn modelId="{83FDF38D-D3FD-AB4C-8829-EC02A320A5E3}" type="presOf" srcId="{F600178A-9840-41D3-BC65-CB057C78F24C}" destId="{BAC1E4EA-6025-4050-B521-BC96278534AE}" srcOrd="0" destOrd="0" presId="urn:microsoft.com/office/officeart/2005/8/layout/hierarchy3"/>
    <dgm:cxn modelId="{128AFDE1-14BC-794A-8273-22BA2C7C049C}" type="presOf" srcId="{4FD1F649-FFC2-491F-9FC8-5EB1AB58B8AA}" destId="{18C6332C-7F24-40DA-A790-44970CBFA2B7}" srcOrd="0" destOrd="0" presId="urn:microsoft.com/office/officeart/2005/8/layout/hierarchy3"/>
    <dgm:cxn modelId="{074E1366-6DBF-164C-9C1E-E83BA5806A59}" type="presOf" srcId="{A6F7ECDF-3C67-4052-9C3A-C9ACA3B27E24}" destId="{BAC1E4EA-6025-4050-B521-BC96278534AE}" srcOrd="0" destOrd="1" presId="urn:microsoft.com/office/officeart/2005/8/layout/hierarchy3"/>
    <dgm:cxn modelId="{0D79EB88-6314-4351-9CF8-9E35548E3B3C}" srcId="{EA78C9C9-3690-467E-868A-6F6B7392A37F}" destId="{FAB236A2-5086-4637-9BA1-D3C78BAEF3FD}" srcOrd="2" destOrd="0" parTransId="{11057353-6BBD-40FF-B92F-21D4E33A4526}" sibTransId="{9B47DE51-8839-46CC-904B-10548BA7B752}"/>
    <dgm:cxn modelId="{40A24FDF-DFCC-9D42-8F89-174F81DCB62E}" type="presParOf" srcId="{6D5BE678-700B-42AF-9B6C-59C006A1AB1E}" destId="{162D099E-9109-4757-82E3-FA073136DADE}" srcOrd="0" destOrd="0" presId="urn:microsoft.com/office/officeart/2005/8/layout/hierarchy3"/>
    <dgm:cxn modelId="{5A7E8893-16A1-054E-A16E-3DE5F92C7477}" type="presParOf" srcId="{162D099E-9109-4757-82E3-FA073136DADE}" destId="{67A711E6-1B63-4FB7-B34F-65C7C87547D3}" srcOrd="0" destOrd="0" presId="urn:microsoft.com/office/officeart/2005/8/layout/hierarchy3"/>
    <dgm:cxn modelId="{DC335545-FD54-8546-96EC-3C74109DDB71}" type="presParOf" srcId="{67A711E6-1B63-4FB7-B34F-65C7C87547D3}" destId="{EE4BCCBC-8A39-4091-8E89-E5E7DF285C91}" srcOrd="0" destOrd="0" presId="urn:microsoft.com/office/officeart/2005/8/layout/hierarchy3"/>
    <dgm:cxn modelId="{399F60D1-B21F-344B-BC05-5D734B452E59}" type="presParOf" srcId="{67A711E6-1B63-4FB7-B34F-65C7C87547D3}" destId="{5ED4E623-CAD0-40EA-B976-767B95F8F0FE}" srcOrd="1" destOrd="0" presId="urn:microsoft.com/office/officeart/2005/8/layout/hierarchy3"/>
    <dgm:cxn modelId="{061C532E-0CC3-6340-8982-5B4974DE9893}" type="presParOf" srcId="{162D099E-9109-4757-82E3-FA073136DADE}" destId="{D0035DDA-CAA5-4BE8-A74E-6C1323AA23A1}" srcOrd="1" destOrd="0" presId="urn:microsoft.com/office/officeart/2005/8/layout/hierarchy3"/>
    <dgm:cxn modelId="{DB3CF70E-64EA-1948-8244-DDF214C4B62A}" type="presParOf" srcId="{D0035DDA-CAA5-4BE8-A74E-6C1323AA23A1}" destId="{55BB07A6-7DE4-46FA-A970-55BC1261B027}" srcOrd="0" destOrd="0" presId="urn:microsoft.com/office/officeart/2005/8/layout/hierarchy3"/>
    <dgm:cxn modelId="{EE40961E-1791-B24E-BC8B-DF20CAD33DC6}" type="presParOf" srcId="{D0035DDA-CAA5-4BE8-A74E-6C1323AA23A1}" destId="{18C6332C-7F24-40DA-A790-44970CBFA2B7}" srcOrd="1" destOrd="0" presId="urn:microsoft.com/office/officeart/2005/8/layout/hierarchy3"/>
    <dgm:cxn modelId="{ADB541B6-5BC0-6B40-9332-CFC929496FA6}" type="presParOf" srcId="{6D5BE678-700B-42AF-9B6C-59C006A1AB1E}" destId="{B4B39C07-60C5-4916-B0B9-0AE54C994175}" srcOrd="1" destOrd="0" presId="urn:microsoft.com/office/officeart/2005/8/layout/hierarchy3"/>
    <dgm:cxn modelId="{ED79701C-2E0E-CB46-8239-AEF0E36F86F8}" type="presParOf" srcId="{B4B39C07-60C5-4916-B0B9-0AE54C994175}" destId="{16E6EDCB-1BFA-446D-AD6D-03ABF989B208}" srcOrd="0" destOrd="0" presId="urn:microsoft.com/office/officeart/2005/8/layout/hierarchy3"/>
    <dgm:cxn modelId="{59A2A6EA-1C7E-2F4E-979E-233938DA3F81}" type="presParOf" srcId="{16E6EDCB-1BFA-446D-AD6D-03ABF989B208}" destId="{59258B4A-B480-4987-BCDF-6EF3CB2F60A4}" srcOrd="0" destOrd="0" presId="urn:microsoft.com/office/officeart/2005/8/layout/hierarchy3"/>
    <dgm:cxn modelId="{FAD84611-B440-7C46-BBAE-FEED099D16E1}" type="presParOf" srcId="{16E6EDCB-1BFA-446D-AD6D-03ABF989B208}" destId="{81124CC3-55E6-4606-8573-6A8357C5410F}" srcOrd="1" destOrd="0" presId="urn:microsoft.com/office/officeart/2005/8/layout/hierarchy3"/>
    <dgm:cxn modelId="{80748A97-2692-1A47-897E-15CFA8CCCE20}" type="presParOf" srcId="{B4B39C07-60C5-4916-B0B9-0AE54C994175}" destId="{C841DB3A-CD8A-4BD9-BC4E-3C6CEB8D86E0}" srcOrd="1" destOrd="0" presId="urn:microsoft.com/office/officeart/2005/8/layout/hierarchy3"/>
    <dgm:cxn modelId="{7C6E8214-6B96-3249-8F9F-C9C7EF3A4767}" type="presParOf" srcId="{C841DB3A-CD8A-4BD9-BC4E-3C6CEB8D86E0}" destId="{AC8B18AF-72A4-4F54-B241-9BA488C2003E}" srcOrd="0" destOrd="0" presId="urn:microsoft.com/office/officeart/2005/8/layout/hierarchy3"/>
    <dgm:cxn modelId="{A3504ED6-5565-7543-A088-BE44085CB8A5}" type="presParOf" srcId="{C841DB3A-CD8A-4BD9-BC4E-3C6CEB8D86E0}" destId="{BAC1E4EA-6025-4050-B521-BC96278534AE}" srcOrd="1" destOrd="0" presId="urn:microsoft.com/office/officeart/2005/8/layout/hierarchy3"/>
    <dgm:cxn modelId="{1916BBFB-D759-894F-99DA-A6BBE6DAB254}" type="presParOf" srcId="{C841DB3A-CD8A-4BD9-BC4E-3C6CEB8D86E0}" destId="{081189A9-246A-42ED-8475-C49FA0200BDC}" srcOrd="2" destOrd="0" presId="urn:microsoft.com/office/officeart/2005/8/layout/hierarchy3"/>
    <dgm:cxn modelId="{2989BDE7-4FDA-DD42-B750-1429451B810B}" type="presParOf" srcId="{C841DB3A-CD8A-4BD9-BC4E-3C6CEB8D86E0}" destId="{0A4AC6FC-7F1B-42B2-AD14-04C1CF9DAE8A}" srcOrd="3" destOrd="0" presId="urn:microsoft.com/office/officeart/2005/8/layout/hierarchy3"/>
    <dgm:cxn modelId="{C271729B-A0A9-544F-9227-4B2F1CB68647}" type="presParOf" srcId="{C841DB3A-CD8A-4BD9-BC4E-3C6CEB8D86E0}" destId="{7A6AB604-6E7C-4325-9A9C-38105A052C76}" srcOrd="4" destOrd="0" presId="urn:microsoft.com/office/officeart/2005/8/layout/hierarchy3"/>
    <dgm:cxn modelId="{35890539-47C0-6145-BD9E-7999682D5E36}" type="presParOf" srcId="{C841DB3A-CD8A-4BD9-BC4E-3C6CEB8D86E0}" destId="{F6152221-2883-43FC-9851-F8BC404280E6}"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B72B9-9271-46BA-8C0F-90B2AF6C2C8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TW" altLang="en-US"/>
        </a:p>
      </dgm:t>
    </dgm:pt>
    <dgm:pt modelId="{697531AA-C738-479F-ADAC-25E7A5887090}">
      <dgm:prSet custT="1"/>
      <dgm:spPr/>
      <dgm:t>
        <a:bodyPr/>
        <a:lstStyle/>
        <a:p>
          <a:pPr rtl="0"/>
          <a:r>
            <a:rPr lang="en-GB" sz="1800" b="1" dirty="0" smtClean="0"/>
            <a:t>In response to various </a:t>
          </a:r>
        </a:p>
        <a:p>
          <a:pPr rtl="0"/>
          <a:r>
            <a:rPr lang="en-GB" sz="1800" b="1" dirty="0" smtClean="0">
              <a:solidFill>
                <a:srgbClr val="FF0000"/>
              </a:solidFill>
            </a:rPr>
            <a:t>insults</a:t>
          </a:r>
          <a:r>
            <a:rPr lang="en-GB" sz="1800" b="1" dirty="0" smtClean="0"/>
            <a:t> (oxidative stress)</a:t>
          </a:r>
        </a:p>
        <a:p>
          <a:pPr rtl="0"/>
          <a:r>
            <a:rPr lang="en-GB" sz="1800" b="1" dirty="0" smtClean="0"/>
            <a:t> promote endothelial dysfunction </a:t>
          </a:r>
          <a:endParaRPr lang="en-US" sz="1800" b="1" dirty="0"/>
        </a:p>
      </dgm:t>
    </dgm:pt>
    <dgm:pt modelId="{2B649C8A-7D29-4EFE-A9A8-5577979F5677}" type="parTrans" cxnId="{4C1E26FB-1068-45C2-82D1-A129559E595B}">
      <dgm:prSet/>
      <dgm:spPr/>
      <dgm:t>
        <a:bodyPr/>
        <a:lstStyle/>
        <a:p>
          <a:endParaRPr lang="zh-TW" altLang="en-US"/>
        </a:p>
      </dgm:t>
    </dgm:pt>
    <dgm:pt modelId="{63AF1291-B5F6-423C-9FD7-00489FD9A499}" type="sibTrans" cxnId="{4C1E26FB-1068-45C2-82D1-A129559E595B}">
      <dgm:prSet/>
      <dgm:spPr/>
      <dgm:t>
        <a:bodyPr/>
        <a:lstStyle/>
        <a:p>
          <a:endParaRPr lang="zh-TW" altLang="en-US"/>
        </a:p>
      </dgm:t>
    </dgm:pt>
    <dgm:pt modelId="{662FECB7-371B-4334-9EEE-BC1C2A92B794}">
      <dgm:prSet/>
      <dgm:spPr/>
      <dgm:t>
        <a:bodyPr/>
        <a:lstStyle/>
        <a:p>
          <a:pPr rtl="0"/>
          <a:r>
            <a:rPr lang="en-US" b="1" dirty="0" smtClean="0"/>
            <a:t>Vasomotor tone</a:t>
          </a:r>
          <a:endParaRPr lang="zh-TW" dirty="0"/>
        </a:p>
      </dgm:t>
    </dgm:pt>
    <dgm:pt modelId="{45FAD2EF-A964-4327-9138-F11EAD03BE3A}" type="parTrans" cxnId="{5906EBFC-5898-482E-915C-138F85013C38}">
      <dgm:prSet/>
      <dgm:spPr/>
      <dgm:t>
        <a:bodyPr/>
        <a:lstStyle/>
        <a:p>
          <a:endParaRPr lang="zh-TW" altLang="en-US"/>
        </a:p>
      </dgm:t>
    </dgm:pt>
    <dgm:pt modelId="{CA171F56-250C-40DC-834C-6278B1FA8AA4}" type="sibTrans" cxnId="{5906EBFC-5898-482E-915C-138F85013C38}">
      <dgm:prSet/>
      <dgm:spPr/>
      <dgm:t>
        <a:bodyPr/>
        <a:lstStyle/>
        <a:p>
          <a:endParaRPr lang="zh-TW" altLang="en-US"/>
        </a:p>
      </dgm:t>
    </dgm:pt>
    <dgm:pt modelId="{FB0A1957-C7F1-41E6-BDF0-6A429CDA418E}">
      <dgm:prSet/>
      <dgm:spPr/>
      <dgm:t>
        <a:bodyPr/>
        <a:lstStyle/>
        <a:p>
          <a:pPr rtl="0"/>
          <a:r>
            <a:rPr lang="en-US" b="1" dirty="0" smtClean="0"/>
            <a:t>Thrombosis</a:t>
          </a:r>
          <a:endParaRPr lang="zh-TW" dirty="0"/>
        </a:p>
      </dgm:t>
    </dgm:pt>
    <dgm:pt modelId="{011CB464-F18C-4CAE-B2C5-2F697555B5F6}" type="parTrans" cxnId="{086A99BE-2A65-46D2-9974-025AD608EF24}">
      <dgm:prSet/>
      <dgm:spPr/>
      <dgm:t>
        <a:bodyPr/>
        <a:lstStyle/>
        <a:p>
          <a:endParaRPr lang="zh-TW" altLang="en-US"/>
        </a:p>
      </dgm:t>
    </dgm:pt>
    <dgm:pt modelId="{8E6AA6AF-A5D5-40D6-B1B7-E882F5A7403A}" type="sibTrans" cxnId="{086A99BE-2A65-46D2-9974-025AD608EF24}">
      <dgm:prSet/>
      <dgm:spPr/>
      <dgm:t>
        <a:bodyPr/>
        <a:lstStyle/>
        <a:p>
          <a:endParaRPr lang="zh-TW" altLang="en-US"/>
        </a:p>
      </dgm:t>
    </dgm:pt>
    <dgm:pt modelId="{A55DA9C8-AD9A-475E-8D25-C4E74B775DB6}">
      <dgm:prSet/>
      <dgm:spPr/>
      <dgm:t>
        <a:bodyPr/>
        <a:lstStyle/>
        <a:p>
          <a:pPr rtl="0"/>
          <a:r>
            <a:rPr lang="en-GB" altLang="zh-TW" b="1" dirty="0" smtClean="0"/>
            <a:t>Haemostasis</a:t>
          </a:r>
          <a:endParaRPr lang="en-US" b="1" dirty="0"/>
        </a:p>
      </dgm:t>
    </dgm:pt>
    <dgm:pt modelId="{9863DA30-09E6-460F-8764-E558DC439247}" type="parTrans" cxnId="{08C5F4C5-6F24-499E-97E9-162FCF21155B}">
      <dgm:prSet/>
      <dgm:spPr/>
      <dgm:t>
        <a:bodyPr/>
        <a:lstStyle/>
        <a:p>
          <a:endParaRPr lang="zh-TW" altLang="en-US"/>
        </a:p>
      </dgm:t>
    </dgm:pt>
    <dgm:pt modelId="{3C350539-BB88-43DF-B2C2-281F18617EE8}" type="sibTrans" cxnId="{08C5F4C5-6F24-499E-97E9-162FCF21155B}">
      <dgm:prSet/>
      <dgm:spPr/>
      <dgm:t>
        <a:bodyPr/>
        <a:lstStyle/>
        <a:p>
          <a:endParaRPr lang="zh-TW" altLang="en-US"/>
        </a:p>
      </dgm:t>
    </dgm:pt>
    <dgm:pt modelId="{7EA6F544-CD2E-46AC-97F8-F9F2FA04C8C3}" type="pres">
      <dgm:prSet presAssocID="{FAFB72B9-9271-46BA-8C0F-90B2AF6C2C8C}" presName="theList" presStyleCnt="0">
        <dgm:presLayoutVars>
          <dgm:dir/>
          <dgm:animLvl val="lvl"/>
          <dgm:resizeHandles val="exact"/>
        </dgm:presLayoutVars>
      </dgm:prSet>
      <dgm:spPr/>
      <dgm:t>
        <a:bodyPr/>
        <a:lstStyle/>
        <a:p>
          <a:endParaRPr lang="zh-TW" altLang="en-US"/>
        </a:p>
      </dgm:t>
    </dgm:pt>
    <dgm:pt modelId="{0E5361FA-198F-4939-A6A2-1CD97B5365D8}" type="pres">
      <dgm:prSet presAssocID="{697531AA-C738-479F-ADAC-25E7A5887090}" presName="compNode" presStyleCnt="0"/>
      <dgm:spPr/>
    </dgm:pt>
    <dgm:pt modelId="{B3E13138-548D-44E3-8354-43C5E7778B90}" type="pres">
      <dgm:prSet presAssocID="{697531AA-C738-479F-ADAC-25E7A5887090}" presName="aNode" presStyleLbl="bgShp" presStyleIdx="0" presStyleCnt="1"/>
      <dgm:spPr/>
      <dgm:t>
        <a:bodyPr/>
        <a:lstStyle/>
        <a:p>
          <a:endParaRPr lang="zh-TW" altLang="en-US"/>
        </a:p>
      </dgm:t>
    </dgm:pt>
    <dgm:pt modelId="{4FB44531-4B28-4C8A-BD72-142D95B3648E}" type="pres">
      <dgm:prSet presAssocID="{697531AA-C738-479F-ADAC-25E7A5887090}" presName="textNode" presStyleLbl="bgShp" presStyleIdx="0" presStyleCnt="1"/>
      <dgm:spPr/>
      <dgm:t>
        <a:bodyPr/>
        <a:lstStyle/>
        <a:p>
          <a:endParaRPr lang="zh-TW" altLang="en-US"/>
        </a:p>
      </dgm:t>
    </dgm:pt>
    <dgm:pt modelId="{079BC4FD-FECF-4942-89D7-60D016188BDE}" type="pres">
      <dgm:prSet presAssocID="{697531AA-C738-479F-ADAC-25E7A5887090}" presName="compChildNode" presStyleCnt="0"/>
      <dgm:spPr/>
    </dgm:pt>
    <dgm:pt modelId="{67177975-DDC1-4790-A175-34595052E7F1}" type="pres">
      <dgm:prSet presAssocID="{697531AA-C738-479F-ADAC-25E7A5887090}" presName="theInnerList" presStyleCnt="0"/>
      <dgm:spPr/>
    </dgm:pt>
    <dgm:pt modelId="{11B93F73-7C7E-4EEC-A5CC-A72B375DDBB4}" type="pres">
      <dgm:prSet presAssocID="{662FECB7-371B-4334-9EEE-BC1C2A92B794}" presName="childNode" presStyleLbl="node1" presStyleIdx="0" presStyleCnt="3">
        <dgm:presLayoutVars>
          <dgm:bulletEnabled val="1"/>
        </dgm:presLayoutVars>
      </dgm:prSet>
      <dgm:spPr/>
      <dgm:t>
        <a:bodyPr/>
        <a:lstStyle/>
        <a:p>
          <a:endParaRPr lang="zh-TW" altLang="en-US"/>
        </a:p>
      </dgm:t>
    </dgm:pt>
    <dgm:pt modelId="{7D2A5EF3-75A1-439A-B44A-240B2387DC06}" type="pres">
      <dgm:prSet presAssocID="{662FECB7-371B-4334-9EEE-BC1C2A92B794}" presName="aSpace2" presStyleCnt="0"/>
      <dgm:spPr/>
    </dgm:pt>
    <dgm:pt modelId="{C9B096D7-5D49-47D2-98C5-58F0163288D8}" type="pres">
      <dgm:prSet presAssocID="{FB0A1957-C7F1-41E6-BDF0-6A429CDA418E}" presName="childNode" presStyleLbl="node1" presStyleIdx="1" presStyleCnt="3">
        <dgm:presLayoutVars>
          <dgm:bulletEnabled val="1"/>
        </dgm:presLayoutVars>
      </dgm:prSet>
      <dgm:spPr/>
      <dgm:t>
        <a:bodyPr/>
        <a:lstStyle/>
        <a:p>
          <a:endParaRPr lang="zh-TW" altLang="en-US"/>
        </a:p>
      </dgm:t>
    </dgm:pt>
    <dgm:pt modelId="{A54BA62D-3482-474F-A19E-71C43A2045B0}" type="pres">
      <dgm:prSet presAssocID="{FB0A1957-C7F1-41E6-BDF0-6A429CDA418E}" presName="aSpace2" presStyleCnt="0"/>
      <dgm:spPr/>
    </dgm:pt>
    <dgm:pt modelId="{6010F93C-1249-4E87-9E26-204CE2AD77AA}" type="pres">
      <dgm:prSet presAssocID="{A55DA9C8-AD9A-475E-8D25-C4E74B775DB6}" presName="childNode" presStyleLbl="node1" presStyleIdx="2" presStyleCnt="3">
        <dgm:presLayoutVars>
          <dgm:bulletEnabled val="1"/>
        </dgm:presLayoutVars>
      </dgm:prSet>
      <dgm:spPr/>
      <dgm:t>
        <a:bodyPr/>
        <a:lstStyle/>
        <a:p>
          <a:endParaRPr lang="zh-TW" altLang="en-US"/>
        </a:p>
      </dgm:t>
    </dgm:pt>
  </dgm:ptLst>
  <dgm:cxnLst>
    <dgm:cxn modelId="{E6469816-190D-9240-A70C-B3A1C17CC6DB}" type="presOf" srcId="{FB0A1957-C7F1-41E6-BDF0-6A429CDA418E}" destId="{C9B096D7-5D49-47D2-98C5-58F0163288D8}" srcOrd="0" destOrd="0" presId="urn:microsoft.com/office/officeart/2005/8/layout/lProcess2"/>
    <dgm:cxn modelId="{B9834DF2-BB67-9441-95DC-0F64A23C298B}" type="presOf" srcId="{697531AA-C738-479F-ADAC-25E7A5887090}" destId="{B3E13138-548D-44E3-8354-43C5E7778B90}" srcOrd="0" destOrd="0" presId="urn:microsoft.com/office/officeart/2005/8/layout/lProcess2"/>
    <dgm:cxn modelId="{B0C7B9B5-03F1-1344-88CD-B06B934B6D3A}" type="presOf" srcId="{662FECB7-371B-4334-9EEE-BC1C2A92B794}" destId="{11B93F73-7C7E-4EEC-A5CC-A72B375DDBB4}" srcOrd="0" destOrd="0" presId="urn:microsoft.com/office/officeart/2005/8/layout/lProcess2"/>
    <dgm:cxn modelId="{08C5F4C5-6F24-499E-97E9-162FCF21155B}" srcId="{697531AA-C738-479F-ADAC-25E7A5887090}" destId="{A55DA9C8-AD9A-475E-8D25-C4E74B775DB6}" srcOrd="2" destOrd="0" parTransId="{9863DA30-09E6-460F-8764-E558DC439247}" sibTransId="{3C350539-BB88-43DF-B2C2-281F18617EE8}"/>
    <dgm:cxn modelId="{32CFD253-2479-4049-A81A-6900DDEDD24B}" type="presOf" srcId="{697531AA-C738-479F-ADAC-25E7A5887090}" destId="{4FB44531-4B28-4C8A-BD72-142D95B3648E}" srcOrd="1" destOrd="0" presId="urn:microsoft.com/office/officeart/2005/8/layout/lProcess2"/>
    <dgm:cxn modelId="{086A99BE-2A65-46D2-9974-025AD608EF24}" srcId="{697531AA-C738-479F-ADAC-25E7A5887090}" destId="{FB0A1957-C7F1-41E6-BDF0-6A429CDA418E}" srcOrd="1" destOrd="0" parTransId="{011CB464-F18C-4CAE-B2C5-2F697555B5F6}" sibTransId="{8E6AA6AF-A5D5-40D6-B1B7-E882F5A7403A}"/>
    <dgm:cxn modelId="{207CEEC1-0A92-C04E-9224-B9571B37F52E}" type="presOf" srcId="{A55DA9C8-AD9A-475E-8D25-C4E74B775DB6}" destId="{6010F93C-1249-4E87-9E26-204CE2AD77AA}" srcOrd="0" destOrd="0" presId="urn:microsoft.com/office/officeart/2005/8/layout/lProcess2"/>
    <dgm:cxn modelId="{4C1E26FB-1068-45C2-82D1-A129559E595B}" srcId="{FAFB72B9-9271-46BA-8C0F-90B2AF6C2C8C}" destId="{697531AA-C738-479F-ADAC-25E7A5887090}" srcOrd="0" destOrd="0" parTransId="{2B649C8A-7D29-4EFE-A9A8-5577979F5677}" sibTransId="{63AF1291-B5F6-423C-9FD7-00489FD9A499}"/>
    <dgm:cxn modelId="{5906EBFC-5898-482E-915C-138F85013C38}" srcId="{697531AA-C738-479F-ADAC-25E7A5887090}" destId="{662FECB7-371B-4334-9EEE-BC1C2A92B794}" srcOrd="0" destOrd="0" parTransId="{45FAD2EF-A964-4327-9138-F11EAD03BE3A}" sibTransId="{CA171F56-250C-40DC-834C-6278B1FA8AA4}"/>
    <dgm:cxn modelId="{BE040DB7-2D72-9B48-AA7E-1BDFA125C2C9}" type="presOf" srcId="{FAFB72B9-9271-46BA-8C0F-90B2AF6C2C8C}" destId="{7EA6F544-CD2E-46AC-97F8-F9F2FA04C8C3}" srcOrd="0" destOrd="0" presId="urn:microsoft.com/office/officeart/2005/8/layout/lProcess2"/>
    <dgm:cxn modelId="{A9294CF0-26EC-3B43-987D-6222317DC677}" type="presParOf" srcId="{7EA6F544-CD2E-46AC-97F8-F9F2FA04C8C3}" destId="{0E5361FA-198F-4939-A6A2-1CD97B5365D8}" srcOrd="0" destOrd="0" presId="urn:microsoft.com/office/officeart/2005/8/layout/lProcess2"/>
    <dgm:cxn modelId="{658F6920-4FEF-2F4D-AB94-623552E0E94A}" type="presParOf" srcId="{0E5361FA-198F-4939-A6A2-1CD97B5365D8}" destId="{B3E13138-548D-44E3-8354-43C5E7778B90}" srcOrd="0" destOrd="0" presId="urn:microsoft.com/office/officeart/2005/8/layout/lProcess2"/>
    <dgm:cxn modelId="{A37A9045-1BBA-7540-AECF-D7CB9CA3C564}" type="presParOf" srcId="{0E5361FA-198F-4939-A6A2-1CD97B5365D8}" destId="{4FB44531-4B28-4C8A-BD72-142D95B3648E}" srcOrd="1" destOrd="0" presId="urn:microsoft.com/office/officeart/2005/8/layout/lProcess2"/>
    <dgm:cxn modelId="{8C8BF71B-7F26-E540-85A3-24C8FC50973F}" type="presParOf" srcId="{0E5361FA-198F-4939-A6A2-1CD97B5365D8}" destId="{079BC4FD-FECF-4942-89D7-60D016188BDE}" srcOrd="2" destOrd="0" presId="urn:microsoft.com/office/officeart/2005/8/layout/lProcess2"/>
    <dgm:cxn modelId="{0F35E3D5-6B22-C04B-AD78-C839AA88FC57}" type="presParOf" srcId="{079BC4FD-FECF-4942-89D7-60D016188BDE}" destId="{67177975-DDC1-4790-A175-34595052E7F1}" srcOrd="0" destOrd="0" presId="urn:microsoft.com/office/officeart/2005/8/layout/lProcess2"/>
    <dgm:cxn modelId="{7338F3BC-3C6D-0A40-BE2F-375438B86F62}" type="presParOf" srcId="{67177975-DDC1-4790-A175-34595052E7F1}" destId="{11B93F73-7C7E-4EEC-A5CC-A72B375DDBB4}" srcOrd="0" destOrd="0" presId="urn:microsoft.com/office/officeart/2005/8/layout/lProcess2"/>
    <dgm:cxn modelId="{E5CB7041-BBD1-8E43-9D60-ACC38C03E960}" type="presParOf" srcId="{67177975-DDC1-4790-A175-34595052E7F1}" destId="{7D2A5EF3-75A1-439A-B44A-240B2387DC06}" srcOrd="1" destOrd="0" presId="urn:microsoft.com/office/officeart/2005/8/layout/lProcess2"/>
    <dgm:cxn modelId="{FB749743-D85A-904A-99C3-1B03CD035C76}" type="presParOf" srcId="{67177975-DDC1-4790-A175-34595052E7F1}" destId="{C9B096D7-5D49-47D2-98C5-58F0163288D8}" srcOrd="2" destOrd="0" presId="urn:microsoft.com/office/officeart/2005/8/layout/lProcess2"/>
    <dgm:cxn modelId="{5320407C-69C6-D74C-8621-8E806A516834}" type="presParOf" srcId="{67177975-DDC1-4790-A175-34595052E7F1}" destId="{A54BA62D-3482-474F-A19E-71C43A2045B0}" srcOrd="3" destOrd="0" presId="urn:microsoft.com/office/officeart/2005/8/layout/lProcess2"/>
    <dgm:cxn modelId="{F76113AA-5533-9F40-B859-6DDE6ACBFE8E}" type="presParOf" srcId="{67177975-DDC1-4790-A175-34595052E7F1}" destId="{6010F93C-1249-4E87-9E26-204CE2AD77A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A9471A-1EC5-46B4-A32A-270782D44C18}"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zh-TW" altLang="en-US"/>
        </a:p>
      </dgm:t>
    </dgm:pt>
    <dgm:pt modelId="{8E501899-3464-4C8F-8BDA-55BBE1FD6ACD}">
      <dgm:prSet/>
      <dgm:spPr/>
      <dgm:t>
        <a:bodyPr/>
        <a:lstStyle/>
        <a:p>
          <a:pPr rtl="0"/>
          <a:r>
            <a:rPr lang="en-US" dirty="0" smtClean="0"/>
            <a:t>Initiate step in </a:t>
          </a:r>
          <a:r>
            <a:rPr lang="en-US" u="sng" dirty="0" smtClean="0"/>
            <a:t>atherosclerosis</a:t>
          </a:r>
          <a:endParaRPr lang="zh-TW" dirty="0"/>
        </a:p>
      </dgm:t>
    </dgm:pt>
    <dgm:pt modelId="{5B90BAD2-D3A8-400C-AA7D-300B09AB3DB1}" type="parTrans" cxnId="{76F14CF3-C3C5-4BC1-AEF8-12C845C8B21F}">
      <dgm:prSet/>
      <dgm:spPr/>
      <dgm:t>
        <a:bodyPr/>
        <a:lstStyle/>
        <a:p>
          <a:endParaRPr lang="zh-TW" altLang="en-US"/>
        </a:p>
      </dgm:t>
    </dgm:pt>
    <dgm:pt modelId="{920347DC-572B-40E9-865D-304B8B49D180}" type="sibTrans" cxnId="{76F14CF3-C3C5-4BC1-AEF8-12C845C8B21F}">
      <dgm:prSet/>
      <dgm:spPr/>
      <dgm:t>
        <a:bodyPr/>
        <a:lstStyle/>
        <a:p>
          <a:endParaRPr lang="zh-TW" altLang="en-US"/>
        </a:p>
      </dgm:t>
    </dgm:pt>
    <dgm:pt modelId="{C2E068B3-59C9-4C95-9FA6-D1FDBAF824F3}">
      <dgm:prSet/>
      <dgm:spPr/>
      <dgm:t>
        <a:bodyPr/>
        <a:lstStyle/>
        <a:p>
          <a:pPr rtl="0"/>
          <a:r>
            <a:rPr lang="en-US" dirty="0" smtClean="0"/>
            <a:t>coronary arteries </a:t>
          </a:r>
          <a:endParaRPr lang="zh-TW" dirty="0"/>
        </a:p>
      </dgm:t>
    </dgm:pt>
    <dgm:pt modelId="{4890B921-E5C5-4AF0-B617-1337924C03D9}" type="parTrans" cxnId="{26AFEB02-1734-400B-B84D-57F4D0F0741D}">
      <dgm:prSet/>
      <dgm:spPr/>
      <dgm:t>
        <a:bodyPr/>
        <a:lstStyle/>
        <a:p>
          <a:endParaRPr lang="zh-TW" altLang="en-US"/>
        </a:p>
      </dgm:t>
    </dgm:pt>
    <dgm:pt modelId="{8B277F21-6528-45A3-8A03-090F451284B9}" type="sibTrans" cxnId="{26AFEB02-1734-400B-B84D-57F4D0F0741D}">
      <dgm:prSet/>
      <dgm:spPr/>
      <dgm:t>
        <a:bodyPr/>
        <a:lstStyle/>
        <a:p>
          <a:endParaRPr lang="zh-TW" altLang="en-US"/>
        </a:p>
      </dgm:t>
    </dgm:pt>
    <dgm:pt modelId="{89BF8B68-089E-4969-BFB2-62A79D638C81}">
      <dgm:prSet/>
      <dgm:spPr/>
      <dgm:t>
        <a:bodyPr/>
        <a:lstStyle/>
        <a:p>
          <a:pPr rtl="0"/>
          <a:r>
            <a:rPr lang="en-US" dirty="0" smtClean="0"/>
            <a:t>peripheral conduit arteries</a:t>
          </a:r>
          <a:endParaRPr lang="zh-TW" dirty="0"/>
        </a:p>
      </dgm:t>
    </dgm:pt>
    <dgm:pt modelId="{3D7184E5-4338-412E-A6A3-99629B49A75B}" type="parTrans" cxnId="{EAD08552-BAC9-4434-A35F-62A8F31F052C}">
      <dgm:prSet/>
      <dgm:spPr/>
      <dgm:t>
        <a:bodyPr/>
        <a:lstStyle/>
        <a:p>
          <a:endParaRPr lang="zh-TW" altLang="en-US"/>
        </a:p>
      </dgm:t>
    </dgm:pt>
    <dgm:pt modelId="{DF245847-0CA5-4B18-997E-978BEC31935F}" type="sibTrans" cxnId="{EAD08552-BAC9-4434-A35F-62A8F31F052C}">
      <dgm:prSet/>
      <dgm:spPr/>
      <dgm:t>
        <a:bodyPr/>
        <a:lstStyle/>
        <a:p>
          <a:endParaRPr lang="zh-TW" altLang="en-US"/>
        </a:p>
      </dgm:t>
    </dgm:pt>
    <dgm:pt modelId="{B3512FD2-7679-4FAD-8C0B-161E2CC4A701}">
      <dgm:prSet/>
      <dgm:spPr/>
      <dgm:t>
        <a:bodyPr/>
        <a:lstStyle/>
        <a:p>
          <a:pPr rtl="0"/>
          <a:r>
            <a:rPr lang="en-US" dirty="0" smtClean="0"/>
            <a:t>ED found important </a:t>
          </a:r>
          <a:endParaRPr lang="en-US" u="sng" dirty="0"/>
        </a:p>
      </dgm:t>
    </dgm:pt>
    <dgm:pt modelId="{8A784406-23D9-473C-B976-275D9DD8BA26}" type="parTrans" cxnId="{1941AC94-5BF0-406D-80F3-2370513E9950}">
      <dgm:prSet/>
      <dgm:spPr/>
      <dgm:t>
        <a:bodyPr/>
        <a:lstStyle/>
        <a:p>
          <a:endParaRPr lang="zh-TW" altLang="en-US"/>
        </a:p>
      </dgm:t>
    </dgm:pt>
    <dgm:pt modelId="{BF8EB563-B68D-42FD-94E7-8050E7FF04CB}" type="sibTrans" cxnId="{1941AC94-5BF0-406D-80F3-2370513E9950}">
      <dgm:prSet/>
      <dgm:spPr/>
      <dgm:t>
        <a:bodyPr/>
        <a:lstStyle/>
        <a:p>
          <a:endParaRPr lang="zh-TW" altLang="en-US"/>
        </a:p>
      </dgm:t>
    </dgm:pt>
    <dgm:pt modelId="{65A3D9C3-45E5-4532-9F78-D86DB8077AFD}">
      <dgm:prSet/>
      <dgm:spPr/>
      <dgm:t>
        <a:bodyPr/>
        <a:lstStyle/>
        <a:p>
          <a:pPr rtl="0"/>
          <a:r>
            <a:rPr lang="en-US" dirty="0" smtClean="0"/>
            <a:t>advanced atherosclerosis subjects</a:t>
          </a:r>
          <a:endParaRPr lang="zh-TW" dirty="0"/>
        </a:p>
      </dgm:t>
    </dgm:pt>
    <dgm:pt modelId="{E850524C-052C-449C-8D27-8234AC3FD95E}" type="parTrans" cxnId="{FBE43F07-8ADE-4511-932F-BFA497841A65}">
      <dgm:prSet/>
      <dgm:spPr/>
      <dgm:t>
        <a:bodyPr/>
        <a:lstStyle/>
        <a:p>
          <a:endParaRPr lang="zh-TW" altLang="en-US"/>
        </a:p>
      </dgm:t>
    </dgm:pt>
    <dgm:pt modelId="{40B6C3AA-679E-4ED3-822C-A3EE3B1DDB1A}" type="sibTrans" cxnId="{FBE43F07-8ADE-4511-932F-BFA497841A65}">
      <dgm:prSet/>
      <dgm:spPr/>
      <dgm:t>
        <a:bodyPr/>
        <a:lstStyle/>
        <a:p>
          <a:endParaRPr lang="zh-TW" altLang="en-US"/>
        </a:p>
      </dgm:t>
    </dgm:pt>
    <dgm:pt modelId="{311A60D4-2F79-4907-9275-E12191F3FDF1}">
      <dgm:prSet/>
      <dgm:spPr/>
      <dgm:t>
        <a:bodyPr/>
        <a:lstStyle/>
        <a:p>
          <a:pPr rtl="0"/>
          <a:r>
            <a:rPr lang="en-US" dirty="0" smtClean="0"/>
            <a:t>asymptomatic subjects</a:t>
          </a:r>
          <a:endParaRPr lang="zh-TW" dirty="0"/>
        </a:p>
      </dgm:t>
    </dgm:pt>
    <dgm:pt modelId="{BEC7174B-A661-4C0F-9C2D-E7EBD4E1231F}" type="parTrans" cxnId="{1E2087F6-1F1F-4B79-9456-FBC9BF783D69}">
      <dgm:prSet/>
      <dgm:spPr/>
      <dgm:t>
        <a:bodyPr/>
        <a:lstStyle/>
        <a:p>
          <a:endParaRPr lang="zh-TW" altLang="en-US"/>
        </a:p>
      </dgm:t>
    </dgm:pt>
    <dgm:pt modelId="{1F44656A-15FB-4B8E-B3FF-F362A084FF60}" type="sibTrans" cxnId="{1E2087F6-1F1F-4B79-9456-FBC9BF783D69}">
      <dgm:prSet/>
      <dgm:spPr/>
      <dgm:t>
        <a:bodyPr/>
        <a:lstStyle/>
        <a:p>
          <a:endParaRPr lang="zh-TW" altLang="en-US"/>
        </a:p>
      </dgm:t>
    </dgm:pt>
    <dgm:pt modelId="{CA39AEBE-6019-44BC-BB09-559DAF9F27E7}" type="pres">
      <dgm:prSet presAssocID="{9CA9471A-1EC5-46B4-A32A-270782D44C18}" presName="linear" presStyleCnt="0">
        <dgm:presLayoutVars>
          <dgm:dir/>
          <dgm:resizeHandles val="exact"/>
        </dgm:presLayoutVars>
      </dgm:prSet>
      <dgm:spPr/>
      <dgm:t>
        <a:bodyPr/>
        <a:lstStyle/>
        <a:p>
          <a:endParaRPr lang="zh-TW" altLang="en-US"/>
        </a:p>
      </dgm:t>
    </dgm:pt>
    <dgm:pt modelId="{594CC3FD-851F-48E5-9BD1-0D322A501744}" type="pres">
      <dgm:prSet presAssocID="{8E501899-3464-4C8F-8BDA-55BBE1FD6ACD}" presName="comp" presStyleCnt="0"/>
      <dgm:spPr/>
    </dgm:pt>
    <dgm:pt modelId="{C28B71F6-6D89-488D-917E-5DB5F7712426}" type="pres">
      <dgm:prSet presAssocID="{8E501899-3464-4C8F-8BDA-55BBE1FD6ACD}" presName="box" presStyleLbl="node1" presStyleIdx="0" presStyleCnt="2"/>
      <dgm:spPr/>
      <dgm:t>
        <a:bodyPr/>
        <a:lstStyle/>
        <a:p>
          <a:endParaRPr lang="zh-TW" altLang="en-US"/>
        </a:p>
      </dgm:t>
    </dgm:pt>
    <dgm:pt modelId="{A45163C2-7A93-40DB-817F-7BAD1C4B2A81}" type="pres">
      <dgm:prSet presAssocID="{8E501899-3464-4C8F-8BDA-55BBE1FD6ACD}" presName="img" presStyleLbl="fgImgPlace1" presStyleIdx="0" presStyleCnt="2"/>
      <dgm:spPr>
        <a:blipFill rotWithShape="0">
          <a:blip xmlns:r="http://schemas.openxmlformats.org/officeDocument/2006/relationships" r:embed="rId1"/>
          <a:stretch>
            <a:fillRect/>
          </a:stretch>
        </a:blipFill>
      </dgm:spPr>
    </dgm:pt>
    <dgm:pt modelId="{1F5E771D-AD43-4F3E-8F89-7CA837ECE55A}" type="pres">
      <dgm:prSet presAssocID="{8E501899-3464-4C8F-8BDA-55BBE1FD6ACD}" presName="text" presStyleLbl="node1" presStyleIdx="0" presStyleCnt="2">
        <dgm:presLayoutVars>
          <dgm:bulletEnabled val="1"/>
        </dgm:presLayoutVars>
      </dgm:prSet>
      <dgm:spPr/>
      <dgm:t>
        <a:bodyPr/>
        <a:lstStyle/>
        <a:p>
          <a:endParaRPr lang="zh-TW" altLang="en-US"/>
        </a:p>
      </dgm:t>
    </dgm:pt>
    <dgm:pt modelId="{5E2D2E1A-CFC8-40AD-8C9D-575F77B74E04}" type="pres">
      <dgm:prSet presAssocID="{920347DC-572B-40E9-865D-304B8B49D180}" presName="spacer" presStyleCnt="0"/>
      <dgm:spPr/>
    </dgm:pt>
    <dgm:pt modelId="{EE5C1690-16A8-4D2B-91C3-EF0009184C27}" type="pres">
      <dgm:prSet presAssocID="{B3512FD2-7679-4FAD-8C0B-161E2CC4A701}" presName="comp" presStyleCnt="0"/>
      <dgm:spPr/>
    </dgm:pt>
    <dgm:pt modelId="{0820F0C9-D722-4983-82F7-CB8E23732C34}" type="pres">
      <dgm:prSet presAssocID="{B3512FD2-7679-4FAD-8C0B-161E2CC4A701}" presName="box" presStyleLbl="node1" presStyleIdx="1" presStyleCnt="2"/>
      <dgm:spPr/>
      <dgm:t>
        <a:bodyPr/>
        <a:lstStyle/>
        <a:p>
          <a:endParaRPr lang="zh-TW" altLang="en-US"/>
        </a:p>
      </dgm:t>
    </dgm:pt>
    <dgm:pt modelId="{B132D4A4-BDE7-4D71-BBE6-DF1417CFC4BC}" type="pres">
      <dgm:prSet presAssocID="{B3512FD2-7679-4FAD-8C0B-161E2CC4A701}" presName="img" presStyleLbl="fgImgPlace1" presStyleIdx="1" presStyleCnt="2"/>
      <dgm:spPr>
        <a:blipFill rotWithShape="0">
          <a:blip xmlns:r="http://schemas.openxmlformats.org/officeDocument/2006/relationships" r:embed="rId2"/>
          <a:stretch>
            <a:fillRect/>
          </a:stretch>
        </a:blipFill>
      </dgm:spPr>
    </dgm:pt>
    <dgm:pt modelId="{C71700B4-2BD9-46BF-A6E8-B3F50266EC78}" type="pres">
      <dgm:prSet presAssocID="{B3512FD2-7679-4FAD-8C0B-161E2CC4A701}" presName="text" presStyleLbl="node1" presStyleIdx="1" presStyleCnt="2">
        <dgm:presLayoutVars>
          <dgm:bulletEnabled val="1"/>
        </dgm:presLayoutVars>
      </dgm:prSet>
      <dgm:spPr/>
      <dgm:t>
        <a:bodyPr/>
        <a:lstStyle/>
        <a:p>
          <a:endParaRPr lang="zh-TW" altLang="en-US"/>
        </a:p>
      </dgm:t>
    </dgm:pt>
  </dgm:ptLst>
  <dgm:cxnLst>
    <dgm:cxn modelId="{1941AC94-5BF0-406D-80F3-2370513E9950}" srcId="{9CA9471A-1EC5-46B4-A32A-270782D44C18}" destId="{B3512FD2-7679-4FAD-8C0B-161E2CC4A701}" srcOrd="1" destOrd="0" parTransId="{8A784406-23D9-473C-B976-275D9DD8BA26}" sibTransId="{BF8EB563-B68D-42FD-94E7-8050E7FF04CB}"/>
    <dgm:cxn modelId="{186D3DA0-0B8C-E045-939D-996BBC713189}" type="presOf" srcId="{89BF8B68-089E-4969-BFB2-62A79D638C81}" destId="{1F5E771D-AD43-4F3E-8F89-7CA837ECE55A}" srcOrd="1" destOrd="2" presId="urn:microsoft.com/office/officeart/2005/8/layout/vList4#1"/>
    <dgm:cxn modelId="{EAD08552-BAC9-4434-A35F-62A8F31F052C}" srcId="{8E501899-3464-4C8F-8BDA-55BBE1FD6ACD}" destId="{89BF8B68-089E-4969-BFB2-62A79D638C81}" srcOrd="1" destOrd="0" parTransId="{3D7184E5-4338-412E-A6A3-99629B49A75B}" sibTransId="{DF245847-0CA5-4B18-997E-978BEC31935F}"/>
    <dgm:cxn modelId="{E8AE4400-F621-3F4A-AF88-06FDA8916019}" type="presOf" srcId="{B3512FD2-7679-4FAD-8C0B-161E2CC4A701}" destId="{0820F0C9-D722-4983-82F7-CB8E23732C34}" srcOrd="0" destOrd="0" presId="urn:microsoft.com/office/officeart/2005/8/layout/vList4#1"/>
    <dgm:cxn modelId="{41EDB9F9-3BDC-1149-A066-B8403D357A80}" type="presOf" srcId="{9CA9471A-1EC5-46B4-A32A-270782D44C18}" destId="{CA39AEBE-6019-44BC-BB09-559DAF9F27E7}" srcOrd="0" destOrd="0" presId="urn:microsoft.com/office/officeart/2005/8/layout/vList4#1"/>
    <dgm:cxn modelId="{FBE43F07-8ADE-4511-932F-BFA497841A65}" srcId="{B3512FD2-7679-4FAD-8C0B-161E2CC4A701}" destId="{65A3D9C3-45E5-4532-9F78-D86DB8077AFD}" srcOrd="0" destOrd="0" parTransId="{E850524C-052C-449C-8D27-8234AC3FD95E}" sibTransId="{40B6C3AA-679E-4ED3-822C-A3EE3B1DDB1A}"/>
    <dgm:cxn modelId="{76AF85C4-B246-FD40-85B6-512DEA75864A}" type="presOf" srcId="{311A60D4-2F79-4907-9275-E12191F3FDF1}" destId="{C71700B4-2BD9-46BF-A6E8-B3F50266EC78}" srcOrd="1" destOrd="2" presId="urn:microsoft.com/office/officeart/2005/8/layout/vList4#1"/>
    <dgm:cxn modelId="{6CFD05AB-EEF7-BE4D-8253-1B9DF3593969}" type="presOf" srcId="{311A60D4-2F79-4907-9275-E12191F3FDF1}" destId="{0820F0C9-D722-4983-82F7-CB8E23732C34}" srcOrd="0" destOrd="2" presId="urn:microsoft.com/office/officeart/2005/8/layout/vList4#1"/>
    <dgm:cxn modelId="{4882845D-30CA-134D-A238-634FD9B3034B}" type="presOf" srcId="{C2E068B3-59C9-4C95-9FA6-D1FDBAF824F3}" destId="{C28B71F6-6D89-488D-917E-5DB5F7712426}" srcOrd="0" destOrd="1" presId="urn:microsoft.com/office/officeart/2005/8/layout/vList4#1"/>
    <dgm:cxn modelId="{36C9B322-5ADE-0743-9D8F-804A4B498110}" type="presOf" srcId="{89BF8B68-089E-4969-BFB2-62A79D638C81}" destId="{C28B71F6-6D89-488D-917E-5DB5F7712426}" srcOrd="0" destOrd="2" presId="urn:microsoft.com/office/officeart/2005/8/layout/vList4#1"/>
    <dgm:cxn modelId="{9F337C94-AE73-8D4E-A4A9-C4576C7C1E3A}" type="presOf" srcId="{C2E068B3-59C9-4C95-9FA6-D1FDBAF824F3}" destId="{1F5E771D-AD43-4F3E-8F89-7CA837ECE55A}" srcOrd="1" destOrd="1" presId="urn:microsoft.com/office/officeart/2005/8/layout/vList4#1"/>
    <dgm:cxn modelId="{9669294A-1982-FE4A-9BB9-C4E48651874A}" type="presOf" srcId="{65A3D9C3-45E5-4532-9F78-D86DB8077AFD}" destId="{C71700B4-2BD9-46BF-A6E8-B3F50266EC78}" srcOrd="1" destOrd="1" presId="urn:microsoft.com/office/officeart/2005/8/layout/vList4#1"/>
    <dgm:cxn modelId="{04AB8D48-02E9-6947-893B-9290332BAEBD}" type="presOf" srcId="{8E501899-3464-4C8F-8BDA-55BBE1FD6ACD}" destId="{C28B71F6-6D89-488D-917E-5DB5F7712426}" srcOrd="0" destOrd="0" presId="urn:microsoft.com/office/officeart/2005/8/layout/vList4#1"/>
    <dgm:cxn modelId="{265EDACE-B65B-1D41-A498-0337A8E5FDAA}" type="presOf" srcId="{B3512FD2-7679-4FAD-8C0B-161E2CC4A701}" destId="{C71700B4-2BD9-46BF-A6E8-B3F50266EC78}" srcOrd="1" destOrd="0" presId="urn:microsoft.com/office/officeart/2005/8/layout/vList4#1"/>
    <dgm:cxn modelId="{C7431B44-EC7B-6F4A-BD0C-ACEBD5E3B201}" type="presOf" srcId="{65A3D9C3-45E5-4532-9F78-D86DB8077AFD}" destId="{0820F0C9-D722-4983-82F7-CB8E23732C34}" srcOrd="0" destOrd="1" presId="urn:microsoft.com/office/officeart/2005/8/layout/vList4#1"/>
    <dgm:cxn modelId="{26AFEB02-1734-400B-B84D-57F4D0F0741D}" srcId="{8E501899-3464-4C8F-8BDA-55BBE1FD6ACD}" destId="{C2E068B3-59C9-4C95-9FA6-D1FDBAF824F3}" srcOrd="0" destOrd="0" parTransId="{4890B921-E5C5-4AF0-B617-1337924C03D9}" sibTransId="{8B277F21-6528-45A3-8A03-090F451284B9}"/>
    <dgm:cxn modelId="{76F14CF3-C3C5-4BC1-AEF8-12C845C8B21F}" srcId="{9CA9471A-1EC5-46B4-A32A-270782D44C18}" destId="{8E501899-3464-4C8F-8BDA-55BBE1FD6ACD}" srcOrd="0" destOrd="0" parTransId="{5B90BAD2-D3A8-400C-AA7D-300B09AB3DB1}" sibTransId="{920347DC-572B-40E9-865D-304B8B49D180}"/>
    <dgm:cxn modelId="{589D5AC6-8E42-524B-B110-3C3C665C7CCA}" type="presOf" srcId="{8E501899-3464-4C8F-8BDA-55BBE1FD6ACD}" destId="{1F5E771D-AD43-4F3E-8F89-7CA837ECE55A}" srcOrd="1" destOrd="0" presId="urn:microsoft.com/office/officeart/2005/8/layout/vList4#1"/>
    <dgm:cxn modelId="{1E2087F6-1F1F-4B79-9456-FBC9BF783D69}" srcId="{B3512FD2-7679-4FAD-8C0B-161E2CC4A701}" destId="{311A60D4-2F79-4907-9275-E12191F3FDF1}" srcOrd="1" destOrd="0" parTransId="{BEC7174B-A661-4C0F-9C2D-E7EBD4E1231F}" sibTransId="{1F44656A-15FB-4B8E-B3FF-F362A084FF60}"/>
    <dgm:cxn modelId="{060AA1B2-5BDC-924D-A412-B676D314BE69}" type="presParOf" srcId="{CA39AEBE-6019-44BC-BB09-559DAF9F27E7}" destId="{594CC3FD-851F-48E5-9BD1-0D322A501744}" srcOrd="0" destOrd="0" presId="urn:microsoft.com/office/officeart/2005/8/layout/vList4#1"/>
    <dgm:cxn modelId="{AAA3DA7A-4586-7347-A9CD-287A5D8A2C9F}" type="presParOf" srcId="{594CC3FD-851F-48E5-9BD1-0D322A501744}" destId="{C28B71F6-6D89-488D-917E-5DB5F7712426}" srcOrd="0" destOrd="0" presId="urn:microsoft.com/office/officeart/2005/8/layout/vList4#1"/>
    <dgm:cxn modelId="{9E3CC3D8-9966-B640-9DBA-E1C26B0A5583}" type="presParOf" srcId="{594CC3FD-851F-48E5-9BD1-0D322A501744}" destId="{A45163C2-7A93-40DB-817F-7BAD1C4B2A81}" srcOrd="1" destOrd="0" presId="urn:microsoft.com/office/officeart/2005/8/layout/vList4#1"/>
    <dgm:cxn modelId="{45E53849-89C4-5945-995B-8AEB1CF97271}" type="presParOf" srcId="{594CC3FD-851F-48E5-9BD1-0D322A501744}" destId="{1F5E771D-AD43-4F3E-8F89-7CA837ECE55A}" srcOrd="2" destOrd="0" presId="urn:microsoft.com/office/officeart/2005/8/layout/vList4#1"/>
    <dgm:cxn modelId="{A827F2A9-75A0-024E-B4EE-D0BE72E9B228}" type="presParOf" srcId="{CA39AEBE-6019-44BC-BB09-559DAF9F27E7}" destId="{5E2D2E1A-CFC8-40AD-8C9D-575F77B74E04}" srcOrd="1" destOrd="0" presId="urn:microsoft.com/office/officeart/2005/8/layout/vList4#1"/>
    <dgm:cxn modelId="{47AC6798-AB23-B042-9497-9EE980F58E8F}" type="presParOf" srcId="{CA39AEBE-6019-44BC-BB09-559DAF9F27E7}" destId="{EE5C1690-16A8-4D2B-91C3-EF0009184C27}" srcOrd="2" destOrd="0" presId="urn:microsoft.com/office/officeart/2005/8/layout/vList4#1"/>
    <dgm:cxn modelId="{85044CDA-7E74-9A40-B4A6-27947245F0E8}" type="presParOf" srcId="{EE5C1690-16A8-4D2B-91C3-EF0009184C27}" destId="{0820F0C9-D722-4983-82F7-CB8E23732C34}" srcOrd="0" destOrd="0" presId="urn:microsoft.com/office/officeart/2005/8/layout/vList4#1"/>
    <dgm:cxn modelId="{AB516033-4538-7E49-BC28-3998C7177BA3}" type="presParOf" srcId="{EE5C1690-16A8-4D2B-91C3-EF0009184C27}" destId="{B132D4A4-BDE7-4D71-BBE6-DF1417CFC4BC}" srcOrd="1" destOrd="0" presId="urn:microsoft.com/office/officeart/2005/8/layout/vList4#1"/>
    <dgm:cxn modelId="{F6D0BC23-3625-3A41-996D-3604C685808E}" type="presParOf" srcId="{EE5C1690-16A8-4D2B-91C3-EF0009184C27}" destId="{C71700B4-2BD9-46BF-A6E8-B3F50266EC78}" srcOrd="2" destOrd="0" presId="urn:microsoft.com/office/officeart/2005/8/layout/vList4#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8FADCB-A173-4870-AB77-0BFEADC428A1}" type="doc">
      <dgm:prSet loTypeId="urn:microsoft.com/office/officeart/2005/8/layout/arrow4" loCatId="relationship" qsTypeId="urn:microsoft.com/office/officeart/2005/8/quickstyle/simple1" qsCatId="simple" csTypeId="urn:microsoft.com/office/officeart/2005/8/colors/accent1_2" csCatId="accent1"/>
      <dgm:spPr/>
      <dgm:t>
        <a:bodyPr/>
        <a:lstStyle/>
        <a:p>
          <a:endParaRPr lang="zh-TW" altLang="en-US"/>
        </a:p>
      </dgm:t>
    </dgm:pt>
    <dgm:pt modelId="{8E5F3A70-D586-4714-88B3-3DEDA47D5041}">
      <dgm:prSet/>
      <dgm:spPr/>
      <dgm:t>
        <a:bodyPr/>
        <a:lstStyle/>
        <a:p>
          <a:pPr rtl="0"/>
          <a:r>
            <a:rPr lang="en-GB" dirty="0" smtClean="0"/>
            <a:t>Benefits</a:t>
          </a:r>
          <a:endParaRPr lang="en-US" dirty="0"/>
        </a:p>
      </dgm:t>
    </dgm:pt>
    <dgm:pt modelId="{D7D7EBF2-2D72-4882-91E8-CBE18AFB8E1D}" type="parTrans" cxnId="{D2C06A27-DF6E-4B5F-B688-D6B00E41BD01}">
      <dgm:prSet/>
      <dgm:spPr/>
      <dgm:t>
        <a:bodyPr/>
        <a:lstStyle/>
        <a:p>
          <a:endParaRPr lang="zh-TW" altLang="en-US"/>
        </a:p>
      </dgm:t>
    </dgm:pt>
    <dgm:pt modelId="{5A81E31D-FA7F-4992-91CB-50E351403C73}" type="sibTrans" cxnId="{D2C06A27-DF6E-4B5F-B688-D6B00E41BD01}">
      <dgm:prSet/>
      <dgm:spPr/>
      <dgm:t>
        <a:bodyPr/>
        <a:lstStyle/>
        <a:p>
          <a:endParaRPr lang="zh-TW" altLang="en-US"/>
        </a:p>
      </dgm:t>
    </dgm:pt>
    <dgm:pt modelId="{2971A27E-6C4C-456C-A28F-ED0EB082C166}">
      <dgm:prSet/>
      <dgm:spPr/>
      <dgm:t>
        <a:bodyPr/>
        <a:lstStyle/>
        <a:p>
          <a:pPr rtl="0"/>
          <a:r>
            <a:rPr lang="en-GB" dirty="0" smtClean="0"/>
            <a:t>good sensitivity and specificity</a:t>
          </a:r>
          <a:endParaRPr lang="zh-TW" dirty="0"/>
        </a:p>
      </dgm:t>
    </dgm:pt>
    <dgm:pt modelId="{7705ABDC-67D5-450E-9DCF-C432C0EBCABF}" type="parTrans" cxnId="{A2C13E05-1C80-4611-8D36-0ED5BDA120A5}">
      <dgm:prSet/>
      <dgm:spPr/>
      <dgm:t>
        <a:bodyPr/>
        <a:lstStyle/>
        <a:p>
          <a:endParaRPr lang="zh-TW" altLang="en-US"/>
        </a:p>
      </dgm:t>
    </dgm:pt>
    <dgm:pt modelId="{2F88A694-64F5-4437-BFAB-6098D3C56A0B}" type="sibTrans" cxnId="{A2C13E05-1C80-4611-8D36-0ED5BDA120A5}">
      <dgm:prSet/>
      <dgm:spPr/>
      <dgm:t>
        <a:bodyPr/>
        <a:lstStyle/>
        <a:p>
          <a:endParaRPr lang="zh-TW" altLang="en-US"/>
        </a:p>
      </dgm:t>
    </dgm:pt>
    <dgm:pt modelId="{06565124-3565-4E66-8FC5-45B3C9573565}">
      <dgm:prSet/>
      <dgm:spPr/>
      <dgm:t>
        <a:bodyPr/>
        <a:lstStyle/>
        <a:p>
          <a:pPr rtl="0"/>
          <a:r>
            <a:rPr lang="en-US" dirty="0" smtClean="0"/>
            <a:t>reproducible and less observer dependent</a:t>
          </a:r>
          <a:endParaRPr lang="zh-TW" dirty="0"/>
        </a:p>
      </dgm:t>
    </dgm:pt>
    <dgm:pt modelId="{B8EA39B3-4299-4A75-8D0C-3419B366D444}" type="parTrans" cxnId="{DF675713-F044-445A-B20B-2665E97293D7}">
      <dgm:prSet/>
      <dgm:spPr/>
      <dgm:t>
        <a:bodyPr/>
        <a:lstStyle/>
        <a:p>
          <a:endParaRPr lang="zh-TW" altLang="en-US"/>
        </a:p>
      </dgm:t>
    </dgm:pt>
    <dgm:pt modelId="{7C1A9554-CFE0-48E7-AE31-BB92F651CFD9}" type="sibTrans" cxnId="{DF675713-F044-445A-B20B-2665E97293D7}">
      <dgm:prSet/>
      <dgm:spPr/>
      <dgm:t>
        <a:bodyPr/>
        <a:lstStyle/>
        <a:p>
          <a:endParaRPr lang="zh-TW" altLang="en-US"/>
        </a:p>
      </dgm:t>
    </dgm:pt>
    <dgm:pt modelId="{0C731199-0A27-4F1C-804F-B030A5B86C9C}">
      <dgm:prSet/>
      <dgm:spPr/>
      <dgm:t>
        <a:bodyPr/>
        <a:lstStyle/>
        <a:p>
          <a:pPr rtl="0"/>
          <a:endParaRPr lang="en-GB" dirty="0"/>
        </a:p>
      </dgm:t>
    </dgm:pt>
    <dgm:pt modelId="{4343E371-9C03-4E90-82A7-D89568EA9CE9}" type="parTrans" cxnId="{A2762319-8156-4F6C-99C5-EA339E9D132F}">
      <dgm:prSet/>
      <dgm:spPr/>
      <dgm:t>
        <a:bodyPr/>
        <a:lstStyle/>
        <a:p>
          <a:endParaRPr lang="zh-TW" altLang="en-US"/>
        </a:p>
      </dgm:t>
    </dgm:pt>
    <dgm:pt modelId="{F25506DD-1483-411F-96C4-A5B78732FC77}" type="sibTrans" cxnId="{A2762319-8156-4F6C-99C5-EA339E9D132F}">
      <dgm:prSet/>
      <dgm:spPr/>
      <dgm:t>
        <a:bodyPr/>
        <a:lstStyle/>
        <a:p>
          <a:endParaRPr lang="zh-TW" altLang="en-US"/>
        </a:p>
      </dgm:t>
    </dgm:pt>
    <dgm:pt modelId="{D2F7CCE3-EA92-4BCB-AA8F-D95A71870FF2}">
      <dgm:prSet/>
      <dgm:spPr/>
      <dgm:t>
        <a:bodyPr/>
        <a:lstStyle/>
        <a:p>
          <a:pPr rtl="0"/>
          <a:r>
            <a:rPr lang="en-GB" dirty="0" smtClean="0"/>
            <a:t>Drawback</a:t>
          </a:r>
          <a:endParaRPr lang="zh-TW" dirty="0"/>
        </a:p>
      </dgm:t>
    </dgm:pt>
    <dgm:pt modelId="{B7B1986E-C666-4BBB-A6FD-9BDEE8D9431D}" type="parTrans" cxnId="{A22FCB70-69C5-4463-B95D-EFF517A2F033}">
      <dgm:prSet/>
      <dgm:spPr/>
      <dgm:t>
        <a:bodyPr/>
        <a:lstStyle/>
        <a:p>
          <a:endParaRPr lang="zh-TW" altLang="en-US"/>
        </a:p>
      </dgm:t>
    </dgm:pt>
    <dgm:pt modelId="{8CF4A072-856F-4953-B54B-F2AFF9DB408F}" type="sibTrans" cxnId="{A22FCB70-69C5-4463-B95D-EFF517A2F033}">
      <dgm:prSet/>
      <dgm:spPr/>
      <dgm:t>
        <a:bodyPr/>
        <a:lstStyle/>
        <a:p>
          <a:endParaRPr lang="zh-TW" altLang="en-US"/>
        </a:p>
      </dgm:t>
    </dgm:pt>
    <dgm:pt modelId="{C8A274A1-2C8E-4742-BC48-0E52D25C5F87}">
      <dgm:prSet/>
      <dgm:spPr/>
      <dgm:t>
        <a:bodyPr/>
        <a:lstStyle/>
        <a:p>
          <a:pPr rtl="0"/>
          <a:r>
            <a:rPr lang="en-GB" dirty="0" smtClean="0"/>
            <a:t>relatively invasive </a:t>
          </a:r>
          <a:endParaRPr lang="zh-TW" dirty="0"/>
        </a:p>
      </dgm:t>
    </dgm:pt>
    <dgm:pt modelId="{84D45FAA-C706-49C4-9F75-5BABF76C9F99}" type="parTrans" cxnId="{A941C617-B4E2-4936-82C0-562642BBB8F5}">
      <dgm:prSet/>
      <dgm:spPr/>
      <dgm:t>
        <a:bodyPr/>
        <a:lstStyle/>
        <a:p>
          <a:endParaRPr lang="zh-TW" altLang="en-US"/>
        </a:p>
      </dgm:t>
    </dgm:pt>
    <dgm:pt modelId="{7E3C025B-024E-442B-B5BF-95E67286D533}" type="sibTrans" cxnId="{A941C617-B4E2-4936-82C0-562642BBB8F5}">
      <dgm:prSet/>
      <dgm:spPr/>
      <dgm:t>
        <a:bodyPr/>
        <a:lstStyle/>
        <a:p>
          <a:endParaRPr lang="zh-TW" altLang="en-US"/>
        </a:p>
      </dgm:t>
    </dgm:pt>
    <dgm:pt modelId="{20919C4E-C1F0-4325-BFF4-2404BE116258}">
      <dgm:prSet/>
      <dgm:spPr/>
      <dgm:t>
        <a:bodyPr/>
        <a:lstStyle/>
        <a:p>
          <a:pPr rtl="0"/>
          <a:r>
            <a:rPr lang="en-GB" dirty="0" smtClean="0"/>
            <a:t>cannot examine large vessel physiology  which is more relevant to vascular disease</a:t>
          </a:r>
          <a:r>
            <a:rPr lang="en-US" dirty="0" smtClean="0"/>
            <a:t> </a:t>
          </a:r>
          <a:endParaRPr lang="zh-TW" dirty="0"/>
        </a:p>
      </dgm:t>
    </dgm:pt>
    <dgm:pt modelId="{86720E98-E895-45D4-B93C-B01788370D2B}" type="parTrans" cxnId="{77E128B6-0555-4F66-AD83-CE53D485DE70}">
      <dgm:prSet/>
      <dgm:spPr/>
      <dgm:t>
        <a:bodyPr/>
        <a:lstStyle/>
        <a:p>
          <a:endParaRPr lang="zh-TW" altLang="en-US"/>
        </a:p>
      </dgm:t>
    </dgm:pt>
    <dgm:pt modelId="{9C09D10D-16F0-4F53-BA32-3BF498A20DE5}" type="sibTrans" cxnId="{77E128B6-0555-4F66-AD83-CE53D485DE70}">
      <dgm:prSet/>
      <dgm:spPr/>
      <dgm:t>
        <a:bodyPr/>
        <a:lstStyle/>
        <a:p>
          <a:endParaRPr lang="zh-TW" altLang="en-US"/>
        </a:p>
      </dgm:t>
    </dgm:pt>
    <dgm:pt modelId="{89854367-D08C-4FC9-92C1-E57BD0BE9B69}" type="pres">
      <dgm:prSet presAssocID="{A88FADCB-A173-4870-AB77-0BFEADC428A1}" presName="compositeShape" presStyleCnt="0">
        <dgm:presLayoutVars>
          <dgm:chMax val="2"/>
          <dgm:dir/>
          <dgm:resizeHandles val="exact"/>
        </dgm:presLayoutVars>
      </dgm:prSet>
      <dgm:spPr/>
      <dgm:t>
        <a:bodyPr/>
        <a:lstStyle/>
        <a:p>
          <a:endParaRPr lang="zh-TW" altLang="en-US"/>
        </a:p>
      </dgm:t>
    </dgm:pt>
    <dgm:pt modelId="{5ECE3711-9403-4AD9-A20C-A0D4A49D66A8}" type="pres">
      <dgm:prSet presAssocID="{8E5F3A70-D586-4714-88B3-3DEDA47D5041}" presName="upArrow" presStyleLbl="node1" presStyleIdx="0" presStyleCnt="2"/>
      <dgm:spPr/>
    </dgm:pt>
    <dgm:pt modelId="{4CD56284-83E9-4824-B158-6D0BF6C99349}" type="pres">
      <dgm:prSet presAssocID="{8E5F3A70-D586-4714-88B3-3DEDA47D5041}" presName="upArrowText" presStyleLbl="revTx" presStyleIdx="0" presStyleCnt="2">
        <dgm:presLayoutVars>
          <dgm:chMax val="0"/>
          <dgm:bulletEnabled val="1"/>
        </dgm:presLayoutVars>
      </dgm:prSet>
      <dgm:spPr/>
      <dgm:t>
        <a:bodyPr/>
        <a:lstStyle/>
        <a:p>
          <a:endParaRPr lang="zh-TW" altLang="en-US"/>
        </a:p>
      </dgm:t>
    </dgm:pt>
    <dgm:pt modelId="{49B78AC8-D055-4A55-80EE-D048BFACD025}" type="pres">
      <dgm:prSet presAssocID="{D2F7CCE3-EA92-4BCB-AA8F-D95A71870FF2}" presName="downArrow" presStyleLbl="node1" presStyleIdx="1" presStyleCnt="2"/>
      <dgm:spPr/>
    </dgm:pt>
    <dgm:pt modelId="{34DE08D6-0488-4564-9257-E9A06720A728}" type="pres">
      <dgm:prSet presAssocID="{D2F7CCE3-EA92-4BCB-AA8F-D95A71870FF2}" presName="downArrowText" presStyleLbl="revTx" presStyleIdx="1" presStyleCnt="2">
        <dgm:presLayoutVars>
          <dgm:chMax val="0"/>
          <dgm:bulletEnabled val="1"/>
        </dgm:presLayoutVars>
      </dgm:prSet>
      <dgm:spPr/>
      <dgm:t>
        <a:bodyPr/>
        <a:lstStyle/>
        <a:p>
          <a:endParaRPr lang="zh-TW" altLang="en-US"/>
        </a:p>
      </dgm:t>
    </dgm:pt>
  </dgm:ptLst>
  <dgm:cxnLst>
    <dgm:cxn modelId="{F621004A-37A1-D44E-9895-A5AB312F718A}" type="presOf" srcId="{A88FADCB-A173-4870-AB77-0BFEADC428A1}" destId="{89854367-D08C-4FC9-92C1-E57BD0BE9B69}" srcOrd="0" destOrd="0" presId="urn:microsoft.com/office/officeart/2005/8/layout/arrow4"/>
    <dgm:cxn modelId="{A2C13E05-1C80-4611-8D36-0ED5BDA120A5}" srcId="{8E5F3A70-D586-4714-88B3-3DEDA47D5041}" destId="{2971A27E-6C4C-456C-A28F-ED0EB082C166}" srcOrd="0" destOrd="0" parTransId="{7705ABDC-67D5-450E-9DCF-C432C0EBCABF}" sibTransId="{2F88A694-64F5-4437-BFAB-6098D3C56A0B}"/>
    <dgm:cxn modelId="{77E128B6-0555-4F66-AD83-CE53D485DE70}" srcId="{D2F7CCE3-EA92-4BCB-AA8F-D95A71870FF2}" destId="{20919C4E-C1F0-4325-BFF4-2404BE116258}" srcOrd="1" destOrd="0" parTransId="{86720E98-E895-45D4-B93C-B01788370D2B}" sibTransId="{9C09D10D-16F0-4F53-BA32-3BF498A20DE5}"/>
    <dgm:cxn modelId="{75C04B9B-CE2D-1545-9D6A-50AD749C4290}" type="presOf" srcId="{8E5F3A70-D586-4714-88B3-3DEDA47D5041}" destId="{4CD56284-83E9-4824-B158-6D0BF6C99349}" srcOrd="0" destOrd="0" presId="urn:microsoft.com/office/officeart/2005/8/layout/arrow4"/>
    <dgm:cxn modelId="{C7FF1240-AEB1-F948-BE26-50B52A1A3C9D}" type="presOf" srcId="{2971A27E-6C4C-456C-A28F-ED0EB082C166}" destId="{4CD56284-83E9-4824-B158-6D0BF6C99349}" srcOrd="0" destOrd="1" presId="urn:microsoft.com/office/officeart/2005/8/layout/arrow4"/>
    <dgm:cxn modelId="{A22FCB70-69C5-4463-B95D-EFF517A2F033}" srcId="{A88FADCB-A173-4870-AB77-0BFEADC428A1}" destId="{D2F7CCE3-EA92-4BCB-AA8F-D95A71870FF2}" srcOrd="1" destOrd="0" parTransId="{B7B1986E-C666-4BBB-A6FD-9BDEE8D9431D}" sibTransId="{8CF4A072-856F-4953-B54B-F2AFF9DB408F}"/>
    <dgm:cxn modelId="{59DC8219-FB9D-4042-8323-86DCAA60A943}" type="presOf" srcId="{06565124-3565-4E66-8FC5-45B3C9573565}" destId="{4CD56284-83E9-4824-B158-6D0BF6C99349}" srcOrd="0" destOrd="2" presId="urn:microsoft.com/office/officeart/2005/8/layout/arrow4"/>
    <dgm:cxn modelId="{DF675713-F044-445A-B20B-2665E97293D7}" srcId="{8E5F3A70-D586-4714-88B3-3DEDA47D5041}" destId="{06565124-3565-4E66-8FC5-45B3C9573565}" srcOrd="1" destOrd="0" parTransId="{B8EA39B3-4299-4A75-8D0C-3419B366D444}" sibTransId="{7C1A9554-CFE0-48E7-AE31-BB92F651CFD9}"/>
    <dgm:cxn modelId="{D60BAF68-56D0-B04D-B66A-CBADA5006A93}" type="presOf" srcId="{C8A274A1-2C8E-4742-BC48-0E52D25C5F87}" destId="{34DE08D6-0488-4564-9257-E9A06720A728}" srcOrd="0" destOrd="1" presId="urn:microsoft.com/office/officeart/2005/8/layout/arrow4"/>
    <dgm:cxn modelId="{5EE6D9D1-6D7A-D649-BE01-B0558F7FF117}" type="presOf" srcId="{20919C4E-C1F0-4325-BFF4-2404BE116258}" destId="{34DE08D6-0488-4564-9257-E9A06720A728}" srcOrd="0" destOrd="2" presId="urn:microsoft.com/office/officeart/2005/8/layout/arrow4"/>
    <dgm:cxn modelId="{3C678C4F-3865-414B-99D9-9E2F12133247}" type="presOf" srcId="{0C731199-0A27-4F1C-804F-B030A5B86C9C}" destId="{4CD56284-83E9-4824-B158-6D0BF6C99349}" srcOrd="0" destOrd="3" presId="urn:microsoft.com/office/officeart/2005/8/layout/arrow4"/>
    <dgm:cxn modelId="{D2C06A27-DF6E-4B5F-B688-D6B00E41BD01}" srcId="{A88FADCB-A173-4870-AB77-0BFEADC428A1}" destId="{8E5F3A70-D586-4714-88B3-3DEDA47D5041}" srcOrd="0" destOrd="0" parTransId="{D7D7EBF2-2D72-4882-91E8-CBE18AFB8E1D}" sibTransId="{5A81E31D-FA7F-4992-91CB-50E351403C73}"/>
    <dgm:cxn modelId="{A2762319-8156-4F6C-99C5-EA339E9D132F}" srcId="{8E5F3A70-D586-4714-88B3-3DEDA47D5041}" destId="{0C731199-0A27-4F1C-804F-B030A5B86C9C}" srcOrd="2" destOrd="0" parTransId="{4343E371-9C03-4E90-82A7-D89568EA9CE9}" sibTransId="{F25506DD-1483-411F-96C4-A5B78732FC77}"/>
    <dgm:cxn modelId="{3BFF0FFC-F39A-8549-8CD7-2B99F5EB5909}" type="presOf" srcId="{D2F7CCE3-EA92-4BCB-AA8F-D95A71870FF2}" destId="{34DE08D6-0488-4564-9257-E9A06720A728}" srcOrd="0" destOrd="0" presId="urn:microsoft.com/office/officeart/2005/8/layout/arrow4"/>
    <dgm:cxn modelId="{A941C617-B4E2-4936-82C0-562642BBB8F5}" srcId="{D2F7CCE3-EA92-4BCB-AA8F-D95A71870FF2}" destId="{C8A274A1-2C8E-4742-BC48-0E52D25C5F87}" srcOrd="0" destOrd="0" parTransId="{84D45FAA-C706-49C4-9F75-5BABF76C9F99}" sibTransId="{7E3C025B-024E-442B-B5BF-95E67286D533}"/>
    <dgm:cxn modelId="{0E7D9217-2BAE-3F4A-B604-91B325C19B8C}" type="presParOf" srcId="{89854367-D08C-4FC9-92C1-E57BD0BE9B69}" destId="{5ECE3711-9403-4AD9-A20C-A0D4A49D66A8}" srcOrd="0" destOrd="0" presId="urn:microsoft.com/office/officeart/2005/8/layout/arrow4"/>
    <dgm:cxn modelId="{F8830F8A-18D6-7943-A20E-FFD8C6E94253}" type="presParOf" srcId="{89854367-D08C-4FC9-92C1-E57BD0BE9B69}" destId="{4CD56284-83E9-4824-B158-6D0BF6C99349}" srcOrd="1" destOrd="0" presId="urn:microsoft.com/office/officeart/2005/8/layout/arrow4"/>
    <dgm:cxn modelId="{349B8F3F-2B72-084D-BF7C-FC59CE4BEA31}" type="presParOf" srcId="{89854367-D08C-4FC9-92C1-E57BD0BE9B69}" destId="{49B78AC8-D055-4A55-80EE-D048BFACD025}" srcOrd="2" destOrd="0" presId="urn:microsoft.com/office/officeart/2005/8/layout/arrow4"/>
    <dgm:cxn modelId="{E2DC148F-DDCD-DD4B-8575-E5FBE619C171}" type="presParOf" srcId="{89854367-D08C-4FC9-92C1-E57BD0BE9B69}" destId="{34DE08D6-0488-4564-9257-E9A06720A728}"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0A6324-6BFE-4779-8329-ACBE2E4E216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TW" altLang="en-US"/>
        </a:p>
      </dgm:t>
    </dgm:pt>
    <dgm:pt modelId="{BF1837E8-9936-45B6-81D0-0772CCD32D7F}">
      <dgm:prSet/>
      <dgm:spPr/>
      <dgm:t>
        <a:bodyPr/>
        <a:lstStyle/>
        <a:p>
          <a:pPr rtl="0"/>
          <a:r>
            <a:rPr lang="en-US" dirty="0" smtClean="0"/>
            <a:t>Brachial flow-mediated dilation(FMD) </a:t>
          </a:r>
          <a:endParaRPr lang="zh-TW" dirty="0"/>
        </a:p>
      </dgm:t>
    </dgm:pt>
    <dgm:pt modelId="{3BAE58B0-128C-469C-8861-67D7954E3EEC}" type="parTrans" cxnId="{7828826C-8A77-45E4-81D0-7AC465193C11}">
      <dgm:prSet/>
      <dgm:spPr/>
      <dgm:t>
        <a:bodyPr/>
        <a:lstStyle/>
        <a:p>
          <a:endParaRPr lang="zh-TW" altLang="en-US"/>
        </a:p>
      </dgm:t>
    </dgm:pt>
    <dgm:pt modelId="{93217F57-D2BF-4C11-AF67-941A9321CEA5}" type="sibTrans" cxnId="{7828826C-8A77-45E4-81D0-7AC465193C11}">
      <dgm:prSet/>
      <dgm:spPr/>
      <dgm:t>
        <a:bodyPr/>
        <a:lstStyle/>
        <a:p>
          <a:endParaRPr lang="zh-TW" altLang="en-US"/>
        </a:p>
      </dgm:t>
    </dgm:pt>
    <dgm:pt modelId="{8BBE4AE8-C775-4E8A-9BA4-CC36BACB0905}">
      <dgm:prSet/>
      <dgm:spPr/>
      <dgm:t>
        <a:bodyPr/>
        <a:lstStyle/>
        <a:p>
          <a:pPr rtl="0"/>
          <a:r>
            <a:rPr lang="en-US" dirty="0" smtClean="0"/>
            <a:t>1989: </a:t>
          </a:r>
          <a:r>
            <a:rPr lang="en-GB" dirty="0" smtClean="0"/>
            <a:t>Anderson and co-workers</a:t>
          </a:r>
          <a:endParaRPr lang="zh-TW" dirty="0"/>
        </a:p>
      </dgm:t>
    </dgm:pt>
    <dgm:pt modelId="{297C4BB6-D755-4B7A-9C4E-8F4641F84D6E}" type="parTrans" cxnId="{13826A06-02CF-46B9-A2D2-CCA58840199A}">
      <dgm:prSet/>
      <dgm:spPr/>
      <dgm:t>
        <a:bodyPr/>
        <a:lstStyle/>
        <a:p>
          <a:endParaRPr lang="zh-TW" altLang="en-US"/>
        </a:p>
      </dgm:t>
    </dgm:pt>
    <dgm:pt modelId="{B5687B9A-6300-44EC-994C-3338A0FE183E}" type="sibTrans" cxnId="{13826A06-02CF-46B9-A2D2-CCA58840199A}">
      <dgm:prSet/>
      <dgm:spPr/>
      <dgm:t>
        <a:bodyPr/>
        <a:lstStyle/>
        <a:p>
          <a:endParaRPr lang="zh-TW" altLang="en-US"/>
        </a:p>
      </dgm:t>
    </dgm:pt>
    <dgm:pt modelId="{840FE6B2-5BD4-4B8E-93FE-C282556CEB8C}">
      <dgm:prSet/>
      <dgm:spPr/>
      <dgm:t>
        <a:bodyPr/>
        <a:lstStyle/>
        <a:p>
          <a:pPr rtl="0"/>
          <a:r>
            <a:rPr lang="en-US" dirty="0" smtClean="0"/>
            <a:t>a validated non-invasive measure of endothelial function</a:t>
          </a:r>
          <a:endParaRPr lang="zh-TW" dirty="0"/>
        </a:p>
      </dgm:t>
    </dgm:pt>
    <dgm:pt modelId="{E9B4E772-C2D9-4913-9F61-818EB2675534}" type="parTrans" cxnId="{FD12935D-8FB2-496C-BB28-F1BF5B344C97}">
      <dgm:prSet/>
      <dgm:spPr/>
      <dgm:t>
        <a:bodyPr/>
        <a:lstStyle/>
        <a:p>
          <a:endParaRPr lang="zh-TW" altLang="en-US"/>
        </a:p>
      </dgm:t>
    </dgm:pt>
    <dgm:pt modelId="{FE7AB35C-2A83-458F-9089-06935639C5CC}" type="sibTrans" cxnId="{FD12935D-8FB2-496C-BB28-F1BF5B344C97}">
      <dgm:prSet/>
      <dgm:spPr/>
      <dgm:t>
        <a:bodyPr/>
        <a:lstStyle/>
        <a:p>
          <a:endParaRPr lang="zh-TW" altLang="en-US"/>
        </a:p>
      </dgm:t>
    </dgm:pt>
    <dgm:pt modelId="{8CCE737E-4D0C-46BA-A573-2EA83E63A408}">
      <dgm:prSet/>
      <dgm:spPr/>
      <dgm:t>
        <a:bodyPr/>
        <a:lstStyle/>
        <a:p>
          <a:pPr rtl="0"/>
          <a:r>
            <a:rPr lang="en-US" dirty="0" smtClean="0"/>
            <a:t>Surrogate Marker for CHD</a:t>
          </a:r>
          <a:endParaRPr lang="zh-TW" dirty="0"/>
        </a:p>
      </dgm:t>
    </dgm:pt>
    <dgm:pt modelId="{B3F1EDBB-DB46-4907-BD28-D2CF0463733B}" type="parTrans" cxnId="{81A81DC6-218A-42C1-A31D-1CA449C55213}">
      <dgm:prSet/>
      <dgm:spPr/>
      <dgm:t>
        <a:bodyPr/>
        <a:lstStyle/>
        <a:p>
          <a:endParaRPr lang="zh-TW" altLang="en-US"/>
        </a:p>
      </dgm:t>
    </dgm:pt>
    <dgm:pt modelId="{9DF3265F-2AE6-4162-BC8C-B55FCE730E1C}" type="sibTrans" cxnId="{81A81DC6-218A-42C1-A31D-1CA449C55213}">
      <dgm:prSet/>
      <dgm:spPr/>
      <dgm:t>
        <a:bodyPr/>
        <a:lstStyle/>
        <a:p>
          <a:endParaRPr lang="zh-TW" altLang="en-US"/>
        </a:p>
      </dgm:t>
    </dgm:pt>
    <dgm:pt modelId="{D81BBC26-EB2A-44B4-9E33-C4DCE6BF7C83}">
      <dgm:prSet/>
      <dgm:spPr/>
      <dgm:t>
        <a:bodyPr/>
        <a:lstStyle/>
        <a:p>
          <a:pPr rtl="0"/>
          <a:r>
            <a:rPr lang="en-GB" dirty="0" smtClean="0"/>
            <a:t>measurement of changes up to 0.1mm in arterial diameter</a:t>
          </a:r>
          <a:endParaRPr lang="zh-TW" dirty="0"/>
        </a:p>
      </dgm:t>
    </dgm:pt>
    <dgm:pt modelId="{A45DB5DF-929E-40C1-B063-C0EAF2830693}" type="parTrans" cxnId="{8417B8FF-C79D-41B1-B223-14D6CDE97705}">
      <dgm:prSet/>
      <dgm:spPr/>
      <dgm:t>
        <a:bodyPr/>
        <a:lstStyle/>
        <a:p>
          <a:endParaRPr lang="zh-TW" altLang="en-US"/>
        </a:p>
      </dgm:t>
    </dgm:pt>
    <dgm:pt modelId="{DE7B77CB-959C-4EEE-B014-DCF60D356787}" type="sibTrans" cxnId="{8417B8FF-C79D-41B1-B223-14D6CDE97705}">
      <dgm:prSet/>
      <dgm:spPr/>
      <dgm:t>
        <a:bodyPr/>
        <a:lstStyle/>
        <a:p>
          <a:endParaRPr lang="zh-TW" altLang="en-US"/>
        </a:p>
      </dgm:t>
    </dgm:pt>
    <dgm:pt modelId="{132140AC-2EBA-41C2-AC24-6B1F56E9416D}">
      <dgm:prSet/>
      <dgm:spPr/>
      <dgm:t>
        <a:bodyPr/>
        <a:lstStyle/>
        <a:p>
          <a:pPr rtl="0"/>
          <a:r>
            <a:rPr lang="en-GB" dirty="0" smtClean="0"/>
            <a:t>Impaired FMD :</a:t>
          </a:r>
          <a:endParaRPr lang="zh-TW" dirty="0"/>
        </a:p>
      </dgm:t>
    </dgm:pt>
    <dgm:pt modelId="{71C762DC-BBA1-4FBB-BE3B-874680156076}" type="parTrans" cxnId="{220B1C89-2FED-4C93-8FA2-109EF898BA7B}">
      <dgm:prSet/>
      <dgm:spPr/>
      <dgm:t>
        <a:bodyPr/>
        <a:lstStyle/>
        <a:p>
          <a:endParaRPr lang="zh-TW" altLang="en-US"/>
        </a:p>
      </dgm:t>
    </dgm:pt>
    <dgm:pt modelId="{9C8748FA-553D-4DBB-B07C-B978525B149A}" type="sibTrans" cxnId="{220B1C89-2FED-4C93-8FA2-109EF898BA7B}">
      <dgm:prSet/>
      <dgm:spPr/>
      <dgm:t>
        <a:bodyPr/>
        <a:lstStyle/>
        <a:p>
          <a:endParaRPr lang="zh-TW" altLang="en-US"/>
        </a:p>
      </dgm:t>
    </dgm:pt>
    <dgm:pt modelId="{B7977208-113F-40E4-AA4B-8A5E5B06C9C7}">
      <dgm:prSet/>
      <dgm:spPr/>
      <dgm:t>
        <a:bodyPr/>
        <a:lstStyle/>
        <a:p>
          <a:pPr rtl="0"/>
          <a:r>
            <a:rPr lang="en-GB" dirty="0" smtClean="0"/>
            <a:t>subjects with overt vascular disease</a:t>
          </a:r>
          <a:endParaRPr lang="zh-TW" dirty="0"/>
        </a:p>
      </dgm:t>
    </dgm:pt>
    <dgm:pt modelId="{7A57416F-7086-4FE8-BCAF-6F9CF3FC9774}" type="parTrans" cxnId="{86DA89AD-0CC9-4969-B084-B63432CFF119}">
      <dgm:prSet/>
      <dgm:spPr/>
      <dgm:t>
        <a:bodyPr/>
        <a:lstStyle/>
        <a:p>
          <a:endParaRPr lang="zh-TW" altLang="en-US"/>
        </a:p>
      </dgm:t>
    </dgm:pt>
    <dgm:pt modelId="{6D42A120-4624-4551-8508-20D1C0684F20}" type="sibTrans" cxnId="{86DA89AD-0CC9-4969-B084-B63432CFF119}">
      <dgm:prSet/>
      <dgm:spPr/>
      <dgm:t>
        <a:bodyPr/>
        <a:lstStyle/>
        <a:p>
          <a:endParaRPr lang="zh-TW" altLang="en-US"/>
        </a:p>
      </dgm:t>
    </dgm:pt>
    <dgm:pt modelId="{FB8CBD42-A183-4CC7-8D9D-34DBA54EBF96}">
      <dgm:prSet/>
      <dgm:spPr/>
      <dgm:t>
        <a:bodyPr/>
        <a:lstStyle/>
        <a:p>
          <a:pPr rtl="0"/>
          <a:r>
            <a:rPr lang="en-GB" dirty="0" smtClean="0"/>
            <a:t>subjects with cardiovascular risk factors even in asymptomatic subjects</a:t>
          </a:r>
          <a:endParaRPr lang="zh-TW" dirty="0"/>
        </a:p>
      </dgm:t>
    </dgm:pt>
    <dgm:pt modelId="{C5422BAD-5817-4526-90C2-2F132BBDC468}" type="parTrans" cxnId="{F39CF275-C8E9-428E-9A50-892E37E141CE}">
      <dgm:prSet/>
      <dgm:spPr/>
      <dgm:t>
        <a:bodyPr/>
        <a:lstStyle/>
        <a:p>
          <a:endParaRPr lang="zh-TW" altLang="en-US"/>
        </a:p>
      </dgm:t>
    </dgm:pt>
    <dgm:pt modelId="{7A2A0BBC-4BBC-4FB9-A514-C9C02D9B26C6}" type="sibTrans" cxnId="{F39CF275-C8E9-428E-9A50-892E37E141CE}">
      <dgm:prSet/>
      <dgm:spPr/>
      <dgm:t>
        <a:bodyPr/>
        <a:lstStyle/>
        <a:p>
          <a:endParaRPr lang="zh-TW" altLang="en-US"/>
        </a:p>
      </dgm:t>
    </dgm:pt>
    <dgm:pt modelId="{C0D81C56-0D25-4033-AEB3-B93312AEB9D0}">
      <dgm:prSet/>
      <dgm:spPr/>
      <dgm:t>
        <a:bodyPr/>
        <a:lstStyle/>
        <a:p>
          <a:pPr rtl="0"/>
          <a:r>
            <a:rPr lang="en-GB" dirty="0" smtClean="0"/>
            <a:t>diabetic patients </a:t>
          </a:r>
          <a:endParaRPr lang="zh-TW" dirty="0"/>
        </a:p>
      </dgm:t>
    </dgm:pt>
    <dgm:pt modelId="{BA5699F9-FFF6-4770-BB96-C3CBD7B98C37}" type="parTrans" cxnId="{DCC722E5-1FAD-416C-8A12-86E361D34A45}">
      <dgm:prSet/>
      <dgm:spPr/>
      <dgm:t>
        <a:bodyPr/>
        <a:lstStyle/>
        <a:p>
          <a:endParaRPr lang="zh-TW" altLang="en-US"/>
        </a:p>
      </dgm:t>
    </dgm:pt>
    <dgm:pt modelId="{14F0036D-B674-494E-A1EC-B0918F727393}" type="sibTrans" cxnId="{DCC722E5-1FAD-416C-8A12-86E361D34A45}">
      <dgm:prSet/>
      <dgm:spPr/>
      <dgm:t>
        <a:bodyPr/>
        <a:lstStyle/>
        <a:p>
          <a:endParaRPr lang="zh-TW" altLang="en-US"/>
        </a:p>
      </dgm:t>
    </dgm:pt>
    <dgm:pt modelId="{E0BB5395-1ECA-43EA-BE5E-1C75C7E1495D}" type="pres">
      <dgm:prSet presAssocID="{590A6324-6BFE-4779-8329-ACBE2E4E216B}" presName="Name0" presStyleCnt="0">
        <dgm:presLayoutVars>
          <dgm:dir/>
          <dgm:animLvl val="lvl"/>
          <dgm:resizeHandles/>
        </dgm:presLayoutVars>
      </dgm:prSet>
      <dgm:spPr/>
      <dgm:t>
        <a:bodyPr/>
        <a:lstStyle/>
        <a:p>
          <a:endParaRPr lang="zh-TW" altLang="en-US"/>
        </a:p>
      </dgm:t>
    </dgm:pt>
    <dgm:pt modelId="{5755E8E1-279D-42A5-81E4-29A50E263263}" type="pres">
      <dgm:prSet presAssocID="{BF1837E8-9936-45B6-81D0-0772CCD32D7F}" presName="linNode" presStyleCnt="0"/>
      <dgm:spPr/>
    </dgm:pt>
    <dgm:pt modelId="{9AC6664A-698B-436D-86DB-CB9BDE477376}" type="pres">
      <dgm:prSet presAssocID="{BF1837E8-9936-45B6-81D0-0772CCD32D7F}" presName="parentShp" presStyleLbl="node1" presStyleIdx="0" presStyleCnt="2">
        <dgm:presLayoutVars>
          <dgm:bulletEnabled val="1"/>
        </dgm:presLayoutVars>
      </dgm:prSet>
      <dgm:spPr/>
      <dgm:t>
        <a:bodyPr/>
        <a:lstStyle/>
        <a:p>
          <a:endParaRPr lang="zh-TW" altLang="en-US"/>
        </a:p>
      </dgm:t>
    </dgm:pt>
    <dgm:pt modelId="{A438C510-AB0D-4FCB-B848-68C9BDE3A2F4}" type="pres">
      <dgm:prSet presAssocID="{BF1837E8-9936-45B6-81D0-0772CCD32D7F}" presName="childShp" presStyleLbl="bgAccFollowNode1" presStyleIdx="0" presStyleCnt="2">
        <dgm:presLayoutVars>
          <dgm:bulletEnabled val="1"/>
        </dgm:presLayoutVars>
      </dgm:prSet>
      <dgm:spPr/>
      <dgm:t>
        <a:bodyPr/>
        <a:lstStyle/>
        <a:p>
          <a:endParaRPr lang="zh-TW" altLang="en-US"/>
        </a:p>
      </dgm:t>
    </dgm:pt>
    <dgm:pt modelId="{90CAC9A3-0A97-4293-83A2-82A60D431A90}" type="pres">
      <dgm:prSet presAssocID="{93217F57-D2BF-4C11-AF67-941A9321CEA5}" presName="spacing" presStyleCnt="0"/>
      <dgm:spPr/>
    </dgm:pt>
    <dgm:pt modelId="{A1EFD712-BA19-4D4C-AF83-EF431446D5C1}" type="pres">
      <dgm:prSet presAssocID="{132140AC-2EBA-41C2-AC24-6B1F56E9416D}" presName="linNode" presStyleCnt="0"/>
      <dgm:spPr/>
    </dgm:pt>
    <dgm:pt modelId="{77155F8F-20B2-4F4C-ADA7-710AA2F9324A}" type="pres">
      <dgm:prSet presAssocID="{132140AC-2EBA-41C2-AC24-6B1F56E9416D}" presName="parentShp" presStyleLbl="node1" presStyleIdx="1" presStyleCnt="2">
        <dgm:presLayoutVars>
          <dgm:bulletEnabled val="1"/>
        </dgm:presLayoutVars>
      </dgm:prSet>
      <dgm:spPr/>
      <dgm:t>
        <a:bodyPr/>
        <a:lstStyle/>
        <a:p>
          <a:endParaRPr lang="zh-TW" altLang="en-US"/>
        </a:p>
      </dgm:t>
    </dgm:pt>
    <dgm:pt modelId="{F71733A3-5F57-4A25-A6A5-E5131004F6C5}" type="pres">
      <dgm:prSet presAssocID="{132140AC-2EBA-41C2-AC24-6B1F56E9416D}" presName="childShp" presStyleLbl="bgAccFollowNode1" presStyleIdx="1" presStyleCnt="2">
        <dgm:presLayoutVars>
          <dgm:bulletEnabled val="1"/>
        </dgm:presLayoutVars>
      </dgm:prSet>
      <dgm:spPr/>
      <dgm:t>
        <a:bodyPr/>
        <a:lstStyle/>
        <a:p>
          <a:endParaRPr lang="zh-TW" altLang="en-US"/>
        </a:p>
      </dgm:t>
    </dgm:pt>
  </dgm:ptLst>
  <dgm:cxnLst>
    <dgm:cxn modelId="{86DA89AD-0CC9-4969-B084-B63432CFF119}" srcId="{132140AC-2EBA-41C2-AC24-6B1F56E9416D}" destId="{B7977208-113F-40E4-AA4B-8A5E5B06C9C7}" srcOrd="0" destOrd="0" parTransId="{7A57416F-7086-4FE8-BCAF-6F9CF3FC9774}" sibTransId="{6D42A120-4624-4551-8508-20D1C0684F20}"/>
    <dgm:cxn modelId="{C0D94CDA-5CA2-194D-9D82-DCF85B4C1588}" type="presOf" srcId="{BF1837E8-9936-45B6-81D0-0772CCD32D7F}" destId="{9AC6664A-698B-436D-86DB-CB9BDE477376}" srcOrd="0" destOrd="0" presId="urn:microsoft.com/office/officeart/2005/8/layout/vList6"/>
    <dgm:cxn modelId="{46636213-6213-E74F-968F-0A24314550FA}" type="presOf" srcId="{840FE6B2-5BD4-4B8E-93FE-C282556CEB8C}" destId="{A438C510-AB0D-4FCB-B848-68C9BDE3A2F4}" srcOrd="0" destOrd="1" presId="urn:microsoft.com/office/officeart/2005/8/layout/vList6"/>
    <dgm:cxn modelId="{B080F4BA-0560-B147-B13E-07F4A3D3766E}" type="presOf" srcId="{C0D81C56-0D25-4033-AEB3-B93312AEB9D0}" destId="{F71733A3-5F57-4A25-A6A5-E5131004F6C5}" srcOrd="0" destOrd="2" presId="urn:microsoft.com/office/officeart/2005/8/layout/vList6"/>
    <dgm:cxn modelId="{BAB6CEC1-A60C-054E-8128-90EB8CBF7B3C}" type="presOf" srcId="{132140AC-2EBA-41C2-AC24-6B1F56E9416D}" destId="{77155F8F-20B2-4F4C-ADA7-710AA2F9324A}" srcOrd="0" destOrd="0" presId="urn:microsoft.com/office/officeart/2005/8/layout/vList6"/>
    <dgm:cxn modelId="{5F82A8C8-6D65-774B-9D16-DDAB48436B54}" type="presOf" srcId="{8BBE4AE8-C775-4E8A-9BA4-CC36BACB0905}" destId="{A438C510-AB0D-4FCB-B848-68C9BDE3A2F4}" srcOrd="0" destOrd="0" presId="urn:microsoft.com/office/officeart/2005/8/layout/vList6"/>
    <dgm:cxn modelId="{DCC722E5-1FAD-416C-8A12-86E361D34A45}" srcId="{132140AC-2EBA-41C2-AC24-6B1F56E9416D}" destId="{C0D81C56-0D25-4033-AEB3-B93312AEB9D0}" srcOrd="2" destOrd="0" parTransId="{BA5699F9-FFF6-4770-BB96-C3CBD7B98C37}" sibTransId="{14F0036D-B674-494E-A1EC-B0918F727393}"/>
    <dgm:cxn modelId="{9EE17942-E6F8-7B42-876F-591B9F333EBC}" type="presOf" srcId="{B7977208-113F-40E4-AA4B-8A5E5B06C9C7}" destId="{F71733A3-5F57-4A25-A6A5-E5131004F6C5}" srcOrd="0" destOrd="0" presId="urn:microsoft.com/office/officeart/2005/8/layout/vList6"/>
    <dgm:cxn modelId="{220B1C89-2FED-4C93-8FA2-109EF898BA7B}" srcId="{590A6324-6BFE-4779-8329-ACBE2E4E216B}" destId="{132140AC-2EBA-41C2-AC24-6B1F56E9416D}" srcOrd="1" destOrd="0" parTransId="{71C762DC-BBA1-4FBB-BE3B-874680156076}" sibTransId="{9C8748FA-553D-4DBB-B07C-B978525B149A}"/>
    <dgm:cxn modelId="{93806BDB-733E-0046-8B16-3EA5BD6301D2}" type="presOf" srcId="{590A6324-6BFE-4779-8329-ACBE2E4E216B}" destId="{E0BB5395-1ECA-43EA-BE5E-1C75C7E1495D}" srcOrd="0" destOrd="0" presId="urn:microsoft.com/office/officeart/2005/8/layout/vList6"/>
    <dgm:cxn modelId="{13826A06-02CF-46B9-A2D2-CCA58840199A}" srcId="{BF1837E8-9936-45B6-81D0-0772CCD32D7F}" destId="{8BBE4AE8-C775-4E8A-9BA4-CC36BACB0905}" srcOrd="0" destOrd="0" parTransId="{297C4BB6-D755-4B7A-9C4E-8F4641F84D6E}" sibTransId="{B5687B9A-6300-44EC-994C-3338A0FE183E}"/>
    <dgm:cxn modelId="{F39CF275-C8E9-428E-9A50-892E37E141CE}" srcId="{132140AC-2EBA-41C2-AC24-6B1F56E9416D}" destId="{FB8CBD42-A183-4CC7-8D9D-34DBA54EBF96}" srcOrd="1" destOrd="0" parTransId="{C5422BAD-5817-4526-90C2-2F132BBDC468}" sibTransId="{7A2A0BBC-4BBC-4FB9-A514-C9C02D9B26C6}"/>
    <dgm:cxn modelId="{457BE24A-5EDF-9942-AC82-1C1239C1AC6F}" type="presOf" srcId="{8CCE737E-4D0C-46BA-A573-2EA83E63A408}" destId="{A438C510-AB0D-4FCB-B848-68C9BDE3A2F4}" srcOrd="0" destOrd="2" presId="urn:microsoft.com/office/officeart/2005/8/layout/vList6"/>
    <dgm:cxn modelId="{7828826C-8A77-45E4-81D0-7AC465193C11}" srcId="{590A6324-6BFE-4779-8329-ACBE2E4E216B}" destId="{BF1837E8-9936-45B6-81D0-0772CCD32D7F}" srcOrd="0" destOrd="0" parTransId="{3BAE58B0-128C-469C-8861-67D7954E3EEC}" sibTransId="{93217F57-D2BF-4C11-AF67-941A9321CEA5}"/>
    <dgm:cxn modelId="{F9B88C44-8EA2-A54B-9D66-E549029A9FD2}" type="presOf" srcId="{D81BBC26-EB2A-44B4-9E33-C4DCE6BF7C83}" destId="{A438C510-AB0D-4FCB-B848-68C9BDE3A2F4}" srcOrd="0" destOrd="3" presId="urn:microsoft.com/office/officeart/2005/8/layout/vList6"/>
    <dgm:cxn modelId="{81A81DC6-218A-42C1-A31D-1CA449C55213}" srcId="{BF1837E8-9936-45B6-81D0-0772CCD32D7F}" destId="{8CCE737E-4D0C-46BA-A573-2EA83E63A408}" srcOrd="2" destOrd="0" parTransId="{B3F1EDBB-DB46-4907-BD28-D2CF0463733B}" sibTransId="{9DF3265F-2AE6-4162-BC8C-B55FCE730E1C}"/>
    <dgm:cxn modelId="{FD12935D-8FB2-496C-BB28-F1BF5B344C97}" srcId="{BF1837E8-9936-45B6-81D0-0772CCD32D7F}" destId="{840FE6B2-5BD4-4B8E-93FE-C282556CEB8C}" srcOrd="1" destOrd="0" parTransId="{E9B4E772-C2D9-4913-9F61-818EB2675534}" sibTransId="{FE7AB35C-2A83-458F-9089-06935639C5CC}"/>
    <dgm:cxn modelId="{8417B8FF-C79D-41B1-B223-14D6CDE97705}" srcId="{BF1837E8-9936-45B6-81D0-0772CCD32D7F}" destId="{D81BBC26-EB2A-44B4-9E33-C4DCE6BF7C83}" srcOrd="3" destOrd="0" parTransId="{A45DB5DF-929E-40C1-B063-C0EAF2830693}" sibTransId="{DE7B77CB-959C-4EEE-B014-DCF60D356787}"/>
    <dgm:cxn modelId="{6557E73D-7351-EF43-BD3E-6E96EB382BEA}" type="presOf" srcId="{FB8CBD42-A183-4CC7-8D9D-34DBA54EBF96}" destId="{F71733A3-5F57-4A25-A6A5-E5131004F6C5}" srcOrd="0" destOrd="1" presId="urn:microsoft.com/office/officeart/2005/8/layout/vList6"/>
    <dgm:cxn modelId="{FD9EC123-A9D1-8744-ABEF-AD356707EAC9}" type="presParOf" srcId="{E0BB5395-1ECA-43EA-BE5E-1C75C7E1495D}" destId="{5755E8E1-279D-42A5-81E4-29A50E263263}" srcOrd="0" destOrd="0" presId="urn:microsoft.com/office/officeart/2005/8/layout/vList6"/>
    <dgm:cxn modelId="{EC096F8F-4761-7D4F-91F5-242246704862}" type="presParOf" srcId="{5755E8E1-279D-42A5-81E4-29A50E263263}" destId="{9AC6664A-698B-436D-86DB-CB9BDE477376}" srcOrd="0" destOrd="0" presId="urn:microsoft.com/office/officeart/2005/8/layout/vList6"/>
    <dgm:cxn modelId="{F9365DBD-1593-C94A-B721-1AD0349770A4}" type="presParOf" srcId="{5755E8E1-279D-42A5-81E4-29A50E263263}" destId="{A438C510-AB0D-4FCB-B848-68C9BDE3A2F4}" srcOrd="1" destOrd="0" presId="urn:microsoft.com/office/officeart/2005/8/layout/vList6"/>
    <dgm:cxn modelId="{28A4914A-760A-CE4F-9808-C5FC8A7A0935}" type="presParOf" srcId="{E0BB5395-1ECA-43EA-BE5E-1C75C7E1495D}" destId="{90CAC9A3-0A97-4293-83A2-82A60D431A90}" srcOrd="1" destOrd="0" presId="urn:microsoft.com/office/officeart/2005/8/layout/vList6"/>
    <dgm:cxn modelId="{BBF2B091-4470-324C-94CC-B87799221518}" type="presParOf" srcId="{E0BB5395-1ECA-43EA-BE5E-1C75C7E1495D}" destId="{A1EFD712-BA19-4D4C-AF83-EF431446D5C1}" srcOrd="2" destOrd="0" presId="urn:microsoft.com/office/officeart/2005/8/layout/vList6"/>
    <dgm:cxn modelId="{BF0E15D0-5EE5-C048-B6B5-B66CA9733535}" type="presParOf" srcId="{A1EFD712-BA19-4D4C-AF83-EF431446D5C1}" destId="{77155F8F-20B2-4F4C-ADA7-710AA2F9324A}" srcOrd="0" destOrd="0" presId="urn:microsoft.com/office/officeart/2005/8/layout/vList6"/>
    <dgm:cxn modelId="{92DFD286-5D77-784A-A216-6B3557132DB6}" type="presParOf" srcId="{A1EFD712-BA19-4D4C-AF83-EF431446D5C1}" destId="{F71733A3-5F57-4A25-A6A5-E5131004F6C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DE0E4E-6B23-42C1-90EE-0AD5ED002CD8}"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zh-TW" altLang="en-US"/>
        </a:p>
      </dgm:t>
    </dgm:pt>
    <dgm:pt modelId="{3B8400E3-D8EE-4A4A-A299-8860334AA270}">
      <dgm:prSet/>
      <dgm:spPr/>
      <dgm:t>
        <a:bodyPr/>
        <a:lstStyle/>
        <a:p>
          <a:pPr rtl="0"/>
          <a:r>
            <a:rPr lang="en-GB" b="1" dirty="0" smtClean="0">
              <a:solidFill>
                <a:schemeClr val="bg1"/>
              </a:solidFill>
              <a:effectLst>
                <a:outerShdw blurRad="38100" dist="38100" dir="2700000" algn="tl">
                  <a:srgbClr val="000000">
                    <a:alpha val="43137"/>
                  </a:srgbClr>
                </a:outerShdw>
              </a:effectLst>
            </a:rPr>
            <a:t>Dysfunction in NO production in the endothelial cells (e.g. deficiency of NOS co-factor) </a:t>
          </a:r>
          <a:endParaRPr lang="zh-TW" b="1" dirty="0">
            <a:solidFill>
              <a:schemeClr val="bg1"/>
            </a:solidFill>
            <a:effectLst>
              <a:outerShdw blurRad="38100" dist="38100" dir="2700000" algn="tl">
                <a:srgbClr val="000000">
                  <a:alpha val="43137"/>
                </a:srgbClr>
              </a:outerShdw>
            </a:effectLst>
          </a:endParaRPr>
        </a:p>
      </dgm:t>
    </dgm:pt>
    <dgm:pt modelId="{CCE8CA29-DA19-4B5B-8A6B-C68ED6911EA4}" type="parTrans" cxnId="{EC8BF2BD-89CF-4DE5-AB94-F34717B58D8A}">
      <dgm:prSet/>
      <dgm:spPr/>
      <dgm:t>
        <a:bodyPr/>
        <a:lstStyle/>
        <a:p>
          <a:endParaRPr lang="zh-TW" altLang="en-US"/>
        </a:p>
      </dgm:t>
    </dgm:pt>
    <dgm:pt modelId="{355B4F24-6FD2-4EA1-B111-326FAC4B3BDE}" type="sibTrans" cxnId="{EC8BF2BD-89CF-4DE5-AB94-F34717B58D8A}">
      <dgm:prSet/>
      <dgm:spPr/>
      <dgm:t>
        <a:bodyPr/>
        <a:lstStyle/>
        <a:p>
          <a:endParaRPr lang="zh-TW" altLang="en-US"/>
        </a:p>
      </dgm:t>
    </dgm:pt>
    <dgm:pt modelId="{A577A009-CA50-4EFD-957C-625E97690017}">
      <dgm:prSet/>
      <dgm:spPr/>
      <dgm:t>
        <a:bodyPr/>
        <a:lstStyle/>
        <a:p>
          <a:pPr rtl="0"/>
          <a:r>
            <a:rPr lang="en-GB" b="1" dirty="0" smtClean="0">
              <a:solidFill>
                <a:schemeClr val="bg1"/>
              </a:solidFill>
              <a:effectLst>
                <a:outerShdw blurRad="38100" dist="38100" dir="2700000" algn="tl">
                  <a:srgbClr val="000000">
                    <a:alpha val="43137"/>
                  </a:srgbClr>
                </a:outerShdw>
              </a:effectLst>
            </a:rPr>
            <a:t>Over production of endogenous inhibitors of NOS</a:t>
          </a:r>
          <a:endParaRPr lang="zh-TW" b="1" dirty="0">
            <a:solidFill>
              <a:schemeClr val="bg1"/>
            </a:solidFill>
            <a:effectLst>
              <a:outerShdw blurRad="38100" dist="38100" dir="2700000" algn="tl">
                <a:srgbClr val="000000">
                  <a:alpha val="43137"/>
                </a:srgbClr>
              </a:outerShdw>
            </a:effectLst>
          </a:endParaRPr>
        </a:p>
      </dgm:t>
    </dgm:pt>
    <dgm:pt modelId="{DDCBB629-444E-41E1-A142-BB5DAEADD7F2}" type="parTrans" cxnId="{0A2D68B6-629E-47F3-9453-2D7F9B4EA098}">
      <dgm:prSet/>
      <dgm:spPr/>
      <dgm:t>
        <a:bodyPr/>
        <a:lstStyle/>
        <a:p>
          <a:endParaRPr lang="zh-TW" altLang="en-US"/>
        </a:p>
      </dgm:t>
    </dgm:pt>
    <dgm:pt modelId="{605DCC9A-B265-4C01-9142-7A160C29A3BD}" type="sibTrans" cxnId="{0A2D68B6-629E-47F3-9453-2D7F9B4EA098}">
      <dgm:prSet/>
      <dgm:spPr/>
      <dgm:t>
        <a:bodyPr/>
        <a:lstStyle/>
        <a:p>
          <a:endParaRPr lang="zh-TW" altLang="en-US"/>
        </a:p>
      </dgm:t>
    </dgm:pt>
    <dgm:pt modelId="{7405EC79-3B11-4473-89C9-E7D93BBFBEBD}">
      <dgm:prSet/>
      <dgm:spPr/>
      <dgm:t>
        <a:bodyPr/>
        <a:lstStyle/>
        <a:p>
          <a:pPr rtl="0"/>
          <a:r>
            <a:rPr lang="en-GB" b="1" dirty="0" smtClean="0">
              <a:solidFill>
                <a:schemeClr val="bg1"/>
              </a:solidFill>
              <a:effectLst>
                <a:outerShdw blurRad="38100" dist="38100" dir="2700000" algn="tl">
                  <a:srgbClr val="000000">
                    <a:alpha val="43137"/>
                  </a:srgbClr>
                </a:outerShdw>
              </a:effectLst>
            </a:rPr>
            <a:t>Reduced NO bioavailability</a:t>
          </a:r>
          <a:endParaRPr lang="zh-TW" b="1" dirty="0">
            <a:solidFill>
              <a:schemeClr val="bg1"/>
            </a:solidFill>
            <a:effectLst>
              <a:outerShdw blurRad="38100" dist="38100" dir="2700000" algn="tl">
                <a:srgbClr val="000000">
                  <a:alpha val="43137"/>
                </a:srgbClr>
              </a:outerShdw>
            </a:effectLst>
          </a:endParaRPr>
        </a:p>
      </dgm:t>
    </dgm:pt>
    <dgm:pt modelId="{FAC44636-386F-4FC3-A5EF-00900FFE37D1}" type="parTrans" cxnId="{AC5A5981-8F12-4D1B-B3FD-EB68787B47CD}">
      <dgm:prSet/>
      <dgm:spPr/>
      <dgm:t>
        <a:bodyPr/>
        <a:lstStyle/>
        <a:p>
          <a:endParaRPr lang="zh-TW" altLang="en-US"/>
        </a:p>
      </dgm:t>
    </dgm:pt>
    <dgm:pt modelId="{0BE44CA9-E40A-4716-AAC2-42440A916C9B}" type="sibTrans" cxnId="{AC5A5981-8F12-4D1B-B3FD-EB68787B47CD}">
      <dgm:prSet/>
      <dgm:spPr/>
      <dgm:t>
        <a:bodyPr/>
        <a:lstStyle/>
        <a:p>
          <a:endParaRPr lang="zh-TW" altLang="en-US"/>
        </a:p>
      </dgm:t>
    </dgm:pt>
    <dgm:pt modelId="{D42BE5AC-112D-4797-9C62-88F6DF325809}">
      <dgm:prSet/>
      <dgm:spPr/>
      <dgm:t>
        <a:bodyPr/>
        <a:lstStyle/>
        <a:p>
          <a:pPr rtl="0"/>
          <a:r>
            <a:rPr lang="en-GB" b="1" dirty="0" smtClean="0">
              <a:solidFill>
                <a:schemeClr val="bg1"/>
              </a:solidFill>
              <a:effectLst>
                <a:outerShdw blurRad="38100" dist="38100" dir="2700000" algn="tl">
                  <a:srgbClr val="000000">
                    <a:alpha val="43137"/>
                  </a:srgbClr>
                </a:outerShdw>
              </a:effectLst>
            </a:rPr>
            <a:t>VSMC insensitivity to NO</a:t>
          </a:r>
          <a:endParaRPr lang="zh-TW" b="1" dirty="0">
            <a:solidFill>
              <a:schemeClr val="bg1"/>
            </a:solidFill>
            <a:effectLst>
              <a:outerShdw blurRad="38100" dist="38100" dir="2700000" algn="tl">
                <a:srgbClr val="000000">
                  <a:alpha val="43137"/>
                </a:srgbClr>
              </a:outerShdw>
            </a:effectLst>
          </a:endParaRPr>
        </a:p>
      </dgm:t>
    </dgm:pt>
    <dgm:pt modelId="{FF97D6C5-F4E9-4B11-921E-87A6DECA19EA}" type="parTrans" cxnId="{B5968701-A9A8-4FD4-8071-8D06B4034C3D}">
      <dgm:prSet/>
      <dgm:spPr/>
      <dgm:t>
        <a:bodyPr/>
        <a:lstStyle/>
        <a:p>
          <a:endParaRPr lang="zh-TW" altLang="en-US"/>
        </a:p>
      </dgm:t>
    </dgm:pt>
    <dgm:pt modelId="{99C7268B-0D54-4E04-93D5-70344572B26A}" type="sibTrans" cxnId="{B5968701-A9A8-4FD4-8071-8D06B4034C3D}">
      <dgm:prSet/>
      <dgm:spPr/>
      <dgm:t>
        <a:bodyPr/>
        <a:lstStyle/>
        <a:p>
          <a:endParaRPr lang="zh-TW" altLang="en-US"/>
        </a:p>
      </dgm:t>
    </dgm:pt>
    <dgm:pt modelId="{EA16E3D9-1B67-41A3-8A0D-B3B89F4560BA}">
      <dgm:prSet/>
      <dgm:spPr/>
      <dgm:t>
        <a:bodyPr/>
        <a:lstStyle/>
        <a:p>
          <a:pPr rtl="0"/>
          <a:r>
            <a:rPr lang="en-GB" b="1" dirty="0" smtClean="0">
              <a:solidFill>
                <a:schemeClr val="bg1"/>
              </a:solidFill>
              <a:effectLst>
                <a:outerShdw blurRad="38100" dist="38100" dir="2700000" algn="tl">
                  <a:srgbClr val="000000">
                    <a:alpha val="43137"/>
                  </a:srgbClr>
                </a:outerShdw>
              </a:effectLst>
            </a:rPr>
            <a:t>Dysfunction of VSMC</a:t>
          </a:r>
          <a:endParaRPr lang="zh-TW" b="1" dirty="0">
            <a:solidFill>
              <a:schemeClr val="bg1"/>
            </a:solidFill>
            <a:effectLst>
              <a:outerShdw blurRad="38100" dist="38100" dir="2700000" algn="tl">
                <a:srgbClr val="000000">
                  <a:alpha val="43137"/>
                </a:srgbClr>
              </a:outerShdw>
            </a:effectLst>
          </a:endParaRPr>
        </a:p>
      </dgm:t>
    </dgm:pt>
    <dgm:pt modelId="{7E2DC245-B971-40A8-966A-0397AB927674}" type="parTrans" cxnId="{6AC6B94F-717E-47E8-8966-033C2E62E3D3}">
      <dgm:prSet/>
      <dgm:spPr/>
      <dgm:t>
        <a:bodyPr/>
        <a:lstStyle/>
        <a:p>
          <a:endParaRPr lang="zh-TW" altLang="en-US"/>
        </a:p>
      </dgm:t>
    </dgm:pt>
    <dgm:pt modelId="{82D4DF11-DC41-4BA0-8B8A-46CF4E25E2CD}" type="sibTrans" cxnId="{6AC6B94F-717E-47E8-8966-033C2E62E3D3}">
      <dgm:prSet/>
      <dgm:spPr/>
      <dgm:t>
        <a:bodyPr/>
        <a:lstStyle/>
        <a:p>
          <a:endParaRPr lang="zh-TW" altLang="en-US"/>
        </a:p>
      </dgm:t>
    </dgm:pt>
    <dgm:pt modelId="{65C0FDBB-CE30-4924-9AC1-5AA906D8A99A}" type="pres">
      <dgm:prSet presAssocID="{09DE0E4E-6B23-42C1-90EE-0AD5ED002CD8}" presName="outerComposite" presStyleCnt="0">
        <dgm:presLayoutVars>
          <dgm:chMax val="5"/>
          <dgm:dir/>
          <dgm:resizeHandles val="exact"/>
        </dgm:presLayoutVars>
      </dgm:prSet>
      <dgm:spPr/>
      <dgm:t>
        <a:bodyPr/>
        <a:lstStyle/>
        <a:p>
          <a:endParaRPr lang="zh-TW" altLang="en-US"/>
        </a:p>
      </dgm:t>
    </dgm:pt>
    <dgm:pt modelId="{77CE706D-775A-4C9B-9206-68AE33352DCE}" type="pres">
      <dgm:prSet presAssocID="{09DE0E4E-6B23-42C1-90EE-0AD5ED002CD8}" presName="dummyMaxCanvas" presStyleCnt="0">
        <dgm:presLayoutVars/>
      </dgm:prSet>
      <dgm:spPr/>
    </dgm:pt>
    <dgm:pt modelId="{B3B61003-D177-4966-8524-C57C032D7AC2}" type="pres">
      <dgm:prSet presAssocID="{09DE0E4E-6B23-42C1-90EE-0AD5ED002CD8}" presName="FiveNodes_1" presStyleLbl="node1" presStyleIdx="0" presStyleCnt="5">
        <dgm:presLayoutVars>
          <dgm:bulletEnabled val="1"/>
        </dgm:presLayoutVars>
      </dgm:prSet>
      <dgm:spPr/>
      <dgm:t>
        <a:bodyPr/>
        <a:lstStyle/>
        <a:p>
          <a:endParaRPr lang="zh-TW" altLang="en-US"/>
        </a:p>
      </dgm:t>
    </dgm:pt>
    <dgm:pt modelId="{D789B82C-3CA8-4712-97DA-7091DA694BE2}" type="pres">
      <dgm:prSet presAssocID="{09DE0E4E-6B23-42C1-90EE-0AD5ED002CD8}" presName="FiveNodes_2" presStyleLbl="node1" presStyleIdx="1" presStyleCnt="5">
        <dgm:presLayoutVars>
          <dgm:bulletEnabled val="1"/>
        </dgm:presLayoutVars>
      </dgm:prSet>
      <dgm:spPr/>
      <dgm:t>
        <a:bodyPr/>
        <a:lstStyle/>
        <a:p>
          <a:endParaRPr lang="zh-TW" altLang="en-US"/>
        </a:p>
      </dgm:t>
    </dgm:pt>
    <dgm:pt modelId="{736365D2-8723-412E-B055-BE50A196C424}" type="pres">
      <dgm:prSet presAssocID="{09DE0E4E-6B23-42C1-90EE-0AD5ED002CD8}" presName="FiveNodes_3" presStyleLbl="node1" presStyleIdx="2" presStyleCnt="5">
        <dgm:presLayoutVars>
          <dgm:bulletEnabled val="1"/>
        </dgm:presLayoutVars>
      </dgm:prSet>
      <dgm:spPr/>
      <dgm:t>
        <a:bodyPr/>
        <a:lstStyle/>
        <a:p>
          <a:endParaRPr lang="zh-TW" altLang="en-US"/>
        </a:p>
      </dgm:t>
    </dgm:pt>
    <dgm:pt modelId="{9BC0EEAF-A809-48AD-82CE-EA6EBD5911B7}" type="pres">
      <dgm:prSet presAssocID="{09DE0E4E-6B23-42C1-90EE-0AD5ED002CD8}" presName="FiveNodes_4" presStyleLbl="node1" presStyleIdx="3" presStyleCnt="5">
        <dgm:presLayoutVars>
          <dgm:bulletEnabled val="1"/>
        </dgm:presLayoutVars>
      </dgm:prSet>
      <dgm:spPr/>
      <dgm:t>
        <a:bodyPr/>
        <a:lstStyle/>
        <a:p>
          <a:endParaRPr lang="zh-TW" altLang="en-US"/>
        </a:p>
      </dgm:t>
    </dgm:pt>
    <dgm:pt modelId="{A602E2FB-993F-46B7-8844-ED2F7182237A}" type="pres">
      <dgm:prSet presAssocID="{09DE0E4E-6B23-42C1-90EE-0AD5ED002CD8}" presName="FiveNodes_5" presStyleLbl="node1" presStyleIdx="4" presStyleCnt="5">
        <dgm:presLayoutVars>
          <dgm:bulletEnabled val="1"/>
        </dgm:presLayoutVars>
      </dgm:prSet>
      <dgm:spPr/>
      <dgm:t>
        <a:bodyPr/>
        <a:lstStyle/>
        <a:p>
          <a:endParaRPr lang="zh-TW" altLang="en-US"/>
        </a:p>
      </dgm:t>
    </dgm:pt>
    <dgm:pt modelId="{7BA56F16-64D2-4388-BD98-8DD37D6A08C6}" type="pres">
      <dgm:prSet presAssocID="{09DE0E4E-6B23-42C1-90EE-0AD5ED002CD8}" presName="FiveConn_1-2" presStyleLbl="fgAccFollowNode1" presStyleIdx="0" presStyleCnt="4">
        <dgm:presLayoutVars>
          <dgm:bulletEnabled val="1"/>
        </dgm:presLayoutVars>
      </dgm:prSet>
      <dgm:spPr/>
      <dgm:t>
        <a:bodyPr/>
        <a:lstStyle/>
        <a:p>
          <a:endParaRPr lang="zh-TW" altLang="en-US"/>
        </a:p>
      </dgm:t>
    </dgm:pt>
    <dgm:pt modelId="{080B79A3-B7E2-41B0-8F83-36F3DEB4617B}" type="pres">
      <dgm:prSet presAssocID="{09DE0E4E-6B23-42C1-90EE-0AD5ED002CD8}" presName="FiveConn_2-3" presStyleLbl="fgAccFollowNode1" presStyleIdx="1" presStyleCnt="4">
        <dgm:presLayoutVars>
          <dgm:bulletEnabled val="1"/>
        </dgm:presLayoutVars>
      </dgm:prSet>
      <dgm:spPr/>
      <dgm:t>
        <a:bodyPr/>
        <a:lstStyle/>
        <a:p>
          <a:endParaRPr lang="zh-TW" altLang="en-US"/>
        </a:p>
      </dgm:t>
    </dgm:pt>
    <dgm:pt modelId="{034EA1A1-9061-4214-9D87-4AB251EDAA22}" type="pres">
      <dgm:prSet presAssocID="{09DE0E4E-6B23-42C1-90EE-0AD5ED002CD8}" presName="FiveConn_3-4" presStyleLbl="fgAccFollowNode1" presStyleIdx="2" presStyleCnt="4">
        <dgm:presLayoutVars>
          <dgm:bulletEnabled val="1"/>
        </dgm:presLayoutVars>
      </dgm:prSet>
      <dgm:spPr/>
      <dgm:t>
        <a:bodyPr/>
        <a:lstStyle/>
        <a:p>
          <a:endParaRPr lang="zh-TW" altLang="en-US"/>
        </a:p>
      </dgm:t>
    </dgm:pt>
    <dgm:pt modelId="{C790A869-A030-40EB-B1C0-3D4567C1ABDB}" type="pres">
      <dgm:prSet presAssocID="{09DE0E4E-6B23-42C1-90EE-0AD5ED002CD8}" presName="FiveConn_4-5" presStyleLbl="fgAccFollowNode1" presStyleIdx="3" presStyleCnt="4">
        <dgm:presLayoutVars>
          <dgm:bulletEnabled val="1"/>
        </dgm:presLayoutVars>
      </dgm:prSet>
      <dgm:spPr/>
      <dgm:t>
        <a:bodyPr/>
        <a:lstStyle/>
        <a:p>
          <a:endParaRPr lang="zh-TW" altLang="en-US"/>
        </a:p>
      </dgm:t>
    </dgm:pt>
    <dgm:pt modelId="{258EDD1D-2CEE-45C3-9B3F-6762A569A7E2}" type="pres">
      <dgm:prSet presAssocID="{09DE0E4E-6B23-42C1-90EE-0AD5ED002CD8}" presName="FiveNodes_1_text" presStyleLbl="node1" presStyleIdx="4" presStyleCnt="5">
        <dgm:presLayoutVars>
          <dgm:bulletEnabled val="1"/>
        </dgm:presLayoutVars>
      </dgm:prSet>
      <dgm:spPr/>
      <dgm:t>
        <a:bodyPr/>
        <a:lstStyle/>
        <a:p>
          <a:endParaRPr lang="zh-TW" altLang="en-US"/>
        </a:p>
      </dgm:t>
    </dgm:pt>
    <dgm:pt modelId="{CF749A87-7DCF-43DD-A692-B97385AE4F7A}" type="pres">
      <dgm:prSet presAssocID="{09DE0E4E-6B23-42C1-90EE-0AD5ED002CD8}" presName="FiveNodes_2_text" presStyleLbl="node1" presStyleIdx="4" presStyleCnt="5">
        <dgm:presLayoutVars>
          <dgm:bulletEnabled val="1"/>
        </dgm:presLayoutVars>
      </dgm:prSet>
      <dgm:spPr/>
      <dgm:t>
        <a:bodyPr/>
        <a:lstStyle/>
        <a:p>
          <a:endParaRPr lang="zh-TW" altLang="en-US"/>
        </a:p>
      </dgm:t>
    </dgm:pt>
    <dgm:pt modelId="{F9B9A383-2423-49EF-B569-A16313FD8C19}" type="pres">
      <dgm:prSet presAssocID="{09DE0E4E-6B23-42C1-90EE-0AD5ED002CD8}" presName="FiveNodes_3_text" presStyleLbl="node1" presStyleIdx="4" presStyleCnt="5">
        <dgm:presLayoutVars>
          <dgm:bulletEnabled val="1"/>
        </dgm:presLayoutVars>
      </dgm:prSet>
      <dgm:spPr/>
      <dgm:t>
        <a:bodyPr/>
        <a:lstStyle/>
        <a:p>
          <a:endParaRPr lang="zh-TW" altLang="en-US"/>
        </a:p>
      </dgm:t>
    </dgm:pt>
    <dgm:pt modelId="{52843C2A-D7C0-4842-937F-C64E0C75175D}" type="pres">
      <dgm:prSet presAssocID="{09DE0E4E-6B23-42C1-90EE-0AD5ED002CD8}" presName="FiveNodes_4_text" presStyleLbl="node1" presStyleIdx="4" presStyleCnt="5">
        <dgm:presLayoutVars>
          <dgm:bulletEnabled val="1"/>
        </dgm:presLayoutVars>
      </dgm:prSet>
      <dgm:spPr/>
      <dgm:t>
        <a:bodyPr/>
        <a:lstStyle/>
        <a:p>
          <a:endParaRPr lang="zh-TW" altLang="en-US"/>
        </a:p>
      </dgm:t>
    </dgm:pt>
    <dgm:pt modelId="{EA8E0C67-3C34-4B7C-8A7C-E1193986BD95}" type="pres">
      <dgm:prSet presAssocID="{09DE0E4E-6B23-42C1-90EE-0AD5ED002CD8}" presName="FiveNodes_5_text" presStyleLbl="node1" presStyleIdx="4" presStyleCnt="5">
        <dgm:presLayoutVars>
          <dgm:bulletEnabled val="1"/>
        </dgm:presLayoutVars>
      </dgm:prSet>
      <dgm:spPr/>
      <dgm:t>
        <a:bodyPr/>
        <a:lstStyle/>
        <a:p>
          <a:endParaRPr lang="zh-TW" altLang="en-US"/>
        </a:p>
      </dgm:t>
    </dgm:pt>
  </dgm:ptLst>
  <dgm:cxnLst>
    <dgm:cxn modelId="{B5968701-A9A8-4FD4-8071-8D06B4034C3D}" srcId="{09DE0E4E-6B23-42C1-90EE-0AD5ED002CD8}" destId="{D42BE5AC-112D-4797-9C62-88F6DF325809}" srcOrd="3" destOrd="0" parTransId="{FF97D6C5-F4E9-4B11-921E-87A6DECA19EA}" sibTransId="{99C7268B-0D54-4E04-93D5-70344572B26A}"/>
    <dgm:cxn modelId="{EC8BF2BD-89CF-4DE5-AB94-F34717B58D8A}" srcId="{09DE0E4E-6B23-42C1-90EE-0AD5ED002CD8}" destId="{3B8400E3-D8EE-4A4A-A299-8860334AA270}" srcOrd="0" destOrd="0" parTransId="{CCE8CA29-DA19-4B5B-8A6B-C68ED6911EA4}" sibTransId="{355B4F24-6FD2-4EA1-B111-326FAC4B3BDE}"/>
    <dgm:cxn modelId="{0F28B447-EF13-4F4F-9CDE-BC0BEA36DC16}" type="presOf" srcId="{D42BE5AC-112D-4797-9C62-88F6DF325809}" destId="{52843C2A-D7C0-4842-937F-C64E0C75175D}" srcOrd="1" destOrd="0" presId="urn:microsoft.com/office/officeart/2005/8/layout/vProcess5"/>
    <dgm:cxn modelId="{AC5A5981-8F12-4D1B-B3FD-EB68787B47CD}" srcId="{09DE0E4E-6B23-42C1-90EE-0AD5ED002CD8}" destId="{7405EC79-3B11-4473-89C9-E7D93BBFBEBD}" srcOrd="2" destOrd="0" parTransId="{FAC44636-386F-4FC3-A5EF-00900FFE37D1}" sibTransId="{0BE44CA9-E40A-4716-AAC2-42440A916C9B}"/>
    <dgm:cxn modelId="{FA915205-371F-394A-9690-5A3EBBA09B33}" type="presOf" srcId="{D42BE5AC-112D-4797-9C62-88F6DF325809}" destId="{9BC0EEAF-A809-48AD-82CE-EA6EBD5911B7}" srcOrd="0" destOrd="0" presId="urn:microsoft.com/office/officeart/2005/8/layout/vProcess5"/>
    <dgm:cxn modelId="{DC066FA5-E0ED-E842-B226-AE3B72837ED3}" type="presOf" srcId="{7405EC79-3B11-4473-89C9-E7D93BBFBEBD}" destId="{736365D2-8723-412E-B055-BE50A196C424}" srcOrd="0" destOrd="0" presId="urn:microsoft.com/office/officeart/2005/8/layout/vProcess5"/>
    <dgm:cxn modelId="{F475294C-514F-2E41-BAF2-BFB3C3010379}" type="presOf" srcId="{7405EC79-3B11-4473-89C9-E7D93BBFBEBD}" destId="{F9B9A383-2423-49EF-B569-A16313FD8C19}" srcOrd="1" destOrd="0" presId="urn:microsoft.com/office/officeart/2005/8/layout/vProcess5"/>
    <dgm:cxn modelId="{65A07BB3-015E-C144-AA33-621120D4E365}" type="presOf" srcId="{605DCC9A-B265-4C01-9142-7A160C29A3BD}" destId="{080B79A3-B7E2-41B0-8F83-36F3DEB4617B}" srcOrd="0" destOrd="0" presId="urn:microsoft.com/office/officeart/2005/8/layout/vProcess5"/>
    <dgm:cxn modelId="{BD0AE86E-A600-3F48-9D0E-99DB735832FC}" type="presOf" srcId="{3B8400E3-D8EE-4A4A-A299-8860334AA270}" destId="{258EDD1D-2CEE-45C3-9B3F-6762A569A7E2}" srcOrd="1" destOrd="0" presId="urn:microsoft.com/office/officeart/2005/8/layout/vProcess5"/>
    <dgm:cxn modelId="{626599F2-1FE3-6E4B-A79E-FAA3E2AE7275}" type="presOf" srcId="{A577A009-CA50-4EFD-957C-625E97690017}" destId="{CF749A87-7DCF-43DD-A692-B97385AE4F7A}" srcOrd="1" destOrd="0" presId="urn:microsoft.com/office/officeart/2005/8/layout/vProcess5"/>
    <dgm:cxn modelId="{16D9DBF9-98F1-1140-8DC5-F35C96F2EB0F}" type="presOf" srcId="{3B8400E3-D8EE-4A4A-A299-8860334AA270}" destId="{B3B61003-D177-4966-8524-C57C032D7AC2}" srcOrd="0" destOrd="0" presId="urn:microsoft.com/office/officeart/2005/8/layout/vProcess5"/>
    <dgm:cxn modelId="{0A2D68B6-629E-47F3-9453-2D7F9B4EA098}" srcId="{09DE0E4E-6B23-42C1-90EE-0AD5ED002CD8}" destId="{A577A009-CA50-4EFD-957C-625E97690017}" srcOrd="1" destOrd="0" parTransId="{DDCBB629-444E-41E1-A142-BB5DAEADD7F2}" sibTransId="{605DCC9A-B265-4C01-9142-7A160C29A3BD}"/>
    <dgm:cxn modelId="{561174EF-AA6A-D64B-9A0D-DC62E6401C6A}" type="presOf" srcId="{EA16E3D9-1B67-41A3-8A0D-B3B89F4560BA}" destId="{A602E2FB-993F-46B7-8844-ED2F7182237A}" srcOrd="0" destOrd="0" presId="urn:microsoft.com/office/officeart/2005/8/layout/vProcess5"/>
    <dgm:cxn modelId="{8373B4CE-56E3-2243-B687-C634F1019505}" type="presOf" srcId="{355B4F24-6FD2-4EA1-B111-326FAC4B3BDE}" destId="{7BA56F16-64D2-4388-BD98-8DD37D6A08C6}" srcOrd="0" destOrd="0" presId="urn:microsoft.com/office/officeart/2005/8/layout/vProcess5"/>
    <dgm:cxn modelId="{42D11F83-3706-754F-B717-049C665A0A2B}" type="presOf" srcId="{A577A009-CA50-4EFD-957C-625E97690017}" destId="{D789B82C-3CA8-4712-97DA-7091DA694BE2}" srcOrd="0" destOrd="0" presId="urn:microsoft.com/office/officeart/2005/8/layout/vProcess5"/>
    <dgm:cxn modelId="{8D89A4AB-A9F7-7947-9BB8-538462283FCD}" type="presOf" srcId="{99C7268B-0D54-4E04-93D5-70344572B26A}" destId="{C790A869-A030-40EB-B1C0-3D4567C1ABDB}" srcOrd="0" destOrd="0" presId="urn:microsoft.com/office/officeart/2005/8/layout/vProcess5"/>
    <dgm:cxn modelId="{9D0356A4-0E0A-A946-BCCB-2339A0FA5B8D}" type="presOf" srcId="{EA16E3D9-1B67-41A3-8A0D-B3B89F4560BA}" destId="{EA8E0C67-3C34-4B7C-8A7C-E1193986BD95}" srcOrd="1" destOrd="0" presId="urn:microsoft.com/office/officeart/2005/8/layout/vProcess5"/>
    <dgm:cxn modelId="{6AC6B94F-717E-47E8-8966-033C2E62E3D3}" srcId="{09DE0E4E-6B23-42C1-90EE-0AD5ED002CD8}" destId="{EA16E3D9-1B67-41A3-8A0D-B3B89F4560BA}" srcOrd="4" destOrd="0" parTransId="{7E2DC245-B971-40A8-966A-0397AB927674}" sibTransId="{82D4DF11-DC41-4BA0-8B8A-46CF4E25E2CD}"/>
    <dgm:cxn modelId="{44F87989-2D5B-7D4C-9309-5506345EE37B}" type="presOf" srcId="{0BE44CA9-E40A-4716-AAC2-42440A916C9B}" destId="{034EA1A1-9061-4214-9D87-4AB251EDAA22}" srcOrd="0" destOrd="0" presId="urn:microsoft.com/office/officeart/2005/8/layout/vProcess5"/>
    <dgm:cxn modelId="{F61DC890-2381-C645-A8E0-ACD5A7C810DA}" type="presOf" srcId="{09DE0E4E-6B23-42C1-90EE-0AD5ED002CD8}" destId="{65C0FDBB-CE30-4924-9AC1-5AA906D8A99A}" srcOrd="0" destOrd="0" presId="urn:microsoft.com/office/officeart/2005/8/layout/vProcess5"/>
    <dgm:cxn modelId="{8982889D-C1F2-E147-ABE3-0AC5DD3FDC7D}" type="presParOf" srcId="{65C0FDBB-CE30-4924-9AC1-5AA906D8A99A}" destId="{77CE706D-775A-4C9B-9206-68AE33352DCE}" srcOrd="0" destOrd="0" presId="urn:microsoft.com/office/officeart/2005/8/layout/vProcess5"/>
    <dgm:cxn modelId="{DDF6D4CA-F9B7-504B-9615-48F3D8C268EC}" type="presParOf" srcId="{65C0FDBB-CE30-4924-9AC1-5AA906D8A99A}" destId="{B3B61003-D177-4966-8524-C57C032D7AC2}" srcOrd="1" destOrd="0" presId="urn:microsoft.com/office/officeart/2005/8/layout/vProcess5"/>
    <dgm:cxn modelId="{25FCDA9B-4086-394C-BA6A-0B61CEE070EE}" type="presParOf" srcId="{65C0FDBB-CE30-4924-9AC1-5AA906D8A99A}" destId="{D789B82C-3CA8-4712-97DA-7091DA694BE2}" srcOrd="2" destOrd="0" presId="urn:microsoft.com/office/officeart/2005/8/layout/vProcess5"/>
    <dgm:cxn modelId="{8D1AD5EA-CB31-9841-BFB2-B2F09BAFFFD8}" type="presParOf" srcId="{65C0FDBB-CE30-4924-9AC1-5AA906D8A99A}" destId="{736365D2-8723-412E-B055-BE50A196C424}" srcOrd="3" destOrd="0" presId="urn:microsoft.com/office/officeart/2005/8/layout/vProcess5"/>
    <dgm:cxn modelId="{CF7E331A-3A64-844F-8128-6CABA77AA1BE}" type="presParOf" srcId="{65C0FDBB-CE30-4924-9AC1-5AA906D8A99A}" destId="{9BC0EEAF-A809-48AD-82CE-EA6EBD5911B7}" srcOrd="4" destOrd="0" presId="urn:microsoft.com/office/officeart/2005/8/layout/vProcess5"/>
    <dgm:cxn modelId="{437D9D25-BC8D-A642-A230-2F5C2B5862B6}" type="presParOf" srcId="{65C0FDBB-CE30-4924-9AC1-5AA906D8A99A}" destId="{A602E2FB-993F-46B7-8844-ED2F7182237A}" srcOrd="5" destOrd="0" presId="urn:microsoft.com/office/officeart/2005/8/layout/vProcess5"/>
    <dgm:cxn modelId="{172D7805-9C0E-F24D-A315-5CA8B5B76AA8}" type="presParOf" srcId="{65C0FDBB-CE30-4924-9AC1-5AA906D8A99A}" destId="{7BA56F16-64D2-4388-BD98-8DD37D6A08C6}" srcOrd="6" destOrd="0" presId="urn:microsoft.com/office/officeart/2005/8/layout/vProcess5"/>
    <dgm:cxn modelId="{5E47616A-A4E3-524E-AF1A-02842B34A223}" type="presParOf" srcId="{65C0FDBB-CE30-4924-9AC1-5AA906D8A99A}" destId="{080B79A3-B7E2-41B0-8F83-36F3DEB4617B}" srcOrd="7" destOrd="0" presId="urn:microsoft.com/office/officeart/2005/8/layout/vProcess5"/>
    <dgm:cxn modelId="{D6DB8EE4-87A9-F146-A22E-A75910438AC0}" type="presParOf" srcId="{65C0FDBB-CE30-4924-9AC1-5AA906D8A99A}" destId="{034EA1A1-9061-4214-9D87-4AB251EDAA22}" srcOrd="8" destOrd="0" presId="urn:microsoft.com/office/officeart/2005/8/layout/vProcess5"/>
    <dgm:cxn modelId="{0D858D4C-CE0A-F743-B20A-46231B3DDC90}" type="presParOf" srcId="{65C0FDBB-CE30-4924-9AC1-5AA906D8A99A}" destId="{C790A869-A030-40EB-B1C0-3D4567C1ABDB}" srcOrd="9" destOrd="0" presId="urn:microsoft.com/office/officeart/2005/8/layout/vProcess5"/>
    <dgm:cxn modelId="{C0F78914-DC4F-B645-BD45-B45E387EA571}" type="presParOf" srcId="{65C0FDBB-CE30-4924-9AC1-5AA906D8A99A}" destId="{258EDD1D-2CEE-45C3-9B3F-6762A569A7E2}" srcOrd="10" destOrd="0" presId="urn:microsoft.com/office/officeart/2005/8/layout/vProcess5"/>
    <dgm:cxn modelId="{BB5EA40C-C99F-7942-8BD3-70B5336059DE}" type="presParOf" srcId="{65C0FDBB-CE30-4924-9AC1-5AA906D8A99A}" destId="{CF749A87-7DCF-43DD-A692-B97385AE4F7A}" srcOrd="11" destOrd="0" presId="urn:microsoft.com/office/officeart/2005/8/layout/vProcess5"/>
    <dgm:cxn modelId="{8DB4C5FF-B3FA-C546-8FCB-9B104C50C98A}" type="presParOf" srcId="{65C0FDBB-CE30-4924-9AC1-5AA906D8A99A}" destId="{F9B9A383-2423-49EF-B569-A16313FD8C19}" srcOrd="12" destOrd="0" presId="urn:microsoft.com/office/officeart/2005/8/layout/vProcess5"/>
    <dgm:cxn modelId="{0E605ABA-D0E9-A14C-B64A-D664360E075C}" type="presParOf" srcId="{65C0FDBB-CE30-4924-9AC1-5AA906D8A99A}" destId="{52843C2A-D7C0-4842-937F-C64E0C75175D}" srcOrd="13" destOrd="0" presId="urn:microsoft.com/office/officeart/2005/8/layout/vProcess5"/>
    <dgm:cxn modelId="{58942B06-907D-2449-8A17-C8910B0ED718}" type="presParOf" srcId="{65C0FDBB-CE30-4924-9AC1-5AA906D8A99A}" destId="{EA8E0C67-3C34-4B7C-8A7C-E1193986BD95}" srcOrd="14" destOrd="0" presId="urn:microsoft.com/office/officeart/2005/8/layout/vProcess5"/>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9D2062-6BD8-4BA3-8AEC-7C8CA3830CD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7059B584-A9C5-48FF-B6A9-834FCFE16AFF}">
      <dgm:prSet/>
      <dgm:spPr/>
      <dgm:t>
        <a:bodyPr/>
        <a:lstStyle/>
        <a:p>
          <a:pPr rtl="0"/>
          <a:r>
            <a:rPr lang="en-US" dirty="0" smtClean="0"/>
            <a:t>FMD was proposed as a new tests for evaluating endothelial function</a:t>
          </a:r>
          <a:endParaRPr lang="zh-TW" dirty="0"/>
        </a:p>
      </dgm:t>
    </dgm:pt>
    <dgm:pt modelId="{99F68DB0-5807-4356-9C53-BF6B35B61DD3}" type="parTrans" cxnId="{4C3E336F-3AFB-4A54-8806-33EF274A475C}">
      <dgm:prSet/>
      <dgm:spPr/>
      <dgm:t>
        <a:bodyPr/>
        <a:lstStyle/>
        <a:p>
          <a:endParaRPr lang="zh-TW" altLang="en-US"/>
        </a:p>
      </dgm:t>
    </dgm:pt>
    <dgm:pt modelId="{569C02BF-771A-46F9-B515-B73C94338D89}" type="sibTrans" cxnId="{4C3E336F-3AFB-4A54-8806-33EF274A475C}">
      <dgm:prSet/>
      <dgm:spPr/>
      <dgm:t>
        <a:bodyPr/>
        <a:lstStyle/>
        <a:p>
          <a:endParaRPr lang="zh-TW" altLang="en-US"/>
        </a:p>
      </dgm:t>
    </dgm:pt>
    <dgm:pt modelId="{7101AF0C-EC57-47A0-8D86-CAAB68162F61}">
      <dgm:prSet/>
      <dgm:spPr/>
      <dgm:t>
        <a:bodyPr/>
        <a:lstStyle/>
        <a:p>
          <a:pPr algn="ctr" rtl="0"/>
          <a:r>
            <a:rPr lang="en-US" dirty="0" smtClean="0"/>
            <a:t>Cost-effective, reproducible and standardization</a:t>
          </a:r>
          <a:endParaRPr lang="zh-TW" dirty="0"/>
        </a:p>
      </dgm:t>
    </dgm:pt>
    <dgm:pt modelId="{61B241FC-E4A6-49D6-9853-63B78A5FA08E}" type="parTrans" cxnId="{3CC32F56-E507-4683-885F-AE8138E024FA}">
      <dgm:prSet/>
      <dgm:spPr/>
      <dgm:t>
        <a:bodyPr/>
        <a:lstStyle/>
        <a:p>
          <a:endParaRPr lang="zh-TW" altLang="en-US"/>
        </a:p>
      </dgm:t>
    </dgm:pt>
    <dgm:pt modelId="{1F07C77B-677A-476D-B101-029A93B880D4}" type="sibTrans" cxnId="{3CC32F56-E507-4683-885F-AE8138E024FA}">
      <dgm:prSet/>
      <dgm:spPr/>
      <dgm:t>
        <a:bodyPr/>
        <a:lstStyle/>
        <a:p>
          <a:endParaRPr lang="zh-TW" altLang="en-US"/>
        </a:p>
      </dgm:t>
    </dgm:pt>
    <dgm:pt modelId="{CC60A578-BC70-48B5-807E-BA399A1C744D}">
      <dgm:prSet/>
      <dgm:spPr/>
      <dgm:t>
        <a:bodyPr/>
        <a:lstStyle/>
        <a:p>
          <a:pPr algn="ctr" rtl="0"/>
          <a:r>
            <a:rPr lang="en-US" dirty="0" smtClean="0"/>
            <a:t>Ability to predict risk and relationship to established tests of risk.</a:t>
          </a:r>
          <a:endParaRPr lang="zh-TW" dirty="0"/>
        </a:p>
      </dgm:t>
    </dgm:pt>
    <dgm:pt modelId="{2DA401AF-5305-4D0B-9417-636A2456BEED}" type="parTrans" cxnId="{EBCE8CFC-F64D-40CD-9500-EB9965857E82}">
      <dgm:prSet/>
      <dgm:spPr/>
      <dgm:t>
        <a:bodyPr/>
        <a:lstStyle/>
        <a:p>
          <a:endParaRPr lang="zh-TW" altLang="en-US"/>
        </a:p>
      </dgm:t>
    </dgm:pt>
    <dgm:pt modelId="{A125722F-B982-4743-B2B9-86DB9A195698}" type="sibTrans" cxnId="{EBCE8CFC-F64D-40CD-9500-EB9965857E82}">
      <dgm:prSet/>
      <dgm:spPr/>
      <dgm:t>
        <a:bodyPr/>
        <a:lstStyle/>
        <a:p>
          <a:endParaRPr lang="zh-TW" altLang="en-US"/>
        </a:p>
      </dgm:t>
    </dgm:pt>
    <dgm:pt modelId="{95B7FD3D-0F4D-4F8E-892A-79CBE36BA28D}">
      <dgm:prSet/>
      <dgm:spPr/>
      <dgm:t>
        <a:bodyPr anchor="ctr"/>
        <a:lstStyle/>
        <a:p>
          <a:pPr algn="ctr" rtl="0"/>
          <a:r>
            <a:rPr lang="en-US" dirty="0" smtClean="0"/>
            <a:t>Can identify individual patients </a:t>
          </a:r>
          <a:endParaRPr lang="zh-TW" dirty="0"/>
        </a:p>
      </dgm:t>
    </dgm:pt>
    <dgm:pt modelId="{880BBD45-CFDB-4027-86E3-738088F70D8B}" type="parTrans" cxnId="{C85E1F89-78C3-4364-8854-77142A6BE1C0}">
      <dgm:prSet/>
      <dgm:spPr/>
      <dgm:t>
        <a:bodyPr/>
        <a:lstStyle/>
        <a:p>
          <a:endParaRPr lang="zh-TW" altLang="en-US"/>
        </a:p>
      </dgm:t>
    </dgm:pt>
    <dgm:pt modelId="{EBF60591-D0AD-4123-B1FF-291F6AD83D25}" type="sibTrans" cxnId="{C85E1F89-78C3-4364-8854-77142A6BE1C0}">
      <dgm:prSet/>
      <dgm:spPr/>
      <dgm:t>
        <a:bodyPr/>
        <a:lstStyle/>
        <a:p>
          <a:endParaRPr lang="zh-TW" altLang="en-US"/>
        </a:p>
      </dgm:t>
    </dgm:pt>
    <dgm:pt modelId="{03B8088D-3DE7-4642-860A-33D5DCF75E9F}">
      <dgm:prSet/>
      <dgm:spPr/>
      <dgm:t>
        <a:bodyPr anchor="ctr"/>
        <a:lstStyle/>
        <a:p>
          <a:pPr algn="ctr" rtl="0"/>
          <a:r>
            <a:rPr lang="en-US" dirty="0" smtClean="0"/>
            <a:t>predict a reduction in the risk of clinical events.</a:t>
          </a:r>
          <a:endParaRPr lang="zh-TW" dirty="0"/>
        </a:p>
      </dgm:t>
    </dgm:pt>
    <dgm:pt modelId="{AB4EB3CF-CA88-4F61-97BF-3B75156D2101}" type="parTrans" cxnId="{5DFD47D2-0217-4837-B127-B8C102496FE2}">
      <dgm:prSet/>
      <dgm:spPr/>
      <dgm:t>
        <a:bodyPr/>
        <a:lstStyle/>
        <a:p>
          <a:endParaRPr lang="zh-TW" altLang="en-US"/>
        </a:p>
      </dgm:t>
    </dgm:pt>
    <dgm:pt modelId="{C19AFF77-9C47-42CA-B859-B3530DC963A6}" type="sibTrans" cxnId="{5DFD47D2-0217-4837-B127-B8C102496FE2}">
      <dgm:prSet/>
      <dgm:spPr/>
      <dgm:t>
        <a:bodyPr/>
        <a:lstStyle/>
        <a:p>
          <a:endParaRPr lang="zh-TW" altLang="en-US"/>
        </a:p>
      </dgm:t>
    </dgm:pt>
    <dgm:pt modelId="{C5658360-52E3-4F00-ACFF-48F1F5FCB3CF}">
      <dgm:prSet/>
      <dgm:spPr/>
      <dgm:t>
        <a:bodyPr/>
        <a:lstStyle/>
        <a:p>
          <a:pPr algn="ctr" rtl="0"/>
          <a:r>
            <a:rPr lang="en-US" dirty="0" smtClean="0"/>
            <a:t>Useful as a screen for drug development.</a:t>
          </a:r>
          <a:endParaRPr lang="zh-TW" dirty="0"/>
        </a:p>
      </dgm:t>
    </dgm:pt>
    <dgm:pt modelId="{89A867FC-79E7-42C3-8CBC-A1EAE51F8C17}" type="parTrans" cxnId="{3892B230-4DC6-4589-AC5B-21AE9F242BF3}">
      <dgm:prSet/>
      <dgm:spPr/>
      <dgm:t>
        <a:bodyPr/>
        <a:lstStyle/>
        <a:p>
          <a:endParaRPr lang="zh-TW" altLang="en-US"/>
        </a:p>
      </dgm:t>
    </dgm:pt>
    <dgm:pt modelId="{E23105D1-2D82-45B2-98A1-B4504021831C}" type="sibTrans" cxnId="{3892B230-4DC6-4589-AC5B-21AE9F242BF3}">
      <dgm:prSet/>
      <dgm:spPr/>
      <dgm:t>
        <a:bodyPr/>
        <a:lstStyle/>
        <a:p>
          <a:endParaRPr lang="zh-TW" altLang="en-US"/>
        </a:p>
      </dgm:t>
    </dgm:pt>
    <dgm:pt modelId="{25726E70-0CC1-430B-8995-111223E9FBA8}" type="pres">
      <dgm:prSet presAssocID="{F39D2062-6BD8-4BA3-8AEC-7C8CA3830CD8}" presName="composite" presStyleCnt="0">
        <dgm:presLayoutVars>
          <dgm:chMax val="1"/>
          <dgm:dir/>
          <dgm:resizeHandles val="exact"/>
        </dgm:presLayoutVars>
      </dgm:prSet>
      <dgm:spPr/>
      <dgm:t>
        <a:bodyPr/>
        <a:lstStyle/>
        <a:p>
          <a:endParaRPr lang="zh-TW" altLang="en-US"/>
        </a:p>
      </dgm:t>
    </dgm:pt>
    <dgm:pt modelId="{5D948013-807C-4EAB-A8CC-73B811956E7D}" type="pres">
      <dgm:prSet presAssocID="{7059B584-A9C5-48FF-B6A9-834FCFE16AFF}" presName="roof" presStyleLbl="dkBgShp" presStyleIdx="0" presStyleCnt="2"/>
      <dgm:spPr/>
      <dgm:t>
        <a:bodyPr/>
        <a:lstStyle/>
        <a:p>
          <a:endParaRPr lang="zh-TW" altLang="en-US"/>
        </a:p>
      </dgm:t>
    </dgm:pt>
    <dgm:pt modelId="{A089D8AC-788D-4956-B802-0808E255C915}" type="pres">
      <dgm:prSet presAssocID="{7059B584-A9C5-48FF-B6A9-834FCFE16AFF}" presName="pillars" presStyleCnt="0"/>
      <dgm:spPr/>
    </dgm:pt>
    <dgm:pt modelId="{24FC2668-8A9F-4E04-A210-D2965B75EF54}" type="pres">
      <dgm:prSet presAssocID="{7059B584-A9C5-48FF-B6A9-834FCFE16AFF}" presName="pillar1" presStyleLbl="node1" presStyleIdx="0" presStyleCnt="4">
        <dgm:presLayoutVars>
          <dgm:bulletEnabled val="1"/>
        </dgm:presLayoutVars>
      </dgm:prSet>
      <dgm:spPr/>
      <dgm:t>
        <a:bodyPr/>
        <a:lstStyle/>
        <a:p>
          <a:endParaRPr lang="zh-TW" altLang="en-US"/>
        </a:p>
      </dgm:t>
    </dgm:pt>
    <dgm:pt modelId="{C5620150-9619-49AE-8F5E-A67DB099E245}" type="pres">
      <dgm:prSet presAssocID="{CC60A578-BC70-48B5-807E-BA399A1C744D}" presName="pillarX" presStyleLbl="node1" presStyleIdx="1" presStyleCnt="4">
        <dgm:presLayoutVars>
          <dgm:bulletEnabled val="1"/>
        </dgm:presLayoutVars>
      </dgm:prSet>
      <dgm:spPr/>
      <dgm:t>
        <a:bodyPr/>
        <a:lstStyle/>
        <a:p>
          <a:endParaRPr lang="zh-TW" altLang="en-US"/>
        </a:p>
      </dgm:t>
    </dgm:pt>
    <dgm:pt modelId="{9A64818A-9535-4E85-BA3E-B4F8B87C6EF9}" type="pres">
      <dgm:prSet presAssocID="{95B7FD3D-0F4D-4F8E-892A-79CBE36BA28D}" presName="pillarX" presStyleLbl="node1" presStyleIdx="2" presStyleCnt="4">
        <dgm:presLayoutVars>
          <dgm:bulletEnabled val="1"/>
        </dgm:presLayoutVars>
      </dgm:prSet>
      <dgm:spPr/>
      <dgm:t>
        <a:bodyPr/>
        <a:lstStyle/>
        <a:p>
          <a:endParaRPr lang="zh-TW" altLang="en-US"/>
        </a:p>
      </dgm:t>
    </dgm:pt>
    <dgm:pt modelId="{E22039D4-0B83-4E8E-A61B-A16FACE1DC6C}" type="pres">
      <dgm:prSet presAssocID="{C5658360-52E3-4F00-ACFF-48F1F5FCB3CF}" presName="pillarX" presStyleLbl="node1" presStyleIdx="3" presStyleCnt="4">
        <dgm:presLayoutVars>
          <dgm:bulletEnabled val="1"/>
        </dgm:presLayoutVars>
      </dgm:prSet>
      <dgm:spPr/>
      <dgm:t>
        <a:bodyPr/>
        <a:lstStyle/>
        <a:p>
          <a:endParaRPr lang="zh-TW" altLang="en-US"/>
        </a:p>
      </dgm:t>
    </dgm:pt>
    <dgm:pt modelId="{C07276AF-6FC2-4189-B549-E9F856FD87DF}" type="pres">
      <dgm:prSet presAssocID="{7059B584-A9C5-48FF-B6A9-834FCFE16AFF}" presName="base" presStyleLbl="dkBgShp" presStyleIdx="1" presStyleCnt="2"/>
      <dgm:spPr/>
    </dgm:pt>
  </dgm:ptLst>
  <dgm:cxnLst>
    <dgm:cxn modelId="{3892B230-4DC6-4589-AC5B-21AE9F242BF3}" srcId="{7059B584-A9C5-48FF-B6A9-834FCFE16AFF}" destId="{C5658360-52E3-4F00-ACFF-48F1F5FCB3CF}" srcOrd="3" destOrd="0" parTransId="{89A867FC-79E7-42C3-8CBC-A1EAE51F8C17}" sibTransId="{E23105D1-2D82-45B2-98A1-B4504021831C}"/>
    <dgm:cxn modelId="{1CADAD61-D0B3-904C-81F6-A91E088089EE}" type="presOf" srcId="{03B8088D-3DE7-4642-860A-33D5DCF75E9F}" destId="{9A64818A-9535-4E85-BA3E-B4F8B87C6EF9}" srcOrd="0" destOrd="1" presId="urn:microsoft.com/office/officeart/2005/8/layout/hList3"/>
    <dgm:cxn modelId="{C2D8107F-F8E3-164D-A50E-2C3A05A32425}" type="presOf" srcId="{F39D2062-6BD8-4BA3-8AEC-7C8CA3830CD8}" destId="{25726E70-0CC1-430B-8995-111223E9FBA8}" srcOrd="0" destOrd="0" presId="urn:microsoft.com/office/officeart/2005/8/layout/hList3"/>
    <dgm:cxn modelId="{C85E1F89-78C3-4364-8854-77142A6BE1C0}" srcId="{7059B584-A9C5-48FF-B6A9-834FCFE16AFF}" destId="{95B7FD3D-0F4D-4F8E-892A-79CBE36BA28D}" srcOrd="2" destOrd="0" parTransId="{880BBD45-CFDB-4027-86E3-738088F70D8B}" sibTransId="{EBF60591-D0AD-4123-B1FF-291F6AD83D25}"/>
    <dgm:cxn modelId="{248653E8-78F9-D042-8299-D36E513CA0BC}" type="presOf" srcId="{95B7FD3D-0F4D-4F8E-892A-79CBE36BA28D}" destId="{9A64818A-9535-4E85-BA3E-B4F8B87C6EF9}" srcOrd="0" destOrd="0" presId="urn:microsoft.com/office/officeart/2005/8/layout/hList3"/>
    <dgm:cxn modelId="{365077C0-591D-0C47-9C9B-92E430C42EC3}" type="presOf" srcId="{CC60A578-BC70-48B5-807E-BA399A1C744D}" destId="{C5620150-9619-49AE-8F5E-A67DB099E245}" srcOrd="0" destOrd="0" presId="urn:microsoft.com/office/officeart/2005/8/layout/hList3"/>
    <dgm:cxn modelId="{F75D2B1C-C97C-F848-8C40-116C6853B6EE}" type="presOf" srcId="{7101AF0C-EC57-47A0-8D86-CAAB68162F61}" destId="{24FC2668-8A9F-4E04-A210-D2965B75EF54}" srcOrd="0" destOrd="0" presId="urn:microsoft.com/office/officeart/2005/8/layout/hList3"/>
    <dgm:cxn modelId="{FD807EA0-AD76-8A41-968C-D78E5DA7092D}" type="presOf" srcId="{7059B584-A9C5-48FF-B6A9-834FCFE16AFF}" destId="{5D948013-807C-4EAB-A8CC-73B811956E7D}" srcOrd="0" destOrd="0" presId="urn:microsoft.com/office/officeart/2005/8/layout/hList3"/>
    <dgm:cxn modelId="{EBCE8CFC-F64D-40CD-9500-EB9965857E82}" srcId="{7059B584-A9C5-48FF-B6A9-834FCFE16AFF}" destId="{CC60A578-BC70-48B5-807E-BA399A1C744D}" srcOrd="1" destOrd="0" parTransId="{2DA401AF-5305-4D0B-9417-636A2456BEED}" sibTransId="{A125722F-B982-4743-B2B9-86DB9A195698}"/>
    <dgm:cxn modelId="{3CC32F56-E507-4683-885F-AE8138E024FA}" srcId="{7059B584-A9C5-48FF-B6A9-834FCFE16AFF}" destId="{7101AF0C-EC57-47A0-8D86-CAAB68162F61}" srcOrd="0" destOrd="0" parTransId="{61B241FC-E4A6-49D6-9853-63B78A5FA08E}" sibTransId="{1F07C77B-677A-476D-B101-029A93B880D4}"/>
    <dgm:cxn modelId="{5DFD47D2-0217-4837-B127-B8C102496FE2}" srcId="{95B7FD3D-0F4D-4F8E-892A-79CBE36BA28D}" destId="{03B8088D-3DE7-4642-860A-33D5DCF75E9F}" srcOrd="0" destOrd="0" parTransId="{AB4EB3CF-CA88-4F61-97BF-3B75156D2101}" sibTransId="{C19AFF77-9C47-42CA-B859-B3530DC963A6}"/>
    <dgm:cxn modelId="{4C3E336F-3AFB-4A54-8806-33EF274A475C}" srcId="{F39D2062-6BD8-4BA3-8AEC-7C8CA3830CD8}" destId="{7059B584-A9C5-48FF-B6A9-834FCFE16AFF}" srcOrd="0" destOrd="0" parTransId="{99F68DB0-5807-4356-9C53-BF6B35B61DD3}" sibTransId="{569C02BF-771A-46F9-B515-B73C94338D89}"/>
    <dgm:cxn modelId="{DEDE4522-03A2-4644-8FC7-0CDA61BC24DC}" type="presOf" srcId="{C5658360-52E3-4F00-ACFF-48F1F5FCB3CF}" destId="{E22039D4-0B83-4E8E-A61B-A16FACE1DC6C}" srcOrd="0" destOrd="0" presId="urn:microsoft.com/office/officeart/2005/8/layout/hList3"/>
    <dgm:cxn modelId="{16AC6158-935B-D04B-9FA7-DE2DAF66169A}" type="presParOf" srcId="{25726E70-0CC1-430B-8995-111223E9FBA8}" destId="{5D948013-807C-4EAB-A8CC-73B811956E7D}" srcOrd="0" destOrd="0" presId="urn:microsoft.com/office/officeart/2005/8/layout/hList3"/>
    <dgm:cxn modelId="{C5B1C1E1-9D56-8D4E-94F6-123A9610B207}" type="presParOf" srcId="{25726E70-0CC1-430B-8995-111223E9FBA8}" destId="{A089D8AC-788D-4956-B802-0808E255C915}" srcOrd="1" destOrd="0" presId="urn:microsoft.com/office/officeart/2005/8/layout/hList3"/>
    <dgm:cxn modelId="{BA9A7F2B-4C7E-794B-BE9B-55C0AA68DE65}" type="presParOf" srcId="{A089D8AC-788D-4956-B802-0808E255C915}" destId="{24FC2668-8A9F-4E04-A210-D2965B75EF54}" srcOrd="0" destOrd="0" presId="urn:microsoft.com/office/officeart/2005/8/layout/hList3"/>
    <dgm:cxn modelId="{203409CB-D065-FD4A-9BCC-862D6B7562B5}" type="presParOf" srcId="{A089D8AC-788D-4956-B802-0808E255C915}" destId="{C5620150-9619-49AE-8F5E-A67DB099E245}" srcOrd="1" destOrd="0" presId="urn:microsoft.com/office/officeart/2005/8/layout/hList3"/>
    <dgm:cxn modelId="{DBAED6C4-C318-FB4C-930D-F893DA5BEF8B}" type="presParOf" srcId="{A089D8AC-788D-4956-B802-0808E255C915}" destId="{9A64818A-9535-4E85-BA3E-B4F8B87C6EF9}" srcOrd="2" destOrd="0" presId="urn:microsoft.com/office/officeart/2005/8/layout/hList3"/>
    <dgm:cxn modelId="{C0AB19A2-2753-6746-930C-7DE8015BA361}" type="presParOf" srcId="{A089D8AC-788D-4956-B802-0808E255C915}" destId="{E22039D4-0B83-4E8E-A61B-A16FACE1DC6C}" srcOrd="3" destOrd="0" presId="urn:microsoft.com/office/officeart/2005/8/layout/hList3"/>
    <dgm:cxn modelId="{39C510F6-581B-BC49-9769-A55A3A914DF9}" type="presParOf" srcId="{25726E70-0CC1-430B-8995-111223E9FBA8}" destId="{C07276AF-6FC2-4189-B549-E9F856FD87DF}" srcOrd="2" destOrd="0" presId="urn:microsoft.com/office/officeart/2005/8/layout/h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9D2062-6BD8-4BA3-8AEC-7C8CA3830CD8}" type="doc">
      <dgm:prSet loTypeId="urn:microsoft.com/office/officeart/2005/8/layout/hList3" loCatId="list" qsTypeId="urn:microsoft.com/office/officeart/2005/8/quickstyle/simple1" qsCatId="simple" csTypeId="urn:microsoft.com/office/officeart/2005/8/colors/accent1_2" csCatId="accent1"/>
      <dgm:spPr/>
      <dgm:t>
        <a:bodyPr/>
        <a:lstStyle/>
        <a:p>
          <a:endParaRPr lang="zh-TW" altLang="en-US"/>
        </a:p>
      </dgm:t>
    </dgm:pt>
    <dgm:pt modelId="{7059B584-A9C5-48FF-B6A9-834FCFE16AFF}">
      <dgm:prSet/>
      <dgm:spPr/>
      <dgm:t>
        <a:bodyPr/>
        <a:lstStyle/>
        <a:p>
          <a:pPr rtl="0"/>
          <a:r>
            <a:rPr lang="en-US" dirty="0" smtClean="0"/>
            <a:t>FMD was proposed as a new tests for evaluating endothelial function (surrogate marker)</a:t>
          </a:r>
          <a:endParaRPr lang="zh-TW" dirty="0"/>
        </a:p>
      </dgm:t>
    </dgm:pt>
    <dgm:pt modelId="{99F68DB0-5807-4356-9C53-BF6B35B61DD3}" type="parTrans" cxnId="{4C3E336F-3AFB-4A54-8806-33EF274A475C}">
      <dgm:prSet/>
      <dgm:spPr/>
      <dgm:t>
        <a:bodyPr/>
        <a:lstStyle/>
        <a:p>
          <a:endParaRPr lang="zh-TW" altLang="en-US"/>
        </a:p>
      </dgm:t>
    </dgm:pt>
    <dgm:pt modelId="{569C02BF-771A-46F9-B515-B73C94338D89}" type="sibTrans" cxnId="{4C3E336F-3AFB-4A54-8806-33EF274A475C}">
      <dgm:prSet/>
      <dgm:spPr/>
      <dgm:t>
        <a:bodyPr/>
        <a:lstStyle/>
        <a:p>
          <a:endParaRPr lang="zh-TW" altLang="en-US"/>
        </a:p>
      </dgm:t>
    </dgm:pt>
    <dgm:pt modelId="{7101AF0C-EC57-47A0-8D86-CAAB68162F61}">
      <dgm:prSet/>
      <dgm:spPr/>
      <dgm:t>
        <a:bodyPr/>
        <a:lstStyle/>
        <a:p>
          <a:pPr algn="ctr" rtl="0"/>
          <a:r>
            <a:rPr lang="en-US" dirty="0" smtClean="0"/>
            <a:t>Cost-effective, reproducible and standardization</a:t>
          </a:r>
          <a:endParaRPr lang="zh-TW" dirty="0"/>
        </a:p>
      </dgm:t>
    </dgm:pt>
    <dgm:pt modelId="{61B241FC-E4A6-49D6-9853-63B78A5FA08E}" type="parTrans" cxnId="{3CC32F56-E507-4683-885F-AE8138E024FA}">
      <dgm:prSet/>
      <dgm:spPr/>
      <dgm:t>
        <a:bodyPr/>
        <a:lstStyle/>
        <a:p>
          <a:endParaRPr lang="zh-TW" altLang="en-US"/>
        </a:p>
      </dgm:t>
    </dgm:pt>
    <dgm:pt modelId="{1F07C77B-677A-476D-B101-029A93B880D4}" type="sibTrans" cxnId="{3CC32F56-E507-4683-885F-AE8138E024FA}">
      <dgm:prSet/>
      <dgm:spPr/>
      <dgm:t>
        <a:bodyPr/>
        <a:lstStyle/>
        <a:p>
          <a:endParaRPr lang="zh-TW" altLang="en-US"/>
        </a:p>
      </dgm:t>
    </dgm:pt>
    <dgm:pt modelId="{CC60A578-BC70-48B5-807E-BA399A1C744D}">
      <dgm:prSet/>
      <dgm:spPr/>
      <dgm:t>
        <a:bodyPr/>
        <a:lstStyle/>
        <a:p>
          <a:pPr algn="ctr" rtl="0"/>
          <a:r>
            <a:rPr lang="en-US" dirty="0" smtClean="0"/>
            <a:t>Ability to predict risk and relationship to established tests of risk.</a:t>
          </a:r>
          <a:endParaRPr lang="zh-TW" dirty="0"/>
        </a:p>
      </dgm:t>
    </dgm:pt>
    <dgm:pt modelId="{2DA401AF-5305-4D0B-9417-636A2456BEED}" type="parTrans" cxnId="{EBCE8CFC-F64D-40CD-9500-EB9965857E82}">
      <dgm:prSet/>
      <dgm:spPr/>
      <dgm:t>
        <a:bodyPr/>
        <a:lstStyle/>
        <a:p>
          <a:endParaRPr lang="zh-TW" altLang="en-US"/>
        </a:p>
      </dgm:t>
    </dgm:pt>
    <dgm:pt modelId="{A125722F-B982-4743-B2B9-86DB9A195698}" type="sibTrans" cxnId="{EBCE8CFC-F64D-40CD-9500-EB9965857E82}">
      <dgm:prSet/>
      <dgm:spPr/>
      <dgm:t>
        <a:bodyPr/>
        <a:lstStyle/>
        <a:p>
          <a:endParaRPr lang="zh-TW" altLang="en-US"/>
        </a:p>
      </dgm:t>
    </dgm:pt>
    <dgm:pt modelId="{95B7FD3D-0F4D-4F8E-892A-79CBE36BA28D}">
      <dgm:prSet/>
      <dgm:spPr/>
      <dgm:t>
        <a:bodyPr/>
        <a:lstStyle/>
        <a:p>
          <a:pPr algn="ctr" rtl="0"/>
          <a:r>
            <a:rPr lang="en-US" dirty="0" smtClean="0"/>
            <a:t>Can identify individual patients </a:t>
          </a:r>
          <a:endParaRPr lang="zh-TW" dirty="0"/>
        </a:p>
      </dgm:t>
    </dgm:pt>
    <dgm:pt modelId="{880BBD45-CFDB-4027-86E3-738088F70D8B}" type="parTrans" cxnId="{C85E1F89-78C3-4364-8854-77142A6BE1C0}">
      <dgm:prSet/>
      <dgm:spPr/>
      <dgm:t>
        <a:bodyPr/>
        <a:lstStyle/>
        <a:p>
          <a:endParaRPr lang="zh-TW" altLang="en-US"/>
        </a:p>
      </dgm:t>
    </dgm:pt>
    <dgm:pt modelId="{EBF60591-D0AD-4123-B1FF-291F6AD83D25}" type="sibTrans" cxnId="{C85E1F89-78C3-4364-8854-77142A6BE1C0}">
      <dgm:prSet/>
      <dgm:spPr/>
      <dgm:t>
        <a:bodyPr/>
        <a:lstStyle/>
        <a:p>
          <a:endParaRPr lang="zh-TW" altLang="en-US"/>
        </a:p>
      </dgm:t>
    </dgm:pt>
    <dgm:pt modelId="{03B8088D-3DE7-4642-860A-33D5DCF75E9F}">
      <dgm:prSet/>
      <dgm:spPr/>
      <dgm:t>
        <a:bodyPr/>
        <a:lstStyle/>
        <a:p>
          <a:pPr algn="ctr" rtl="0"/>
          <a:r>
            <a:rPr lang="en-US" dirty="0" smtClean="0"/>
            <a:t>predict a reduction in the risk of clinical events.</a:t>
          </a:r>
          <a:endParaRPr lang="zh-TW" dirty="0"/>
        </a:p>
      </dgm:t>
    </dgm:pt>
    <dgm:pt modelId="{AB4EB3CF-CA88-4F61-97BF-3B75156D2101}" type="parTrans" cxnId="{5DFD47D2-0217-4837-B127-B8C102496FE2}">
      <dgm:prSet/>
      <dgm:spPr/>
      <dgm:t>
        <a:bodyPr/>
        <a:lstStyle/>
        <a:p>
          <a:endParaRPr lang="zh-TW" altLang="en-US"/>
        </a:p>
      </dgm:t>
    </dgm:pt>
    <dgm:pt modelId="{C19AFF77-9C47-42CA-B859-B3530DC963A6}" type="sibTrans" cxnId="{5DFD47D2-0217-4837-B127-B8C102496FE2}">
      <dgm:prSet/>
      <dgm:spPr/>
      <dgm:t>
        <a:bodyPr/>
        <a:lstStyle/>
        <a:p>
          <a:endParaRPr lang="zh-TW" altLang="en-US"/>
        </a:p>
      </dgm:t>
    </dgm:pt>
    <dgm:pt modelId="{C5658360-52E3-4F00-ACFF-48F1F5FCB3CF}">
      <dgm:prSet/>
      <dgm:spPr/>
      <dgm:t>
        <a:bodyPr/>
        <a:lstStyle/>
        <a:p>
          <a:pPr algn="ctr" rtl="0"/>
          <a:r>
            <a:rPr lang="en-US" dirty="0" smtClean="0"/>
            <a:t>Useful as a screen for drug development.</a:t>
          </a:r>
          <a:endParaRPr lang="zh-TW" dirty="0"/>
        </a:p>
      </dgm:t>
    </dgm:pt>
    <dgm:pt modelId="{89A867FC-79E7-42C3-8CBC-A1EAE51F8C17}" type="parTrans" cxnId="{3892B230-4DC6-4589-AC5B-21AE9F242BF3}">
      <dgm:prSet/>
      <dgm:spPr/>
      <dgm:t>
        <a:bodyPr/>
        <a:lstStyle/>
        <a:p>
          <a:endParaRPr lang="zh-TW" altLang="en-US"/>
        </a:p>
      </dgm:t>
    </dgm:pt>
    <dgm:pt modelId="{E23105D1-2D82-45B2-98A1-B4504021831C}" type="sibTrans" cxnId="{3892B230-4DC6-4589-AC5B-21AE9F242BF3}">
      <dgm:prSet/>
      <dgm:spPr/>
      <dgm:t>
        <a:bodyPr/>
        <a:lstStyle/>
        <a:p>
          <a:endParaRPr lang="zh-TW" altLang="en-US"/>
        </a:p>
      </dgm:t>
    </dgm:pt>
    <dgm:pt modelId="{25726E70-0CC1-430B-8995-111223E9FBA8}" type="pres">
      <dgm:prSet presAssocID="{F39D2062-6BD8-4BA3-8AEC-7C8CA3830CD8}" presName="composite" presStyleCnt="0">
        <dgm:presLayoutVars>
          <dgm:chMax val="1"/>
          <dgm:dir/>
          <dgm:resizeHandles val="exact"/>
        </dgm:presLayoutVars>
      </dgm:prSet>
      <dgm:spPr/>
      <dgm:t>
        <a:bodyPr/>
        <a:lstStyle/>
        <a:p>
          <a:endParaRPr lang="zh-TW" altLang="en-US"/>
        </a:p>
      </dgm:t>
    </dgm:pt>
    <dgm:pt modelId="{5D948013-807C-4EAB-A8CC-73B811956E7D}" type="pres">
      <dgm:prSet presAssocID="{7059B584-A9C5-48FF-B6A9-834FCFE16AFF}" presName="roof" presStyleLbl="dkBgShp" presStyleIdx="0" presStyleCnt="2"/>
      <dgm:spPr/>
      <dgm:t>
        <a:bodyPr/>
        <a:lstStyle/>
        <a:p>
          <a:endParaRPr lang="zh-TW" altLang="en-US"/>
        </a:p>
      </dgm:t>
    </dgm:pt>
    <dgm:pt modelId="{A089D8AC-788D-4956-B802-0808E255C915}" type="pres">
      <dgm:prSet presAssocID="{7059B584-A9C5-48FF-B6A9-834FCFE16AFF}" presName="pillars" presStyleCnt="0"/>
      <dgm:spPr/>
    </dgm:pt>
    <dgm:pt modelId="{24FC2668-8A9F-4E04-A210-D2965B75EF54}" type="pres">
      <dgm:prSet presAssocID="{7059B584-A9C5-48FF-B6A9-834FCFE16AFF}" presName="pillar1" presStyleLbl="node1" presStyleIdx="0" presStyleCnt="4">
        <dgm:presLayoutVars>
          <dgm:bulletEnabled val="1"/>
        </dgm:presLayoutVars>
      </dgm:prSet>
      <dgm:spPr/>
      <dgm:t>
        <a:bodyPr/>
        <a:lstStyle/>
        <a:p>
          <a:endParaRPr lang="zh-TW" altLang="en-US"/>
        </a:p>
      </dgm:t>
    </dgm:pt>
    <dgm:pt modelId="{C5620150-9619-49AE-8F5E-A67DB099E245}" type="pres">
      <dgm:prSet presAssocID="{CC60A578-BC70-48B5-807E-BA399A1C744D}" presName="pillarX" presStyleLbl="node1" presStyleIdx="1" presStyleCnt="4">
        <dgm:presLayoutVars>
          <dgm:bulletEnabled val="1"/>
        </dgm:presLayoutVars>
      </dgm:prSet>
      <dgm:spPr/>
      <dgm:t>
        <a:bodyPr/>
        <a:lstStyle/>
        <a:p>
          <a:endParaRPr lang="zh-TW" altLang="en-US"/>
        </a:p>
      </dgm:t>
    </dgm:pt>
    <dgm:pt modelId="{9A64818A-9535-4E85-BA3E-B4F8B87C6EF9}" type="pres">
      <dgm:prSet presAssocID="{95B7FD3D-0F4D-4F8E-892A-79CBE36BA28D}" presName="pillarX" presStyleLbl="node1" presStyleIdx="2" presStyleCnt="4">
        <dgm:presLayoutVars>
          <dgm:bulletEnabled val="1"/>
        </dgm:presLayoutVars>
      </dgm:prSet>
      <dgm:spPr/>
      <dgm:t>
        <a:bodyPr/>
        <a:lstStyle/>
        <a:p>
          <a:endParaRPr lang="zh-TW" altLang="en-US"/>
        </a:p>
      </dgm:t>
    </dgm:pt>
    <dgm:pt modelId="{E22039D4-0B83-4E8E-A61B-A16FACE1DC6C}" type="pres">
      <dgm:prSet presAssocID="{C5658360-52E3-4F00-ACFF-48F1F5FCB3CF}" presName="pillarX" presStyleLbl="node1" presStyleIdx="3" presStyleCnt="4">
        <dgm:presLayoutVars>
          <dgm:bulletEnabled val="1"/>
        </dgm:presLayoutVars>
      </dgm:prSet>
      <dgm:spPr/>
      <dgm:t>
        <a:bodyPr/>
        <a:lstStyle/>
        <a:p>
          <a:endParaRPr lang="zh-TW" altLang="en-US"/>
        </a:p>
      </dgm:t>
    </dgm:pt>
    <dgm:pt modelId="{C07276AF-6FC2-4189-B549-E9F856FD87DF}" type="pres">
      <dgm:prSet presAssocID="{7059B584-A9C5-48FF-B6A9-834FCFE16AFF}" presName="base" presStyleLbl="dkBgShp" presStyleIdx="1" presStyleCnt="2"/>
      <dgm:spPr/>
    </dgm:pt>
  </dgm:ptLst>
  <dgm:cxnLst>
    <dgm:cxn modelId="{3892B230-4DC6-4589-AC5B-21AE9F242BF3}" srcId="{7059B584-A9C5-48FF-B6A9-834FCFE16AFF}" destId="{C5658360-52E3-4F00-ACFF-48F1F5FCB3CF}" srcOrd="3" destOrd="0" parTransId="{89A867FC-79E7-42C3-8CBC-A1EAE51F8C17}" sibTransId="{E23105D1-2D82-45B2-98A1-B4504021831C}"/>
    <dgm:cxn modelId="{E1042FCB-E0D1-9543-8FCD-A9062F8B88C2}" type="presOf" srcId="{C5658360-52E3-4F00-ACFF-48F1F5FCB3CF}" destId="{E22039D4-0B83-4E8E-A61B-A16FACE1DC6C}" srcOrd="0" destOrd="0" presId="urn:microsoft.com/office/officeart/2005/8/layout/hList3"/>
    <dgm:cxn modelId="{3B7825F8-3582-7249-A8B8-23A23481FAAC}" type="presOf" srcId="{03B8088D-3DE7-4642-860A-33D5DCF75E9F}" destId="{9A64818A-9535-4E85-BA3E-B4F8B87C6EF9}" srcOrd="0" destOrd="1" presId="urn:microsoft.com/office/officeart/2005/8/layout/hList3"/>
    <dgm:cxn modelId="{C85E1F89-78C3-4364-8854-77142A6BE1C0}" srcId="{7059B584-A9C5-48FF-B6A9-834FCFE16AFF}" destId="{95B7FD3D-0F4D-4F8E-892A-79CBE36BA28D}" srcOrd="2" destOrd="0" parTransId="{880BBD45-CFDB-4027-86E3-738088F70D8B}" sibTransId="{EBF60591-D0AD-4123-B1FF-291F6AD83D25}"/>
    <dgm:cxn modelId="{9A56219F-0253-9F46-8133-23853E927A46}" type="presOf" srcId="{7101AF0C-EC57-47A0-8D86-CAAB68162F61}" destId="{24FC2668-8A9F-4E04-A210-D2965B75EF54}" srcOrd="0" destOrd="0" presId="urn:microsoft.com/office/officeart/2005/8/layout/hList3"/>
    <dgm:cxn modelId="{8DBFC0D4-5DB8-BC47-83A0-4D3C203688EF}" type="presOf" srcId="{F39D2062-6BD8-4BA3-8AEC-7C8CA3830CD8}" destId="{25726E70-0CC1-430B-8995-111223E9FBA8}" srcOrd="0" destOrd="0" presId="urn:microsoft.com/office/officeart/2005/8/layout/hList3"/>
    <dgm:cxn modelId="{4391B024-0531-7449-9409-6332C12D9B59}" type="presOf" srcId="{7059B584-A9C5-48FF-B6A9-834FCFE16AFF}" destId="{5D948013-807C-4EAB-A8CC-73B811956E7D}" srcOrd="0" destOrd="0" presId="urn:microsoft.com/office/officeart/2005/8/layout/hList3"/>
    <dgm:cxn modelId="{53C34636-C44F-954C-B64B-DCC6AFF4A74F}" type="presOf" srcId="{95B7FD3D-0F4D-4F8E-892A-79CBE36BA28D}" destId="{9A64818A-9535-4E85-BA3E-B4F8B87C6EF9}" srcOrd="0" destOrd="0" presId="urn:microsoft.com/office/officeart/2005/8/layout/hList3"/>
    <dgm:cxn modelId="{EBCE8CFC-F64D-40CD-9500-EB9965857E82}" srcId="{7059B584-A9C5-48FF-B6A9-834FCFE16AFF}" destId="{CC60A578-BC70-48B5-807E-BA399A1C744D}" srcOrd="1" destOrd="0" parTransId="{2DA401AF-5305-4D0B-9417-636A2456BEED}" sibTransId="{A125722F-B982-4743-B2B9-86DB9A195698}"/>
    <dgm:cxn modelId="{3CC32F56-E507-4683-885F-AE8138E024FA}" srcId="{7059B584-A9C5-48FF-B6A9-834FCFE16AFF}" destId="{7101AF0C-EC57-47A0-8D86-CAAB68162F61}" srcOrd="0" destOrd="0" parTransId="{61B241FC-E4A6-49D6-9853-63B78A5FA08E}" sibTransId="{1F07C77B-677A-476D-B101-029A93B880D4}"/>
    <dgm:cxn modelId="{5DFD47D2-0217-4837-B127-B8C102496FE2}" srcId="{95B7FD3D-0F4D-4F8E-892A-79CBE36BA28D}" destId="{03B8088D-3DE7-4642-860A-33D5DCF75E9F}" srcOrd="0" destOrd="0" parTransId="{AB4EB3CF-CA88-4F61-97BF-3B75156D2101}" sibTransId="{C19AFF77-9C47-42CA-B859-B3530DC963A6}"/>
    <dgm:cxn modelId="{4C3E336F-3AFB-4A54-8806-33EF274A475C}" srcId="{F39D2062-6BD8-4BA3-8AEC-7C8CA3830CD8}" destId="{7059B584-A9C5-48FF-B6A9-834FCFE16AFF}" srcOrd="0" destOrd="0" parTransId="{99F68DB0-5807-4356-9C53-BF6B35B61DD3}" sibTransId="{569C02BF-771A-46F9-B515-B73C94338D89}"/>
    <dgm:cxn modelId="{D7B85D03-8962-D64E-B314-3B3044F937D1}" type="presOf" srcId="{CC60A578-BC70-48B5-807E-BA399A1C744D}" destId="{C5620150-9619-49AE-8F5E-A67DB099E245}" srcOrd="0" destOrd="0" presId="urn:microsoft.com/office/officeart/2005/8/layout/hList3"/>
    <dgm:cxn modelId="{7208F0F5-0592-1140-9C4C-8735B84DAE59}" type="presParOf" srcId="{25726E70-0CC1-430B-8995-111223E9FBA8}" destId="{5D948013-807C-4EAB-A8CC-73B811956E7D}" srcOrd="0" destOrd="0" presId="urn:microsoft.com/office/officeart/2005/8/layout/hList3"/>
    <dgm:cxn modelId="{3AF11051-97B0-4441-B09F-79F0771129AE}" type="presParOf" srcId="{25726E70-0CC1-430B-8995-111223E9FBA8}" destId="{A089D8AC-788D-4956-B802-0808E255C915}" srcOrd="1" destOrd="0" presId="urn:microsoft.com/office/officeart/2005/8/layout/hList3"/>
    <dgm:cxn modelId="{A1EA2DB1-0AB0-AB4C-997B-69F3B9CE0C9F}" type="presParOf" srcId="{A089D8AC-788D-4956-B802-0808E255C915}" destId="{24FC2668-8A9F-4E04-A210-D2965B75EF54}" srcOrd="0" destOrd="0" presId="urn:microsoft.com/office/officeart/2005/8/layout/hList3"/>
    <dgm:cxn modelId="{B5019670-5175-2746-9E71-AD743B6D28B5}" type="presParOf" srcId="{A089D8AC-788D-4956-B802-0808E255C915}" destId="{C5620150-9619-49AE-8F5E-A67DB099E245}" srcOrd="1" destOrd="0" presId="urn:microsoft.com/office/officeart/2005/8/layout/hList3"/>
    <dgm:cxn modelId="{B1AC5188-C185-294D-B7CC-E5F797C53C07}" type="presParOf" srcId="{A089D8AC-788D-4956-B802-0808E255C915}" destId="{9A64818A-9535-4E85-BA3E-B4F8B87C6EF9}" srcOrd="2" destOrd="0" presId="urn:microsoft.com/office/officeart/2005/8/layout/hList3"/>
    <dgm:cxn modelId="{F38EB7BA-0FC1-9E49-B89F-94BDEE5CC0EA}" type="presParOf" srcId="{A089D8AC-788D-4956-B802-0808E255C915}" destId="{E22039D4-0B83-4E8E-A61B-A16FACE1DC6C}" srcOrd="3" destOrd="0" presId="urn:microsoft.com/office/officeart/2005/8/layout/hList3"/>
    <dgm:cxn modelId="{1CD59D5A-5354-D44A-97AC-238E7BC1FF03}" type="presParOf" srcId="{25726E70-0CC1-430B-8995-111223E9FBA8}" destId="{C07276AF-6FC2-4189-B549-E9F856FD87D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F08D6D-C883-4ED4-AFA3-87DCC30B60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BBBA3DF8-B83C-4488-BDF3-725DBB73F8C0}">
      <dgm:prSet/>
      <dgm:spPr/>
      <dgm:t>
        <a:bodyPr/>
        <a:lstStyle/>
        <a:p>
          <a:pPr algn="l" rtl="0"/>
          <a:r>
            <a:rPr lang="en-US" dirty="0" smtClean="0"/>
            <a:t>Recruitment </a:t>
          </a:r>
          <a:endParaRPr lang="zh-TW" dirty="0"/>
        </a:p>
      </dgm:t>
    </dgm:pt>
    <dgm:pt modelId="{054B8280-2A3B-4D9F-B116-64D800642B9B}" type="parTrans" cxnId="{8670CC74-23DA-470D-AD67-705A11887180}">
      <dgm:prSet/>
      <dgm:spPr/>
      <dgm:t>
        <a:bodyPr/>
        <a:lstStyle/>
        <a:p>
          <a:endParaRPr lang="zh-TW" altLang="en-US"/>
        </a:p>
      </dgm:t>
    </dgm:pt>
    <dgm:pt modelId="{4E62E1F2-17D0-4AF2-876F-4470778E6228}" type="sibTrans" cxnId="{8670CC74-23DA-470D-AD67-705A11887180}">
      <dgm:prSet/>
      <dgm:spPr/>
      <dgm:t>
        <a:bodyPr/>
        <a:lstStyle/>
        <a:p>
          <a:endParaRPr lang="zh-TW" altLang="en-US"/>
        </a:p>
      </dgm:t>
    </dgm:pt>
    <dgm:pt modelId="{356FD1FF-28EC-4AAC-B9B8-5C2E7278FE2C}">
      <dgm:prSet/>
      <dgm:spPr>
        <a:blipFill dpi="0" rotWithShape="0">
          <a:blip xmlns:r="http://schemas.openxmlformats.org/officeDocument/2006/relationships" r:embed="rId1">
            <a:alphaModFix amt="35000"/>
          </a:blip>
          <a:srcRect/>
          <a:stretch>
            <a:fillRect/>
          </a:stretch>
        </a:blipFill>
      </dgm:spPr>
      <dgm:t>
        <a:bodyPr/>
        <a:lstStyle/>
        <a:p>
          <a:pPr rtl="0"/>
          <a:r>
            <a:rPr lang="en-US" b="0" dirty="0" smtClean="0">
              <a:solidFill>
                <a:schemeClr val="tx1"/>
              </a:solidFill>
              <a:effectLst>
                <a:outerShdw blurRad="38100" dist="38100" dir="2700000" algn="tl">
                  <a:srgbClr val="000000">
                    <a:alpha val="43137"/>
                  </a:srgbClr>
                </a:outerShdw>
              </a:effectLst>
            </a:rPr>
            <a:t>Invite those relatives of diabetes patients whom follow up at the diabetic mellitus and endocrine clinic at the Prince of Wales Hospital</a:t>
          </a:r>
          <a:endParaRPr lang="zh-TW" b="0" dirty="0">
            <a:solidFill>
              <a:schemeClr val="tx1"/>
            </a:solidFill>
            <a:effectLst>
              <a:outerShdw blurRad="38100" dist="38100" dir="2700000" algn="tl">
                <a:srgbClr val="000000">
                  <a:alpha val="43137"/>
                </a:srgbClr>
              </a:outerShdw>
            </a:effectLst>
          </a:endParaRPr>
        </a:p>
      </dgm:t>
    </dgm:pt>
    <dgm:pt modelId="{DB41AF61-D6F9-4210-94BF-0C6F4342ECDA}" type="parTrans" cxnId="{E5DDE80C-BFF7-49E6-8F17-94559A5AE445}">
      <dgm:prSet/>
      <dgm:spPr/>
      <dgm:t>
        <a:bodyPr/>
        <a:lstStyle/>
        <a:p>
          <a:endParaRPr lang="zh-TW" altLang="en-US"/>
        </a:p>
      </dgm:t>
    </dgm:pt>
    <dgm:pt modelId="{FB5494DE-50A5-4AE8-9281-595BCF211927}" type="sibTrans" cxnId="{E5DDE80C-BFF7-49E6-8F17-94559A5AE445}">
      <dgm:prSet/>
      <dgm:spPr/>
      <dgm:t>
        <a:bodyPr/>
        <a:lstStyle/>
        <a:p>
          <a:endParaRPr lang="zh-TW" altLang="en-US"/>
        </a:p>
      </dgm:t>
    </dgm:pt>
    <dgm:pt modelId="{197CADEC-9F7B-41D8-BDD2-C7135BEB25D9}">
      <dgm:prSet/>
      <dgm:spPr/>
      <dgm:t>
        <a:bodyPr/>
        <a:lstStyle/>
        <a:p>
          <a:pPr rtl="0"/>
          <a:r>
            <a:rPr lang="en-GB" b="0" dirty="0" smtClean="0">
              <a:solidFill>
                <a:schemeClr val="tx1"/>
              </a:solidFill>
              <a:effectLst>
                <a:outerShdw blurRad="38100" dist="38100" dir="2700000" algn="tl">
                  <a:srgbClr val="000000">
                    <a:alpha val="43137"/>
                  </a:srgbClr>
                </a:outerShdw>
              </a:effectLst>
            </a:rPr>
            <a:t>at least 40 years old (middle-aged Chinese)</a:t>
          </a:r>
          <a:endParaRPr lang="zh-TW" b="0" dirty="0">
            <a:solidFill>
              <a:schemeClr val="tx1"/>
            </a:solidFill>
            <a:effectLst>
              <a:outerShdw blurRad="38100" dist="38100" dir="2700000" algn="tl">
                <a:srgbClr val="000000">
                  <a:alpha val="43137"/>
                </a:srgbClr>
              </a:outerShdw>
            </a:effectLst>
          </a:endParaRPr>
        </a:p>
      </dgm:t>
    </dgm:pt>
    <dgm:pt modelId="{9BA1F6C1-19BE-464A-A552-3B9C60A7056E}" type="parTrans" cxnId="{05009C28-3CA8-4880-AA89-5D03E553864E}">
      <dgm:prSet/>
      <dgm:spPr/>
      <dgm:t>
        <a:bodyPr/>
        <a:lstStyle/>
        <a:p>
          <a:endParaRPr lang="zh-TW" altLang="en-US"/>
        </a:p>
      </dgm:t>
    </dgm:pt>
    <dgm:pt modelId="{DB3AD401-F215-4639-8315-1A51B74D9F38}" type="sibTrans" cxnId="{05009C28-3CA8-4880-AA89-5D03E553864E}">
      <dgm:prSet/>
      <dgm:spPr/>
      <dgm:t>
        <a:bodyPr/>
        <a:lstStyle/>
        <a:p>
          <a:endParaRPr lang="zh-TW" altLang="en-US"/>
        </a:p>
      </dgm:t>
    </dgm:pt>
    <dgm:pt modelId="{67397C81-CAA1-43E0-B4DE-A649F663C7E5}">
      <dgm:prSet/>
      <dgm:spPr/>
      <dgm:t>
        <a:bodyPr/>
        <a:lstStyle/>
        <a:p>
          <a:pPr rtl="0"/>
          <a:r>
            <a:rPr lang="en-GB" b="0" dirty="0" smtClean="0">
              <a:solidFill>
                <a:schemeClr val="tx1"/>
              </a:solidFill>
              <a:effectLst>
                <a:outerShdw blurRad="38100" dist="38100" dir="2700000" algn="tl">
                  <a:srgbClr val="000000">
                    <a:alpha val="43137"/>
                  </a:srgbClr>
                </a:outerShdw>
              </a:effectLst>
            </a:rPr>
            <a:t>No previous diagnosis for diabetes</a:t>
          </a:r>
          <a:endParaRPr lang="zh-TW" b="0" dirty="0">
            <a:solidFill>
              <a:schemeClr val="tx1"/>
            </a:solidFill>
            <a:effectLst>
              <a:outerShdw blurRad="38100" dist="38100" dir="2700000" algn="tl">
                <a:srgbClr val="000000">
                  <a:alpha val="43137"/>
                </a:srgbClr>
              </a:outerShdw>
            </a:effectLst>
          </a:endParaRPr>
        </a:p>
      </dgm:t>
    </dgm:pt>
    <dgm:pt modelId="{11166148-8557-46EA-927E-1D00D55D6116}" type="parTrans" cxnId="{751243F1-B3AA-4B2E-8ECE-FD7A74609A15}">
      <dgm:prSet/>
      <dgm:spPr/>
      <dgm:t>
        <a:bodyPr/>
        <a:lstStyle/>
        <a:p>
          <a:endParaRPr lang="zh-TW" altLang="en-US"/>
        </a:p>
      </dgm:t>
    </dgm:pt>
    <dgm:pt modelId="{C0A48D1B-CBAA-446B-8074-3F8918EB8467}" type="sibTrans" cxnId="{751243F1-B3AA-4B2E-8ECE-FD7A74609A15}">
      <dgm:prSet/>
      <dgm:spPr/>
      <dgm:t>
        <a:bodyPr/>
        <a:lstStyle/>
        <a:p>
          <a:endParaRPr lang="zh-TW" altLang="en-US"/>
        </a:p>
      </dgm:t>
    </dgm:pt>
    <dgm:pt modelId="{9FFDAA27-BF26-4933-B0A2-7D37875D92E6}">
      <dgm:prSet/>
      <dgm:spPr/>
      <dgm:t>
        <a:bodyPr/>
        <a:lstStyle/>
        <a:p>
          <a:pPr rtl="0"/>
          <a:r>
            <a:rPr lang="en-GB" b="0" dirty="0" smtClean="0">
              <a:solidFill>
                <a:schemeClr val="tx1"/>
              </a:solidFill>
              <a:effectLst>
                <a:outerShdw blurRad="38100" dist="38100" dir="2700000" algn="tl">
                  <a:srgbClr val="000000">
                    <a:alpha val="43137"/>
                  </a:srgbClr>
                </a:outerShdw>
              </a:effectLst>
            </a:rPr>
            <a:t>No previous diagnosis for any cardiovascular disease </a:t>
          </a:r>
          <a:endParaRPr lang="zh-TW" b="0" dirty="0">
            <a:solidFill>
              <a:schemeClr val="tx1"/>
            </a:solidFill>
            <a:effectLst>
              <a:outerShdw blurRad="38100" dist="38100" dir="2700000" algn="tl">
                <a:srgbClr val="000000">
                  <a:alpha val="43137"/>
                </a:srgbClr>
              </a:outerShdw>
            </a:effectLst>
          </a:endParaRPr>
        </a:p>
      </dgm:t>
    </dgm:pt>
    <dgm:pt modelId="{96146058-3D46-4E50-8EA8-55F1AD8B02F6}" type="parTrans" cxnId="{0DCECDE4-F624-4970-B226-D5C5C95EA5D7}">
      <dgm:prSet/>
      <dgm:spPr/>
      <dgm:t>
        <a:bodyPr/>
        <a:lstStyle/>
        <a:p>
          <a:endParaRPr lang="zh-TW" altLang="en-US"/>
        </a:p>
      </dgm:t>
    </dgm:pt>
    <dgm:pt modelId="{9769CE61-B2A6-40EA-B8B0-31BEACCC1F78}" type="sibTrans" cxnId="{0DCECDE4-F624-4970-B226-D5C5C95EA5D7}">
      <dgm:prSet/>
      <dgm:spPr/>
      <dgm:t>
        <a:bodyPr/>
        <a:lstStyle/>
        <a:p>
          <a:endParaRPr lang="zh-TW" altLang="en-US"/>
        </a:p>
      </dgm:t>
    </dgm:pt>
    <dgm:pt modelId="{67A96F6D-B65C-4E1A-9E06-F316048EB7D6}">
      <dgm:prSet/>
      <dgm:spPr/>
      <dgm:t>
        <a:bodyPr/>
        <a:lstStyle/>
        <a:p>
          <a:pPr rtl="0"/>
          <a:r>
            <a:rPr lang="en-GB" b="0" dirty="0" smtClean="0">
              <a:solidFill>
                <a:schemeClr val="tx1"/>
              </a:solidFill>
              <a:effectLst>
                <a:outerShdw blurRad="38100" dist="38100" dir="2700000" algn="tl">
                  <a:srgbClr val="000000">
                    <a:alpha val="43137"/>
                  </a:srgbClr>
                </a:outerShdw>
              </a:effectLst>
            </a:rPr>
            <a:t>Not taking any kind of long-term medications except hypertensive drugs</a:t>
          </a:r>
          <a:endParaRPr lang="zh-TW" b="0" dirty="0">
            <a:solidFill>
              <a:schemeClr val="tx1"/>
            </a:solidFill>
            <a:effectLst>
              <a:outerShdw blurRad="38100" dist="38100" dir="2700000" algn="tl">
                <a:srgbClr val="000000">
                  <a:alpha val="43137"/>
                </a:srgbClr>
              </a:outerShdw>
            </a:effectLst>
          </a:endParaRPr>
        </a:p>
      </dgm:t>
    </dgm:pt>
    <dgm:pt modelId="{CDE19897-4E1B-43F9-A398-67AC2F76233F}" type="parTrans" cxnId="{99967421-496B-47FF-B375-6274118FEB37}">
      <dgm:prSet/>
      <dgm:spPr/>
      <dgm:t>
        <a:bodyPr/>
        <a:lstStyle/>
        <a:p>
          <a:endParaRPr lang="zh-TW" altLang="en-US"/>
        </a:p>
      </dgm:t>
    </dgm:pt>
    <dgm:pt modelId="{AB359F2B-D12E-46EE-8596-65AD124B81D1}" type="sibTrans" cxnId="{99967421-496B-47FF-B375-6274118FEB37}">
      <dgm:prSet/>
      <dgm:spPr/>
      <dgm:t>
        <a:bodyPr/>
        <a:lstStyle/>
        <a:p>
          <a:endParaRPr lang="zh-TW" altLang="en-US"/>
        </a:p>
      </dgm:t>
    </dgm:pt>
    <dgm:pt modelId="{66B7CFEC-FB75-42F6-AB10-1D3A0713955B}">
      <dgm:prSet/>
      <dgm:spPr/>
      <dgm:t>
        <a:bodyPr/>
        <a:lstStyle/>
        <a:p>
          <a:pPr rtl="0"/>
          <a:endParaRPr lang="zh-TW" dirty="0"/>
        </a:p>
      </dgm:t>
    </dgm:pt>
    <dgm:pt modelId="{1BBD69C2-0880-46A1-8630-19C17DC17337}" type="parTrans" cxnId="{F7FB6886-E7EF-46CE-8077-7F5290C64B98}">
      <dgm:prSet/>
      <dgm:spPr/>
      <dgm:t>
        <a:bodyPr/>
        <a:lstStyle/>
        <a:p>
          <a:endParaRPr lang="zh-TW" altLang="en-US"/>
        </a:p>
      </dgm:t>
    </dgm:pt>
    <dgm:pt modelId="{86474C9A-AC65-466E-BA83-004C4A941FC4}" type="sibTrans" cxnId="{F7FB6886-E7EF-46CE-8077-7F5290C64B98}">
      <dgm:prSet/>
      <dgm:spPr/>
      <dgm:t>
        <a:bodyPr/>
        <a:lstStyle/>
        <a:p>
          <a:endParaRPr lang="zh-TW" altLang="en-US"/>
        </a:p>
      </dgm:t>
    </dgm:pt>
    <dgm:pt modelId="{BE6F6392-F148-475C-B9C3-63317DD5FCE2}" type="pres">
      <dgm:prSet presAssocID="{A6F08D6D-C883-4ED4-AFA3-87DCC30B60ED}" presName="Name0" presStyleCnt="0">
        <dgm:presLayoutVars>
          <dgm:dir/>
          <dgm:animLvl val="lvl"/>
          <dgm:resizeHandles val="exact"/>
        </dgm:presLayoutVars>
      </dgm:prSet>
      <dgm:spPr/>
      <dgm:t>
        <a:bodyPr/>
        <a:lstStyle/>
        <a:p>
          <a:endParaRPr lang="zh-TW" altLang="en-US"/>
        </a:p>
      </dgm:t>
    </dgm:pt>
    <dgm:pt modelId="{F202CFA9-ECD4-44F7-AE1C-03C50AA1207D}" type="pres">
      <dgm:prSet presAssocID="{BBBA3DF8-B83C-4488-BDF3-725DBB73F8C0}" presName="composite" presStyleCnt="0"/>
      <dgm:spPr/>
    </dgm:pt>
    <dgm:pt modelId="{F650F7F8-6B44-448E-BFB4-615ED806507A}" type="pres">
      <dgm:prSet presAssocID="{BBBA3DF8-B83C-4488-BDF3-725DBB73F8C0}" presName="parTx" presStyleLbl="alignNode1" presStyleIdx="0" presStyleCnt="1">
        <dgm:presLayoutVars>
          <dgm:chMax val="0"/>
          <dgm:chPref val="0"/>
          <dgm:bulletEnabled val="1"/>
        </dgm:presLayoutVars>
      </dgm:prSet>
      <dgm:spPr/>
      <dgm:t>
        <a:bodyPr/>
        <a:lstStyle/>
        <a:p>
          <a:endParaRPr lang="zh-TW" altLang="en-US"/>
        </a:p>
      </dgm:t>
    </dgm:pt>
    <dgm:pt modelId="{CB48672C-465E-4E82-8FF5-123A7158D744}" type="pres">
      <dgm:prSet presAssocID="{BBBA3DF8-B83C-4488-BDF3-725DBB73F8C0}" presName="desTx" presStyleLbl="alignAccFollowNode1" presStyleIdx="0" presStyleCnt="1">
        <dgm:presLayoutVars>
          <dgm:bulletEnabled val="1"/>
        </dgm:presLayoutVars>
      </dgm:prSet>
      <dgm:spPr/>
      <dgm:t>
        <a:bodyPr/>
        <a:lstStyle/>
        <a:p>
          <a:endParaRPr lang="zh-TW" altLang="en-US"/>
        </a:p>
      </dgm:t>
    </dgm:pt>
  </dgm:ptLst>
  <dgm:cxnLst>
    <dgm:cxn modelId="{0DCECDE4-F624-4970-B226-D5C5C95EA5D7}" srcId="{BBBA3DF8-B83C-4488-BDF3-725DBB73F8C0}" destId="{9FFDAA27-BF26-4933-B0A2-7D37875D92E6}" srcOrd="3" destOrd="0" parTransId="{96146058-3D46-4E50-8EA8-55F1AD8B02F6}" sibTransId="{9769CE61-B2A6-40EA-B8B0-31BEACCC1F78}"/>
    <dgm:cxn modelId="{72233FEE-2444-9E43-8DE2-B0C905836924}" type="presOf" srcId="{356FD1FF-28EC-4AAC-B9B8-5C2E7278FE2C}" destId="{CB48672C-465E-4E82-8FF5-123A7158D744}" srcOrd="0" destOrd="0" presId="urn:microsoft.com/office/officeart/2005/8/layout/hList1"/>
    <dgm:cxn modelId="{BD832EC5-28B2-7B46-A581-5A6222ABAA0B}" type="presOf" srcId="{9FFDAA27-BF26-4933-B0A2-7D37875D92E6}" destId="{CB48672C-465E-4E82-8FF5-123A7158D744}" srcOrd="0" destOrd="3" presId="urn:microsoft.com/office/officeart/2005/8/layout/hList1"/>
    <dgm:cxn modelId="{AEC6F862-CF3B-3143-89E5-7D540D07BF37}" type="presOf" srcId="{66B7CFEC-FB75-42F6-AB10-1D3A0713955B}" destId="{CB48672C-465E-4E82-8FF5-123A7158D744}" srcOrd="0" destOrd="5" presId="urn:microsoft.com/office/officeart/2005/8/layout/hList1"/>
    <dgm:cxn modelId="{F7FB6886-E7EF-46CE-8077-7F5290C64B98}" srcId="{BBBA3DF8-B83C-4488-BDF3-725DBB73F8C0}" destId="{66B7CFEC-FB75-42F6-AB10-1D3A0713955B}" srcOrd="5" destOrd="0" parTransId="{1BBD69C2-0880-46A1-8630-19C17DC17337}" sibTransId="{86474C9A-AC65-466E-BA83-004C4A941FC4}"/>
    <dgm:cxn modelId="{16FF0666-B9AA-7A47-BDDC-AA9BDBF44DB6}" type="presOf" srcId="{67397C81-CAA1-43E0-B4DE-A649F663C7E5}" destId="{CB48672C-465E-4E82-8FF5-123A7158D744}" srcOrd="0" destOrd="2" presId="urn:microsoft.com/office/officeart/2005/8/layout/hList1"/>
    <dgm:cxn modelId="{08D331A0-23A4-9240-97AA-5C843341B8BA}" type="presOf" srcId="{BBBA3DF8-B83C-4488-BDF3-725DBB73F8C0}" destId="{F650F7F8-6B44-448E-BFB4-615ED806507A}" srcOrd="0" destOrd="0" presId="urn:microsoft.com/office/officeart/2005/8/layout/hList1"/>
    <dgm:cxn modelId="{EC316DD9-1806-A940-8FEC-9EDEF4B30C78}" type="presOf" srcId="{67A96F6D-B65C-4E1A-9E06-F316048EB7D6}" destId="{CB48672C-465E-4E82-8FF5-123A7158D744}" srcOrd="0" destOrd="4" presId="urn:microsoft.com/office/officeart/2005/8/layout/hList1"/>
    <dgm:cxn modelId="{973A7206-BA01-2F42-AFD3-EB88DAFBE257}" type="presOf" srcId="{197CADEC-9F7B-41D8-BDD2-C7135BEB25D9}" destId="{CB48672C-465E-4E82-8FF5-123A7158D744}" srcOrd="0" destOrd="1" presId="urn:microsoft.com/office/officeart/2005/8/layout/hList1"/>
    <dgm:cxn modelId="{8670CC74-23DA-470D-AD67-705A11887180}" srcId="{A6F08D6D-C883-4ED4-AFA3-87DCC30B60ED}" destId="{BBBA3DF8-B83C-4488-BDF3-725DBB73F8C0}" srcOrd="0" destOrd="0" parTransId="{054B8280-2A3B-4D9F-B116-64D800642B9B}" sibTransId="{4E62E1F2-17D0-4AF2-876F-4470778E6228}"/>
    <dgm:cxn modelId="{1753E2D6-5B6D-8E47-8D8A-59A71A2E8845}" type="presOf" srcId="{A6F08D6D-C883-4ED4-AFA3-87DCC30B60ED}" destId="{BE6F6392-F148-475C-B9C3-63317DD5FCE2}" srcOrd="0" destOrd="0" presId="urn:microsoft.com/office/officeart/2005/8/layout/hList1"/>
    <dgm:cxn modelId="{E5DDE80C-BFF7-49E6-8F17-94559A5AE445}" srcId="{BBBA3DF8-B83C-4488-BDF3-725DBB73F8C0}" destId="{356FD1FF-28EC-4AAC-B9B8-5C2E7278FE2C}" srcOrd="0" destOrd="0" parTransId="{DB41AF61-D6F9-4210-94BF-0C6F4342ECDA}" sibTransId="{FB5494DE-50A5-4AE8-9281-595BCF211927}"/>
    <dgm:cxn modelId="{05009C28-3CA8-4880-AA89-5D03E553864E}" srcId="{BBBA3DF8-B83C-4488-BDF3-725DBB73F8C0}" destId="{197CADEC-9F7B-41D8-BDD2-C7135BEB25D9}" srcOrd="1" destOrd="0" parTransId="{9BA1F6C1-19BE-464A-A552-3B9C60A7056E}" sibTransId="{DB3AD401-F215-4639-8315-1A51B74D9F38}"/>
    <dgm:cxn modelId="{751243F1-B3AA-4B2E-8ECE-FD7A74609A15}" srcId="{BBBA3DF8-B83C-4488-BDF3-725DBB73F8C0}" destId="{67397C81-CAA1-43E0-B4DE-A649F663C7E5}" srcOrd="2" destOrd="0" parTransId="{11166148-8557-46EA-927E-1D00D55D6116}" sibTransId="{C0A48D1B-CBAA-446B-8074-3F8918EB8467}"/>
    <dgm:cxn modelId="{99967421-496B-47FF-B375-6274118FEB37}" srcId="{BBBA3DF8-B83C-4488-BDF3-725DBB73F8C0}" destId="{67A96F6D-B65C-4E1A-9E06-F316048EB7D6}" srcOrd="4" destOrd="0" parTransId="{CDE19897-4E1B-43F9-A398-67AC2F76233F}" sibTransId="{AB359F2B-D12E-46EE-8596-65AD124B81D1}"/>
    <dgm:cxn modelId="{EBC0D70E-574F-2E45-83E5-5FF2807AF8CB}" type="presParOf" srcId="{BE6F6392-F148-475C-B9C3-63317DD5FCE2}" destId="{F202CFA9-ECD4-44F7-AE1C-03C50AA1207D}" srcOrd="0" destOrd="0" presId="urn:microsoft.com/office/officeart/2005/8/layout/hList1"/>
    <dgm:cxn modelId="{05B62520-E0BB-0E4E-BBB1-0CF4E30D3E64}" type="presParOf" srcId="{F202CFA9-ECD4-44F7-AE1C-03C50AA1207D}" destId="{F650F7F8-6B44-448E-BFB4-615ED806507A}" srcOrd="0" destOrd="0" presId="urn:microsoft.com/office/officeart/2005/8/layout/hList1"/>
    <dgm:cxn modelId="{36DBDCC4-13EA-BD45-8BB1-0C9D30721736}" type="presParOf" srcId="{F202CFA9-ECD4-44F7-AE1C-03C50AA1207D}" destId="{CB48672C-465E-4E82-8FF5-123A7158D7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68C0B-1688-4B64-89C0-C0914B1E1709}">
      <dsp:nvSpPr>
        <dsp:cNvPr id="0" name=""/>
        <dsp:cNvSpPr/>
      </dsp:nvSpPr>
      <dsp:spPr>
        <a:xfrm>
          <a:off x="0" y="0"/>
          <a:ext cx="9144000" cy="877483"/>
        </a:xfrm>
        <a:prstGeom prst="rect">
          <a:avLst/>
        </a:prstGeom>
        <a:solidFill>
          <a:schemeClr val="accent1">
            <a:shade val="80000"/>
            <a:hueOff val="0"/>
            <a:satOff val="0"/>
            <a:lumOff val="0"/>
            <a:alphaOff val="0"/>
          </a:schemeClr>
        </a:solidFill>
        <a:ln>
          <a:noFill/>
        </a:ln>
        <a:effectLst>
          <a:glow rad="63500">
            <a:schemeClr val="accent1">
              <a:shade val="80000"/>
              <a:hueOff val="0"/>
              <a:satOff val="0"/>
              <a:lumOff val="0"/>
              <a:alphaOff val="0"/>
              <a:alpha val="45000"/>
              <a:satMod val="120000"/>
            </a:schemeClr>
          </a:glo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effectLst>
                <a:outerShdw blurRad="38100" dist="38100" dir="2700000" algn="tl">
                  <a:srgbClr val="000000">
                    <a:alpha val="43137"/>
                  </a:srgbClr>
                </a:outerShdw>
              </a:effectLst>
            </a:rPr>
            <a:t>Impaired Endothelial cells encourage the secretion of various molecules </a:t>
          </a:r>
          <a:r>
            <a:rPr lang="en-GB" sz="2400" b="1" kern="1200" dirty="0" smtClean="0">
              <a:effectLst>
                <a:outerShdw blurRad="38100" dist="38100" dir="2700000" algn="tl">
                  <a:srgbClr val="000000">
                    <a:alpha val="43137"/>
                  </a:srgbClr>
                </a:outerShdw>
              </a:effectLst>
            </a:rPr>
            <a:t>	</a:t>
          </a:r>
          <a:endParaRPr lang="zh-TW" sz="2400" kern="1200" dirty="0">
            <a:effectLst>
              <a:outerShdw blurRad="38100" dist="38100" dir="2700000" algn="tl">
                <a:srgbClr val="000000">
                  <a:alpha val="43137"/>
                </a:srgbClr>
              </a:outerShdw>
            </a:effectLst>
          </a:endParaRPr>
        </a:p>
      </dsp:txBody>
      <dsp:txXfrm>
        <a:off x="0" y="0"/>
        <a:ext cx="9144000" cy="877483"/>
      </dsp:txXfrm>
    </dsp:sp>
    <dsp:sp modelId="{FA7BFD31-1943-4855-8A5E-56ABEF853772}">
      <dsp:nvSpPr>
        <dsp:cNvPr id="0" name=""/>
        <dsp:cNvSpPr/>
      </dsp:nvSpPr>
      <dsp:spPr>
        <a:xfrm>
          <a:off x="4464" y="877483"/>
          <a:ext cx="3045023" cy="1842714"/>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GB" sz="1800" kern="1200" smtClean="0">
              <a:effectLst>
                <a:outerShdw blurRad="38100" dist="38100" dir="2700000" algn="tl">
                  <a:srgbClr val="000000">
                    <a:alpha val="43137"/>
                  </a:srgbClr>
                </a:outerShdw>
              </a:effectLst>
            </a:rPr>
            <a:t>A glycoprotein involved in haemostasis</a:t>
          </a:r>
          <a:endParaRPr lang="zh-TW"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rgbClr val="FF0000"/>
              </a:solidFill>
              <a:effectLst/>
            </a:rPr>
            <a:t>Von </a:t>
          </a:r>
          <a:r>
            <a:rPr lang="en-US" sz="1400" b="1" kern="1200" dirty="0" err="1" smtClean="0">
              <a:solidFill>
                <a:srgbClr val="FF0000"/>
              </a:solidFill>
              <a:effectLst/>
            </a:rPr>
            <a:t>willebrand</a:t>
          </a:r>
          <a:r>
            <a:rPr lang="en-US" sz="1400" b="1" kern="1200" dirty="0" smtClean="0">
              <a:solidFill>
                <a:srgbClr val="FF0000"/>
              </a:solidFill>
              <a:effectLst/>
            </a:rPr>
            <a:t> factor</a:t>
          </a:r>
          <a:r>
            <a:rPr lang="en-GB" sz="1400" b="1" kern="1200" dirty="0" smtClean="0">
              <a:solidFill>
                <a:srgbClr val="FF0000"/>
              </a:solidFill>
              <a:effectLst/>
            </a:rPr>
            <a:t> (</a:t>
          </a:r>
          <a:r>
            <a:rPr lang="en-GB" sz="1400" b="1" kern="1200" dirty="0" err="1" smtClean="0">
              <a:solidFill>
                <a:srgbClr val="FF0000"/>
              </a:solidFill>
              <a:effectLst/>
            </a:rPr>
            <a:t>Mannucci</a:t>
          </a:r>
          <a:r>
            <a:rPr lang="en-GB" sz="1400" b="1" kern="1200" dirty="0" smtClean="0">
              <a:solidFill>
                <a:srgbClr val="FF0000"/>
              </a:solidFill>
              <a:effectLst/>
            </a:rPr>
            <a:t> PM et al, 1998) </a:t>
          </a:r>
          <a:endParaRPr lang="en-US" sz="1400" b="1" kern="1200" dirty="0">
            <a:solidFill>
              <a:srgbClr val="FF0000"/>
            </a:solidFill>
            <a:effectLst/>
          </a:endParaRPr>
        </a:p>
      </dsp:txBody>
      <dsp:txXfrm>
        <a:off x="4464" y="877483"/>
        <a:ext cx="3045023" cy="1842714"/>
      </dsp:txXfrm>
    </dsp:sp>
    <dsp:sp modelId="{09E3299C-1805-4289-99AF-A5EAAA49A684}">
      <dsp:nvSpPr>
        <dsp:cNvPr id="0" name=""/>
        <dsp:cNvSpPr/>
      </dsp:nvSpPr>
      <dsp:spPr>
        <a:xfrm>
          <a:off x="3049488" y="877483"/>
          <a:ext cx="3045023" cy="1842714"/>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Markers of Inflammations</a:t>
          </a:r>
          <a:endParaRPr lang="zh-TW"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GB" sz="1400" b="1" kern="1200" dirty="0" smtClean="0">
              <a:solidFill>
                <a:srgbClr val="FF0000"/>
              </a:solidFill>
              <a:effectLst/>
            </a:rPr>
            <a:t>C-reactive protein </a:t>
          </a:r>
          <a:endParaRPr lang="zh-TW" sz="1400" b="1" kern="1200" dirty="0">
            <a:solidFill>
              <a:srgbClr val="FF0000"/>
            </a:solidFill>
            <a:effectLst/>
          </a:endParaRPr>
        </a:p>
        <a:p>
          <a:pPr marL="114300" lvl="1" indent="-114300" algn="l" defTabSz="622300" rtl="0">
            <a:lnSpc>
              <a:spcPct val="90000"/>
            </a:lnSpc>
            <a:spcBef>
              <a:spcPct val="0"/>
            </a:spcBef>
            <a:spcAft>
              <a:spcPct val="15000"/>
            </a:spcAft>
            <a:buChar char="••"/>
          </a:pPr>
          <a:r>
            <a:rPr lang="en-GB" sz="1400" b="1" kern="1200" dirty="0" smtClean="0">
              <a:solidFill>
                <a:srgbClr val="FF0000"/>
              </a:solidFill>
              <a:effectLst/>
            </a:rPr>
            <a:t>Cytokines </a:t>
          </a:r>
          <a:endParaRPr lang="zh-TW" sz="1400" b="1" kern="1200" dirty="0">
            <a:solidFill>
              <a:srgbClr val="FF0000"/>
            </a:solidFill>
            <a:effectLst/>
          </a:endParaRPr>
        </a:p>
      </dsp:txBody>
      <dsp:txXfrm>
        <a:off x="3049488" y="877483"/>
        <a:ext cx="3045023" cy="1842714"/>
      </dsp:txXfrm>
    </dsp:sp>
    <dsp:sp modelId="{4031C884-9ADD-4E9C-9408-756C9C1CA152}">
      <dsp:nvSpPr>
        <dsp:cNvPr id="0" name=""/>
        <dsp:cNvSpPr/>
      </dsp:nvSpPr>
      <dsp:spPr>
        <a:xfrm>
          <a:off x="6094511" y="877483"/>
          <a:ext cx="3045023" cy="1842714"/>
        </a:xfrm>
        <a:prstGeom prst="rect">
          <a:avLst/>
        </a:prstGeom>
        <a:gradFill rotWithShape="0">
          <a:gsLst>
            <a:gs pos="0">
              <a:schemeClr val="accent1">
                <a:hueOff val="0"/>
                <a:satOff val="0"/>
                <a:lumOff val="0"/>
                <a:alphaOff val="0"/>
                <a:tint val="25000"/>
                <a:satMod val="125000"/>
              </a:schemeClr>
            </a:gs>
            <a:gs pos="40000">
              <a:schemeClr val="accent1">
                <a:hueOff val="0"/>
                <a:satOff val="0"/>
                <a:lumOff val="0"/>
                <a:alphaOff val="0"/>
                <a:tint val="55000"/>
                <a:satMod val="130000"/>
              </a:schemeClr>
            </a:gs>
            <a:gs pos="50000">
              <a:schemeClr val="accent1">
                <a:hueOff val="0"/>
                <a:satOff val="0"/>
                <a:lumOff val="0"/>
                <a:alphaOff val="0"/>
                <a:tint val="59000"/>
                <a:satMod val="130000"/>
              </a:schemeClr>
            </a:gs>
            <a:gs pos="65000">
              <a:schemeClr val="accent1">
                <a:hueOff val="0"/>
                <a:satOff val="0"/>
                <a:lumOff val="0"/>
                <a:alphaOff val="0"/>
                <a:tint val="55000"/>
                <a:satMod val="130000"/>
              </a:schemeClr>
            </a:gs>
            <a:gs pos="100000">
              <a:schemeClr val="accent1">
                <a:hueOff val="0"/>
                <a:satOff val="0"/>
                <a:lumOff val="0"/>
                <a:alphaOff val="0"/>
                <a:tint val="20000"/>
                <a:satMod val="125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GB" sz="1800" kern="1200" dirty="0" err="1" smtClean="0">
              <a:effectLst>
                <a:outerShdw blurRad="38100" dist="38100" dir="2700000" algn="tl">
                  <a:srgbClr val="000000">
                    <a:alpha val="43137"/>
                  </a:srgbClr>
                </a:outerShdw>
              </a:effectLst>
            </a:rPr>
            <a:t>Upregulated</a:t>
          </a:r>
          <a:r>
            <a:rPr lang="en-GB" sz="1800" kern="1200" dirty="0" smtClean="0">
              <a:effectLst>
                <a:outerShdw blurRad="38100" dist="38100" dir="2700000" algn="tl">
                  <a:srgbClr val="000000">
                    <a:alpha val="43137"/>
                  </a:srgbClr>
                </a:outerShdw>
              </a:effectLst>
            </a:rPr>
            <a:t> adhesion molecules and </a:t>
          </a:r>
          <a:r>
            <a:rPr lang="en-GB" sz="1800" kern="1200" dirty="0" err="1" smtClean="0">
              <a:effectLst>
                <a:outerShdw blurRad="38100" dist="38100" dir="2700000" algn="tl">
                  <a:srgbClr val="000000">
                    <a:alpha val="43137"/>
                  </a:srgbClr>
                </a:outerShdw>
              </a:effectLst>
            </a:rPr>
            <a:t>selectin</a:t>
          </a:r>
          <a:endParaRPr lang="zh-TW"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GB" sz="1400" b="1" kern="1200" dirty="0" smtClean="0">
              <a:solidFill>
                <a:srgbClr val="FF0000"/>
              </a:solidFill>
              <a:effectLst/>
            </a:rPr>
            <a:t>Intracellular adhesion molecule-1 (ICAM-1) </a:t>
          </a:r>
          <a:endParaRPr lang="zh-TW" sz="1400" b="1" kern="1200" dirty="0">
            <a:solidFill>
              <a:srgbClr val="FF0000"/>
            </a:solidFill>
            <a:effectLst/>
          </a:endParaRPr>
        </a:p>
        <a:p>
          <a:pPr marL="114300" lvl="1" indent="-114300" algn="l" defTabSz="622300" rtl="0">
            <a:lnSpc>
              <a:spcPct val="90000"/>
            </a:lnSpc>
            <a:spcBef>
              <a:spcPct val="0"/>
            </a:spcBef>
            <a:spcAft>
              <a:spcPct val="15000"/>
            </a:spcAft>
            <a:buChar char="••"/>
          </a:pPr>
          <a:r>
            <a:rPr lang="en-GB" sz="1400" b="1" kern="1200" dirty="0" smtClean="0">
              <a:solidFill>
                <a:srgbClr val="FF0000"/>
              </a:solidFill>
              <a:effectLst/>
            </a:rPr>
            <a:t>Vascular cell adhesion molecule-1 (VCAM-1) </a:t>
          </a:r>
          <a:endParaRPr lang="zh-TW" sz="1400" b="1" kern="1200" dirty="0">
            <a:solidFill>
              <a:srgbClr val="FF0000"/>
            </a:solidFill>
            <a:effectLst/>
          </a:endParaRPr>
        </a:p>
        <a:p>
          <a:pPr marL="114300" lvl="1" indent="-114300" algn="l" defTabSz="622300" rtl="0">
            <a:lnSpc>
              <a:spcPct val="90000"/>
            </a:lnSpc>
            <a:spcBef>
              <a:spcPct val="0"/>
            </a:spcBef>
            <a:spcAft>
              <a:spcPct val="15000"/>
            </a:spcAft>
            <a:buChar char="••"/>
          </a:pPr>
          <a:r>
            <a:rPr lang="en-GB" sz="1400" b="1" kern="1200" dirty="0" smtClean="0">
              <a:solidFill>
                <a:srgbClr val="FF0000"/>
              </a:solidFill>
              <a:effectLst/>
            </a:rPr>
            <a:t>E- or P- </a:t>
          </a:r>
          <a:r>
            <a:rPr lang="en-GB" sz="1400" b="1" kern="1200" dirty="0" err="1" smtClean="0">
              <a:solidFill>
                <a:srgbClr val="FF0000"/>
              </a:solidFill>
              <a:effectLst/>
            </a:rPr>
            <a:t>Selectin</a:t>
          </a:r>
          <a:endParaRPr lang="en-GB" sz="1400" b="1" kern="1200" dirty="0">
            <a:solidFill>
              <a:srgbClr val="FF0000"/>
            </a:solidFill>
            <a:effectLst/>
          </a:endParaRPr>
        </a:p>
      </dsp:txBody>
      <dsp:txXfrm>
        <a:off x="6094511" y="877483"/>
        <a:ext cx="3045023" cy="1842714"/>
      </dsp:txXfrm>
    </dsp:sp>
    <dsp:sp modelId="{2AAB9041-DE27-4669-8A3F-005A8990BB4C}">
      <dsp:nvSpPr>
        <dsp:cNvPr id="0" name=""/>
        <dsp:cNvSpPr/>
      </dsp:nvSpPr>
      <dsp:spPr>
        <a:xfrm>
          <a:off x="0" y="2720197"/>
          <a:ext cx="9144000" cy="204746"/>
        </a:xfrm>
        <a:prstGeom prst="rect">
          <a:avLst/>
        </a:prstGeom>
        <a:solidFill>
          <a:schemeClr val="accent1">
            <a:shade val="80000"/>
            <a:hueOff val="0"/>
            <a:satOff val="0"/>
            <a:lumOff val="0"/>
            <a:alphaOff val="0"/>
          </a:schemeClr>
        </a:solidFill>
        <a:ln>
          <a:noFill/>
        </a:ln>
        <a:effectLst>
          <a:glow rad="63500">
            <a:schemeClr val="accent1">
              <a:shade val="80000"/>
              <a:hueOff val="0"/>
              <a:satOff val="0"/>
              <a:lumOff val="0"/>
              <a:alphaOff val="0"/>
              <a:alpha val="45000"/>
              <a:satMod val="120000"/>
            </a:schemeClr>
          </a:glow>
        </a:effectLst>
      </dsp:spPr>
      <dsp:style>
        <a:lnRef idx="0">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BCCBC-8A39-4091-8E89-E5E7DF285C91}">
      <dsp:nvSpPr>
        <dsp:cNvPr id="0" name=""/>
        <dsp:cNvSpPr/>
      </dsp:nvSpPr>
      <dsp:spPr>
        <a:xfrm>
          <a:off x="795462" y="4599"/>
          <a:ext cx="3338595" cy="11047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rtl="0">
            <a:lnSpc>
              <a:spcPct val="90000"/>
            </a:lnSpc>
            <a:spcBef>
              <a:spcPct val="0"/>
            </a:spcBef>
            <a:spcAft>
              <a:spcPct val="35000"/>
            </a:spcAft>
          </a:pPr>
          <a:r>
            <a:rPr lang="en-US" sz="3900" kern="1200" dirty="0" smtClean="0"/>
            <a:t>Carotid Artery:</a:t>
          </a:r>
          <a:endParaRPr lang="zh-TW" sz="3900" kern="1200" dirty="0"/>
        </a:p>
      </dsp:txBody>
      <dsp:txXfrm>
        <a:off x="827818" y="36955"/>
        <a:ext cx="3273883" cy="1040000"/>
      </dsp:txXfrm>
    </dsp:sp>
    <dsp:sp modelId="{55BB07A6-7DE4-46FA-A970-55BC1261B027}">
      <dsp:nvSpPr>
        <dsp:cNvPr id="0" name=""/>
        <dsp:cNvSpPr/>
      </dsp:nvSpPr>
      <dsp:spPr>
        <a:xfrm>
          <a:off x="1129321" y="1109312"/>
          <a:ext cx="333859" cy="828534"/>
        </a:xfrm>
        <a:custGeom>
          <a:avLst/>
          <a:gdLst/>
          <a:ahLst/>
          <a:cxnLst/>
          <a:rect l="0" t="0" r="0" b="0"/>
          <a:pathLst>
            <a:path>
              <a:moveTo>
                <a:pt x="0" y="0"/>
              </a:moveTo>
              <a:lnTo>
                <a:pt x="0" y="828534"/>
              </a:lnTo>
              <a:lnTo>
                <a:pt x="333859" y="82853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C6332C-7F24-40DA-A790-44970CBFA2B7}">
      <dsp:nvSpPr>
        <dsp:cNvPr id="0" name=""/>
        <dsp:cNvSpPr/>
      </dsp:nvSpPr>
      <dsp:spPr>
        <a:xfrm>
          <a:off x="1463181" y="1385490"/>
          <a:ext cx="2670876" cy="11047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kern="1200" dirty="0" err="1" smtClean="0"/>
            <a:t>Intima</a:t>
          </a:r>
          <a:r>
            <a:rPr lang="en-US" sz="3000" kern="1200" dirty="0" smtClean="0"/>
            <a:t>-media Thickness </a:t>
          </a:r>
          <a:r>
            <a:rPr lang="en-US" sz="3000" kern="1200" dirty="0" smtClean="0">
              <a:solidFill>
                <a:srgbClr val="FF0000"/>
              </a:solidFill>
            </a:rPr>
            <a:t>(IMT)</a:t>
          </a:r>
          <a:endParaRPr lang="zh-TW" sz="3000" kern="1200" dirty="0">
            <a:solidFill>
              <a:srgbClr val="FF0000"/>
            </a:solidFill>
          </a:endParaRPr>
        </a:p>
      </dsp:txBody>
      <dsp:txXfrm>
        <a:off x="1495537" y="1417846"/>
        <a:ext cx="2606164" cy="1040000"/>
      </dsp:txXfrm>
    </dsp:sp>
    <dsp:sp modelId="{59258B4A-B480-4987-BCDF-6EF3CB2F60A4}">
      <dsp:nvSpPr>
        <dsp:cNvPr id="0" name=""/>
        <dsp:cNvSpPr/>
      </dsp:nvSpPr>
      <dsp:spPr>
        <a:xfrm>
          <a:off x="4686414" y="4599"/>
          <a:ext cx="3338595" cy="11047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rtl="0">
            <a:lnSpc>
              <a:spcPct val="90000"/>
            </a:lnSpc>
            <a:spcBef>
              <a:spcPct val="0"/>
            </a:spcBef>
            <a:spcAft>
              <a:spcPct val="35000"/>
            </a:spcAft>
          </a:pPr>
          <a:r>
            <a:rPr lang="en-US" sz="3900" kern="1200" dirty="0" smtClean="0"/>
            <a:t>Brachial artery:</a:t>
          </a:r>
          <a:endParaRPr lang="zh-TW" sz="3900" kern="1200" dirty="0"/>
        </a:p>
      </dsp:txBody>
      <dsp:txXfrm>
        <a:off x="4718770" y="36955"/>
        <a:ext cx="3273883" cy="1040000"/>
      </dsp:txXfrm>
    </dsp:sp>
    <dsp:sp modelId="{AC8B18AF-72A4-4F54-B241-9BA488C2003E}">
      <dsp:nvSpPr>
        <dsp:cNvPr id="0" name=""/>
        <dsp:cNvSpPr/>
      </dsp:nvSpPr>
      <dsp:spPr>
        <a:xfrm>
          <a:off x="5020273" y="1109312"/>
          <a:ext cx="333859" cy="828534"/>
        </a:xfrm>
        <a:custGeom>
          <a:avLst/>
          <a:gdLst/>
          <a:ahLst/>
          <a:cxnLst/>
          <a:rect l="0" t="0" r="0" b="0"/>
          <a:pathLst>
            <a:path>
              <a:moveTo>
                <a:pt x="0" y="0"/>
              </a:moveTo>
              <a:lnTo>
                <a:pt x="0" y="828534"/>
              </a:lnTo>
              <a:lnTo>
                <a:pt x="333859" y="82853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1E4EA-6025-4050-B521-BC96278534AE}">
      <dsp:nvSpPr>
        <dsp:cNvPr id="0" name=""/>
        <dsp:cNvSpPr/>
      </dsp:nvSpPr>
      <dsp:spPr>
        <a:xfrm>
          <a:off x="5354133" y="1385490"/>
          <a:ext cx="2670876" cy="11047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rtl="0">
            <a:lnSpc>
              <a:spcPct val="90000"/>
            </a:lnSpc>
            <a:spcBef>
              <a:spcPct val="0"/>
            </a:spcBef>
            <a:spcAft>
              <a:spcPct val="35000"/>
            </a:spcAft>
          </a:pPr>
          <a:r>
            <a:rPr lang="en-US" sz="1800" kern="1200" dirty="0" smtClean="0">
              <a:solidFill>
                <a:srgbClr val="FF0000"/>
              </a:solidFill>
            </a:rPr>
            <a:t>Timed-averaged velocity (TAV)</a:t>
          </a:r>
          <a:endParaRPr lang="zh-TW" sz="1800" kern="1200" dirty="0">
            <a:solidFill>
              <a:srgbClr val="FF0000"/>
            </a:solidFill>
          </a:endParaRPr>
        </a:p>
        <a:p>
          <a:pPr marL="171450" lvl="1" indent="-171450" algn="l" defTabSz="800100" rtl="0">
            <a:lnSpc>
              <a:spcPct val="90000"/>
            </a:lnSpc>
            <a:spcBef>
              <a:spcPct val="0"/>
            </a:spcBef>
            <a:spcAft>
              <a:spcPct val="15000"/>
            </a:spcAft>
            <a:buChar char="••"/>
          </a:pPr>
          <a:r>
            <a:rPr lang="en-US" sz="1800" kern="1200" dirty="0" smtClean="0"/>
            <a:t>% change in </a:t>
          </a:r>
          <a:r>
            <a:rPr lang="en-US" sz="1800" kern="1200" dirty="0" err="1" smtClean="0"/>
            <a:t>brahcial</a:t>
          </a:r>
          <a:r>
            <a:rPr lang="en-US" sz="1800" kern="1200" dirty="0" smtClean="0"/>
            <a:t> blood flow velocity</a:t>
          </a:r>
          <a:endParaRPr lang="zh-TW" sz="1800" kern="1200" dirty="0"/>
        </a:p>
      </dsp:txBody>
      <dsp:txXfrm>
        <a:off x="5386489" y="1417846"/>
        <a:ext cx="2606164" cy="1040000"/>
      </dsp:txXfrm>
    </dsp:sp>
    <dsp:sp modelId="{081189A9-246A-42ED-8475-C49FA0200BDC}">
      <dsp:nvSpPr>
        <dsp:cNvPr id="0" name=""/>
        <dsp:cNvSpPr/>
      </dsp:nvSpPr>
      <dsp:spPr>
        <a:xfrm>
          <a:off x="5020273" y="1109312"/>
          <a:ext cx="333859" cy="2209424"/>
        </a:xfrm>
        <a:custGeom>
          <a:avLst/>
          <a:gdLst/>
          <a:ahLst/>
          <a:cxnLst/>
          <a:rect l="0" t="0" r="0" b="0"/>
          <a:pathLst>
            <a:path>
              <a:moveTo>
                <a:pt x="0" y="0"/>
              </a:moveTo>
              <a:lnTo>
                <a:pt x="0" y="2209424"/>
              </a:lnTo>
              <a:lnTo>
                <a:pt x="333859" y="220942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AC6FC-7F1B-42B2-AD14-04C1CF9DAE8A}">
      <dsp:nvSpPr>
        <dsp:cNvPr id="0" name=""/>
        <dsp:cNvSpPr/>
      </dsp:nvSpPr>
      <dsp:spPr>
        <a:xfrm>
          <a:off x="5354133" y="2766381"/>
          <a:ext cx="2670876" cy="11047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rtl="0">
            <a:lnSpc>
              <a:spcPct val="90000"/>
            </a:lnSpc>
            <a:spcBef>
              <a:spcPct val="0"/>
            </a:spcBef>
            <a:spcAft>
              <a:spcPct val="35000"/>
            </a:spcAft>
          </a:pPr>
          <a:r>
            <a:rPr lang="en-US" sz="1800" kern="1200" dirty="0" smtClean="0">
              <a:solidFill>
                <a:srgbClr val="FF0000"/>
              </a:solidFill>
            </a:rPr>
            <a:t>% change in brachial blood flow volume (Q)</a:t>
          </a:r>
          <a:endParaRPr lang="zh-TW" sz="1800" kern="1200" dirty="0">
            <a:solidFill>
              <a:srgbClr val="FF0000"/>
            </a:solidFill>
          </a:endParaRPr>
        </a:p>
        <a:p>
          <a:pPr marL="171450" lvl="1" indent="-171450" algn="l" defTabSz="800100" rtl="0">
            <a:lnSpc>
              <a:spcPct val="90000"/>
            </a:lnSpc>
            <a:spcBef>
              <a:spcPct val="0"/>
            </a:spcBef>
            <a:spcAft>
              <a:spcPct val="15000"/>
            </a:spcAft>
            <a:buChar char="••"/>
          </a:pPr>
          <a:r>
            <a:rPr lang="en-US" sz="1800" kern="1200" dirty="0" smtClean="0"/>
            <a:t>Q=TAV(</a:t>
          </a:r>
          <a:r>
            <a:rPr lang="el-GR" sz="1800" kern="1200" dirty="0" smtClean="0"/>
            <a:t>π</a:t>
          </a:r>
          <a:r>
            <a:rPr lang="en-US" sz="1800" kern="1200" dirty="0" smtClean="0"/>
            <a:t>r</a:t>
          </a:r>
          <a:r>
            <a:rPr lang="en-US" sz="1800" kern="1200" baseline="30000" dirty="0" smtClean="0"/>
            <a:t>2</a:t>
          </a:r>
          <a:r>
            <a:rPr lang="en-US" sz="1800" kern="1200" dirty="0" smtClean="0"/>
            <a:t>)</a:t>
          </a:r>
          <a:endParaRPr lang="zh-TW" sz="1800" kern="1200" dirty="0"/>
        </a:p>
      </dsp:txBody>
      <dsp:txXfrm>
        <a:off x="5386489" y="2798737"/>
        <a:ext cx="2606164" cy="1040000"/>
      </dsp:txXfrm>
    </dsp:sp>
    <dsp:sp modelId="{7A6AB604-6E7C-4325-9A9C-38105A052C76}">
      <dsp:nvSpPr>
        <dsp:cNvPr id="0" name=""/>
        <dsp:cNvSpPr/>
      </dsp:nvSpPr>
      <dsp:spPr>
        <a:xfrm>
          <a:off x="5020273" y="1109312"/>
          <a:ext cx="333859" cy="3590315"/>
        </a:xfrm>
        <a:custGeom>
          <a:avLst/>
          <a:gdLst/>
          <a:ahLst/>
          <a:cxnLst/>
          <a:rect l="0" t="0" r="0" b="0"/>
          <a:pathLst>
            <a:path>
              <a:moveTo>
                <a:pt x="0" y="0"/>
              </a:moveTo>
              <a:lnTo>
                <a:pt x="0" y="3590315"/>
              </a:lnTo>
              <a:lnTo>
                <a:pt x="333859" y="359031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152221-2883-43FC-9851-F8BC404280E6}">
      <dsp:nvSpPr>
        <dsp:cNvPr id="0" name=""/>
        <dsp:cNvSpPr/>
      </dsp:nvSpPr>
      <dsp:spPr>
        <a:xfrm>
          <a:off x="5354133" y="4147271"/>
          <a:ext cx="2670876" cy="11047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rtl="0">
            <a:lnSpc>
              <a:spcPct val="90000"/>
            </a:lnSpc>
            <a:spcBef>
              <a:spcPct val="0"/>
            </a:spcBef>
            <a:spcAft>
              <a:spcPct val="35000"/>
            </a:spcAft>
          </a:pPr>
          <a:r>
            <a:rPr lang="en-US" altLang="zh-TW" sz="1800" kern="1200" dirty="0" smtClean="0">
              <a:solidFill>
                <a:srgbClr val="FF0000"/>
              </a:solidFill>
            </a:rPr>
            <a:t>FMD</a:t>
          </a:r>
          <a:endParaRPr lang="zh-TW" sz="1800" kern="1200" dirty="0">
            <a:solidFill>
              <a:srgbClr val="FF0000"/>
            </a:solidFill>
          </a:endParaRPr>
        </a:p>
        <a:p>
          <a:pPr marL="171450" lvl="1" indent="-171450" algn="l" defTabSz="800100" rtl="0">
            <a:lnSpc>
              <a:spcPct val="90000"/>
            </a:lnSpc>
            <a:spcBef>
              <a:spcPct val="0"/>
            </a:spcBef>
            <a:spcAft>
              <a:spcPct val="15000"/>
            </a:spcAft>
            <a:buChar char="••"/>
          </a:pPr>
          <a:r>
            <a:rPr lang="en-US" altLang="zh-TW" sz="1800" kern="1200" dirty="0" smtClean="0"/>
            <a:t>% change in Lumen diameter</a:t>
          </a:r>
          <a:endParaRPr lang="zh-TW" sz="1800" kern="1200" dirty="0"/>
        </a:p>
      </dsp:txBody>
      <dsp:txXfrm>
        <a:off x="5386489" y="4179627"/>
        <a:ext cx="2606164" cy="104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13138-548D-44E3-8354-43C5E7778B90}">
      <dsp:nvSpPr>
        <dsp:cNvPr id="0" name=""/>
        <dsp:cNvSpPr/>
      </dsp:nvSpPr>
      <dsp:spPr>
        <a:xfrm>
          <a:off x="0" y="0"/>
          <a:ext cx="3960812" cy="46084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b="1" kern="1200" dirty="0" smtClean="0"/>
            <a:t>In response to various </a:t>
          </a:r>
        </a:p>
        <a:p>
          <a:pPr lvl="0" algn="ctr" defTabSz="800100" rtl="0">
            <a:lnSpc>
              <a:spcPct val="90000"/>
            </a:lnSpc>
            <a:spcBef>
              <a:spcPct val="0"/>
            </a:spcBef>
            <a:spcAft>
              <a:spcPct val="35000"/>
            </a:spcAft>
          </a:pPr>
          <a:r>
            <a:rPr lang="en-GB" sz="1800" b="1" kern="1200" dirty="0" smtClean="0">
              <a:solidFill>
                <a:srgbClr val="FF0000"/>
              </a:solidFill>
            </a:rPr>
            <a:t>insults</a:t>
          </a:r>
          <a:r>
            <a:rPr lang="en-GB" sz="1800" b="1" kern="1200" dirty="0" smtClean="0"/>
            <a:t> (oxidative stress)</a:t>
          </a:r>
        </a:p>
        <a:p>
          <a:pPr lvl="0" algn="ctr" defTabSz="800100" rtl="0">
            <a:lnSpc>
              <a:spcPct val="90000"/>
            </a:lnSpc>
            <a:spcBef>
              <a:spcPct val="0"/>
            </a:spcBef>
            <a:spcAft>
              <a:spcPct val="35000"/>
            </a:spcAft>
          </a:pPr>
          <a:r>
            <a:rPr lang="en-GB" sz="1800" b="1" kern="1200" dirty="0" smtClean="0"/>
            <a:t> promote endothelial dysfunction </a:t>
          </a:r>
          <a:endParaRPr lang="en-US" sz="1800" b="1" kern="1200" dirty="0"/>
        </a:p>
      </dsp:txBody>
      <dsp:txXfrm>
        <a:off x="0" y="0"/>
        <a:ext cx="3960812" cy="1382523"/>
      </dsp:txXfrm>
    </dsp:sp>
    <dsp:sp modelId="{11B93F73-7C7E-4EEC-A5CC-A72B375DDBB4}">
      <dsp:nvSpPr>
        <dsp:cNvPr id="0" name=""/>
        <dsp:cNvSpPr/>
      </dsp:nvSpPr>
      <dsp:spPr>
        <a:xfrm>
          <a:off x="396081" y="1382917"/>
          <a:ext cx="3168649" cy="905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lvl="0" algn="ctr" defTabSz="1466850" rtl="0">
            <a:lnSpc>
              <a:spcPct val="90000"/>
            </a:lnSpc>
            <a:spcBef>
              <a:spcPct val="0"/>
            </a:spcBef>
            <a:spcAft>
              <a:spcPct val="35000"/>
            </a:spcAft>
          </a:pPr>
          <a:r>
            <a:rPr lang="en-US" sz="3300" b="1" kern="1200" dirty="0" smtClean="0"/>
            <a:t>Vasomotor tone</a:t>
          </a:r>
          <a:endParaRPr lang="zh-TW" sz="3300" kern="1200" dirty="0"/>
        </a:p>
      </dsp:txBody>
      <dsp:txXfrm>
        <a:off x="422598" y="1409434"/>
        <a:ext cx="3115615" cy="852334"/>
      </dsp:txXfrm>
    </dsp:sp>
    <dsp:sp modelId="{C9B096D7-5D49-47D2-98C5-58F0163288D8}">
      <dsp:nvSpPr>
        <dsp:cNvPr id="0" name=""/>
        <dsp:cNvSpPr/>
      </dsp:nvSpPr>
      <dsp:spPr>
        <a:xfrm>
          <a:off x="396081" y="2427573"/>
          <a:ext cx="3168649" cy="905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lvl="0" algn="ctr" defTabSz="1466850" rtl="0">
            <a:lnSpc>
              <a:spcPct val="90000"/>
            </a:lnSpc>
            <a:spcBef>
              <a:spcPct val="0"/>
            </a:spcBef>
            <a:spcAft>
              <a:spcPct val="35000"/>
            </a:spcAft>
          </a:pPr>
          <a:r>
            <a:rPr lang="en-US" sz="3300" b="1" kern="1200" dirty="0" smtClean="0"/>
            <a:t>Thrombosis</a:t>
          </a:r>
          <a:endParaRPr lang="zh-TW" sz="3300" kern="1200" dirty="0"/>
        </a:p>
      </dsp:txBody>
      <dsp:txXfrm>
        <a:off x="422598" y="2454090"/>
        <a:ext cx="3115615" cy="852334"/>
      </dsp:txXfrm>
    </dsp:sp>
    <dsp:sp modelId="{6010F93C-1249-4E87-9E26-204CE2AD77AA}">
      <dsp:nvSpPr>
        <dsp:cNvPr id="0" name=""/>
        <dsp:cNvSpPr/>
      </dsp:nvSpPr>
      <dsp:spPr>
        <a:xfrm>
          <a:off x="396081" y="3472229"/>
          <a:ext cx="3168649" cy="9053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62865" rIns="83820" bIns="62865" numCol="1" spcCol="1270" anchor="ctr" anchorCtr="0">
          <a:noAutofit/>
        </a:bodyPr>
        <a:lstStyle/>
        <a:p>
          <a:pPr lvl="0" algn="ctr" defTabSz="1466850" rtl="0">
            <a:lnSpc>
              <a:spcPct val="90000"/>
            </a:lnSpc>
            <a:spcBef>
              <a:spcPct val="0"/>
            </a:spcBef>
            <a:spcAft>
              <a:spcPct val="35000"/>
            </a:spcAft>
          </a:pPr>
          <a:r>
            <a:rPr lang="en-GB" altLang="zh-TW" sz="3300" b="1" kern="1200" dirty="0" smtClean="0"/>
            <a:t>Haemostasis</a:t>
          </a:r>
          <a:endParaRPr lang="en-US" sz="3300" b="1" kern="1200" dirty="0"/>
        </a:p>
      </dsp:txBody>
      <dsp:txXfrm>
        <a:off x="422598" y="3498746"/>
        <a:ext cx="3115615" cy="852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B71F6-6D89-488D-917E-5DB5F7712426}">
      <dsp:nvSpPr>
        <dsp:cNvPr id="0" name=""/>
        <dsp:cNvSpPr/>
      </dsp:nvSpPr>
      <dsp:spPr>
        <a:xfrm>
          <a:off x="0" y="0"/>
          <a:ext cx="4140968" cy="212268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t>Initiate step in </a:t>
          </a:r>
          <a:r>
            <a:rPr lang="en-US" sz="2700" u="sng" kern="1200" dirty="0" smtClean="0"/>
            <a:t>atherosclerosis</a:t>
          </a:r>
          <a:endParaRPr lang="zh-TW" sz="2700" kern="1200" dirty="0"/>
        </a:p>
        <a:p>
          <a:pPr marL="228600" lvl="1" indent="-228600" algn="l" defTabSz="933450" rtl="0">
            <a:lnSpc>
              <a:spcPct val="90000"/>
            </a:lnSpc>
            <a:spcBef>
              <a:spcPct val="0"/>
            </a:spcBef>
            <a:spcAft>
              <a:spcPct val="15000"/>
            </a:spcAft>
            <a:buChar char="••"/>
          </a:pPr>
          <a:r>
            <a:rPr lang="en-US" sz="2100" kern="1200" dirty="0" smtClean="0"/>
            <a:t>coronary arteries </a:t>
          </a:r>
          <a:endParaRPr lang="zh-TW" sz="2100" kern="1200" dirty="0"/>
        </a:p>
        <a:p>
          <a:pPr marL="228600" lvl="1" indent="-228600" algn="l" defTabSz="933450" rtl="0">
            <a:lnSpc>
              <a:spcPct val="90000"/>
            </a:lnSpc>
            <a:spcBef>
              <a:spcPct val="0"/>
            </a:spcBef>
            <a:spcAft>
              <a:spcPct val="15000"/>
            </a:spcAft>
            <a:buChar char="••"/>
          </a:pPr>
          <a:r>
            <a:rPr lang="en-US" sz="2100" kern="1200" dirty="0" smtClean="0"/>
            <a:t>peripheral conduit arteries</a:t>
          </a:r>
          <a:endParaRPr lang="zh-TW" sz="2100" kern="1200" dirty="0"/>
        </a:p>
      </dsp:txBody>
      <dsp:txXfrm>
        <a:off x="1040462" y="0"/>
        <a:ext cx="3100505" cy="2122685"/>
      </dsp:txXfrm>
    </dsp:sp>
    <dsp:sp modelId="{A45163C2-7A93-40DB-817F-7BAD1C4B2A81}">
      <dsp:nvSpPr>
        <dsp:cNvPr id="0" name=""/>
        <dsp:cNvSpPr/>
      </dsp:nvSpPr>
      <dsp:spPr>
        <a:xfrm>
          <a:off x="212268" y="212268"/>
          <a:ext cx="828193" cy="1698148"/>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20F0C9-D722-4983-82F7-CB8E23732C34}">
      <dsp:nvSpPr>
        <dsp:cNvPr id="0" name=""/>
        <dsp:cNvSpPr/>
      </dsp:nvSpPr>
      <dsp:spPr>
        <a:xfrm>
          <a:off x="0" y="2334954"/>
          <a:ext cx="4140968" cy="212268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t>ED found important </a:t>
          </a:r>
          <a:endParaRPr lang="en-US" sz="2700" u="sng" kern="1200" dirty="0"/>
        </a:p>
        <a:p>
          <a:pPr marL="228600" lvl="1" indent="-228600" algn="l" defTabSz="933450" rtl="0">
            <a:lnSpc>
              <a:spcPct val="90000"/>
            </a:lnSpc>
            <a:spcBef>
              <a:spcPct val="0"/>
            </a:spcBef>
            <a:spcAft>
              <a:spcPct val="15000"/>
            </a:spcAft>
            <a:buChar char="••"/>
          </a:pPr>
          <a:r>
            <a:rPr lang="en-US" sz="2100" kern="1200" dirty="0" smtClean="0"/>
            <a:t>advanced atherosclerosis subjects</a:t>
          </a:r>
          <a:endParaRPr lang="zh-TW" sz="2100" kern="1200" dirty="0"/>
        </a:p>
        <a:p>
          <a:pPr marL="228600" lvl="1" indent="-228600" algn="l" defTabSz="933450" rtl="0">
            <a:lnSpc>
              <a:spcPct val="90000"/>
            </a:lnSpc>
            <a:spcBef>
              <a:spcPct val="0"/>
            </a:spcBef>
            <a:spcAft>
              <a:spcPct val="15000"/>
            </a:spcAft>
            <a:buChar char="••"/>
          </a:pPr>
          <a:r>
            <a:rPr lang="en-US" sz="2100" kern="1200" dirty="0" smtClean="0"/>
            <a:t>asymptomatic subjects</a:t>
          </a:r>
          <a:endParaRPr lang="zh-TW" sz="2100" kern="1200" dirty="0"/>
        </a:p>
      </dsp:txBody>
      <dsp:txXfrm>
        <a:off x="1040462" y="2334954"/>
        <a:ext cx="3100505" cy="2122685"/>
      </dsp:txXfrm>
    </dsp:sp>
    <dsp:sp modelId="{B132D4A4-BDE7-4D71-BBE6-DF1417CFC4BC}">
      <dsp:nvSpPr>
        <dsp:cNvPr id="0" name=""/>
        <dsp:cNvSpPr/>
      </dsp:nvSpPr>
      <dsp:spPr>
        <a:xfrm>
          <a:off x="212268" y="2547223"/>
          <a:ext cx="828193" cy="1698148"/>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E3711-9403-4AD9-A20C-A0D4A49D66A8}">
      <dsp:nvSpPr>
        <dsp:cNvPr id="0" name=""/>
        <dsp:cNvSpPr/>
      </dsp:nvSpPr>
      <dsp:spPr>
        <a:xfrm>
          <a:off x="4268" y="0"/>
          <a:ext cx="2561225" cy="2246376"/>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56284-83E9-4824-B158-6D0BF6C99349}">
      <dsp:nvSpPr>
        <dsp:cNvPr id="0" name=""/>
        <dsp:cNvSpPr/>
      </dsp:nvSpPr>
      <dsp:spPr>
        <a:xfrm>
          <a:off x="2642330" y="0"/>
          <a:ext cx="4346321" cy="2246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lvl="0" algn="l" defTabSz="1333500" rtl="0">
            <a:lnSpc>
              <a:spcPct val="90000"/>
            </a:lnSpc>
            <a:spcBef>
              <a:spcPct val="0"/>
            </a:spcBef>
            <a:spcAft>
              <a:spcPct val="35000"/>
            </a:spcAft>
          </a:pPr>
          <a:r>
            <a:rPr lang="en-GB" sz="3000" kern="1200" dirty="0" smtClean="0"/>
            <a:t>Benefits</a:t>
          </a:r>
          <a:endParaRPr lang="en-US" sz="3000" kern="1200" dirty="0"/>
        </a:p>
        <a:p>
          <a:pPr marL="228600" lvl="1" indent="-228600" algn="l" defTabSz="1022350" rtl="0">
            <a:lnSpc>
              <a:spcPct val="90000"/>
            </a:lnSpc>
            <a:spcBef>
              <a:spcPct val="0"/>
            </a:spcBef>
            <a:spcAft>
              <a:spcPct val="15000"/>
            </a:spcAft>
            <a:buChar char="••"/>
          </a:pPr>
          <a:r>
            <a:rPr lang="en-GB" sz="2300" kern="1200" dirty="0" smtClean="0"/>
            <a:t>good sensitivity and specificity</a:t>
          </a:r>
          <a:endParaRPr lang="zh-TW" sz="2300" kern="1200" dirty="0"/>
        </a:p>
        <a:p>
          <a:pPr marL="228600" lvl="1" indent="-228600" algn="l" defTabSz="1022350" rtl="0">
            <a:lnSpc>
              <a:spcPct val="90000"/>
            </a:lnSpc>
            <a:spcBef>
              <a:spcPct val="0"/>
            </a:spcBef>
            <a:spcAft>
              <a:spcPct val="15000"/>
            </a:spcAft>
            <a:buChar char="••"/>
          </a:pPr>
          <a:r>
            <a:rPr lang="en-US" sz="2300" kern="1200" dirty="0" smtClean="0"/>
            <a:t>reproducible and less observer dependent</a:t>
          </a:r>
          <a:endParaRPr lang="zh-TW" sz="2300" kern="1200" dirty="0"/>
        </a:p>
        <a:p>
          <a:pPr marL="228600" lvl="1" indent="-228600" algn="l" defTabSz="1022350" rtl="0">
            <a:lnSpc>
              <a:spcPct val="90000"/>
            </a:lnSpc>
            <a:spcBef>
              <a:spcPct val="0"/>
            </a:spcBef>
            <a:spcAft>
              <a:spcPct val="15000"/>
            </a:spcAft>
            <a:buChar char="••"/>
          </a:pPr>
          <a:endParaRPr lang="en-GB" sz="2300" kern="1200" dirty="0"/>
        </a:p>
      </dsp:txBody>
      <dsp:txXfrm>
        <a:off x="2642330" y="0"/>
        <a:ext cx="4346321" cy="2246376"/>
      </dsp:txXfrm>
    </dsp:sp>
    <dsp:sp modelId="{49B78AC8-D055-4A55-80EE-D048BFACD025}">
      <dsp:nvSpPr>
        <dsp:cNvPr id="0" name=""/>
        <dsp:cNvSpPr/>
      </dsp:nvSpPr>
      <dsp:spPr>
        <a:xfrm>
          <a:off x="772636" y="2433573"/>
          <a:ext cx="2561225" cy="2246376"/>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E08D6-0488-4564-9257-E9A06720A728}">
      <dsp:nvSpPr>
        <dsp:cNvPr id="0" name=""/>
        <dsp:cNvSpPr/>
      </dsp:nvSpPr>
      <dsp:spPr>
        <a:xfrm>
          <a:off x="3410698" y="2433573"/>
          <a:ext cx="4346321" cy="2246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lvl="0" algn="l" defTabSz="1333500" rtl="0">
            <a:lnSpc>
              <a:spcPct val="90000"/>
            </a:lnSpc>
            <a:spcBef>
              <a:spcPct val="0"/>
            </a:spcBef>
            <a:spcAft>
              <a:spcPct val="35000"/>
            </a:spcAft>
          </a:pPr>
          <a:r>
            <a:rPr lang="en-GB" sz="3000" kern="1200" dirty="0" smtClean="0"/>
            <a:t>Drawback</a:t>
          </a:r>
          <a:endParaRPr lang="zh-TW" sz="3000" kern="1200" dirty="0"/>
        </a:p>
        <a:p>
          <a:pPr marL="228600" lvl="1" indent="-228600" algn="l" defTabSz="1022350" rtl="0">
            <a:lnSpc>
              <a:spcPct val="90000"/>
            </a:lnSpc>
            <a:spcBef>
              <a:spcPct val="0"/>
            </a:spcBef>
            <a:spcAft>
              <a:spcPct val="15000"/>
            </a:spcAft>
            <a:buChar char="••"/>
          </a:pPr>
          <a:r>
            <a:rPr lang="en-GB" sz="2300" kern="1200" dirty="0" smtClean="0"/>
            <a:t>relatively invasive </a:t>
          </a:r>
          <a:endParaRPr lang="zh-TW" sz="2300" kern="1200" dirty="0"/>
        </a:p>
        <a:p>
          <a:pPr marL="228600" lvl="1" indent="-228600" algn="l" defTabSz="1022350" rtl="0">
            <a:lnSpc>
              <a:spcPct val="90000"/>
            </a:lnSpc>
            <a:spcBef>
              <a:spcPct val="0"/>
            </a:spcBef>
            <a:spcAft>
              <a:spcPct val="15000"/>
            </a:spcAft>
            <a:buChar char="••"/>
          </a:pPr>
          <a:r>
            <a:rPr lang="en-GB" sz="2300" kern="1200" dirty="0" smtClean="0"/>
            <a:t>cannot examine large vessel physiology  which is more relevant to vascular disease</a:t>
          </a:r>
          <a:r>
            <a:rPr lang="en-US" sz="2300" kern="1200" dirty="0" smtClean="0"/>
            <a:t> </a:t>
          </a:r>
          <a:endParaRPr lang="zh-TW" sz="2300" kern="1200" dirty="0"/>
        </a:p>
      </dsp:txBody>
      <dsp:txXfrm>
        <a:off x="3410698" y="2433573"/>
        <a:ext cx="4346321" cy="2246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8C510-AB0D-4FCB-B848-68C9BDE3A2F4}">
      <dsp:nvSpPr>
        <dsp:cNvPr id="0" name=""/>
        <dsp:cNvSpPr/>
      </dsp:nvSpPr>
      <dsp:spPr>
        <a:xfrm>
          <a:off x="3108960" y="632"/>
          <a:ext cx="4663440" cy="2468337"/>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1989: </a:t>
          </a:r>
          <a:r>
            <a:rPr lang="en-GB" sz="2000" kern="1200" dirty="0" smtClean="0"/>
            <a:t>Anderson and co-workers</a:t>
          </a:r>
          <a:endParaRPr lang="zh-TW" sz="2000" kern="1200" dirty="0"/>
        </a:p>
        <a:p>
          <a:pPr marL="228600" lvl="1" indent="-228600" algn="l" defTabSz="889000" rtl="0">
            <a:lnSpc>
              <a:spcPct val="90000"/>
            </a:lnSpc>
            <a:spcBef>
              <a:spcPct val="0"/>
            </a:spcBef>
            <a:spcAft>
              <a:spcPct val="15000"/>
            </a:spcAft>
            <a:buChar char="••"/>
          </a:pPr>
          <a:r>
            <a:rPr lang="en-US" sz="2000" kern="1200" dirty="0" smtClean="0"/>
            <a:t>a validated non-invasive measure of endothelial function</a:t>
          </a:r>
          <a:endParaRPr lang="zh-TW" sz="2000" kern="1200" dirty="0"/>
        </a:p>
        <a:p>
          <a:pPr marL="228600" lvl="1" indent="-228600" algn="l" defTabSz="889000" rtl="0">
            <a:lnSpc>
              <a:spcPct val="90000"/>
            </a:lnSpc>
            <a:spcBef>
              <a:spcPct val="0"/>
            </a:spcBef>
            <a:spcAft>
              <a:spcPct val="15000"/>
            </a:spcAft>
            <a:buChar char="••"/>
          </a:pPr>
          <a:r>
            <a:rPr lang="en-US" sz="2000" kern="1200" dirty="0" smtClean="0"/>
            <a:t>Surrogate Marker for CHD</a:t>
          </a:r>
          <a:endParaRPr lang="zh-TW" sz="2000" kern="1200" dirty="0"/>
        </a:p>
        <a:p>
          <a:pPr marL="228600" lvl="1" indent="-228600" algn="l" defTabSz="889000" rtl="0">
            <a:lnSpc>
              <a:spcPct val="90000"/>
            </a:lnSpc>
            <a:spcBef>
              <a:spcPct val="0"/>
            </a:spcBef>
            <a:spcAft>
              <a:spcPct val="15000"/>
            </a:spcAft>
            <a:buChar char="••"/>
          </a:pPr>
          <a:r>
            <a:rPr lang="en-GB" sz="2000" kern="1200" dirty="0" smtClean="0"/>
            <a:t>measurement of changes up to 0.1mm in arterial diameter</a:t>
          </a:r>
          <a:endParaRPr lang="zh-TW" sz="2000" kern="1200" dirty="0"/>
        </a:p>
      </dsp:txBody>
      <dsp:txXfrm>
        <a:off x="3108960" y="309174"/>
        <a:ext cx="3737814" cy="1851253"/>
      </dsp:txXfrm>
    </dsp:sp>
    <dsp:sp modelId="{9AC6664A-698B-436D-86DB-CB9BDE477376}">
      <dsp:nvSpPr>
        <dsp:cNvPr id="0" name=""/>
        <dsp:cNvSpPr/>
      </dsp:nvSpPr>
      <dsp:spPr>
        <a:xfrm>
          <a:off x="0" y="632"/>
          <a:ext cx="3108960" cy="24683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Brachial flow-mediated dilation(FMD) </a:t>
          </a:r>
          <a:endParaRPr lang="zh-TW" sz="3500" kern="1200" dirty="0"/>
        </a:p>
      </dsp:txBody>
      <dsp:txXfrm>
        <a:off x="120494" y="121126"/>
        <a:ext cx="2867972" cy="2227349"/>
      </dsp:txXfrm>
    </dsp:sp>
    <dsp:sp modelId="{F71733A3-5F57-4A25-A6A5-E5131004F6C5}">
      <dsp:nvSpPr>
        <dsp:cNvPr id="0" name=""/>
        <dsp:cNvSpPr/>
      </dsp:nvSpPr>
      <dsp:spPr>
        <a:xfrm>
          <a:off x="3108960" y="2715804"/>
          <a:ext cx="4663440" cy="2468337"/>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smtClean="0"/>
            <a:t>subjects with overt vascular disease</a:t>
          </a:r>
          <a:endParaRPr lang="zh-TW" sz="2000" kern="1200" dirty="0"/>
        </a:p>
        <a:p>
          <a:pPr marL="228600" lvl="1" indent="-228600" algn="l" defTabSz="889000" rtl="0">
            <a:lnSpc>
              <a:spcPct val="90000"/>
            </a:lnSpc>
            <a:spcBef>
              <a:spcPct val="0"/>
            </a:spcBef>
            <a:spcAft>
              <a:spcPct val="15000"/>
            </a:spcAft>
            <a:buChar char="••"/>
          </a:pPr>
          <a:r>
            <a:rPr lang="en-GB" sz="2000" kern="1200" dirty="0" smtClean="0"/>
            <a:t>subjects with cardiovascular risk factors even in asymptomatic subjects</a:t>
          </a:r>
          <a:endParaRPr lang="zh-TW" sz="2000" kern="1200" dirty="0"/>
        </a:p>
        <a:p>
          <a:pPr marL="228600" lvl="1" indent="-228600" algn="l" defTabSz="889000" rtl="0">
            <a:lnSpc>
              <a:spcPct val="90000"/>
            </a:lnSpc>
            <a:spcBef>
              <a:spcPct val="0"/>
            </a:spcBef>
            <a:spcAft>
              <a:spcPct val="15000"/>
            </a:spcAft>
            <a:buChar char="••"/>
          </a:pPr>
          <a:r>
            <a:rPr lang="en-GB" sz="2000" kern="1200" dirty="0" smtClean="0"/>
            <a:t>diabetic patients </a:t>
          </a:r>
          <a:endParaRPr lang="zh-TW" sz="2000" kern="1200" dirty="0"/>
        </a:p>
      </dsp:txBody>
      <dsp:txXfrm>
        <a:off x="3108960" y="3024346"/>
        <a:ext cx="3737814" cy="1851253"/>
      </dsp:txXfrm>
    </dsp:sp>
    <dsp:sp modelId="{77155F8F-20B2-4F4C-ADA7-710AA2F9324A}">
      <dsp:nvSpPr>
        <dsp:cNvPr id="0" name=""/>
        <dsp:cNvSpPr/>
      </dsp:nvSpPr>
      <dsp:spPr>
        <a:xfrm>
          <a:off x="0" y="2715804"/>
          <a:ext cx="3108960" cy="24683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GB" sz="3500" kern="1200" dirty="0" smtClean="0"/>
            <a:t>Impaired FMD :</a:t>
          </a:r>
          <a:endParaRPr lang="zh-TW" sz="3500" kern="1200" dirty="0"/>
        </a:p>
      </dsp:txBody>
      <dsp:txXfrm>
        <a:off x="120494" y="2836298"/>
        <a:ext cx="2867972" cy="22273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61003-D177-4966-8524-C57C032D7AC2}">
      <dsp:nvSpPr>
        <dsp:cNvPr id="0" name=""/>
        <dsp:cNvSpPr/>
      </dsp:nvSpPr>
      <dsp:spPr>
        <a:xfrm>
          <a:off x="0" y="0"/>
          <a:ext cx="3326769" cy="881377"/>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GB" sz="1300" b="1" kern="1200" dirty="0" smtClean="0">
              <a:solidFill>
                <a:schemeClr val="bg1"/>
              </a:solidFill>
              <a:effectLst>
                <a:outerShdw blurRad="38100" dist="38100" dir="2700000" algn="tl">
                  <a:srgbClr val="000000">
                    <a:alpha val="43137"/>
                  </a:srgbClr>
                </a:outerShdw>
              </a:effectLst>
            </a:rPr>
            <a:t>Dysfunction in NO production in the endothelial cells (e.g. deficiency of NOS co-factor) </a:t>
          </a:r>
          <a:endParaRPr lang="zh-TW" sz="1300" b="1" kern="1200" dirty="0">
            <a:solidFill>
              <a:schemeClr val="bg1"/>
            </a:solidFill>
            <a:effectLst>
              <a:outerShdw blurRad="38100" dist="38100" dir="2700000" algn="tl">
                <a:srgbClr val="000000">
                  <a:alpha val="43137"/>
                </a:srgbClr>
              </a:outerShdw>
            </a:effectLst>
          </a:endParaRPr>
        </a:p>
      </dsp:txBody>
      <dsp:txXfrm>
        <a:off x="25815" y="25815"/>
        <a:ext cx="2272572" cy="829747"/>
      </dsp:txXfrm>
    </dsp:sp>
    <dsp:sp modelId="{D789B82C-3CA8-4712-97DA-7091DA694BE2}">
      <dsp:nvSpPr>
        <dsp:cNvPr id="0" name=""/>
        <dsp:cNvSpPr/>
      </dsp:nvSpPr>
      <dsp:spPr>
        <a:xfrm>
          <a:off x="248427" y="1003791"/>
          <a:ext cx="3326769" cy="881377"/>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GB" sz="1300" b="1" kern="1200" dirty="0" smtClean="0">
              <a:solidFill>
                <a:schemeClr val="bg1"/>
              </a:solidFill>
              <a:effectLst>
                <a:outerShdw blurRad="38100" dist="38100" dir="2700000" algn="tl">
                  <a:srgbClr val="000000">
                    <a:alpha val="43137"/>
                  </a:srgbClr>
                </a:outerShdw>
              </a:effectLst>
            </a:rPr>
            <a:t>Over production of endogenous inhibitors of NOS</a:t>
          </a:r>
          <a:endParaRPr lang="zh-TW" sz="1300" b="1" kern="1200" dirty="0">
            <a:solidFill>
              <a:schemeClr val="bg1"/>
            </a:solidFill>
            <a:effectLst>
              <a:outerShdw blurRad="38100" dist="38100" dir="2700000" algn="tl">
                <a:srgbClr val="000000">
                  <a:alpha val="43137"/>
                </a:srgbClr>
              </a:outerShdw>
            </a:effectLst>
          </a:endParaRPr>
        </a:p>
      </dsp:txBody>
      <dsp:txXfrm>
        <a:off x="274242" y="1029606"/>
        <a:ext cx="2453816" cy="829747"/>
      </dsp:txXfrm>
    </dsp:sp>
    <dsp:sp modelId="{736365D2-8723-412E-B055-BE50A196C424}">
      <dsp:nvSpPr>
        <dsp:cNvPr id="0" name=""/>
        <dsp:cNvSpPr/>
      </dsp:nvSpPr>
      <dsp:spPr>
        <a:xfrm>
          <a:off x="496855" y="2007583"/>
          <a:ext cx="3326769" cy="881377"/>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GB" sz="1300" b="1" kern="1200" dirty="0" smtClean="0">
              <a:solidFill>
                <a:schemeClr val="bg1"/>
              </a:solidFill>
              <a:effectLst>
                <a:outerShdw blurRad="38100" dist="38100" dir="2700000" algn="tl">
                  <a:srgbClr val="000000">
                    <a:alpha val="43137"/>
                  </a:srgbClr>
                </a:outerShdw>
              </a:effectLst>
            </a:rPr>
            <a:t>Reduced NO bioavailability</a:t>
          </a:r>
          <a:endParaRPr lang="zh-TW" sz="1300" b="1" kern="1200" dirty="0">
            <a:solidFill>
              <a:schemeClr val="bg1"/>
            </a:solidFill>
            <a:effectLst>
              <a:outerShdw blurRad="38100" dist="38100" dir="2700000" algn="tl">
                <a:srgbClr val="000000">
                  <a:alpha val="43137"/>
                </a:srgbClr>
              </a:outerShdw>
            </a:effectLst>
          </a:endParaRPr>
        </a:p>
      </dsp:txBody>
      <dsp:txXfrm>
        <a:off x="522670" y="2033398"/>
        <a:ext cx="2453816" cy="829747"/>
      </dsp:txXfrm>
    </dsp:sp>
    <dsp:sp modelId="{9BC0EEAF-A809-48AD-82CE-EA6EBD5911B7}">
      <dsp:nvSpPr>
        <dsp:cNvPr id="0" name=""/>
        <dsp:cNvSpPr/>
      </dsp:nvSpPr>
      <dsp:spPr>
        <a:xfrm>
          <a:off x="745282" y="3011374"/>
          <a:ext cx="3326769" cy="881377"/>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GB" sz="1300" b="1" kern="1200" dirty="0" smtClean="0">
              <a:solidFill>
                <a:schemeClr val="bg1"/>
              </a:solidFill>
              <a:effectLst>
                <a:outerShdw blurRad="38100" dist="38100" dir="2700000" algn="tl">
                  <a:srgbClr val="000000">
                    <a:alpha val="43137"/>
                  </a:srgbClr>
                </a:outerShdw>
              </a:effectLst>
            </a:rPr>
            <a:t>VSMC insensitivity to NO</a:t>
          </a:r>
          <a:endParaRPr lang="zh-TW" sz="1300" b="1" kern="1200" dirty="0">
            <a:solidFill>
              <a:schemeClr val="bg1"/>
            </a:solidFill>
            <a:effectLst>
              <a:outerShdw blurRad="38100" dist="38100" dir="2700000" algn="tl">
                <a:srgbClr val="000000">
                  <a:alpha val="43137"/>
                </a:srgbClr>
              </a:outerShdw>
            </a:effectLst>
          </a:endParaRPr>
        </a:p>
      </dsp:txBody>
      <dsp:txXfrm>
        <a:off x="771097" y="3037189"/>
        <a:ext cx="2453816" cy="829747"/>
      </dsp:txXfrm>
    </dsp:sp>
    <dsp:sp modelId="{A602E2FB-993F-46B7-8844-ED2F7182237A}">
      <dsp:nvSpPr>
        <dsp:cNvPr id="0" name=""/>
        <dsp:cNvSpPr/>
      </dsp:nvSpPr>
      <dsp:spPr>
        <a:xfrm>
          <a:off x="993710" y="4015166"/>
          <a:ext cx="3326769" cy="881377"/>
        </a:xfrm>
        <a:prstGeom prst="roundRect">
          <a:avLst>
            <a:gd name="adj" fmla="val 10000"/>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GB" sz="1300" b="1" kern="1200" dirty="0" smtClean="0">
              <a:solidFill>
                <a:schemeClr val="bg1"/>
              </a:solidFill>
              <a:effectLst>
                <a:outerShdw blurRad="38100" dist="38100" dir="2700000" algn="tl">
                  <a:srgbClr val="000000">
                    <a:alpha val="43137"/>
                  </a:srgbClr>
                </a:outerShdw>
              </a:effectLst>
            </a:rPr>
            <a:t>Dysfunction of VSMC</a:t>
          </a:r>
          <a:endParaRPr lang="zh-TW" sz="1300" b="1" kern="1200" dirty="0">
            <a:solidFill>
              <a:schemeClr val="bg1"/>
            </a:solidFill>
            <a:effectLst>
              <a:outerShdw blurRad="38100" dist="38100" dir="2700000" algn="tl">
                <a:srgbClr val="000000">
                  <a:alpha val="43137"/>
                </a:srgbClr>
              </a:outerShdw>
            </a:effectLst>
          </a:endParaRPr>
        </a:p>
      </dsp:txBody>
      <dsp:txXfrm>
        <a:off x="1019525" y="4040981"/>
        <a:ext cx="2453816" cy="829747"/>
      </dsp:txXfrm>
    </dsp:sp>
    <dsp:sp modelId="{7BA56F16-64D2-4388-BD98-8DD37D6A08C6}">
      <dsp:nvSpPr>
        <dsp:cNvPr id="0" name=""/>
        <dsp:cNvSpPr/>
      </dsp:nvSpPr>
      <dsp:spPr>
        <a:xfrm>
          <a:off x="2753873" y="643895"/>
          <a:ext cx="572895" cy="572895"/>
        </a:xfrm>
        <a:prstGeom prst="downArrow">
          <a:avLst>
            <a:gd name="adj1" fmla="val 55000"/>
            <a:gd name="adj2" fmla="val 45000"/>
          </a:avLst>
        </a:prstGeom>
        <a:solidFill>
          <a:schemeClr val="accent1">
            <a:alpha val="90000"/>
            <a:tint val="40000"/>
            <a:hueOff val="0"/>
            <a:satOff val="0"/>
            <a:lumOff val="0"/>
            <a:alphaOff val="0"/>
          </a:schemeClr>
        </a:solidFill>
        <a:ln w="12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TW" altLang="en-US" sz="2600" kern="1200"/>
        </a:p>
      </dsp:txBody>
      <dsp:txXfrm>
        <a:off x="2882774" y="643895"/>
        <a:ext cx="315093" cy="431103"/>
      </dsp:txXfrm>
    </dsp:sp>
    <dsp:sp modelId="{080B79A3-B7E2-41B0-8F83-36F3DEB4617B}">
      <dsp:nvSpPr>
        <dsp:cNvPr id="0" name=""/>
        <dsp:cNvSpPr/>
      </dsp:nvSpPr>
      <dsp:spPr>
        <a:xfrm>
          <a:off x="3002301" y="1647687"/>
          <a:ext cx="572895" cy="572895"/>
        </a:xfrm>
        <a:prstGeom prst="downArrow">
          <a:avLst>
            <a:gd name="adj1" fmla="val 55000"/>
            <a:gd name="adj2" fmla="val 45000"/>
          </a:avLst>
        </a:prstGeom>
        <a:solidFill>
          <a:schemeClr val="accent1">
            <a:alpha val="90000"/>
            <a:tint val="40000"/>
            <a:hueOff val="0"/>
            <a:satOff val="0"/>
            <a:lumOff val="0"/>
            <a:alphaOff val="0"/>
          </a:schemeClr>
        </a:solidFill>
        <a:ln w="12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TW" altLang="en-US" sz="2600" kern="1200"/>
        </a:p>
      </dsp:txBody>
      <dsp:txXfrm>
        <a:off x="3131202" y="1647687"/>
        <a:ext cx="315093" cy="431103"/>
      </dsp:txXfrm>
    </dsp:sp>
    <dsp:sp modelId="{034EA1A1-9061-4214-9D87-4AB251EDAA22}">
      <dsp:nvSpPr>
        <dsp:cNvPr id="0" name=""/>
        <dsp:cNvSpPr/>
      </dsp:nvSpPr>
      <dsp:spPr>
        <a:xfrm>
          <a:off x="3250729" y="2636788"/>
          <a:ext cx="572895" cy="572895"/>
        </a:xfrm>
        <a:prstGeom prst="downArrow">
          <a:avLst>
            <a:gd name="adj1" fmla="val 55000"/>
            <a:gd name="adj2" fmla="val 45000"/>
          </a:avLst>
        </a:prstGeom>
        <a:solidFill>
          <a:schemeClr val="accent1">
            <a:alpha val="90000"/>
            <a:tint val="40000"/>
            <a:hueOff val="0"/>
            <a:satOff val="0"/>
            <a:lumOff val="0"/>
            <a:alphaOff val="0"/>
          </a:schemeClr>
        </a:solidFill>
        <a:ln w="12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TW" altLang="en-US" sz="2600" kern="1200"/>
        </a:p>
      </dsp:txBody>
      <dsp:txXfrm>
        <a:off x="3379630" y="2636788"/>
        <a:ext cx="315093" cy="431103"/>
      </dsp:txXfrm>
    </dsp:sp>
    <dsp:sp modelId="{C790A869-A030-40EB-B1C0-3D4567C1ABDB}">
      <dsp:nvSpPr>
        <dsp:cNvPr id="0" name=""/>
        <dsp:cNvSpPr/>
      </dsp:nvSpPr>
      <dsp:spPr>
        <a:xfrm>
          <a:off x="3499156" y="3650373"/>
          <a:ext cx="572895" cy="572895"/>
        </a:xfrm>
        <a:prstGeom prst="downArrow">
          <a:avLst>
            <a:gd name="adj1" fmla="val 55000"/>
            <a:gd name="adj2" fmla="val 45000"/>
          </a:avLst>
        </a:prstGeom>
        <a:solidFill>
          <a:schemeClr val="accent1">
            <a:alpha val="90000"/>
            <a:tint val="40000"/>
            <a:hueOff val="0"/>
            <a:satOff val="0"/>
            <a:lumOff val="0"/>
            <a:alphaOff val="0"/>
          </a:schemeClr>
        </a:solidFill>
        <a:ln w="12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zh-TW" altLang="en-US" sz="2600" kern="1200"/>
        </a:p>
      </dsp:txBody>
      <dsp:txXfrm>
        <a:off x="3628057" y="3650373"/>
        <a:ext cx="315093" cy="4311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48013-807C-4EAB-A8CC-73B811956E7D}">
      <dsp:nvSpPr>
        <dsp:cNvPr id="0" name=""/>
        <dsp:cNvSpPr/>
      </dsp:nvSpPr>
      <dsp:spPr>
        <a:xfrm>
          <a:off x="0" y="0"/>
          <a:ext cx="4752528" cy="9073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FMD was proposed as a new tests for evaluating endothelial function</a:t>
          </a:r>
          <a:endParaRPr lang="zh-TW" sz="2500" kern="1200" dirty="0"/>
        </a:p>
      </dsp:txBody>
      <dsp:txXfrm>
        <a:off x="0" y="0"/>
        <a:ext cx="4752528" cy="907300"/>
      </dsp:txXfrm>
    </dsp:sp>
    <dsp:sp modelId="{24FC2668-8A9F-4E04-A210-D2965B75EF54}">
      <dsp:nvSpPr>
        <dsp:cNvPr id="0" name=""/>
        <dsp:cNvSpPr/>
      </dsp:nvSpPr>
      <dsp:spPr>
        <a:xfrm>
          <a:off x="0" y="907300"/>
          <a:ext cx="1188132" cy="19053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Cost-effective, reproducible and standardization</a:t>
          </a:r>
          <a:endParaRPr lang="zh-TW" sz="1300" kern="1200" dirty="0"/>
        </a:p>
      </dsp:txBody>
      <dsp:txXfrm>
        <a:off x="0" y="907300"/>
        <a:ext cx="1188132" cy="1905331"/>
      </dsp:txXfrm>
    </dsp:sp>
    <dsp:sp modelId="{C5620150-9619-49AE-8F5E-A67DB099E245}">
      <dsp:nvSpPr>
        <dsp:cNvPr id="0" name=""/>
        <dsp:cNvSpPr/>
      </dsp:nvSpPr>
      <dsp:spPr>
        <a:xfrm>
          <a:off x="1188132" y="907300"/>
          <a:ext cx="1188132" cy="19053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Ability to predict risk and relationship to established tests of risk.</a:t>
          </a:r>
          <a:endParaRPr lang="zh-TW" sz="1300" kern="1200" dirty="0"/>
        </a:p>
      </dsp:txBody>
      <dsp:txXfrm>
        <a:off x="1188132" y="907300"/>
        <a:ext cx="1188132" cy="1905331"/>
      </dsp:txXfrm>
    </dsp:sp>
    <dsp:sp modelId="{9A64818A-9535-4E85-BA3E-B4F8B87C6EF9}">
      <dsp:nvSpPr>
        <dsp:cNvPr id="0" name=""/>
        <dsp:cNvSpPr/>
      </dsp:nvSpPr>
      <dsp:spPr>
        <a:xfrm>
          <a:off x="2376264" y="907300"/>
          <a:ext cx="1188132" cy="19053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Can identify individual patients </a:t>
          </a:r>
          <a:endParaRPr lang="zh-TW" sz="1300" kern="1200" dirty="0"/>
        </a:p>
        <a:p>
          <a:pPr marL="57150" lvl="1" indent="-57150" algn="ctr" defTabSz="444500" rtl="0">
            <a:lnSpc>
              <a:spcPct val="90000"/>
            </a:lnSpc>
            <a:spcBef>
              <a:spcPct val="0"/>
            </a:spcBef>
            <a:spcAft>
              <a:spcPct val="15000"/>
            </a:spcAft>
            <a:buChar char="••"/>
          </a:pPr>
          <a:r>
            <a:rPr lang="en-US" sz="1000" kern="1200" dirty="0" smtClean="0"/>
            <a:t>predict a reduction in the risk of clinical events.</a:t>
          </a:r>
          <a:endParaRPr lang="zh-TW" sz="1000" kern="1200" dirty="0"/>
        </a:p>
      </dsp:txBody>
      <dsp:txXfrm>
        <a:off x="2376264" y="907300"/>
        <a:ext cx="1188132" cy="1905331"/>
      </dsp:txXfrm>
    </dsp:sp>
    <dsp:sp modelId="{E22039D4-0B83-4E8E-A61B-A16FACE1DC6C}">
      <dsp:nvSpPr>
        <dsp:cNvPr id="0" name=""/>
        <dsp:cNvSpPr/>
      </dsp:nvSpPr>
      <dsp:spPr>
        <a:xfrm>
          <a:off x="3564395" y="907300"/>
          <a:ext cx="1188132" cy="190533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Useful as a screen for drug development.</a:t>
          </a:r>
          <a:endParaRPr lang="zh-TW" sz="1300" kern="1200" dirty="0"/>
        </a:p>
      </dsp:txBody>
      <dsp:txXfrm>
        <a:off x="3564395" y="907300"/>
        <a:ext cx="1188132" cy="1905331"/>
      </dsp:txXfrm>
    </dsp:sp>
    <dsp:sp modelId="{C07276AF-6FC2-4189-B549-E9F856FD87DF}">
      <dsp:nvSpPr>
        <dsp:cNvPr id="0" name=""/>
        <dsp:cNvSpPr/>
      </dsp:nvSpPr>
      <dsp:spPr>
        <a:xfrm>
          <a:off x="0" y="2812632"/>
          <a:ext cx="4752528" cy="21170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48013-807C-4EAB-A8CC-73B811956E7D}">
      <dsp:nvSpPr>
        <dsp:cNvPr id="0" name=""/>
        <dsp:cNvSpPr/>
      </dsp:nvSpPr>
      <dsp:spPr>
        <a:xfrm>
          <a:off x="0" y="0"/>
          <a:ext cx="8229600" cy="134874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smtClean="0"/>
            <a:t>FMD was proposed as a new tests for evaluating endothelial function (surrogate marker)</a:t>
          </a:r>
          <a:endParaRPr lang="zh-TW" sz="3100" kern="1200" dirty="0"/>
        </a:p>
      </dsp:txBody>
      <dsp:txXfrm>
        <a:off x="0" y="0"/>
        <a:ext cx="8229600" cy="1348740"/>
      </dsp:txXfrm>
    </dsp:sp>
    <dsp:sp modelId="{24FC2668-8A9F-4E04-A210-D2965B75EF54}">
      <dsp:nvSpPr>
        <dsp:cNvPr id="0" name=""/>
        <dsp:cNvSpPr/>
      </dsp:nvSpPr>
      <dsp:spPr>
        <a:xfrm>
          <a:off x="0" y="1348740"/>
          <a:ext cx="2057399" cy="28323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Cost-effective, reproducible and standardization</a:t>
          </a:r>
          <a:endParaRPr lang="zh-TW" sz="2200" kern="1200" dirty="0"/>
        </a:p>
      </dsp:txBody>
      <dsp:txXfrm>
        <a:off x="0" y="1348740"/>
        <a:ext cx="2057399" cy="2832354"/>
      </dsp:txXfrm>
    </dsp:sp>
    <dsp:sp modelId="{C5620150-9619-49AE-8F5E-A67DB099E245}">
      <dsp:nvSpPr>
        <dsp:cNvPr id="0" name=""/>
        <dsp:cNvSpPr/>
      </dsp:nvSpPr>
      <dsp:spPr>
        <a:xfrm>
          <a:off x="2057400" y="1348740"/>
          <a:ext cx="2057399" cy="28323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Ability to predict risk and relationship to established tests of risk.</a:t>
          </a:r>
          <a:endParaRPr lang="zh-TW" sz="2200" kern="1200" dirty="0"/>
        </a:p>
      </dsp:txBody>
      <dsp:txXfrm>
        <a:off x="2057400" y="1348740"/>
        <a:ext cx="2057399" cy="2832354"/>
      </dsp:txXfrm>
    </dsp:sp>
    <dsp:sp modelId="{9A64818A-9535-4E85-BA3E-B4F8B87C6EF9}">
      <dsp:nvSpPr>
        <dsp:cNvPr id="0" name=""/>
        <dsp:cNvSpPr/>
      </dsp:nvSpPr>
      <dsp:spPr>
        <a:xfrm>
          <a:off x="4114800" y="1348740"/>
          <a:ext cx="2057399" cy="28323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rtl="0">
            <a:lnSpc>
              <a:spcPct val="90000"/>
            </a:lnSpc>
            <a:spcBef>
              <a:spcPct val="0"/>
            </a:spcBef>
            <a:spcAft>
              <a:spcPct val="35000"/>
            </a:spcAft>
          </a:pPr>
          <a:r>
            <a:rPr lang="en-US" sz="2200" kern="1200" dirty="0" smtClean="0"/>
            <a:t>Can identify individual patients </a:t>
          </a:r>
          <a:endParaRPr lang="zh-TW" sz="2200" kern="1200" dirty="0"/>
        </a:p>
        <a:p>
          <a:pPr marL="171450" lvl="1" indent="-171450" algn="ctr" defTabSz="755650" rtl="0">
            <a:lnSpc>
              <a:spcPct val="90000"/>
            </a:lnSpc>
            <a:spcBef>
              <a:spcPct val="0"/>
            </a:spcBef>
            <a:spcAft>
              <a:spcPct val="15000"/>
            </a:spcAft>
            <a:buChar char="••"/>
          </a:pPr>
          <a:r>
            <a:rPr lang="en-US" sz="1700" kern="1200" dirty="0" smtClean="0"/>
            <a:t>predict a reduction in the risk of clinical events.</a:t>
          </a:r>
          <a:endParaRPr lang="zh-TW" sz="1700" kern="1200" dirty="0"/>
        </a:p>
      </dsp:txBody>
      <dsp:txXfrm>
        <a:off x="4114800" y="1348740"/>
        <a:ext cx="2057399" cy="2832354"/>
      </dsp:txXfrm>
    </dsp:sp>
    <dsp:sp modelId="{E22039D4-0B83-4E8E-A61B-A16FACE1DC6C}">
      <dsp:nvSpPr>
        <dsp:cNvPr id="0" name=""/>
        <dsp:cNvSpPr/>
      </dsp:nvSpPr>
      <dsp:spPr>
        <a:xfrm>
          <a:off x="6172199" y="1348740"/>
          <a:ext cx="2057399" cy="28323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Useful as a screen for drug development.</a:t>
          </a:r>
          <a:endParaRPr lang="zh-TW" sz="2200" kern="1200" dirty="0"/>
        </a:p>
      </dsp:txBody>
      <dsp:txXfrm>
        <a:off x="6172199" y="1348740"/>
        <a:ext cx="2057399" cy="2832354"/>
      </dsp:txXfrm>
    </dsp:sp>
    <dsp:sp modelId="{C07276AF-6FC2-4189-B549-E9F856FD87DF}">
      <dsp:nvSpPr>
        <dsp:cNvPr id="0" name=""/>
        <dsp:cNvSpPr/>
      </dsp:nvSpPr>
      <dsp:spPr>
        <a:xfrm>
          <a:off x="0" y="4181094"/>
          <a:ext cx="8229600" cy="3147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0F7F8-6B44-448E-BFB4-615ED806507A}">
      <dsp:nvSpPr>
        <dsp:cNvPr id="0" name=""/>
        <dsp:cNvSpPr/>
      </dsp:nvSpPr>
      <dsp:spPr>
        <a:xfrm>
          <a:off x="0" y="38812"/>
          <a:ext cx="7772400" cy="720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l" defTabSz="1111250" rtl="0">
            <a:lnSpc>
              <a:spcPct val="90000"/>
            </a:lnSpc>
            <a:spcBef>
              <a:spcPct val="0"/>
            </a:spcBef>
            <a:spcAft>
              <a:spcPct val="35000"/>
            </a:spcAft>
          </a:pPr>
          <a:r>
            <a:rPr lang="en-US" sz="2500" kern="1200" dirty="0" smtClean="0"/>
            <a:t>Recruitment </a:t>
          </a:r>
          <a:endParaRPr lang="zh-TW" sz="2500" kern="1200" dirty="0"/>
        </a:p>
      </dsp:txBody>
      <dsp:txXfrm>
        <a:off x="0" y="38812"/>
        <a:ext cx="7772400" cy="720000"/>
      </dsp:txXfrm>
    </dsp:sp>
    <dsp:sp modelId="{CB48672C-465E-4E82-8FF5-123A7158D744}">
      <dsp:nvSpPr>
        <dsp:cNvPr id="0" name=""/>
        <dsp:cNvSpPr/>
      </dsp:nvSpPr>
      <dsp:spPr>
        <a:xfrm>
          <a:off x="0" y="758812"/>
          <a:ext cx="7772400" cy="3774375"/>
        </a:xfrm>
        <a:prstGeom prst="rect">
          <a:avLst/>
        </a:prstGeom>
        <a:blipFill dpi="0" rotWithShape="0">
          <a:blip xmlns:r="http://schemas.openxmlformats.org/officeDocument/2006/relationships" r:embed="rId1">
            <a:alphaModFix amt="35000"/>
          </a:blip>
          <a:srcRect/>
          <a:stretch>
            <a:fillRect/>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0" kern="1200" dirty="0" smtClean="0">
              <a:solidFill>
                <a:schemeClr val="tx1"/>
              </a:solidFill>
              <a:effectLst>
                <a:outerShdw blurRad="38100" dist="38100" dir="2700000" algn="tl">
                  <a:srgbClr val="000000">
                    <a:alpha val="43137"/>
                  </a:srgbClr>
                </a:outerShdw>
              </a:effectLst>
            </a:rPr>
            <a:t>Invite those relatives of diabetes patients whom follow up at the diabetic mellitus and endocrine clinic at the Prince of Wales Hospital</a:t>
          </a:r>
          <a:endParaRPr lang="zh-TW" sz="2500" b="0" kern="1200" dirty="0">
            <a:solidFill>
              <a:schemeClr val="tx1"/>
            </a:solidFill>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GB" sz="2500" b="0" kern="1200" dirty="0" smtClean="0">
              <a:solidFill>
                <a:schemeClr val="tx1"/>
              </a:solidFill>
              <a:effectLst>
                <a:outerShdw blurRad="38100" dist="38100" dir="2700000" algn="tl">
                  <a:srgbClr val="000000">
                    <a:alpha val="43137"/>
                  </a:srgbClr>
                </a:outerShdw>
              </a:effectLst>
            </a:rPr>
            <a:t>at least 40 years old (middle-aged Chinese)</a:t>
          </a:r>
          <a:endParaRPr lang="zh-TW" sz="2500" b="0" kern="1200" dirty="0">
            <a:solidFill>
              <a:schemeClr val="tx1"/>
            </a:solidFill>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GB" sz="2500" b="0" kern="1200" dirty="0" smtClean="0">
              <a:solidFill>
                <a:schemeClr val="tx1"/>
              </a:solidFill>
              <a:effectLst>
                <a:outerShdw blurRad="38100" dist="38100" dir="2700000" algn="tl">
                  <a:srgbClr val="000000">
                    <a:alpha val="43137"/>
                  </a:srgbClr>
                </a:outerShdw>
              </a:effectLst>
            </a:rPr>
            <a:t>No previous diagnosis for diabetes</a:t>
          </a:r>
          <a:endParaRPr lang="zh-TW" sz="2500" b="0" kern="1200" dirty="0">
            <a:solidFill>
              <a:schemeClr val="tx1"/>
            </a:solidFill>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GB" sz="2500" b="0" kern="1200" dirty="0" smtClean="0">
              <a:solidFill>
                <a:schemeClr val="tx1"/>
              </a:solidFill>
              <a:effectLst>
                <a:outerShdw blurRad="38100" dist="38100" dir="2700000" algn="tl">
                  <a:srgbClr val="000000">
                    <a:alpha val="43137"/>
                  </a:srgbClr>
                </a:outerShdw>
              </a:effectLst>
            </a:rPr>
            <a:t>No previous diagnosis for any cardiovascular disease </a:t>
          </a:r>
          <a:endParaRPr lang="zh-TW" sz="2500" b="0" kern="1200" dirty="0">
            <a:solidFill>
              <a:schemeClr val="tx1"/>
            </a:solidFill>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GB" sz="2500" b="0" kern="1200" dirty="0" smtClean="0">
              <a:solidFill>
                <a:schemeClr val="tx1"/>
              </a:solidFill>
              <a:effectLst>
                <a:outerShdw blurRad="38100" dist="38100" dir="2700000" algn="tl">
                  <a:srgbClr val="000000">
                    <a:alpha val="43137"/>
                  </a:srgbClr>
                </a:outerShdw>
              </a:effectLst>
            </a:rPr>
            <a:t>Not taking any kind of long-term medications except hypertensive drugs</a:t>
          </a:r>
          <a:endParaRPr lang="zh-TW" sz="2500" b="0" kern="1200" dirty="0">
            <a:solidFill>
              <a:schemeClr val="tx1"/>
            </a:solidFill>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endParaRPr lang="zh-TW" sz="2500" kern="1200" dirty="0"/>
        </a:p>
      </dsp:txBody>
      <dsp:txXfrm>
        <a:off x="0" y="758812"/>
        <a:ext cx="7772400" cy="3774375"/>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charset="0"/>
                <a:ea typeface="新細明體" charset="0"/>
                <a:cs typeface="新細明體" charset="0"/>
              </a:defRPr>
            </a:lvl1pPr>
          </a:lstStyle>
          <a:p>
            <a:pPr>
              <a:defRPr/>
            </a:pPr>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defRPr>
            </a:lvl1pPr>
          </a:lstStyle>
          <a:p>
            <a:fld id="{AB9F654D-DA5B-4D9E-9FDD-80BFDA1D29C1}" type="datetimeFigureOut">
              <a:rPr lang="zh-TW" altLang="en-US"/>
              <a:pPr/>
              <a:t>2015/10/13</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endParaRPr lang="zh-TW"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charset="0"/>
                <a:ea typeface="新細明體" charset="0"/>
                <a:cs typeface="新細明體" charset="0"/>
              </a:defRPr>
            </a:lvl1pPr>
          </a:lstStyle>
          <a:p>
            <a:pPr>
              <a:defRPr/>
            </a:pPr>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defRPr>
            </a:lvl1pPr>
          </a:lstStyle>
          <a:p>
            <a:fld id="{5A88334A-D1B6-4C4F-A4F5-3C2E6E09153E}" type="slidenum">
              <a:rPr lang="zh-TW" altLang="en-US"/>
              <a:pPr/>
              <a:t>‹#›</a:t>
            </a:fld>
            <a:endParaRPr lang="zh-TW" altLang="en-US"/>
          </a:p>
        </p:txBody>
      </p:sp>
    </p:spTree>
    <p:extLst>
      <p:ext uri="{BB962C8B-B14F-4D97-AF65-F5344CB8AC3E}">
        <p14:creationId xmlns:p14="http://schemas.microsoft.com/office/powerpoint/2010/main" val="265343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新細明體" charset="0"/>
      </a:defRPr>
    </a:lvl1pPr>
    <a:lvl2pPr marL="457200" algn="l" rtl="0" eaLnBrk="0" fontAlgn="base" hangingPunct="0">
      <a:spcBef>
        <a:spcPct val="30000"/>
      </a:spcBef>
      <a:spcAft>
        <a:spcPct val="0"/>
      </a:spcAft>
      <a:defRPr sz="1200" kern="1200">
        <a:solidFill>
          <a:schemeClr val="tx1"/>
        </a:solidFill>
        <a:latin typeface="+mn-lt"/>
        <a:ea typeface="+mn-ea"/>
        <a:cs typeface="新細明體" charset="0"/>
      </a:defRPr>
    </a:lvl2pPr>
    <a:lvl3pPr marL="914400" algn="l" rtl="0" eaLnBrk="0" fontAlgn="base" hangingPunct="0">
      <a:spcBef>
        <a:spcPct val="30000"/>
      </a:spcBef>
      <a:spcAft>
        <a:spcPct val="0"/>
      </a:spcAft>
      <a:defRPr sz="1200" kern="1200">
        <a:solidFill>
          <a:schemeClr val="tx1"/>
        </a:solidFill>
        <a:latin typeface="+mn-lt"/>
        <a:ea typeface="+mn-ea"/>
        <a:cs typeface="新細明體" charset="0"/>
      </a:defRPr>
    </a:lvl3pPr>
    <a:lvl4pPr marL="1371600" algn="l" rtl="0" eaLnBrk="0" fontAlgn="base" hangingPunct="0">
      <a:spcBef>
        <a:spcPct val="30000"/>
      </a:spcBef>
      <a:spcAft>
        <a:spcPct val="0"/>
      </a:spcAft>
      <a:defRPr sz="1200" kern="1200">
        <a:solidFill>
          <a:schemeClr val="tx1"/>
        </a:solidFill>
        <a:latin typeface="+mn-lt"/>
        <a:ea typeface="+mn-ea"/>
        <a:cs typeface="新細明體" charset="0"/>
      </a:defRPr>
    </a:lvl4pPr>
    <a:lvl5pPr marL="1828800" algn="l" rtl="0" eaLnBrk="0" fontAlgn="base" hangingPunct="0">
      <a:spcBef>
        <a:spcPct val="30000"/>
      </a:spcBef>
      <a:spcAft>
        <a:spcPct val="0"/>
      </a:spcAft>
      <a:defRPr sz="1200" kern="1200">
        <a:solidFill>
          <a:schemeClr val="tx1"/>
        </a:solidFill>
        <a:latin typeface="+mn-lt"/>
        <a:ea typeface="+mn-ea"/>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3" Type="http://schemas.openxmlformats.org/officeDocument/2006/relationships/hyperlink" Target="http://en.wikipedia.org/wiki/Anandamide" TargetMode="External"/><Relationship Id="rId18" Type="http://schemas.openxmlformats.org/officeDocument/2006/relationships/hyperlink" Target="http://en.wikipedia.org/wiki/Fasting" TargetMode="External"/><Relationship Id="rId26" Type="http://schemas.openxmlformats.org/officeDocument/2006/relationships/hyperlink" Target="http://en.wikipedia.org/wiki/Leptin#cite_note-Fantuzzi_2000-45" TargetMode="External"/><Relationship Id="rId39" Type="http://schemas.openxmlformats.org/officeDocument/2006/relationships/hyperlink" Target="http://en.wikipedia.org/wiki/Inflammation#Post-inflammatory_muscle_growth_and_repair" TargetMode="External"/><Relationship Id="rId21" Type="http://schemas.openxmlformats.org/officeDocument/2006/relationships/hyperlink" Target="http://en.wikipedia.org/wiki/Leptin#cite_note-8" TargetMode="External"/><Relationship Id="rId34" Type="http://schemas.openxmlformats.org/officeDocument/2006/relationships/hyperlink" Target="http://en.wikipedia.org/wiki/Leptin#cite_note-pmid9275075-48" TargetMode="External"/><Relationship Id="rId42" Type="http://schemas.openxmlformats.org/officeDocument/2006/relationships/hyperlink" Target="http://en.wikipedia.org/wiki/Hypertrophy" TargetMode="External"/><Relationship Id="rId47" Type="http://schemas.openxmlformats.org/officeDocument/2006/relationships/hyperlink" Target="http://en.wikipedia.org/wiki/Acipimox" TargetMode="External"/><Relationship Id="rId50" Type="http://schemas.openxmlformats.org/officeDocument/2006/relationships/hyperlink" Target="http://en.wikipedia.org/w/index.php?title=Leptin&amp;action=edit&amp;section=13" TargetMode="External"/><Relationship Id="rId55" Type="http://schemas.openxmlformats.org/officeDocument/2006/relationships/hyperlink" Target="http://en.wikipedia.org/wiki/Adipose" TargetMode="External"/><Relationship Id="rId63" Type="http://schemas.openxmlformats.org/officeDocument/2006/relationships/hyperlink" Target="http://en.wikipedia.org/wiki/Leptin#cite_note-59" TargetMode="External"/><Relationship Id="rId7" Type="http://schemas.openxmlformats.org/officeDocument/2006/relationships/hyperlink" Target="http://en.wikipedia.org/wiki/Metabolism" TargetMode="External"/><Relationship Id="rId2" Type="http://schemas.openxmlformats.org/officeDocument/2006/relationships/slide" Target="../slides/slide25.xml"/><Relationship Id="rId16" Type="http://schemas.openxmlformats.org/officeDocument/2006/relationships/hyperlink" Target="http://en.wikipedia.org/wiki/Cholecystokinin" TargetMode="External"/><Relationship Id="rId29" Type="http://schemas.openxmlformats.org/officeDocument/2006/relationships/hyperlink" Target="http://en.wikipedia.org/wiki/IL-6" TargetMode="External"/><Relationship Id="rId1" Type="http://schemas.openxmlformats.org/officeDocument/2006/relationships/notesMaster" Target="../notesMasters/notesMaster1.xml"/><Relationship Id="rId6" Type="http://schemas.openxmlformats.org/officeDocument/2006/relationships/hyperlink" Target="http://en.wikipedia.org/wiki/Appetite" TargetMode="External"/><Relationship Id="rId11" Type="http://schemas.openxmlformats.org/officeDocument/2006/relationships/hyperlink" Target="http://en.wikipedia.org/wiki/Leptin#cite_note-pmid8717050-2" TargetMode="External"/><Relationship Id="rId24" Type="http://schemas.openxmlformats.org/officeDocument/2006/relationships/hyperlink" Target="http://en.wikipedia.org/wiki/Inflammation" TargetMode="External"/><Relationship Id="rId32" Type="http://schemas.openxmlformats.org/officeDocument/2006/relationships/hyperlink" Target="http://en.wikipedia.org/wiki/Leptin#cite_note-pmid7589424-47" TargetMode="External"/><Relationship Id="rId37" Type="http://schemas.openxmlformats.org/officeDocument/2006/relationships/hyperlink" Target="http://en.wikipedia.org/wiki/Metabolic_syndrome" TargetMode="External"/><Relationship Id="rId40" Type="http://schemas.openxmlformats.org/officeDocument/2006/relationships/hyperlink" Target="http://en.wikipedia.org/wiki/Leptin#cite_note-pmid7585224-50" TargetMode="External"/><Relationship Id="rId45" Type="http://schemas.openxmlformats.org/officeDocument/2006/relationships/hyperlink" Target="http://en.wikipedia.org/wiki/Adipocytes" TargetMode="External"/><Relationship Id="rId53" Type="http://schemas.openxmlformats.org/officeDocument/2006/relationships/hyperlink" Target="http://en.wikipedia.org/wiki/Insulin_resistance" TargetMode="External"/><Relationship Id="rId58" Type="http://schemas.openxmlformats.org/officeDocument/2006/relationships/hyperlink" Target="http://en.wikipedia.org/wiki/Fructose" TargetMode="External"/><Relationship Id="rId66" Type="http://schemas.openxmlformats.org/officeDocument/2006/relationships/hyperlink" Target="http://en.wikipedia.org/wiki/Leptin#cite_note-pmid17339026-62" TargetMode="External"/><Relationship Id="rId5" Type="http://schemas.openxmlformats.org/officeDocument/2006/relationships/hyperlink" Target="http://en.wikipedia.org/wiki/Hormone" TargetMode="External"/><Relationship Id="rId15" Type="http://schemas.openxmlformats.org/officeDocument/2006/relationships/hyperlink" Target="http://en.wikipedia.org/wiki/%CE%91-MSH" TargetMode="External"/><Relationship Id="rId23" Type="http://schemas.openxmlformats.org/officeDocument/2006/relationships/hyperlink" Target="http://en.wikipedia.org/wiki/Leptin#cite_note-10" TargetMode="External"/><Relationship Id="rId28" Type="http://schemas.openxmlformats.org/officeDocument/2006/relationships/hyperlink" Target="http://en.wikipedia.org/wiki/Cytokines" TargetMode="External"/><Relationship Id="rId36" Type="http://schemas.openxmlformats.org/officeDocument/2006/relationships/hyperlink" Target="http://en.wikipedia.org/wiki/Hypertension" TargetMode="External"/><Relationship Id="rId49" Type="http://schemas.openxmlformats.org/officeDocument/2006/relationships/hyperlink" Target="http://en.wikipedia.org/wiki/Leptin#cite_note-pmid11022182-54" TargetMode="External"/><Relationship Id="rId57" Type="http://schemas.openxmlformats.org/officeDocument/2006/relationships/hyperlink" Target="http://en.wikipedia.org/wiki/Leptin#cite_note-56" TargetMode="External"/><Relationship Id="rId61" Type="http://schemas.openxmlformats.org/officeDocument/2006/relationships/hyperlink" Target="http://en.wikipedia.org/wiki/Leptin#cite_note-Pilon-35" TargetMode="External"/><Relationship Id="rId10" Type="http://schemas.openxmlformats.org/officeDocument/2006/relationships/hyperlink" Target="http://en.wikipedia.org/wiki/Chromosome_7" TargetMode="External"/><Relationship Id="rId19" Type="http://schemas.openxmlformats.org/officeDocument/2006/relationships/hyperlink" Target="http://en.wikipedia.org/wiki/Very-low-calorie_diet" TargetMode="External"/><Relationship Id="rId31" Type="http://schemas.openxmlformats.org/officeDocument/2006/relationships/hyperlink" Target="http://en.wikipedia.org/wiki/Leptin#cite_note-pmid9144295-0" TargetMode="External"/><Relationship Id="rId44" Type="http://schemas.openxmlformats.org/officeDocument/2006/relationships/hyperlink" Target="http://en.wikipedia.org/wiki/Leptin#cite_note-pmid8826983-52" TargetMode="External"/><Relationship Id="rId52" Type="http://schemas.openxmlformats.org/officeDocument/2006/relationships/hyperlink" Target="http://en.wikipedia.org/wiki/Type_2_diabetes" TargetMode="External"/><Relationship Id="rId60" Type="http://schemas.openxmlformats.org/officeDocument/2006/relationships/hyperlink" Target="http://en.wikipedia.org/wiki/Signal-to-noise_ratio" TargetMode="External"/><Relationship Id="rId65" Type="http://schemas.openxmlformats.org/officeDocument/2006/relationships/hyperlink" Target="http://en.wikipedia.org/wiki/Leptin#cite_note-pmid11723062-61" TargetMode="External"/><Relationship Id="rId4" Type="http://schemas.openxmlformats.org/officeDocument/2006/relationships/hyperlink" Target="http://en.wikipedia.org/wiki/Protein" TargetMode="External"/><Relationship Id="rId9" Type="http://schemas.openxmlformats.org/officeDocument/2006/relationships/hyperlink" Target="http://en.wikipedia.org/wiki/Leptin#cite_note-pmid16932309-1" TargetMode="External"/><Relationship Id="rId14" Type="http://schemas.openxmlformats.org/officeDocument/2006/relationships/hyperlink" Target="http://en.wikipedia.org/wiki/THC" TargetMode="External"/><Relationship Id="rId22" Type="http://schemas.openxmlformats.org/officeDocument/2006/relationships/hyperlink" Target="http://en.wikipedia.org/wiki/Leptin#cite_note-9" TargetMode="External"/><Relationship Id="rId27" Type="http://schemas.openxmlformats.org/officeDocument/2006/relationships/hyperlink" Target="http://en.wikipedia.org/wiki/Leptin#cite_note-Caldefie-Chezet_2001-46" TargetMode="External"/><Relationship Id="rId30" Type="http://schemas.openxmlformats.org/officeDocument/2006/relationships/hyperlink" Target="http://en.wikipedia.org/wiki/Protein_family" TargetMode="External"/><Relationship Id="rId35" Type="http://schemas.openxmlformats.org/officeDocument/2006/relationships/hyperlink" Target="http://en.wikipedia.org/wiki/Leptin#cite_note-pmid15724240-49" TargetMode="External"/><Relationship Id="rId43" Type="http://schemas.openxmlformats.org/officeDocument/2006/relationships/hyperlink" Target="http://en.wikipedia.org/wiki/Hyperplasia" TargetMode="External"/><Relationship Id="rId48" Type="http://schemas.openxmlformats.org/officeDocument/2006/relationships/hyperlink" Target="http://en.wikipedia.org/wiki/Lipolysis" TargetMode="External"/><Relationship Id="rId56" Type="http://schemas.openxmlformats.org/officeDocument/2006/relationships/hyperlink" Target="http://en.wikipedia.org/wiki/Lectin" TargetMode="External"/><Relationship Id="rId64" Type="http://schemas.openxmlformats.org/officeDocument/2006/relationships/hyperlink" Target="http://en.wikipedia.org/wiki/Leptin#cite_note-pmid17937601-60" TargetMode="External"/><Relationship Id="rId8" Type="http://schemas.openxmlformats.org/officeDocument/2006/relationships/hyperlink" Target="http://en.wikipedia.org/wiki/Adipose_derived_hormones" TargetMode="External"/><Relationship Id="rId51" Type="http://schemas.openxmlformats.org/officeDocument/2006/relationships/hyperlink" Target="http://en.wikipedia.org/wiki/Leptin#cite_note-pmid8532024-55" TargetMode="External"/><Relationship Id="rId3" Type="http://schemas.openxmlformats.org/officeDocument/2006/relationships/hyperlink" Target="http://en.wikipedia.org/wiki/Atomic_mass_unit" TargetMode="External"/><Relationship Id="rId12" Type="http://schemas.openxmlformats.org/officeDocument/2006/relationships/hyperlink" Target="http://en.wikipedia.org/wiki/Neuropeptide_Y" TargetMode="External"/><Relationship Id="rId17" Type="http://schemas.openxmlformats.org/officeDocument/2006/relationships/hyperlink" Target="http://en.wikipedia.org/wiki/PYY3-36" TargetMode="External"/><Relationship Id="rId25" Type="http://schemas.openxmlformats.org/officeDocument/2006/relationships/hyperlink" Target="http://en.wikipedia.org/wiki/Leptin#cite_note-pmid9732873-44" TargetMode="External"/><Relationship Id="rId33" Type="http://schemas.openxmlformats.org/officeDocument/2006/relationships/hyperlink" Target="http://en.wikipedia.org/wiki/Hypothalamic%E2%80%93pituitary%E2%80%93adrenal_axis" TargetMode="External"/><Relationship Id="rId38" Type="http://schemas.openxmlformats.org/officeDocument/2006/relationships/hyperlink" Target="http://en.wikipedia.org/wiki/Cardiovascular_disease" TargetMode="External"/><Relationship Id="rId46" Type="http://schemas.openxmlformats.org/officeDocument/2006/relationships/hyperlink" Target="http://en.wikipedia.org/wiki/Leptin#cite_note-pmid18617614-53" TargetMode="External"/><Relationship Id="rId59" Type="http://schemas.openxmlformats.org/officeDocument/2006/relationships/hyperlink" Target="http://en.wikipedia.org/wiki/Leptin#cite_note-57" TargetMode="External"/><Relationship Id="rId67" Type="http://schemas.openxmlformats.org/officeDocument/2006/relationships/hyperlink" Target="http://en.wikipedia.org/wiki/Leptin#cite_note-63" TargetMode="External"/><Relationship Id="rId20" Type="http://schemas.openxmlformats.org/officeDocument/2006/relationships/hyperlink" Target="http://en.wikipedia.org/wiki/Leptin#cite_note-7" TargetMode="External"/><Relationship Id="rId41" Type="http://schemas.openxmlformats.org/officeDocument/2006/relationships/hyperlink" Target="http://en.wikipedia.org/wiki/Leptin#cite_note-51" TargetMode="External"/><Relationship Id="rId54" Type="http://schemas.openxmlformats.org/officeDocument/2006/relationships/hyperlink" Target="http://en.wikipedia.org/wiki/Insulin" TargetMode="External"/><Relationship Id="rId62" Type="http://schemas.openxmlformats.org/officeDocument/2006/relationships/hyperlink" Target="http://en.wikipedia.org/wiki/Leptin#cite_note-5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My focus of imaging tools is US and MRI because…..</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D146A291-2249-4DD7-A9EB-F37F00AA3324}" type="slidenum">
              <a:rPr kumimoji="0" lang="zh-TW" altLang="en-US" sz="1200">
                <a:latin typeface="Calibri" pitchFamily="34" charset="0"/>
              </a:rPr>
              <a:pPr eaLnBrk="1" hangingPunct="1"/>
              <a:t>6</a:t>
            </a:fld>
            <a:endParaRPr kumimoji="0" lang="zh-TW" alt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98C7D9CC-A028-43E2-A1C3-19CD4059C928}" type="slidenum">
              <a:rPr kumimoji="0" lang="zh-TW" altLang="en-US" sz="1200">
                <a:latin typeface="Calibri" pitchFamily="34" charset="0"/>
              </a:rPr>
              <a:pPr eaLnBrk="1" hangingPunct="1"/>
              <a:t>22</a:t>
            </a:fld>
            <a:endParaRPr kumimoji="0" lang="zh-TW" alt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Age and obesity is a matter</a:t>
            </a:r>
          </a:p>
          <a:p>
            <a:r>
              <a:rPr lang="en-US" altLang="zh-TW" smtClean="0"/>
              <a:t>Structural changes and functional changes correlated well and quantified by US well</a:t>
            </a:r>
            <a:endParaRPr lang="zh-TW" altLang="en-US"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908E4A95-0761-4940-BB8F-3087A99C8F36}" type="slidenum">
              <a:rPr kumimoji="0" lang="zh-TW" altLang="en-US" sz="1200">
                <a:latin typeface="Calibri" pitchFamily="34" charset="0"/>
              </a:rPr>
              <a:pPr eaLnBrk="1" hangingPunct="1"/>
              <a:t>24</a:t>
            </a:fld>
            <a:endParaRPr kumimoji="0" lang="zh-TW" alt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zh-TW" sz="500" b="1" smtClean="0"/>
              <a:t>Leptin</a:t>
            </a:r>
            <a:r>
              <a:rPr lang="en-US" altLang="zh-TW" sz="500" smtClean="0"/>
              <a:t> (Greek </a:t>
            </a:r>
            <a:r>
              <a:rPr lang="en-US" altLang="zh-TW" sz="500" i="1" smtClean="0"/>
              <a:t>leptos</a:t>
            </a:r>
            <a:r>
              <a:rPr lang="en-US" altLang="zh-TW" sz="500" smtClean="0"/>
              <a:t> meaning thin) is a 16 </a:t>
            </a:r>
            <a:r>
              <a:rPr lang="en-US" altLang="zh-TW" sz="500" smtClean="0">
                <a:hlinkClick r:id="rId3" tooltip="Atomic mass unit"/>
              </a:rPr>
              <a:t>kDa</a:t>
            </a:r>
            <a:r>
              <a:rPr lang="en-US" altLang="zh-TW" sz="500" smtClean="0"/>
              <a:t> </a:t>
            </a:r>
            <a:r>
              <a:rPr lang="en-US" altLang="zh-TW" sz="500" smtClean="0">
                <a:hlinkClick r:id="rId4" tooltip="Protein"/>
              </a:rPr>
              <a:t>protein</a:t>
            </a:r>
            <a:r>
              <a:rPr lang="en-US" altLang="zh-TW" sz="500" smtClean="0"/>
              <a:t> </a:t>
            </a:r>
            <a:r>
              <a:rPr lang="en-US" altLang="zh-TW" sz="500" smtClean="0">
                <a:hlinkClick r:id="rId5" tooltip="Hormone"/>
              </a:rPr>
              <a:t>hormone</a:t>
            </a:r>
            <a:r>
              <a:rPr lang="en-US" altLang="zh-TW" sz="500" smtClean="0"/>
              <a:t> that plays a key role in regulating energy intake and energy expenditure, including </a:t>
            </a:r>
            <a:r>
              <a:rPr lang="en-US" altLang="zh-TW" sz="500" smtClean="0">
                <a:hlinkClick r:id="rId6" tooltip="Appetite"/>
              </a:rPr>
              <a:t>appetite</a:t>
            </a:r>
            <a:r>
              <a:rPr lang="en-US" altLang="zh-TW" sz="500" smtClean="0"/>
              <a:t> and </a:t>
            </a:r>
            <a:r>
              <a:rPr lang="en-US" altLang="zh-TW" sz="500" smtClean="0">
                <a:hlinkClick r:id="rId7" tooltip="Metabolism"/>
              </a:rPr>
              <a:t>metabolism</a:t>
            </a:r>
            <a:r>
              <a:rPr lang="en-US" altLang="zh-TW" sz="500" smtClean="0"/>
              <a:t>. It is one of the most important </a:t>
            </a:r>
            <a:r>
              <a:rPr lang="en-US" altLang="zh-TW" sz="500" smtClean="0">
                <a:hlinkClick r:id="rId8" tooltip="Adipose derived hormones"/>
              </a:rPr>
              <a:t>adipose derived hormones</a:t>
            </a:r>
            <a:r>
              <a:rPr lang="en-US" altLang="zh-TW" sz="500" smtClean="0"/>
              <a:t>.</a:t>
            </a:r>
            <a:r>
              <a:rPr lang="en-US" altLang="zh-TW" sz="500" baseline="30000" smtClean="0">
                <a:hlinkClick r:id="rId9"/>
              </a:rPr>
              <a:t>[2]</a:t>
            </a:r>
            <a:r>
              <a:rPr lang="en-US" altLang="zh-TW" sz="500" smtClean="0"/>
              <a:t> The </a:t>
            </a:r>
            <a:r>
              <a:rPr lang="en-US" altLang="zh-TW" sz="500" i="1" smtClean="0"/>
              <a:t>Ob(Lep)</a:t>
            </a:r>
            <a:r>
              <a:rPr lang="en-US" altLang="zh-TW" sz="500" smtClean="0"/>
              <a:t> gene (Ob for obese, Lep for leptin) is located on </a:t>
            </a:r>
            <a:r>
              <a:rPr lang="en-US" altLang="zh-TW" sz="500" smtClean="0">
                <a:hlinkClick r:id="rId10" tooltip="Chromosome 7"/>
              </a:rPr>
              <a:t>chromosome 7</a:t>
            </a:r>
            <a:r>
              <a:rPr lang="en-US" altLang="zh-TW" sz="500" smtClean="0"/>
              <a:t> in humans.</a:t>
            </a:r>
            <a:r>
              <a:rPr lang="en-US" altLang="zh-TW" sz="500" baseline="30000" smtClean="0">
                <a:hlinkClick r:id="rId11"/>
              </a:rPr>
              <a:t>[3]</a:t>
            </a:r>
            <a:endParaRPr lang="en-US" altLang="zh-TW" sz="500" baseline="30000" smtClean="0"/>
          </a:p>
          <a:p>
            <a:pPr>
              <a:lnSpc>
                <a:spcPct val="80000"/>
              </a:lnSpc>
            </a:pPr>
            <a:r>
              <a:rPr lang="en-US" altLang="zh-TW" sz="500" b="1" smtClean="0"/>
              <a:t>Function</a:t>
            </a:r>
          </a:p>
          <a:p>
            <a:pPr>
              <a:lnSpc>
                <a:spcPct val="80000"/>
              </a:lnSpc>
            </a:pPr>
            <a:r>
              <a:rPr lang="en-US" altLang="zh-TW" sz="500" smtClean="0"/>
              <a:t>Leptin acts on receptors in the hypothalamus of the brain where it inhibits appetite by (1) counteracting the effects of </a:t>
            </a:r>
            <a:r>
              <a:rPr lang="en-US" altLang="zh-TW" sz="500" smtClean="0">
                <a:hlinkClick r:id="rId12" tooltip="Neuropeptide Y"/>
              </a:rPr>
              <a:t>neuropeptide Y</a:t>
            </a:r>
            <a:r>
              <a:rPr lang="en-US" altLang="zh-TW" sz="500" smtClean="0"/>
              <a:t> (a potent feeding stimulant secreted by cells in the gut and in the hypothalamus); (2) counteracting the effects of </a:t>
            </a:r>
            <a:r>
              <a:rPr lang="en-US" altLang="zh-TW" sz="500" smtClean="0">
                <a:hlinkClick r:id="rId13" tooltip="Anandamide"/>
              </a:rPr>
              <a:t>anandamide</a:t>
            </a:r>
            <a:r>
              <a:rPr lang="en-US" altLang="zh-TW" sz="500" smtClean="0"/>
              <a:t> (another potent feeding stimulant that binds to the same receptors as </a:t>
            </a:r>
            <a:r>
              <a:rPr lang="en-US" altLang="zh-TW" sz="500" smtClean="0">
                <a:hlinkClick r:id="rId14" tooltip="THC"/>
              </a:rPr>
              <a:t>THC</a:t>
            </a:r>
            <a:r>
              <a:rPr lang="en-US" altLang="zh-TW" sz="500" smtClean="0"/>
              <a:t>), and (3) promoting the synthesis of </a:t>
            </a:r>
            <a:r>
              <a:rPr lang="en-US" altLang="zh-TW" sz="500" smtClean="0">
                <a:hlinkClick r:id="rId15" tooltip="Α-MSH"/>
              </a:rPr>
              <a:t>α-MSH</a:t>
            </a:r>
            <a:r>
              <a:rPr lang="en-US" altLang="zh-TW" sz="500" smtClean="0"/>
              <a:t>, an appetite suppressant. This appetite inhibition is long-term, in contrast to the rapid inhibition of eating by </a:t>
            </a:r>
            <a:r>
              <a:rPr lang="en-US" altLang="zh-TW" sz="500" smtClean="0">
                <a:hlinkClick r:id="rId16" tooltip="Cholecystokinin"/>
              </a:rPr>
              <a:t>cholecystokinin</a:t>
            </a:r>
            <a:r>
              <a:rPr lang="en-US" altLang="zh-TW" sz="500" smtClean="0"/>
              <a:t> (CCK) and the slower suppression of hunger between meals mediated by </a:t>
            </a:r>
            <a:r>
              <a:rPr lang="en-US" altLang="zh-TW" sz="500" smtClean="0">
                <a:hlinkClick r:id="rId17" tooltip="PYY3-36"/>
              </a:rPr>
              <a:t>PYY3-36</a:t>
            </a:r>
            <a:r>
              <a:rPr lang="en-US" altLang="zh-TW" sz="500" smtClean="0"/>
              <a:t>. The absence of leptin (or its receptor) leads to uncontrolled food intake and resulting obesity. Several studies have shown that </a:t>
            </a:r>
            <a:r>
              <a:rPr lang="en-US" altLang="zh-TW" sz="500" smtClean="0">
                <a:hlinkClick r:id="rId18" tooltip="Fasting"/>
              </a:rPr>
              <a:t>fasting</a:t>
            </a:r>
            <a:r>
              <a:rPr lang="en-US" altLang="zh-TW" sz="500" smtClean="0"/>
              <a:t> or following a </a:t>
            </a:r>
            <a:r>
              <a:rPr lang="en-US" altLang="zh-TW" sz="500" smtClean="0">
                <a:hlinkClick r:id="rId19" tooltip="Very-low-calorie diet"/>
              </a:rPr>
              <a:t>very-low-calorie diet</a:t>
            </a:r>
            <a:r>
              <a:rPr lang="en-US" altLang="zh-TW" sz="500" smtClean="0"/>
              <a:t> (VLCD) lowers leptin levels.</a:t>
            </a:r>
            <a:r>
              <a:rPr lang="en-US" altLang="zh-TW" sz="500" baseline="30000" smtClean="0">
                <a:hlinkClick r:id="rId20"/>
              </a:rPr>
              <a:t>[8]</a:t>
            </a:r>
            <a:r>
              <a:rPr lang="en-US" altLang="zh-TW" sz="500" smtClean="0"/>
              <a:t> It might be that, in the short-term, leptin is an indicator of energy balance. This system is more sensitive to starvation than to overfeeding; leptin levels change more when food intake decreases than when it increases.</a:t>
            </a:r>
            <a:r>
              <a:rPr lang="en-US" altLang="zh-TW" sz="500" baseline="30000" smtClean="0">
                <a:hlinkClick r:id="rId21"/>
              </a:rPr>
              <a:t>[9]</a:t>
            </a:r>
            <a:r>
              <a:rPr lang="en-US" altLang="zh-TW" sz="500" smtClean="0"/>
              <a:t> It might be that the dynamics of leptin due to an acute change in energy balance are related to appetite and eventually to food intake. Although this is a new hypothesis, there are already some data that support it.</a:t>
            </a:r>
            <a:r>
              <a:rPr lang="en-US" altLang="zh-TW" sz="500" baseline="30000" smtClean="0">
                <a:hlinkClick r:id="rId22"/>
              </a:rPr>
              <a:t>[10]</a:t>
            </a:r>
            <a:r>
              <a:rPr lang="en-US" altLang="zh-TW" sz="500" baseline="30000" smtClean="0">
                <a:hlinkClick r:id="rId23"/>
              </a:rPr>
              <a:t>[11]</a:t>
            </a:r>
            <a:endParaRPr lang="en-US" altLang="zh-TW" sz="500" baseline="30000" smtClean="0"/>
          </a:p>
          <a:p>
            <a:pPr>
              <a:lnSpc>
                <a:spcPct val="80000"/>
              </a:lnSpc>
            </a:pPr>
            <a:endParaRPr lang="en-US" altLang="zh-TW" sz="500" baseline="30000" smtClean="0"/>
          </a:p>
          <a:p>
            <a:pPr>
              <a:lnSpc>
                <a:spcPct val="80000"/>
              </a:lnSpc>
            </a:pPr>
            <a:r>
              <a:rPr lang="en-US" altLang="zh-TW" sz="500" b="1" smtClean="0"/>
              <a:t>Inflammatory marker</a:t>
            </a:r>
          </a:p>
          <a:p>
            <a:pPr>
              <a:lnSpc>
                <a:spcPct val="80000"/>
              </a:lnSpc>
            </a:pPr>
            <a:r>
              <a:rPr lang="en-US" altLang="zh-TW" sz="500" smtClean="0"/>
              <a:t>Factors that acutely affect leptin levels are also factors that influence other markers of inflammation, e.g., testosterone, sleep, emotional stress, caloric restriction, and body fat levels. While it is well-established that leptin is involved in the regulation of the </a:t>
            </a:r>
            <a:r>
              <a:rPr lang="en-US" altLang="zh-TW" sz="500" smtClean="0">
                <a:hlinkClick r:id="rId24" tooltip="Inflammation"/>
              </a:rPr>
              <a:t>inflammatory</a:t>
            </a:r>
            <a:r>
              <a:rPr lang="en-US" altLang="zh-TW" sz="500" smtClean="0"/>
              <a:t> response,</a:t>
            </a:r>
            <a:r>
              <a:rPr lang="en-US" altLang="zh-TW" sz="500" baseline="30000" smtClean="0">
                <a:hlinkClick r:id="rId25"/>
              </a:rPr>
              <a:t>[45]</a:t>
            </a:r>
            <a:r>
              <a:rPr lang="en-US" altLang="zh-TW" sz="500" baseline="30000" smtClean="0">
                <a:hlinkClick r:id="rId26"/>
              </a:rPr>
              <a:t>[46]</a:t>
            </a:r>
            <a:r>
              <a:rPr lang="en-US" altLang="zh-TW" sz="500" baseline="30000" smtClean="0">
                <a:hlinkClick r:id="rId27"/>
              </a:rPr>
              <a:t>[47]</a:t>
            </a:r>
            <a:r>
              <a:rPr lang="en-US" altLang="zh-TW" sz="500" smtClean="0"/>
              <a:t> it has been further theorized that leptin's role as an inflammatory marker is to respond specifically to adipose-derived inflammatory </a:t>
            </a:r>
            <a:r>
              <a:rPr lang="en-US" altLang="zh-TW" sz="500" smtClean="0">
                <a:hlinkClick r:id="rId28" tooltip="Cytokines"/>
              </a:rPr>
              <a:t>cytokines</a:t>
            </a:r>
            <a:r>
              <a:rPr lang="en-US" altLang="zh-TW" sz="500" smtClean="0"/>
              <a:t>.</a:t>
            </a:r>
          </a:p>
          <a:p>
            <a:pPr>
              <a:lnSpc>
                <a:spcPct val="80000"/>
              </a:lnSpc>
            </a:pPr>
            <a:r>
              <a:rPr lang="en-US" altLang="zh-TW" sz="500" smtClean="0"/>
              <a:t>In terms of both structure and function, leptin resembles </a:t>
            </a:r>
            <a:r>
              <a:rPr lang="en-US" altLang="zh-TW" sz="500" smtClean="0">
                <a:hlinkClick r:id="rId29" tooltip="IL-6"/>
              </a:rPr>
              <a:t>IL-6</a:t>
            </a:r>
            <a:r>
              <a:rPr lang="en-US" altLang="zh-TW" sz="500" smtClean="0"/>
              <a:t> and is a member of the cytokine </a:t>
            </a:r>
            <a:r>
              <a:rPr lang="en-US" altLang="zh-TW" sz="500" smtClean="0">
                <a:hlinkClick r:id="rId30" tooltip="Protein family"/>
              </a:rPr>
              <a:t>superfamily</a:t>
            </a:r>
            <a:r>
              <a:rPr lang="en-US" altLang="zh-TW" sz="500" smtClean="0"/>
              <a:t>.</a:t>
            </a:r>
            <a:r>
              <a:rPr lang="en-US" altLang="zh-TW" sz="500" baseline="30000" smtClean="0">
                <a:hlinkClick r:id="rId31"/>
              </a:rPr>
              <a:t>[1]</a:t>
            </a:r>
            <a:r>
              <a:rPr lang="en-US" altLang="zh-TW" sz="500" baseline="30000" smtClean="0">
                <a:hlinkClick r:id="rId26"/>
              </a:rPr>
              <a:t>[46]</a:t>
            </a:r>
            <a:r>
              <a:rPr lang="en-US" altLang="zh-TW" sz="500" baseline="30000" smtClean="0">
                <a:hlinkClick r:id="rId32"/>
              </a:rPr>
              <a:t>[48]</a:t>
            </a:r>
            <a:r>
              <a:rPr lang="en-US" altLang="zh-TW" sz="500" smtClean="0"/>
              <a:t> Circulating leptin seems to effect the </a:t>
            </a:r>
            <a:r>
              <a:rPr lang="en-US" altLang="zh-TW" sz="500" smtClean="0">
                <a:hlinkClick r:id="rId33" tooltip="Hypothalamic–pituitary–adrenal axis"/>
              </a:rPr>
              <a:t>HPA axis</a:t>
            </a:r>
            <a:r>
              <a:rPr lang="en-US" altLang="zh-TW" sz="500" smtClean="0"/>
              <a:t>, suggesting a role for leptin in stress response.</a:t>
            </a:r>
            <a:r>
              <a:rPr lang="en-US" altLang="zh-TW" sz="500" baseline="30000" smtClean="0">
                <a:hlinkClick r:id="rId34"/>
              </a:rPr>
              <a:t>[49]</a:t>
            </a:r>
            <a:r>
              <a:rPr lang="en-US" altLang="zh-TW" sz="500" smtClean="0"/>
              <a:t> Elevated leptin concentrations are associated with elevated white blood cell counts in both men and women.</a:t>
            </a:r>
            <a:r>
              <a:rPr lang="en-US" altLang="zh-TW" sz="500" baseline="30000" smtClean="0">
                <a:hlinkClick r:id="rId35"/>
              </a:rPr>
              <a:t>[50]</a:t>
            </a:r>
            <a:endParaRPr lang="en-US" altLang="zh-TW" sz="500" smtClean="0"/>
          </a:p>
          <a:p>
            <a:pPr>
              <a:lnSpc>
                <a:spcPct val="80000"/>
              </a:lnSpc>
            </a:pPr>
            <a:r>
              <a:rPr lang="en-US" altLang="zh-TW" sz="500" smtClean="0"/>
              <a:t>Similar to what is observed in chronic inflammation, chronically-elevated leptin levels are associated with obesity, overeating, and inflammation-related diseases including </a:t>
            </a:r>
            <a:r>
              <a:rPr lang="en-US" altLang="zh-TW" sz="500" smtClean="0">
                <a:hlinkClick r:id="rId36" tooltip="Hypertension"/>
              </a:rPr>
              <a:t>hypertension</a:t>
            </a:r>
            <a:r>
              <a:rPr lang="en-US" altLang="zh-TW" sz="500" smtClean="0"/>
              <a:t>, </a:t>
            </a:r>
            <a:r>
              <a:rPr lang="en-US" altLang="zh-TW" sz="500" smtClean="0">
                <a:hlinkClick r:id="rId37" tooltip="Metabolic syndrome"/>
              </a:rPr>
              <a:t>metabolic syndrome</a:t>
            </a:r>
            <a:r>
              <a:rPr lang="en-US" altLang="zh-TW" sz="500" smtClean="0"/>
              <a:t>, and </a:t>
            </a:r>
            <a:r>
              <a:rPr lang="en-US" altLang="zh-TW" sz="500" smtClean="0">
                <a:hlinkClick r:id="rId38" tooltip="Cardiovascular disease"/>
              </a:rPr>
              <a:t>cardiovascular disease</a:t>
            </a:r>
            <a:r>
              <a:rPr lang="en-US" altLang="zh-TW" sz="500" smtClean="0"/>
              <a:t>. However, while leptin is associated with body fat mass, the size of individual fat cells, and the act of overeating, it is interesting that it is not affected by exercise (for comparison, </a:t>
            </a:r>
            <a:r>
              <a:rPr lang="en-US" altLang="zh-TW" sz="500" smtClean="0">
                <a:hlinkClick r:id="rId39" tooltip="Inflammation"/>
              </a:rPr>
              <a:t>IL-6 is released in response to muscular contractions</a:t>
            </a:r>
            <a:r>
              <a:rPr lang="en-US" altLang="zh-TW" sz="500" smtClean="0"/>
              <a:t>). Thus, it is speculated that leptin responds specifically to adipose-derived inflammation.</a:t>
            </a:r>
            <a:r>
              <a:rPr lang="en-US" altLang="zh-TW" sz="500" baseline="30000" smtClean="0">
                <a:hlinkClick r:id="rId40"/>
              </a:rPr>
              <a:t>[51]</a:t>
            </a:r>
            <a:r>
              <a:rPr lang="en-US" altLang="zh-TW" sz="500" smtClean="0"/>
              <a:t> Leptin is a pro-angiogenic, pro-inflammatory and mitogenic factor, the actions of which are reinforced through crosstalk with IL-1 family cytokines in cancer. </a:t>
            </a:r>
            <a:r>
              <a:rPr lang="en-US" altLang="zh-TW" sz="500" baseline="30000" smtClean="0">
                <a:hlinkClick r:id="rId41"/>
              </a:rPr>
              <a:t>[52]</a:t>
            </a:r>
            <a:endParaRPr lang="en-US" altLang="zh-TW" sz="500" smtClean="0"/>
          </a:p>
          <a:p>
            <a:pPr>
              <a:lnSpc>
                <a:spcPct val="80000"/>
              </a:lnSpc>
            </a:pPr>
            <a:r>
              <a:rPr lang="en-US" altLang="zh-TW" sz="500" smtClean="0"/>
              <a:t>Taken as such, increases in leptin levels (in response to caloric intake) function as an acute pro-inflammatory response mechanism to prevent excessive cellular stress induced by overeating. When high caloric intake overtaxes fat cells' ability to </a:t>
            </a:r>
            <a:r>
              <a:rPr lang="en-US" altLang="zh-TW" sz="500" smtClean="0">
                <a:hlinkClick r:id="rId42" tooltip="Hypertrophy"/>
              </a:rPr>
              <a:t>grow larger</a:t>
            </a:r>
            <a:r>
              <a:rPr lang="en-US" altLang="zh-TW" sz="500" smtClean="0"/>
              <a:t> or </a:t>
            </a:r>
            <a:r>
              <a:rPr lang="en-US" altLang="zh-TW" sz="500" smtClean="0">
                <a:hlinkClick r:id="rId43" tooltip="Hyperplasia"/>
              </a:rPr>
              <a:t>increase in number</a:t>
            </a:r>
            <a:r>
              <a:rPr lang="en-US" altLang="zh-TW" sz="500" smtClean="0"/>
              <a:t> in step with caloric intake, the ensuing stress response leads to inflammation at the cellular level and ectopic fat storage, i.e., the unhealthy storage of body fat within internal organs, arteries, and/or muscle. The insulin increase in response to the caloric load provokes a dose-dependent rise in leptin, an effect potentiated by high cortisol levels.</a:t>
            </a:r>
            <a:r>
              <a:rPr lang="en-US" altLang="zh-TW" sz="500" baseline="30000" smtClean="0">
                <a:hlinkClick r:id="rId44"/>
              </a:rPr>
              <a:t>[53]</a:t>
            </a:r>
            <a:r>
              <a:rPr lang="en-US" altLang="zh-TW" sz="500" smtClean="0"/>
              <a:t> (This insulin-leptin relationship is notably similar to insulin's effect on the increase of IL-6 gene expression and secretion from </a:t>
            </a:r>
            <a:r>
              <a:rPr lang="en-US" altLang="zh-TW" sz="500" smtClean="0">
                <a:hlinkClick r:id="rId45" tooltip="Adipocytes"/>
              </a:rPr>
              <a:t>preadipocytes</a:t>
            </a:r>
            <a:r>
              <a:rPr lang="en-US" altLang="zh-TW" sz="500" smtClean="0"/>
              <a:t> in a time- and dose-dependent manner.)</a:t>
            </a:r>
            <a:r>
              <a:rPr lang="en-US" altLang="zh-TW" sz="500" baseline="30000" smtClean="0">
                <a:hlinkClick r:id="rId46"/>
              </a:rPr>
              <a:t>[54]</a:t>
            </a:r>
            <a:r>
              <a:rPr lang="en-US" altLang="zh-TW" sz="500" smtClean="0"/>
              <a:t> Furthermore, plasma leptin concentrations have been observed to gradually increase when </a:t>
            </a:r>
            <a:r>
              <a:rPr lang="en-US" altLang="zh-TW" sz="500" smtClean="0">
                <a:hlinkClick r:id="rId47" tooltip="Acipimox"/>
              </a:rPr>
              <a:t>acipimox</a:t>
            </a:r>
            <a:r>
              <a:rPr lang="en-US" altLang="zh-TW" sz="500" smtClean="0"/>
              <a:t> is administered to prevent </a:t>
            </a:r>
            <a:r>
              <a:rPr lang="en-US" altLang="zh-TW" sz="500" smtClean="0">
                <a:hlinkClick r:id="rId48" tooltip="Lipolysis"/>
              </a:rPr>
              <a:t>lipolysis</a:t>
            </a:r>
            <a:r>
              <a:rPr lang="en-US" altLang="zh-TW" sz="500" smtClean="0"/>
              <a:t>, concurrent hypocaloric dieting and weight loss notwithstanding.</a:t>
            </a:r>
            <a:r>
              <a:rPr lang="en-US" altLang="zh-TW" sz="500" baseline="30000" smtClean="0">
                <a:hlinkClick r:id="rId49"/>
              </a:rPr>
              <a:t>[55]</a:t>
            </a:r>
            <a:r>
              <a:rPr lang="en-US" altLang="zh-TW" sz="500" smtClean="0"/>
              <a:t> Such findings appear to demonstrate that high caloric loads in excess of fat cells' storage rate capacities lead to stress responses that induce an increase in leptin, which then operates as an adipose-derived inflammation stopgap signaling for the cessation of food intake so as to prevent adipose-derived inflammation from reaching elevated levels. This response may then protect against the harmful process of ectopic fat storage, which perhaps explains the connection between chronically-elevated leptin levels and ectopic fat storage in obese individuals.</a:t>
            </a:r>
          </a:p>
          <a:p>
            <a:pPr>
              <a:lnSpc>
                <a:spcPct val="80000"/>
              </a:lnSpc>
            </a:pPr>
            <a:r>
              <a:rPr lang="en-US" altLang="zh-TW" sz="500" b="1" smtClean="0"/>
              <a:t>[</a:t>
            </a:r>
            <a:r>
              <a:rPr lang="en-US" altLang="zh-TW" sz="500" b="1" smtClean="0">
                <a:hlinkClick r:id="rId50" tooltip="Edit section: Obesity and leptin resistance"/>
              </a:rPr>
              <a:t>edit</a:t>
            </a:r>
            <a:r>
              <a:rPr lang="en-US" altLang="zh-TW" sz="500" b="1" smtClean="0"/>
              <a:t>] Obesity and leptin resistance</a:t>
            </a:r>
          </a:p>
          <a:p>
            <a:pPr>
              <a:lnSpc>
                <a:spcPct val="80000"/>
              </a:lnSpc>
            </a:pPr>
            <a:r>
              <a:rPr lang="en-US" altLang="zh-TW" sz="500" smtClean="0"/>
              <a:t>Although leptin is a circulating signal that reduces appetite, obese individuals generally exhibit an unusually high circulating concentration of leptin.</a:t>
            </a:r>
            <a:r>
              <a:rPr lang="en-US" altLang="zh-TW" sz="500" baseline="30000" smtClean="0">
                <a:hlinkClick r:id="rId51"/>
              </a:rPr>
              <a:t>[56]</a:t>
            </a:r>
            <a:r>
              <a:rPr lang="en-US" altLang="zh-TW" sz="500" smtClean="0"/>
              <a:t> These people are said to be resistant to the effects of leptin, in much the same way that people with </a:t>
            </a:r>
            <a:r>
              <a:rPr lang="en-US" altLang="zh-TW" sz="500" smtClean="0">
                <a:hlinkClick r:id="rId52" tooltip="Type 2 diabetes"/>
              </a:rPr>
              <a:t>type 2 diabetes</a:t>
            </a:r>
            <a:r>
              <a:rPr lang="en-US" altLang="zh-TW" sz="500" smtClean="0"/>
              <a:t> are </a:t>
            </a:r>
            <a:r>
              <a:rPr lang="en-US" altLang="zh-TW" sz="500" smtClean="0">
                <a:hlinkClick r:id="rId53" tooltip="Insulin resistance"/>
              </a:rPr>
              <a:t>resistant</a:t>
            </a:r>
            <a:r>
              <a:rPr lang="en-US" altLang="zh-TW" sz="500" smtClean="0"/>
              <a:t> to the effects of </a:t>
            </a:r>
            <a:r>
              <a:rPr lang="en-US" altLang="zh-TW" sz="500" smtClean="0">
                <a:hlinkClick r:id="rId54" tooltip="Insulin"/>
              </a:rPr>
              <a:t>insulin</a:t>
            </a:r>
            <a:r>
              <a:rPr lang="en-US" altLang="zh-TW" sz="500" smtClean="0"/>
              <a:t>. The high sustained concentrations of leptin from the enlarged </a:t>
            </a:r>
            <a:r>
              <a:rPr lang="en-US" altLang="zh-TW" sz="500" smtClean="0">
                <a:hlinkClick r:id="rId55" tooltip="Adipose"/>
              </a:rPr>
              <a:t>adipose</a:t>
            </a:r>
            <a:r>
              <a:rPr lang="en-US" altLang="zh-TW" sz="500" smtClean="0"/>
              <a:t> stores result in leptin desensitization. The pathway of leptin control in obese people might be flawed at some point so the body does not adequately receive the satiety feeling subsequent to eating.</a:t>
            </a:r>
          </a:p>
          <a:p>
            <a:pPr>
              <a:lnSpc>
                <a:spcPct val="80000"/>
              </a:lnSpc>
            </a:pPr>
            <a:r>
              <a:rPr lang="en-US" altLang="zh-TW" sz="500" smtClean="0"/>
              <a:t>Some researchers attempted to explain the failure of leptin to prevent obesity in modern humans as a metabolic disorder, possibly caused by a specific nutrient or a combination of nutrients that were not present or were not common in the prehistoric diet. Some proposed "villain" nutrients include </a:t>
            </a:r>
            <a:r>
              <a:rPr lang="en-US" altLang="zh-TW" sz="500" smtClean="0">
                <a:hlinkClick r:id="rId56" tooltip="Lectin"/>
              </a:rPr>
              <a:t>lectins</a:t>
            </a:r>
            <a:r>
              <a:rPr lang="en-US" altLang="zh-TW" sz="500" baseline="30000" smtClean="0">
                <a:hlinkClick r:id="rId57"/>
              </a:rPr>
              <a:t>[57]</a:t>
            </a:r>
            <a:r>
              <a:rPr lang="en-US" altLang="zh-TW" sz="500" smtClean="0"/>
              <a:t> and </a:t>
            </a:r>
            <a:r>
              <a:rPr lang="en-US" altLang="zh-TW" sz="500" smtClean="0">
                <a:hlinkClick r:id="rId58" tooltip="Fructose"/>
              </a:rPr>
              <a:t>fructose</a:t>
            </a:r>
            <a:r>
              <a:rPr lang="en-US" altLang="zh-TW" sz="500" smtClean="0"/>
              <a:t>.</a:t>
            </a:r>
            <a:r>
              <a:rPr lang="en-US" altLang="zh-TW" sz="500" baseline="30000" smtClean="0">
                <a:hlinkClick r:id="rId59"/>
              </a:rPr>
              <a:t>[58]</a:t>
            </a:r>
            <a:endParaRPr lang="en-US" altLang="zh-TW" sz="500" smtClean="0"/>
          </a:p>
          <a:p>
            <a:pPr>
              <a:lnSpc>
                <a:spcPct val="80000"/>
              </a:lnSpc>
            </a:pPr>
            <a:r>
              <a:rPr lang="en-US" altLang="zh-TW" sz="500" smtClean="0"/>
              <a:t>A </a:t>
            </a:r>
            <a:r>
              <a:rPr lang="en-US" altLang="zh-TW" sz="500" smtClean="0">
                <a:hlinkClick r:id="rId60" tooltip="Signal-to-noise ratio"/>
              </a:rPr>
              <a:t>signal-to-noise ratio</a:t>
            </a:r>
            <a:r>
              <a:rPr lang="en-US" altLang="zh-TW" sz="500" smtClean="0"/>
              <a:t> theory has been proposed to explain the phenomenon of leptin resistance.</a:t>
            </a:r>
            <a:r>
              <a:rPr lang="en-US" altLang="zh-TW" sz="500" baseline="30000" smtClean="0">
                <a:hlinkClick r:id="rId61"/>
              </a:rPr>
              <a:t>[36]</a:t>
            </a:r>
            <a:r>
              <a:rPr lang="en-US" altLang="zh-TW" sz="500" smtClean="0"/>
              <a:t> In healthy individuals, baseline leptin levels are between 1-5 ng/dl in men and 7-13 ng/dl in women.</a:t>
            </a:r>
            <a:r>
              <a:rPr lang="en-US" altLang="zh-TW" sz="500" baseline="30000" smtClean="0">
                <a:hlinkClick r:id="rId61"/>
              </a:rPr>
              <a:t>[36]</a:t>
            </a:r>
            <a:r>
              <a:rPr lang="en-US" altLang="zh-TW" sz="500" smtClean="0"/>
              <a:t> A large intake of calories triggers a leptin response that reduces hunger, thereby preventing an overload of the inflammatory response induced by caloric intake. It has been theorized that, in obese individuals, the leptin response to caloric intake is blunted due to chronic, low-grade hyperleptinemia depressing the signal-to-noise ratio such that acute leptin responses have less of a physiological effect on the body.</a:t>
            </a:r>
          </a:p>
          <a:p>
            <a:pPr>
              <a:lnSpc>
                <a:spcPct val="80000"/>
              </a:lnSpc>
            </a:pPr>
            <a:r>
              <a:rPr lang="en-US" altLang="zh-TW" sz="500" smtClean="0"/>
              <a:t>Although leptin resistance is sometimes described as a metabolic disorder that contributes to obesity, similar to the way </a:t>
            </a:r>
            <a:r>
              <a:rPr lang="en-US" altLang="zh-TW" sz="500" smtClean="0">
                <a:hlinkClick r:id="rId53" tooltip="Insulin resistance"/>
              </a:rPr>
              <a:t>insulin resistance</a:t>
            </a:r>
            <a:r>
              <a:rPr lang="en-US" altLang="zh-TW" sz="500" smtClean="0"/>
              <a:t> is sometimes described as a metabolic disorder that has the potential to progress into the type 2 diabetes, it is not certain that it is true in most cases. The mere fact that leptin resistance is extremely common in obese individuals suggests that it may simply be an adaptation to excess body weight. It has been suggested that the major physiological role of leptin is not as a “satiety signal” to prevent obesity in times of energy excess, but as a “starvation signal” to maintain adequate fat stores for survival during times of energy deficit,</a:t>
            </a:r>
            <a:r>
              <a:rPr lang="en-US" altLang="zh-TW" sz="500" baseline="30000" smtClean="0">
                <a:hlinkClick r:id="rId62"/>
              </a:rPr>
              <a:t>[59]</a:t>
            </a:r>
            <a:r>
              <a:rPr lang="en-US" altLang="zh-TW" sz="500" baseline="30000" smtClean="0">
                <a:hlinkClick r:id="rId63"/>
              </a:rPr>
              <a:t>[60]</a:t>
            </a:r>
            <a:r>
              <a:rPr lang="en-US" altLang="zh-TW" sz="500" smtClean="0"/>
              <a:t> and that leptin resistance in overweight individuals is the standard feature of mammalian physiology, which possibly confers a survival advantage.</a:t>
            </a:r>
            <a:r>
              <a:rPr lang="en-US" altLang="zh-TW" sz="500" baseline="30000" smtClean="0">
                <a:hlinkClick r:id="rId64"/>
              </a:rPr>
              <a:t>[61]</a:t>
            </a:r>
            <a:endParaRPr lang="en-US" altLang="zh-TW" sz="500" smtClean="0"/>
          </a:p>
          <a:p>
            <a:pPr>
              <a:lnSpc>
                <a:spcPct val="80000"/>
              </a:lnSpc>
            </a:pPr>
            <a:r>
              <a:rPr lang="en-US" altLang="zh-TW" sz="500" smtClean="0"/>
              <a:t>A different form of leptin resistance (in combination with insulin resistance and weight gain) easily arises in laboratory animals (such as rats), as soon as they are given unlimited (ad libitum) access to palatable, energy-dense foods,</a:t>
            </a:r>
            <a:r>
              <a:rPr lang="en-US" altLang="zh-TW" sz="500" baseline="30000" smtClean="0">
                <a:hlinkClick r:id="rId65"/>
              </a:rPr>
              <a:t>[62]</a:t>
            </a:r>
            <a:r>
              <a:rPr lang="en-US" altLang="zh-TW" sz="500" smtClean="0"/>
              <a:t> and it is reversed when these animals are put back on low energy-density chow.</a:t>
            </a:r>
            <a:r>
              <a:rPr lang="en-US" altLang="zh-TW" sz="500" baseline="30000" smtClean="0">
                <a:hlinkClick r:id="rId66"/>
              </a:rPr>
              <a:t>[63]</a:t>
            </a:r>
            <a:r>
              <a:rPr lang="en-US" altLang="zh-TW" sz="500" smtClean="0"/>
              <a:t> That, too, may have an evolutionary advantage: "the ability to efficiently store energy during periods of sporadic feast represented a survival advantage in ancestral societies subjected to periods of starvation." </a:t>
            </a:r>
            <a:r>
              <a:rPr lang="en-US" altLang="zh-TW" sz="500" baseline="30000" smtClean="0">
                <a:hlinkClick r:id="rId67"/>
              </a:rPr>
              <a:t>[64]</a:t>
            </a:r>
            <a:r>
              <a:rPr lang="en-US" altLang="zh-TW" sz="500" smtClean="0"/>
              <a:t> The combination of two mechanisms (one, which temporarily suspends leptin action when presented with excess of high-quality food, and the other, which blunts the processes that could drive the body weight back to "normal"), could explain the current obesity epidemic without invoking any metabolic disorders or "villain" nutrients.</a:t>
            </a:r>
          </a:p>
          <a:p>
            <a:pPr>
              <a:lnSpc>
                <a:spcPct val="80000"/>
              </a:lnSpc>
            </a:pPr>
            <a:endParaRPr lang="en-US" altLang="zh-TW" sz="500" smtClean="0"/>
          </a:p>
          <a:p>
            <a:pPr>
              <a:lnSpc>
                <a:spcPct val="80000"/>
              </a:lnSpc>
            </a:pPr>
            <a:endParaRPr lang="en-US" altLang="zh-TW" sz="500"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5F8888DF-11ED-4499-9290-F45C41F08FC2}" type="slidenum">
              <a:rPr kumimoji="0" lang="zh-TW" altLang="en-US" sz="1200">
                <a:latin typeface="Calibri" pitchFamily="34" charset="0"/>
              </a:rPr>
              <a:pPr eaLnBrk="1" hangingPunct="1"/>
              <a:t>25</a:t>
            </a:fld>
            <a:endParaRPr kumimoji="0" lang="zh-TW" alt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Let’s look at Molecular US imaging</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34E2B0E1-C138-4330-A552-C6F1F0DA4880}" type="slidenum">
              <a:rPr kumimoji="0" lang="zh-TW" altLang="en-US" sz="1200">
                <a:latin typeface="Calibri" pitchFamily="34" charset="0"/>
              </a:rPr>
              <a:pPr eaLnBrk="1" hangingPunct="1"/>
              <a:t>27</a:t>
            </a:fld>
            <a:endParaRPr kumimoji="0" lang="zh-TW" alt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zh-TW" sz="1100" smtClean="0"/>
              <a:t>Attachment was noted for magnetic and nonmagnetic microbubbles</a:t>
            </a:r>
          </a:p>
          <a:p>
            <a:pPr>
              <a:lnSpc>
                <a:spcPct val="90000"/>
              </a:lnSpc>
            </a:pPr>
            <a:r>
              <a:rPr lang="en-US" altLang="zh-TW" sz="1100" smtClean="0"/>
              <a:t>but not for inactive magnetic microbubbles;</a:t>
            </a:r>
          </a:p>
          <a:p>
            <a:pPr>
              <a:lnSpc>
                <a:spcPct val="90000"/>
              </a:lnSpc>
            </a:pPr>
            <a:r>
              <a:rPr lang="en-US" altLang="zh-TW" sz="1100" smtClean="0"/>
              <a:t>fi rm attachment at high shear stress (16–20 dyne/cm 2 ) was</a:t>
            </a:r>
          </a:p>
          <a:p>
            <a:pPr>
              <a:lnSpc>
                <a:spcPct val="90000"/>
              </a:lnSpc>
            </a:pPr>
            <a:r>
              <a:rPr lang="en-US" altLang="zh-TW" sz="1100" smtClean="0"/>
              <a:t>achieved only with magnetic microbubbles. Fluorescence</a:t>
            </a:r>
          </a:p>
          <a:p>
            <a:pPr>
              <a:lnSpc>
                <a:spcPct val="90000"/>
              </a:lnSpc>
            </a:pPr>
            <a:r>
              <a:rPr lang="en-US" altLang="zh-TW" sz="1100" smtClean="0"/>
              <a:t>intensity and video intensity were signifi cantly higher in</a:t>
            </a:r>
          </a:p>
          <a:p>
            <a:pPr>
              <a:lnSpc>
                <a:spcPct val="90000"/>
              </a:lnSpc>
            </a:pPr>
            <a:r>
              <a:rPr lang="en-US" altLang="zh-TW" sz="1100" smtClean="0"/>
              <a:t>magnetic microbubbles with magnetic fi eld guidance than</a:t>
            </a:r>
          </a:p>
          <a:p>
            <a:pPr>
              <a:lnSpc>
                <a:spcPct val="90000"/>
              </a:lnSpc>
            </a:pPr>
            <a:r>
              <a:rPr lang="en-US" altLang="zh-TW" sz="1100" smtClean="0"/>
              <a:t>in inactive magnetic microbubbles and nonmagnetic microbubbles</a:t>
            </a:r>
          </a:p>
          <a:p>
            <a:pPr>
              <a:lnSpc>
                <a:spcPct val="90000"/>
              </a:lnSpc>
            </a:pPr>
            <a:r>
              <a:rPr lang="en-US" altLang="zh-TW" sz="1100" smtClean="0"/>
              <a:t>( </a:t>
            </a:r>
            <a:r>
              <a:rPr lang="en-US" altLang="zh-TW" sz="1100" i="1" smtClean="0"/>
              <a:t>P , .05). Video intensity from retained magnetic</a:t>
            </a:r>
          </a:p>
          <a:p>
            <a:pPr>
              <a:lnSpc>
                <a:spcPct val="90000"/>
              </a:lnSpc>
            </a:pPr>
            <a:r>
              <a:rPr lang="en-US" altLang="zh-TW" sz="1100" smtClean="0"/>
              <a:t>microbubbles in APOE-defi cient mice was signifi cantly</a:t>
            </a:r>
          </a:p>
          <a:p>
            <a:pPr>
              <a:lnSpc>
                <a:spcPct val="90000"/>
              </a:lnSpc>
            </a:pPr>
            <a:r>
              <a:rPr lang="en-US" altLang="zh-TW" sz="1100" smtClean="0"/>
              <a:t>greater than that in wild-type mice (mean video intensity</a:t>
            </a:r>
          </a:p>
          <a:p>
            <a:pPr>
              <a:lnSpc>
                <a:spcPct val="90000"/>
              </a:lnSpc>
            </a:pPr>
            <a:r>
              <a:rPr lang="en-US" altLang="zh-TW" sz="1100" smtClean="0"/>
              <a:t>for APOE-defi cient mice: 28.25 [interquartile range, or</a:t>
            </a:r>
          </a:p>
          <a:p>
            <a:pPr>
              <a:lnSpc>
                <a:spcPct val="90000"/>
              </a:lnSpc>
            </a:pPr>
            <a:r>
              <a:rPr lang="en-US" altLang="zh-TW" sz="1100" smtClean="0"/>
              <a:t>IQR, 26.55–29.20] with a hypercholesterolemic diet and</a:t>
            </a:r>
          </a:p>
          <a:p>
            <a:pPr>
              <a:lnSpc>
                <a:spcPct val="90000"/>
              </a:lnSpc>
            </a:pPr>
            <a:r>
              <a:rPr lang="en-US" altLang="zh-TW" sz="1100" smtClean="0"/>
              <a:t>16.10 [IQR, 14.15–18.75] with a regular diet; mean video</a:t>
            </a:r>
          </a:p>
          <a:p>
            <a:pPr>
              <a:lnSpc>
                <a:spcPct val="90000"/>
              </a:lnSpc>
            </a:pPr>
            <a:r>
              <a:rPr lang="en-US" altLang="zh-TW" sz="1100" smtClean="0"/>
              <a:t>intensity for wild-type mice: 9.55 [IQR, 8.85–10.5] with a</a:t>
            </a:r>
          </a:p>
          <a:p>
            <a:pPr>
              <a:lnSpc>
                <a:spcPct val="90000"/>
              </a:lnSpc>
            </a:pPr>
            <a:r>
              <a:rPr lang="en-US" altLang="zh-TW" sz="1100" smtClean="0"/>
              <a:t>hypercholesterolemic diet and 2.90 [IQR, 1.25–3.85] with</a:t>
            </a:r>
          </a:p>
          <a:p>
            <a:pPr>
              <a:lnSpc>
                <a:spcPct val="90000"/>
              </a:lnSpc>
            </a:pPr>
            <a:r>
              <a:rPr lang="pt-BR" altLang="zh-TW" sz="1100" smtClean="0"/>
              <a:t>a regular diet; </a:t>
            </a:r>
            <a:r>
              <a:rPr lang="pt-BR" altLang="zh-TW" sz="1100" i="1" smtClean="0"/>
              <a:t>P , .001).</a:t>
            </a:r>
          </a:p>
          <a:p>
            <a:pPr>
              <a:lnSpc>
                <a:spcPct val="90000"/>
              </a:lnSpc>
            </a:pPr>
            <a:r>
              <a:rPr lang="en-US" altLang="zh-TW" sz="1100" b="1" smtClean="0"/>
              <a:t>Conclusion: Use of a magnetic targeted microbubble system results in</a:t>
            </a:r>
          </a:p>
          <a:p>
            <a:pPr>
              <a:lnSpc>
                <a:spcPct val="90000"/>
              </a:lnSpc>
            </a:pPr>
            <a:r>
              <a:rPr lang="en-US" altLang="zh-TW" sz="1100" smtClean="0"/>
              <a:t>greater attachment to endothelial VCAM-1 in atherosclerotic</a:t>
            </a:r>
          </a:p>
          <a:p>
            <a:pPr>
              <a:lnSpc>
                <a:spcPct val="90000"/>
              </a:lnSpc>
            </a:pPr>
            <a:r>
              <a:rPr lang="en-US" altLang="zh-TW" sz="1100" smtClean="0"/>
              <a:t>aortas in conditions of high shear stress and improved detection</a:t>
            </a:r>
          </a:p>
          <a:p>
            <a:pPr>
              <a:lnSpc>
                <a:spcPct val="90000"/>
              </a:lnSpc>
            </a:pPr>
            <a:r>
              <a:rPr lang="en-US" altLang="zh-TW" sz="1100" smtClean="0"/>
              <a:t>of early infl ammatory changes of atherosclerosis.</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34D947CA-153F-4772-A787-9F095458EDDF}" type="slidenum">
              <a:rPr kumimoji="0" lang="zh-TW" altLang="en-US" sz="1200">
                <a:latin typeface="Calibri" pitchFamily="34" charset="0"/>
              </a:rPr>
              <a:pPr eaLnBrk="1" hangingPunct="1"/>
              <a:t>28</a:t>
            </a:fld>
            <a:endParaRPr kumimoji="0" lang="zh-TW" alt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a:p>
            <a:endParaRPr lang="en-US" altLang="zh-TW" smtClean="0"/>
          </a:p>
          <a:p>
            <a:r>
              <a:rPr lang="en-US" altLang="zh-TW" smtClean="0"/>
              <a:t>Plaque neovascularisation detected by contrast-enhanced ultrasound. A and B showing microbubles with the plaque, immunohistological staining of the fibrous cap of the lesion imaged showing postive stainig for CD31 coresponding to a large first-order neovessel (asterisk) and a smaller second-order neovessel 9arrowhead). </a:t>
            </a:r>
          </a:p>
          <a:p>
            <a:r>
              <a:rPr lang="en-US" altLang="zh-TW" smtClean="0"/>
              <a:t>Reproduced from Coli et al, Elsevier.</a:t>
            </a:r>
          </a:p>
          <a:p>
            <a:endParaRPr lang="en-US" altLang="zh-TW" smtClean="0"/>
          </a:p>
          <a:p>
            <a:r>
              <a:rPr lang="en-US" altLang="zh-TW" smtClean="0"/>
              <a:t>While the aforementioned studies demonstrate the feasibility of ultrasound molecular imaging in the evaluation of atherosclerosis, no clinical studies using this technique have been performed thus far.</a:t>
            </a:r>
          </a:p>
          <a:p>
            <a:r>
              <a:rPr lang="en-US" altLang="zh-TW" smtClean="0"/>
              <a:t>For the initiation of clinical trials, several developments need to be made both for the contrast agents that are being used, as well as in the imaging technology for tracer detection.</a:t>
            </a:r>
          </a:p>
          <a:p>
            <a:r>
              <a:rPr lang="en-US" altLang="zh-TW" smtClean="0"/>
              <a:t>Alternative conjugation strategies For molecular imaging of atherosclerosis, attachment of the tracer to a relatively small area like the endothelial surface of a carotid artery, as opposed to the microvasculature in a tissue, is required, and only a limited amount of tracer particles will be available for detection.</a:t>
            </a:r>
            <a:endParaRPr lang="zh-TW" altLang="en-US" smtClean="0"/>
          </a:p>
          <a:p>
            <a:endParaRPr lang="zh-TW" altLang="en-US"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221D72BF-40BF-41A2-8B2E-C06897EBC33C}" type="slidenum">
              <a:rPr kumimoji="0" lang="zh-TW" altLang="en-US" sz="1200">
                <a:latin typeface="Calibri" pitchFamily="34" charset="0"/>
              </a:rPr>
              <a:pPr eaLnBrk="1" hangingPunct="1"/>
              <a:t>29</a:t>
            </a:fld>
            <a:endParaRPr kumimoji="0" lang="zh-TW" alt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Molecular imaging of vascular phenotype changes in a subcellular level</a:t>
            </a:r>
            <a:endParaRPr lang="zh-TW"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46383B3C-8E7D-4802-AE06-A874A02611CD}" type="slidenum">
              <a:rPr kumimoji="0" lang="zh-TW" altLang="en-US" sz="1200">
                <a:latin typeface="Calibri" pitchFamily="34" charset="0"/>
              </a:rPr>
              <a:pPr eaLnBrk="1" hangingPunct="1"/>
              <a:t>30</a:t>
            </a:fld>
            <a:endParaRPr kumimoji="0" lang="zh-TW" alt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buFontTx/>
              <a:buChar char="•"/>
            </a:pPr>
            <a:r>
              <a:rPr lang="en-GB" altLang="zh-TW" sz="1800" smtClean="0"/>
              <a:t>These molecules can be detected in peripheral blood and can be used as potential markers of atherosclerosis</a:t>
            </a:r>
          </a:p>
          <a:p>
            <a:pPr marL="0" lvl="1">
              <a:buFontTx/>
              <a:buChar char="•"/>
            </a:pPr>
            <a:r>
              <a:rPr lang="en-GB" altLang="zh-TW" sz="1800" smtClean="0"/>
              <a:t>Von willebrand factor, a glycoprotein involved in haemostasis and produced by endothelial cells is one of the earliest surrogate markers associated with ED.</a:t>
            </a:r>
          </a:p>
          <a:p>
            <a:pPr marL="0" lvl="1">
              <a:buFontTx/>
              <a:buChar char="•"/>
            </a:pPr>
            <a:r>
              <a:rPr lang="en-GB" altLang="zh-TW" sz="1800" smtClean="0"/>
              <a:t>Although markers of inflammation such as C-reactive protein and cytokines and increased expression of adhesion molecules such as intracellular adhesion molecule-1 (ICAM-1), vascular cell adhesion molecule-1 (VCAM) and selectin have been found to be </a:t>
            </a:r>
            <a:r>
              <a:rPr lang="en-GB" altLang="zh-TW" sz="1800" u="sng" smtClean="0">
                <a:solidFill>
                  <a:srgbClr val="FF0000"/>
                </a:solidFill>
              </a:rPr>
              <a:t>elevated in atherosclerosis </a:t>
            </a:r>
            <a:r>
              <a:rPr lang="en-GB" altLang="zh-TW" sz="1800" smtClean="0"/>
              <a:t>,</a:t>
            </a:r>
          </a:p>
          <a:p>
            <a:pPr marL="0" lvl="1">
              <a:buFontTx/>
              <a:buChar char="•"/>
            </a:pPr>
            <a:r>
              <a:rPr lang="en-GB" altLang="zh-TW" sz="1800" smtClean="0"/>
              <a:t>they are relatively </a:t>
            </a:r>
            <a:r>
              <a:rPr lang="en-GB" altLang="zh-TW" sz="1800" u="sng" smtClean="0"/>
              <a:t>non-specific and may be increased in inflammatory conditions other than atherosclerosis </a:t>
            </a:r>
            <a:r>
              <a:rPr lang="en-GB" altLang="zh-TW" sz="1800" smtClean="0"/>
              <a:t>which have limited their usage as surrogate markers for ED in clinical setting</a:t>
            </a:r>
          </a:p>
          <a:p>
            <a:pPr marL="0" lvl="1"/>
            <a:r>
              <a:rPr lang="en-GB" altLang="zh-TW" smtClean="0"/>
              <a:t>* VCAM upregulated prior to clinical manifestation.</a:t>
            </a:r>
          </a:p>
          <a:p>
            <a:pPr marL="0" lvl="1"/>
            <a:r>
              <a:rPr lang="en-GB" altLang="zh-TW" b="1" smtClean="0"/>
              <a:t> </a:t>
            </a:r>
            <a:endParaRPr lang="en-US" altLang="zh-TW" b="1" smtClean="0">
              <a:latin typeface="Arial" pitchFamily="34" charset="0"/>
            </a:endParaRPr>
          </a:p>
          <a:p>
            <a:endParaRPr lang="en-US" altLang="zh-TW" smtClean="0"/>
          </a:p>
          <a:p>
            <a:endParaRPr lang="zh-TW" altLang="en-US"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7219D9D0-428E-46C2-8FF4-67C429AD011E}" type="slidenum">
              <a:rPr kumimoji="0" lang="zh-TW" altLang="en-US" sz="1200">
                <a:latin typeface="Calibri" pitchFamily="34" charset="0"/>
              </a:rPr>
              <a:pPr eaLnBrk="1" hangingPunct="1"/>
              <a:t>7</a:t>
            </a:fld>
            <a:endParaRPr kumimoji="0" lang="zh-TW" alt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4C189D5D-6874-4CDD-BB1E-198A38F2B6AE}" type="slidenum">
              <a:rPr kumimoji="0" lang="en-US" altLang="zh-TW" sz="1200">
                <a:latin typeface="Calibri" pitchFamily="34" charset="0"/>
              </a:rPr>
              <a:pPr eaLnBrk="1" hangingPunct="1"/>
              <a:t>8</a:t>
            </a:fld>
            <a:endParaRPr kumimoji="0" lang="en-US" altLang="zh-TW" sz="1200">
              <a:latin typeface="Calibri" pitchFamily="34"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zh-TW" smtClean="0"/>
              <a:t>In response to various insults such as exposure to hyperension, endothelial cells will secrete various molecules that can promote inflammation, haemostasis and  atherosclerosis. </a:t>
            </a:r>
          </a:p>
          <a:p>
            <a:pPr eaLnBrk="1" hangingPunct="1">
              <a:spcBef>
                <a:spcPct val="0"/>
              </a:spcBef>
            </a:pPr>
            <a:endParaRPr lang="en-GB" altLang="zh-TW" smtClean="0"/>
          </a:p>
          <a:p>
            <a:pPr eaLnBrk="1" hangingPunct="1">
              <a:spcBef>
                <a:spcPct val="0"/>
              </a:spcBef>
            </a:pPr>
            <a:r>
              <a:rPr lang="en-GB" altLang="zh-TW" smtClean="0"/>
              <a:t>Vascular endothelium actually takes many roles in the autoregulatory processess within our body and I just highlight 3 of them here: they are………..</a:t>
            </a:r>
          </a:p>
          <a:p>
            <a:pPr eaLnBrk="1" hangingPunct="1">
              <a:spcBef>
                <a:spcPct val="0"/>
              </a:spcBef>
            </a:pPr>
            <a:endParaRPr lang="en-GB" altLang="zh-TW" smtClean="0"/>
          </a:p>
          <a:p>
            <a:pPr eaLnBrk="1" hangingPunct="1">
              <a:spcBef>
                <a:spcPct val="0"/>
              </a:spcBef>
              <a:buFontTx/>
              <a:buAutoNum type="arabicPeriod"/>
            </a:pPr>
            <a:r>
              <a:rPr lang="en-GB" altLang="zh-TW" smtClean="0"/>
              <a:t>Vasoconstriction       vasodilatation</a:t>
            </a:r>
          </a:p>
          <a:p>
            <a:pPr eaLnBrk="1" hangingPunct="1">
              <a:spcBef>
                <a:spcPct val="0"/>
              </a:spcBef>
              <a:buFontTx/>
              <a:buAutoNum type="arabicPeriod"/>
            </a:pPr>
            <a:r>
              <a:rPr lang="en-GB" altLang="zh-TW" smtClean="0"/>
              <a:t>Regulate inflammatory process such as haemostasis and thrombosis</a:t>
            </a:r>
          </a:p>
          <a:p>
            <a:pPr eaLnBrk="1" hangingPunct="1">
              <a:spcBef>
                <a:spcPct val="0"/>
              </a:spcBef>
            </a:pPr>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zh-TW" smtClean="0"/>
              <a:t>Strain-gauge venous occlusion plethysmography method was first described by Panza and co-workers in 1990 when it was introduced as a new technique to study resistance vessel reactivity in response to pharmacological or physiological stimuli. (Panza JA et al, 1990) This technique can detect ED with good sensitivity and specificity, but is relatively invasive and cannot examine large vessel physiology, which is more relevant to vascular disease.</a:t>
            </a:r>
            <a:endParaRPr lang="zh-TW" altLang="en-US" smtClean="0"/>
          </a:p>
          <a:p>
            <a:endParaRPr lang="zh-TW" altLang="en-US"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403107E3-F3B6-42CF-8D89-F1B6156E4A2D}" type="slidenum">
              <a:rPr kumimoji="0" lang="zh-TW" altLang="en-US" sz="1200">
                <a:latin typeface="Calibri" pitchFamily="34" charset="0"/>
              </a:rPr>
              <a:pPr eaLnBrk="1" hangingPunct="1"/>
              <a:t>9</a:t>
            </a:fld>
            <a:endParaRPr kumimoji="0" lang="zh-TW"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F33CBA5D-EAB2-42C1-8A00-AD0D957723B0}" type="slidenum">
              <a:rPr kumimoji="0" lang="en-US" altLang="zh-TW" sz="1200">
                <a:latin typeface="Calibri" pitchFamily="34" charset="0"/>
              </a:rPr>
              <a:pPr eaLnBrk="1" hangingPunct="1"/>
              <a:t>10</a:t>
            </a:fld>
            <a:endParaRPr kumimoji="0" lang="th-TH" altLang="zh-TW" sz="1200">
              <a:latin typeface="Calibri" pitchFamily="34"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endParaRPr lang="en-US" sz="900" smtClean="0">
              <a:ea typeface="新細明體"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1163">
              <a:buFont typeface="Wingdings" pitchFamily="2" charset="2"/>
              <a:buChar char=""/>
            </a:pPr>
            <a:r>
              <a:rPr lang="en-GB" altLang="zh-TW" smtClean="0"/>
              <a:t>The Flow-mediated dilatation (FMD) method was developed as a surrogate marker for CHD.</a:t>
            </a:r>
          </a:p>
          <a:p>
            <a:pPr marL="411163">
              <a:buFont typeface="Wingdings" pitchFamily="2" charset="2"/>
              <a:buChar char=""/>
            </a:pPr>
            <a:r>
              <a:rPr lang="en-GB" altLang="zh-TW" smtClean="0"/>
              <a:t> Since Anderson and co-workers first used this technique in 1989 to measure the endothelial function non-invasively (Anderson EA et al, 1989), many advancements have been made which have allowed accurate measurement of changes up to 0.1mm in arterial diameter.</a:t>
            </a:r>
          </a:p>
          <a:p>
            <a:pPr marL="411163">
              <a:buFont typeface="Wingdings" pitchFamily="2" charset="2"/>
              <a:buChar char=""/>
            </a:pPr>
            <a:r>
              <a:rPr lang="en-GB" altLang="zh-TW" smtClean="0"/>
              <a:t> As a result, impaired FMD has been found not only in subjects with overt vascular disease, but also in subjects with cardiovascular risk factors, diabetic patients or even in asymptomatic subjects. </a:t>
            </a:r>
            <a:endParaRPr lang="en-US" altLang="zh-TW" smtClean="0"/>
          </a:p>
          <a:p>
            <a:pPr marL="411163"/>
            <a:endParaRPr lang="zh-TW" altLang="en-US" smtClean="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6F95F3D0-142F-464F-9737-A6FCB89D2A2D}" type="slidenum">
              <a:rPr kumimoji="0" lang="zh-TW" altLang="en-US" sz="1200">
                <a:latin typeface="Calibri" pitchFamily="34" charset="0"/>
              </a:rPr>
              <a:pPr eaLnBrk="1" hangingPunct="1"/>
              <a:t>11</a:t>
            </a:fld>
            <a:endParaRPr kumimoji="0" lang="zh-TW" alt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This diagram demonstrated that the resultant brachial blood flow in the artery is related to the duration of the forearm occlusion, the longer the occlusion duration, the larger blood flow induced in the brachial artery.</a:t>
            </a:r>
            <a:endParaRPr lang="zh-TW" altLang="en-US" smtClean="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B8C94D22-DE74-4E30-9970-D9A953DDB60B}" type="slidenum">
              <a:rPr kumimoji="0" lang="zh-TW" altLang="en-US" sz="1200">
                <a:latin typeface="Calibri" pitchFamily="34" charset="0"/>
              </a:rPr>
              <a:pPr eaLnBrk="1" hangingPunct="1"/>
              <a:t>14</a:t>
            </a:fld>
            <a:endParaRPr kumimoji="0" lang="zh-TW"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D1057934-CEEB-475C-979F-38E12B4AF32A}" type="slidenum">
              <a:rPr kumimoji="0" lang="en-US" altLang="zh-TW" sz="1200">
                <a:latin typeface="Calibri" pitchFamily="34" charset="0"/>
              </a:rPr>
              <a:pPr eaLnBrk="1" hangingPunct="1"/>
              <a:t>16</a:t>
            </a:fld>
            <a:endParaRPr kumimoji="0" lang="th-TH" altLang="zh-TW" sz="1200">
              <a:latin typeface="Calibri" pitchFamily="34"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zh-TW" sz="1000" smtClean="0"/>
              <a:t>CPT = cold pressor stress test</a:t>
            </a:r>
          </a:p>
          <a:p>
            <a:pPr eaLnBrk="1" hangingPunct="1">
              <a:lnSpc>
                <a:spcPct val="90000"/>
              </a:lnSpc>
              <a:spcBef>
                <a:spcPct val="0"/>
              </a:spcBef>
            </a:pPr>
            <a:r>
              <a:rPr lang="en-US" altLang="zh-TW" sz="1000" smtClean="0"/>
              <a:t>MS=mental stress</a:t>
            </a:r>
          </a:p>
          <a:p>
            <a:pPr eaLnBrk="1" hangingPunct="1">
              <a:lnSpc>
                <a:spcPct val="90000"/>
              </a:lnSpc>
              <a:spcBef>
                <a:spcPct val="0"/>
              </a:spcBef>
            </a:pPr>
            <a:r>
              <a:rPr lang="en-US" altLang="zh-TW" sz="1000" smtClean="0"/>
              <a:t>eNOS=endothelial nitric oxide synthase</a:t>
            </a:r>
          </a:p>
          <a:p>
            <a:pPr eaLnBrk="1" hangingPunct="1">
              <a:lnSpc>
                <a:spcPct val="90000"/>
              </a:lnSpc>
              <a:spcBef>
                <a:spcPct val="0"/>
              </a:spcBef>
            </a:pPr>
            <a:r>
              <a:rPr lang="en-US" altLang="zh-TW" sz="1000" smtClean="0"/>
              <a:t>GC=guanylyl cyclase</a:t>
            </a:r>
          </a:p>
          <a:p>
            <a:pPr eaLnBrk="1" hangingPunct="1">
              <a:lnSpc>
                <a:spcPct val="90000"/>
              </a:lnSpc>
              <a:spcBef>
                <a:spcPct val="0"/>
              </a:spcBef>
            </a:pPr>
            <a:r>
              <a:rPr lang="en-US" altLang="zh-TW" sz="1000" smtClean="0"/>
              <a:t>L-NMMA= N</a:t>
            </a:r>
            <a:r>
              <a:rPr lang="en-US" altLang="zh-TW" sz="1000" baseline="30000" smtClean="0"/>
              <a:t>G</a:t>
            </a:r>
            <a:r>
              <a:rPr lang="en-US" altLang="zh-TW" sz="1000" smtClean="0"/>
              <a:t>-monomethyl-L-arginine</a:t>
            </a:r>
          </a:p>
          <a:p>
            <a:pPr eaLnBrk="1" hangingPunct="1">
              <a:lnSpc>
                <a:spcPct val="90000"/>
              </a:lnSpc>
              <a:spcBef>
                <a:spcPct val="0"/>
              </a:spcBef>
            </a:pPr>
            <a:r>
              <a:rPr lang="en-US" altLang="zh-TW" sz="1000" smtClean="0"/>
              <a:t>cGMP=</a:t>
            </a:r>
            <a:r>
              <a:rPr lang="en-GB" altLang="zh-TW" sz="1000" smtClean="0"/>
              <a:t>cyclic guanosine-3,4-monophosphate </a:t>
            </a:r>
            <a:endParaRPr lang="en-US" altLang="zh-TW" sz="1000" smtClean="0"/>
          </a:p>
          <a:p>
            <a:pPr eaLnBrk="1" hangingPunct="1">
              <a:lnSpc>
                <a:spcPct val="90000"/>
              </a:lnSpc>
              <a:spcBef>
                <a:spcPct val="0"/>
              </a:spcBef>
            </a:pPr>
            <a:endParaRPr lang="en-US" altLang="zh-TW" sz="1000" smtClean="0"/>
          </a:p>
          <a:p>
            <a:pPr eaLnBrk="1" hangingPunct="1">
              <a:lnSpc>
                <a:spcPct val="90000"/>
              </a:lnSpc>
              <a:spcBef>
                <a:spcPct val="0"/>
              </a:spcBef>
            </a:pPr>
            <a:endParaRPr lang="th-TH" altLang="zh-TW"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zh-TW" smtClean="0"/>
              <a:t>hyperaemic flow acts as a stimulus leading to synthesis of NO from L-arginine in endothelial cells by endothelial NO synthase (eNOS). NO then diffuses to VSMC and activates guanylate cyclase to synthesize cyclic guanosine-3,4-monophosphate (cGMP) causing subsequent vascular dilatation.(Vallance P and Chan N, 2001)  As a result, reduced vascular dilatation may be due to dysfunction in NO production in the endothelial cells (e.g. deficiency of NOS co-factor) and/or over production of endogenous inhibitors of NOS and /or reduced NO bioavailability. In this regard, oxidative stress due to oxidized LDL can enhance NO destruction while advanced glycation endproduct (AGE) can quench NO. Apart from endothelial dysfunction, VSMC insensitivity to NO and dysfunction of VSMC can also lead to diminished vasodilatation </a:t>
            </a:r>
            <a:endParaRPr lang="zh-TW" alt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fld id="{FB3D0A1A-41F7-4D38-9AFF-21A86B9BFA9E}" type="slidenum">
              <a:rPr kumimoji="0" lang="zh-TW" altLang="en-US" sz="1200">
                <a:latin typeface="Calibri" pitchFamily="34" charset="0"/>
              </a:rPr>
              <a:pPr eaLnBrk="1" hangingPunct="1"/>
              <a:t>17</a:t>
            </a:fld>
            <a:endParaRPr kumimoji="0" lang="zh-TW"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ltLang="zh-TW"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ltLang="zh-TW" smtClean="0"/>
              <a:t>Click to edit Master subtitle style</a:t>
            </a:r>
            <a:endParaRPr lang="en-US"/>
          </a:p>
        </p:txBody>
      </p:sp>
      <p:sp>
        <p:nvSpPr>
          <p:cNvPr id="15" name="Date Placeholder 27"/>
          <p:cNvSpPr>
            <a:spLocks noGrp="1"/>
          </p:cNvSpPr>
          <p:nvPr>
            <p:ph type="dt" sz="half" idx="10"/>
          </p:nvPr>
        </p:nvSpPr>
        <p:spPr/>
        <p:txBody>
          <a:bodyPr/>
          <a:lstStyle>
            <a:lvl1pPr>
              <a:defRPr/>
            </a:lvl1pPr>
          </a:lstStyle>
          <a:p>
            <a:fld id="{39F473A5-083D-41D3-A7CC-969D67DD47A4}" type="datetimeFigureOut">
              <a:rPr lang="zh-TW" altLang="en-US"/>
              <a:pPr/>
              <a:t>2015/10/13</a:t>
            </a:fld>
            <a:endParaRPr lang="zh-TW" altLang="en-US"/>
          </a:p>
        </p:txBody>
      </p:sp>
      <p:sp>
        <p:nvSpPr>
          <p:cNvPr id="16" name="Footer Placeholder 16"/>
          <p:cNvSpPr>
            <a:spLocks noGrp="1"/>
          </p:cNvSpPr>
          <p:nvPr>
            <p:ph type="ftr" sz="quarter" idx="11"/>
          </p:nvPr>
        </p:nvSpPr>
        <p:spPr/>
        <p:txBody>
          <a:bodyPr/>
          <a:lstStyle>
            <a:lvl1pPr>
              <a:defRPr/>
            </a:lvl1pPr>
          </a:lstStyle>
          <a:p>
            <a:pPr>
              <a:defRPr/>
            </a:pPr>
            <a:endParaRPr lang="zh-TW" altLang="en-US"/>
          </a:p>
        </p:txBody>
      </p:sp>
      <p:sp>
        <p:nvSpPr>
          <p:cNvPr id="17" name="Slide Number Placeholder 28"/>
          <p:cNvSpPr>
            <a:spLocks noGrp="1"/>
          </p:cNvSpPr>
          <p:nvPr>
            <p:ph type="sldNum" sz="quarter" idx="12"/>
          </p:nvPr>
        </p:nvSpPr>
        <p:spPr/>
        <p:txBody>
          <a:bodyPr/>
          <a:lstStyle>
            <a:lvl1pPr>
              <a:defRPr/>
            </a:lvl1pPr>
          </a:lstStyle>
          <a:p>
            <a:fld id="{0A75E66C-E4CB-464A-9C6A-ED978ABD7337}" type="slidenum">
              <a:rPr lang="zh-TW" altLang="en-US"/>
              <a:pPr/>
              <a:t>‹#›</a:t>
            </a:fld>
            <a:endParaRPr lang="zh-TW" altLang="en-US"/>
          </a:p>
        </p:txBody>
      </p:sp>
    </p:spTree>
    <p:extLst>
      <p:ext uri="{BB962C8B-B14F-4D97-AF65-F5344CB8AC3E}">
        <p14:creationId xmlns:p14="http://schemas.microsoft.com/office/powerpoint/2010/main" val="237027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13"/>
          <p:cNvSpPr>
            <a:spLocks noGrp="1"/>
          </p:cNvSpPr>
          <p:nvPr>
            <p:ph type="dt" sz="half" idx="10"/>
          </p:nvPr>
        </p:nvSpPr>
        <p:spPr/>
        <p:txBody>
          <a:bodyPr/>
          <a:lstStyle>
            <a:lvl1pPr>
              <a:defRPr/>
            </a:lvl1pPr>
          </a:lstStyle>
          <a:p>
            <a:fld id="{9ED381E7-34C9-41F9-B6C7-8657EEC1381D}" type="datetimeFigureOut">
              <a:rPr lang="zh-TW" altLang="en-US"/>
              <a:pPr/>
              <a:t>2015/10/13</a:t>
            </a:fld>
            <a:endParaRPr lang="zh-TW" altLang="en-US"/>
          </a:p>
        </p:txBody>
      </p:sp>
      <p:sp>
        <p:nvSpPr>
          <p:cNvPr id="5" name="Footer Placeholder 2"/>
          <p:cNvSpPr>
            <a:spLocks noGrp="1"/>
          </p:cNvSpPr>
          <p:nvPr>
            <p:ph type="ftr" sz="quarter" idx="11"/>
          </p:nvPr>
        </p:nvSpPr>
        <p:spPr/>
        <p:txBody>
          <a:bodyPr/>
          <a:lstStyle>
            <a:lvl1pPr>
              <a:defRPr/>
            </a:lvl1pPr>
          </a:lstStyle>
          <a:p>
            <a:pPr>
              <a:defRPr/>
            </a:pPr>
            <a:endParaRPr lang="zh-TW" altLang="en-US"/>
          </a:p>
        </p:txBody>
      </p:sp>
      <p:sp>
        <p:nvSpPr>
          <p:cNvPr id="6" name="Slide Number Placeholder 22"/>
          <p:cNvSpPr>
            <a:spLocks noGrp="1"/>
          </p:cNvSpPr>
          <p:nvPr>
            <p:ph type="sldNum" sz="quarter" idx="12"/>
          </p:nvPr>
        </p:nvSpPr>
        <p:spPr/>
        <p:txBody>
          <a:bodyPr/>
          <a:lstStyle>
            <a:lvl1pPr>
              <a:defRPr/>
            </a:lvl1pPr>
          </a:lstStyle>
          <a:p>
            <a:fld id="{1AA92DDD-9915-4ED8-AE72-CD1033AA9D59}" type="slidenum">
              <a:rPr lang="zh-TW" altLang="en-US"/>
              <a:pPr/>
              <a:t>‹#›</a:t>
            </a:fld>
            <a:endParaRPr lang="zh-TW" altLang="en-US"/>
          </a:p>
        </p:txBody>
      </p:sp>
    </p:spTree>
    <p:extLst>
      <p:ext uri="{BB962C8B-B14F-4D97-AF65-F5344CB8AC3E}">
        <p14:creationId xmlns:p14="http://schemas.microsoft.com/office/powerpoint/2010/main" val="226273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13"/>
          <p:cNvSpPr>
            <a:spLocks noGrp="1"/>
          </p:cNvSpPr>
          <p:nvPr>
            <p:ph type="dt" sz="half" idx="10"/>
          </p:nvPr>
        </p:nvSpPr>
        <p:spPr/>
        <p:txBody>
          <a:bodyPr/>
          <a:lstStyle>
            <a:lvl1pPr>
              <a:defRPr/>
            </a:lvl1pPr>
          </a:lstStyle>
          <a:p>
            <a:fld id="{56BEB018-35CF-4FC5-9A12-A054E6D44C03}" type="datetimeFigureOut">
              <a:rPr lang="zh-TW" altLang="en-US"/>
              <a:pPr/>
              <a:t>2015/10/13</a:t>
            </a:fld>
            <a:endParaRPr lang="zh-TW" altLang="en-US"/>
          </a:p>
        </p:txBody>
      </p:sp>
      <p:sp>
        <p:nvSpPr>
          <p:cNvPr id="5" name="Footer Placeholder 2"/>
          <p:cNvSpPr>
            <a:spLocks noGrp="1"/>
          </p:cNvSpPr>
          <p:nvPr>
            <p:ph type="ftr" sz="quarter" idx="11"/>
          </p:nvPr>
        </p:nvSpPr>
        <p:spPr/>
        <p:txBody>
          <a:bodyPr/>
          <a:lstStyle>
            <a:lvl1pPr>
              <a:defRPr/>
            </a:lvl1pPr>
          </a:lstStyle>
          <a:p>
            <a:pPr>
              <a:defRPr/>
            </a:pPr>
            <a:endParaRPr lang="zh-TW" altLang="en-US"/>
          </a:p>
        </p:txBody>
      </p:sp>
      <p:sp>
        <p:nvSpPr>
          <p:cNvPr id="6" name="Slide Number Placeholder 22"/>
          <p:cNvSpPr>
            <a:spLocks noGrp="1"/>
          </p:cNvSpPr>
          <p:nvPr>
            <p:ph type="sldNum" sz="quarter" idx="12"/>
          </p:nvPr>
        </p:nvSpPr>
        <p:spPr/>
        <p:txBody>
          <a:bodyPr/>
          <a:lstStyle>
            <a:lvl1pPr>
              <a:defRPr/>
            </a:lvl1pPr>
          </a:lstStyle>
          <a:p>
            <a:fld id="{5C9932A6-9A31-470D-8398-ED98635D9CC1}" type="slidenum">
              <a:rPr lang="zh-TW" altLang="en-US"/>
              <a:pPr/>
              <a:t>‹#›</a:t>
            </a:fld>
            <a:endParaRPr lang="zh-TW" altLang="en-US"/>
          </a:p>
        </p:txBody>
      </p:sp>
    </p:spTree>
    <p:extLst>
      <p:ext uri="{BB962C8B-B14F-4D97-AF65-F5344CB8AC3E}">
        <p14:creationId xmlns:p14="http://schemas.microsoft.com/office/powerpoint/2010/main" val="334185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7A3D299-98BA-4C60-B6C3-E2C32E48B5E2}" type="datetimeFigureOut">
              <a:rPr lang="en-US" smtClean="0"/>
              <a:pPr/>
              <a:t>10/13/2015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dirty="0">
              <a:solidFill>
                <a:prstClr val="black"/>
              </a:solidFill>
              <a:latin typeface="Georgia"/>
              <a:ea typeface="+mn-e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B56AC00-64DC-43F2-A59F-6019C7B56DD5}"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833690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7A3D299-98BA-4C60-B6C3-E2C32E48B5E2}"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B56AC00-64DC-43F2-A59F-6019C7B56DD5}"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1597590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dirty="0">
              <a:solidFill>
                <a:prstClr val="black"/>
              </a:solidFill>
              <a:latin typeface="Georgia"/>
              <a:ea typeface="+mn-ea"/>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7A3D299-98BA-4C60-B6C3-E2C32E48B5E2}" type="datetimeFigureOut">
              <a:rPr lang="en-US" smtClean="0"/>
              <a:pPr/>
              <a:t>10/13/2015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B56AC00-64DC-43F2-A59F-6019C7B56DD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2461259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7A3D299-98BA-4C60-B6C3-E2C32E48B5E2}"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6AC00-64DC-43F2-A59F-6019C7B56DD5}"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4949482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7A3D299-98BA-4C60-B6C3-E2C32E48B5E2}" type="datetimeFigureOut">
              <a:rPr lang="en-US" smtClean="0"/>
              <a:pPr/>
              <a:t>10/13/2015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dirty="0">
              <a:solidFill>
                <a:prstClr val="black"/>
              </a:solidFill>
              <a:latin typeface="Georgia"/>
              <a:ea typeface="+mn-e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B56AC00-64DC-43F2-A59F-6019C7B56DD5}"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7422450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A3D299-98BA-4C60-B6C3-E2C32E48B5E2}"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B56AC00-64DC-43F2-A59F-6019C7B56DD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635571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dirty="0">
              <a:solidFill>
                <a:prstClr val="black"/>
              </a:solidFill>
              <a:latin typeface="Georgia"/>
              <a:ea typeface="+mn-ea"/>
            </a:endParaRPr>
          </a:p>
        </p:txBody>
      </p:sp>
      <p:sp>
        <p:nvSpPr>
          <p:cNvPr id="2" name="Date Placeholder 1"/>
          <p:cNvSpPr>
            <a:spLocks noGrp="1"/>
          </p:cNvSpPr>
          <p:nvPr>
            <p:ph type="dt" sz="half" idx="10"/>
          </p:nvPr>
        </p:nvSpPr>
        <p:spPr/>
        <p:txBody>
          <a:bodyPr/>
          <a:lstStyle/>
          <a:p>
            <a:fld id="{87A3D299-98BA-4C60-B6C3-E2C32E48B5E2}"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B56AC00-64DC-43F2-A59F-6019C7B56DD5}" type="slidenum">
              <a:rPr lang="en-US" smtClean="0"/>
              <a:pPr/>
              <a:t>‹#›</a:t>
            </a:fld>
            <a:endParaRPr lang="en-US"/>
          </a:p>
        </p:txBody>
      </p:sp>
    </p:spTree>
    <p:extLst>
      <p:ext uri="{BB962C8B-B14F-4D97-AF65-F5344CB8AC3E}">
        <p14:creationId xmlns:p14="http://schemas.microsoft.com/office/powerpoint/2010/main" val="24253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dirty="0">
              <a:solidFill>
                <a:prstClr val="black"/>
              </a:solidFill>
              <a:latin typeface="Georgia"/>
              <a:ea typeface="+mn-e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B56AC00-64DC-43F2-A59F-6019C7B56DD5}"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5" name="Date Placeholder 4"/>
          <p:cNvSpPr>
            <a:spLocks noGrp="1"/>
          </p:cNvSpPr>
          <p:nvPr>
            <p:ph type="dt" sz="half" idx="10"/>
          </p:nvPr>
        </p:nvSpPr>
        <p:spPr/>
        <p:txBody>
          <a:bodyPr/>
          <a:lstStyle/>
          <a:p>
            <a:fld id="{87A3D299-98BA-4C60-B6C3-E2C32E48B5E2}" type="datetimeFigureOut">
              <a:rPr lang="en-US" smtClean="0"/>
              <a:pPr/>
              <a:t>10/13/2015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6351674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altLang="zh-TW" smtClean="0"/>
              <a:t>Click to edit Master title style</a:t>
            </a:r>
            <a:endParaRPr lang="en-US"/>
          </a:p>
        </p:txBody>
      </p:sp>
      <p:sp>
        <p:nvSpPr>
          <p:cNvPr id="3" name="Content Placeholder 2"/>
          <p:cNvSpPr>
            <a:spLocks noGrp="1"/>
          </p:cNvSpPr>
          <p:nvPr>
            <p:ph idx="1"/>
          </p:nvPr>
        </p:nvSpPr>
        <p:spPr/>
        <p:txBody>
          <a:bodyPr/>
          <a:lstStyle>
            <a:extLs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13"/>
          <p:cNvSpPr>
            <a:spLocks noGrp="1"/>
          </p:cNvSpPr>
          <p:nvPr>
            <p:ph type="dt" sz="half" idx="10"/>
          </p:nvPr>
        </p:nvSpPr>
        <p:spPr/>
        <p:txBody>
          <a:bodyPr/>
          <a:lstStyle>
            <a:lvl1pPr>
              <a:defRPr/>
            </a:lvl1pPr>
          </a:lstStyle>
          <a:p>
            <a:fld id="{A47D2315-2435-4ADB-8D96-03E6C51D583A}" type="datetimeFigureOut">
              <a:rPr lang="zh-TW" altLang="en-US"/>
              <a:pPr/>
              <a:t>2015/10/13</a:t>
            </a:fld>
            <a:endParaRPr lang="zh-TW" altLang="en-US"/>
          </a:p>
        </p:txBody>
      </p:sp>
      <p:sp>
        <p:nvSpPr>
          <p:cNvPr id="5" name="Footer Placeholder 2"/>
          <p:cNvSpPr>
            <a:spLocks noGrp="1"/>
          </p:cNvSpPr>
          <p:nvPr>
            <p:ph type="ftr" sz="quarter" idx="11"/>
          </p:nvPr>
        </p:nvSpPr>
        <p:spPr/>
        <p:txBody>
          <a:bodyPr/>
          <a:lstStyle>
            <a:lvl1pPr>
              <a:defRPr/>
            </a:lvl1pPr>
          </a:lstStyle>
          <a:p>
            <a:pPr>
              <a:defRPr/>
            </a:pPr>
            <a:endParaRPr lang="zh-TW" altLang="en-US"/>
          </a:p>
        </p:txBody>
      </p:sp>
      <p:sp>
        <p:nvSpPr>
          <p:cNvPr id="6" name="Slide Number Placeholder 22"/>
          <p:cNvSpPr>
            <a:spLocks noGrp="1"/>
          </p:cNvSpPr>
          <p:nvPr>
            <p:ph type="sldNum" sz="quarter" idx="12"/>
          </p:nvPr>
        </p:nvSpPr>
        <p:spPr/>
        <p:txBody>
          <a:bodyPr/>
          <a:lstStyle>
            <a:lvl1pPr>
              <a:defRPr/>
            </a:lvl1pPr>
          </a:lstStyle>
          <a:p>
            <a:fld id="{AE575166-326E-47EF-ACFF-4FBB60739D7C}" type="slidenum">
              <a:rPr lang="zh-TW" altLang="en-US"/>
              <a:pPr/>
              <a:t>‹#›</a:t>
            </a:fld>
            <a:endParaRPr lang="zh-TW" altLang="en-US"/>
          </a:p>
        </p:txBody>
      </p:sp>
    </p:spTree>
    <p:extLst>
      <p:ext uri="{BB962C8B-B14F-4D97-AF65-F5344CB8AC3E}">
        <p14:creationId xmlns:p14="http://schemas.microsoft.com/office/powerpoint/2010/main" val="1476585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dirty="0">
              <a:solidFill>
                <a:prstClr val="black"/>
              </a:solidFill>
              <a:latin typeface="Georgia"/>
              <a:ea typeface="+mn-e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dirty="0">
              <a:solidFill>
                <a:prstClr val="black"/>
              </a:solidFill>
              <a:latin typeface="Georgia"/>
              <a:ea typeface="+mn-e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1B56AC00-64DC-43F2-A59F-6019C7B56DD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5" name="Date Placeholder 4"/>
          <p:cNvSpPr>
            <a:spLocks noGrp="1"/>
          </p:cNvSpPr>
          <p:nvPr>
            <p:ph type="dt" sz="half" idx="10"/>
          </p:nvPr>
        </p:nvSpPr>
        <p:spPr>
          <a:xfrm>
            <a:off x="5788152" y="6404984"/>
            <a:ext cx="3044952" cy="365760"/>
          </a:xfrm>
        </p:spPr>
        <p:txBody>
          <a:bodyPr/>
          <a:lstStyle/>
          <a:p>
            <a:fld id="{87A3D299-98BA-4C60-B6C3-E2C32E48B5E2}" type="datetimeFigureOut">
              <a:rPr lang="en-US" smtClean="0"/>
              <a:pPr/>
              <a:t>10/13/2015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91191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A3D299-98BA-4C60-B6C3-E2C32E48B5E2}"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6AC00-64DC-43F2-A59F-6019C7B56DD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59378537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dirty="0">
              <a:solidFill>
                <a:prstClr val="black"/>
              </a:solidFill>
              <a:latin typeface="Georgia"/>
              <a:ea typeface="+mn-e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1B56AC00-64DC-43F2-A59F-6019C7B56DD5}"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A3D299-98BA-4C60-B6C3-E2C32E48B5E2}"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95271652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kumimoji="0" lang="en-US">
              <a:latin typeface="Arial" charset="0"/>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ltLang="zh-TW"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ltLang="zh-TW" smtClean="0"/>
              <a:t>Click to edit Master title style</a:t>
            </a:r>
            <a:endParaRPr lang="en-US"/>
          </a:p>
        </p:txBody>
      </p:sp>
      <p:sp>
        <p:nvSpPr>
          <p:cNvPr id="25" name="Date Placeholder 3"/>
          <p:cNvSpPr>
            <a:spLocks noGrp="1"/>
          </p:cNvSpPr>
          <p:nvPr>
            <p:ph type="dt" sz="half" idx="10"/>
          </p:nvPr>
        </p:nvSpPr>
        <p:spPr/>
        <p:txBody>
          <a:bodyPr/>
          <a:lstStyle>
            <a:lvl1pPr>
              <a:defRPr/>
            </a:lvl1pPr>
          </a:lstStyle>
          <a:p>
            <a:fld id="{00F039EA-1019-4767-BE3E-CDB326E249B5}" type="datetimeFigureOut">
              <a:rPr lang="zh-TW" altLang="en-US"/>
              <a:pPr/>
              <a:t>2015/10/13</a:t>
            </a:fld>
            <a:endParaRPr lang="zh-TW" altLang="en-US"/>
          </a:p>
        </p:txBody>
      </p:sp>
      <p:sp>
        <p:nvSpPr>
          <p:cNvPr id="26" name="Footer Placeholder 4"/>
          <p:cNvSpPr>
            <a:spLocks noGrp="1"/>
          </p:cNvSpPr>
          <p:nvPr>
            <p:ph type="ftr" sz="quarter" idx="11"/>
          </p:nvPr>
        </p:nvSpPr>
        <p:spPr/>
        <p:txBody>
          <a:bodyPr/>
          <a:lstStyle>
            <a:lvl1pPr>
              <a:defRPr/>
            </a:lvl1pPr>
          </a:lstStyle>
          <a:p>
            <a:pPr>
              <a:defRPr/>
            </a:pPr>
            <a:endParaRPr lang="zh-TW" altLang="en-US"/>
          </a:p>
        </p:txBody>
      </p:sp>
      <p:sp>
        <p:nvSpPr>
          <p:cNvPr id="27" name="Slide Number Placeholder 5"/>
          <p:cNvSpPr>
            <a:spLocks noGrp="1"/>
          </p:cNvSpPr>
          <p:nvPr>
            <p:ph type="sldNum" sz="quarter" idx="12"/>
          </p:nvPr>
        </p:nvSpPr>
        <p:spPr/>
        <p:txBody>
          <a:bodyPr/>
          <a:lstStyle>
            <a:lvl1pPr>
              <a:defRPr/>
            </a:lvl1pPr>
          </a:lstStyle>
          <a:p>
            <a:fld id="{5A94A90F-DF61-4652-AFE5-4BA97D67F854}" type="slidenum">
              <a:rPr lang="zh-TW" altLang="en-US"/>
              <a:pPr/>
              <a:t>‹#›</a:t>
            </a:fld>
            <a:endParaRPr lang="zh-TW" altLang="en-US"/>
          </a:p>
        </p:txBody>
      </p:sp>
    </p:spTree>
    <p:extLst>
      <p:ext uri="{BB962C8B-B14F-4D97-AF65-F5344CB8AC3E}">
        <p14:creationId xmlns:p14="http://schemas.microsoft.com/office/powerpoint/2010/main" val="34221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altLang="zh-TW"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p:txBody>
          <a:bodyPr/>
          <a:lstStyle>
            <a:lvl1pPr>
              <a:defRPr/>
            </a:lvl1pPr>
          </a:lstStyle>
          <a:p>
            <a:fld id="{9F629DBC-3A8D-446C-8EEE-13CC378C3554}" type="datetimeFigureOut">
              <a:rPr lang="zh-TW" altLang="en-US"/>
              <a:pPr/>
              <a:t>2015/10/13</a:t>
            </a:fld>
            <a:endParaRPr lang="zh-TW" altLang="en-US"/>
          </a:p>
        </p:txBody>
      </p:sp>
      <p:sp>
        <p:nvSpPr>
          <p:cNvPr id="6" name="Footer Placeholder 5"/>
          <p:cNvSpPr>
            <a:spLocks noGrp="1"/>
          </p:cNvSpPr>
          <p:nvPr>
            <p:ph type="ftr" sz="quarter" idx="11"/>
          </p:nvPr>
        </p:nvSpPr>
        <p:spPr/>
        <p:txBody>
          <a:bodyPr/>
          <a:lstStyle>
            <a:lvl1pPr>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vl1pPr>
          </a:lstStyle>
          <a:p>
            <a:fld id="{77702942-747D-4336-895D-3394AE9637C5}" type="slidenum">
              <a:rPr lang="zh-TW" altLang="en-US"/>
              <a:pPr/>
              <a:t>‹#›</a:t>
            </a:fld>
            <a:endParaRPr lang="zh-TW" altLang="en-US"/>
          </a:p>
        </p:txBody>
      </p:sp>
    </p:spTree>
    <p:extLst>
      <p:ext uri="{BB962C8B-B14F-4D97-AF65-F5344CB8AC3E}">
        <p14:creationId xmlns:p14="http://schemas.microsoft.com/office/powerpoint/2010/main" val="27549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ltLang="zh-TW"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zh-TW"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zh-TW"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17" name="Date Placeholder 6"/>
          <p:cNvSpPr>
            <a:spLocks noGrp="1"/>
          </p:cNvSpPr>
          <p:nvPr>
            <p:ph type="dt" sz="half" idx="10"/>
          </p:nvPr>
        </p:nvSpPr>
        <p:spPr/>
        <p:txBody>
          <a:bodyPr/>
          <a:lstStyle>
            <a:lvl1pPr>
              <a:defRPr/>
            </a:lvl1pPr>
          </a:lstStyle>
          <a:p>
            <a:fld id="{4E82A031-602E-4FAE-AA20-B0DA5085FC80}" type="datetimeFigureOut">
              <a:rPr lang="zh-TW" altLang="en-US"/>
              <a:pPr/>
              <a:t>2015/10/13</a:t>
            </a:fld>
            <a:endParaRPr lang="zh-TW" altLang="en-US"/>
          </a:p>
        </p:txBody>
      </p:sp>
      <p:sp>
        <p:nvSpPr>
          <p:cNvPr id="18" name="Footer Placeholder 7"/>
          <p:cNvSpPr>
            <a:spLocks noGrp="1"/>
          </p:cNvSpPr>
          <p:nvPr>
            <p:ph type="ftr" sz="quarter" idx="11"/>
          </p:nvPr>
        </p:nvSpPr>
        <p:spPr/>
        <p:txBody>
          <a:bodyPr/>
          <a:lstStyle>
            <a:lvl1pPr>
              <a:defRPr/>
            </a:lvl1pPr>
          </a:lstStyle>
          <a:p>
            <a:pPr>
              <a:defRPr/>
            </a:pPr>
            <a:endParaRPr lang="zh-TW" altLang="en-US"/>
          </a:p>
        </p:txBody>
      </p:sp>
      <p:sp>
        <p:nvSpPr>
          <p:cNvPr id="19" name="Slide Number Placeholder 8"/>
          <p:cNvSpPr>
            <a:spLocks noGrp="1"/>
          </p:cNvSpPr>
          <p:nvPr>
            <p:ph type="sldNum" sz="quarter" idx="12"/>
          </p:nvPr>
        </p:nvSpPr>
        <p:spPr/>
        <p:txBody>
          <a:bodyPr/>
          <a:lstStyle>
            <a:lvl1pPr>
              <a:defRPr/>
            </a:lvl1pPr>
          </a:lstStyle>
          <a:p>
            <a:fld id="{59916EE5-7E32-492C-B91D-78D46FE14AD1}" type="slidenum">
              <a:rPr lang="zh-TW" altLang="en-US"/>
              <a:pPr/>
              <a:t>‹#›</a:t>
            </a:fld>
            <a:endParaRPr lang="zh-TW" altLang="en-US"/>
          </a:p>
        </p:txBody>
      </p:sp>
    </p:spTree>
    <p:extLst>
      <p:ext uri="{BB962C8B-B14F-4D97-AF65-F5344CB8AC3E}">
        <p14:creationId xmlns:p14="http://schemas.microsoft.com/office/powerpoint/2010/main" val="260279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ltLang="zh-TW"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7A30E6F7-298F-4CC6-90FF-619C974D8915}" type="datetimeFigureOut">
              <a:rPr lang="zh-TW" altLang="en-US"/>
              <a:pPr/>
              <a:t>2015/10/13</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22"/>
          <p:cNvSpPr>
            <a:spLocks noGrp="1"/>
          </p:cNvSpPr>
          <p:nvPr>
            <p:ph type="sldNum" sz="quarter" idx="12"/>
          </p:nvPr>
        </p:nvSpPr>
        <p:spPr/>
        <p:txBody>
          <a:bodyPr/>
          <a:lstStyle>
            <a:lvl1pPr>
              <a:defRPr/>
            </a:lvl1pPr>
          </a:lstStyle>
          <a:p>
            <a:fld id="{2F41E8A6-4FB3-49C2-9C02-9627475EA29C}" type="slidenum">
              <a:rPr lang="zh-TW" altLang="en-US"/>
              <a:pPr/>
              <a:t>‹#›</a:t>
            </a:fld>
            <a:endParaRPr lang="zh-TW" altLang="en-US"/>
          </a:p>
        </p:txBody>
      </p:sp>
    </p:spTree>
    <p:extLst>
      <p:ext uri="{BB962C8B-B14F-4D97-AF65-F5344CB8AC3E}">
        <p14:creationId xmlns:p14="http://schemas.microsoft.com/office/powerpoint/2010/main" val="426419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11B2EB3-26F8-46EC-9A8E-DA102D9ACC4A}" type="datetimeFigureOut">
              <a:rPr lang="zh-TW" altLang="en-US"/>
              <a:pPr/>
              <a:t>2015/10/13</a:t>
            </a:fld>
            <a:endParaRPr lang="zh-TW" altLang="en-US"/>
          </a:p>
        </p:txBody>
      </p:sp>
      <p:sp>
        <p:nvSpPr>
          <p:cNvPr id="3" name="Footer Placeholder 2"/>
          <p:cNvSpPr>
            <a:spLocks noGrp="1"/>
          </p:cNvSpPr>
          <p:nvPr>
            <p:ph type="ftr" sz="quarter" idx="11"/>
          </p:nvPr>
        </p:nvSpPr>
        <p:spPr/>
        <p:txBody>
          <a:bodyPr/>
          <a:lstStyle>
            <a:lvl1pPr>
              <a:defRPr/>
            </a:lvl1pPr>
          </a:lstStyle>
          <a:p>
            <a:pPr>
              <a:defRPr/>
            </a:pPr>
            <a:endParaRPr lang="zh-TW" altLang="en-US"/>
          </a:p>
        </p:txBody>
      </p:sp>
      <p:sp>
        <p:nvSpPr>
          <p:cNvPr id="4" name="Slide Number Placeholder 3"/>
          <p:cNvSpPr>
            <a:spLocks noGrp="1"/>
          </p:cNvSpPr>
          <p:nvPr>
            <p:ph type="sldNum" sz="quarter" idx="12"/>
          </p:nvPr>
        </p:nvSpPr>
        <p:spPr/>
        <p:txBody>
          <a:bodyPr/>
          <a:lstStyle>
            <a:lvl1pPr>
              <a:defRPr/>
            </a:lvl1pPr>
          </a:lstStyle>
          <a:p>
            <a:fld id="{675214F6-A976-4A6A-A21B-74E064D171EC}" type="slidenum">
              <a:rPr lang="zh-TW" altLang="en-US"/>
              <a:pPr/>
              <a:t>‹#›</a:t>
            </a:fld>
            <a:endParaRPr lang="zh-TW" altLang="en-US"/>
          </a:p>
        </p:txBody>
      </p:sp>
    </p:spTree>
    <p:extLst>
      <p:ext uri="{BB962C8B-B14F-4D97-AF65-F5344CB8AC3E}">
        <p14:creationId xmlns:p14="http://schemas.microsoft.com/office/powerpoint/2010/main" val="44081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ltLang="zh-TW"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ltLang="zh-TW"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13"/>
          <p:cNvSpPr>
            <a:spLocks noGrp="1"/>
          </p:cNvSpPr>
          <p:nvPr>
            <p:ph type="dt" sz="half" idx="10"/>
          </p:nvPr>
        </p:nvSpPr>
        <p:spPr/>
        <p:txBody>
          <a:bodyPr/>
          <a:lstStyle>
            <a:lvl1pPr>
              <a:defRPr/>
            </a:lvl1pPr>
          </a:lstStyle>
          <a:p>
            <a:fld id="{F88F5F0B-4785-4F7B-B06E-4E424D39D778}" type="datetimeFigureOut">
              <a:rPr lang="zh-TW" altLang="en-US"/>
              <a:pPr/>
              <a:t>2015/10/13</a:t>
            </a:fld>
            <a:endParaRPr lang="zh-TW" altLang="en-US"/>
          </a:p>
        </p:txBody>
      </p:sp>
      <p:sp>
        <p:nvSpPr>
          <p:cNvPr id="6" name="Footer Placeholder 2"/>
          <p:cNvSpPr>
            <a:spLocks noGrp="1"/>
          </p:cNvSpPr>
          <p:nvPr>
            <p:ph type="ftr" sz="quarter" idx="11"/>
          </p:nvPr>
        </p:nvSpPr>
        <p:spPr/>
        <p:txBody>
          <a:bodyPr/>
          <a:lstStyle>
            <a:lvl1pPr>
              <a:defRPr/>
            </a:lvl1pPr>
          </a:lstStyle>
          <a:p>
            <a:pPr>
              <a:defRPr/>
            </a:pPr>
            <a:endParaRPr lang="zh-TW" altLang="en-US"/>
          </a:p>
        </p:txBody>
      </p:sp>
      <p:sp>
        <p:nvSpPr>
          <p:cNvPr id="7" name="Slide Number Placeholder 22"/>
          <p:cNvSpPr>
            <a:spLocks noGrp="1"/>
          </p:cNvSpPr>
          <p:nvPr>
            <p:ph type="sldNum" sz="quarter" idx="12"/>
          </p:nvPr>
        </p:nvSpPr>
        <p:spPr/>
        <p:txBody>
          <a:bodyPr/>
          <a:lstStyle>
            <a:lvl1pPr>
              <a:defRPr/>
            </a:lvl1pPr>
          </a:lstStyle>
          <a:p>
            <a:fld id="{2E58B4A6-FFFA-4667-A6A9-D9E322AD7D3F}" type="slidenum">
              <a:rPr lang="zh-TW" altLang="en-US"/>
              <a:pPr/>
              <a:t>‹#›</a:t>
            </a:fld>
            <a:endParaRPr lang="zh-TW" altLang="en-US"/>
          </a:p>
        </p:txBody>
      </p:sp>
    </p:spTree>
    <p:extLst>
      <p:ext uri="{BB962C8B-B14F-4D97-AF65-F5344CB8AC3E}">
        <p14:creationId xmlns:p14="http://schemas.microsoft.com/office/powerpoint/2010/main" val="383767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246173"/>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245198"/>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246173"/>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245198"/>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2461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2451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ltLang="zh-TW"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altLang="zh-TW"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ltLang="zh-TW"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lstStyle>
          <a:p>
            <a:fld id="{26B4D099-3054-48E5-A4A9-5A31BA4B778A}" type="datetimeFigureOut">
              <a:rPr lang="zh-TW" altLang="en-US"/>
              <a:pPr/>
              <a:t>2015/10/13</a:t>
            </a:fld>
            <a:endParaRPr lang="zh-TW" altLang="en-US"/>
          </a:p>
        </p:txBody>
      </p:sp>
      <p:sp>
        <p:nvSpPr>
          <p:cNvPr id="20" name="Footer Placeholder 5"/>
          <p:cNvSpPr>
            <a:spLocks noGrp="1"/>
          </p:cNvSpPr>
          <p:nvPr>
            <p:ph type="ftr" sz="quarter" idx="11"/>
          </p:nvPr>
        </p:nvSpPr>
        <p:spPr>
          <a:xfrm>
            <a:off x="914400" y="55563"/>
            <a:ext cx="5562600" cy="365125"/>
          </a:xfrm>
        </p:spPr>
        <p:txBody>
          <a:bodyPr/>
          <a:lstStyle>
            <a:lvl1pPr>
              <a:defRPr/>
            </a:lvl1pPr>
          </a:lstStyle>
          <a:p>
            <a:pPr>
              <a:defRPr/>
            </a:pPr>
            <a:endParaRPr lang="zh-TW" alt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fld id="{DA66FCF1-F460-43CE-8402-58D9B1193A4D}" type="slidenum">
              <a:rPr lang="zh-TW" altLang="en-US"/>
              <a:pPr/>
              <a:t>‹#›</a:t>
            </a:fld>
            <a:endParaRPr lang="zh-TW" altLang="en-US"/>
          </a:p>
        </p:txBody>
      </p:sp>
    </p:spTree>
    <p:extLst>
      <p:ext uri="{BB962C8B-B14F-4D97-AF65-F5344CB8AC3E}">
        <p14:creationId xmlns:p14="http://schemas.microsoft.com/office/powerpoint/2010/main" val="709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TW">
              <a:solidFill>
                <a:srgbClr val="FFFFFF"/>
              </a:solidFill>
              <a:cs typeface="新細明體" charset="0"/>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altLang="zh-TW"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kumimoji="0" sz="1100">
                <a:solidFill>
                  <a:schemeClr val="tx2"/>
                </a:solidFill>
              </a:defRPr>
            </a:lvl1pPr>
          </a:lstStyle>
          <a:p>
            <a:fld id="{A4A1599F-2458-4003-BDF8-396F573B1FD0}" type="datetimeFigureOut">
              <a:rPr lang="zh-TW" altLang="en-US"/>
              <a:pPr/>
              <a:t>2015/10/13</a:t>
            </a:fld>
            <a:endParaRPr lang="zh-TW" alt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wrap="square" lIns="91440" tIns="45720" rIns="91440" bIns="45720" numCol="1" anchor="b" anchorCtr="0" compatLnSpc="1">
            <a:prstTxWarp prst="textNoShape">
              <a:avLst/>
            </a:prstTxWarp>
          </a:bodyPr>
          <a:lstStyle>
            <a:lvl1pPr algn="r">
              <a:defRPr kumimoji="0" sz="1100">
                <a:solidFill>
                  <a:schemeClr val="tx2"/>
                </a:solidFill>
                <a:latin typeface="Arial" charset="0"/>
                <a:ea typeface="新細明體" charset="0"/>
                <a:cs typeface="新細明體" charset="0"/>
              </a:defRPr>
            </a:lvl1pPr>
          </a:lstStyle>
          <a:p>
            <a:pPr>
              <a:defRPr/>
            </a:pPr>
            <a:endParaRPr lang="zh-TW" alt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kumimoji="0" sz="1200">
                <a:solidFill>
                  <a:schemeClr val="tx2"/>
                </a:solidFill>
              </a:defRPr>
            </a:lvl1pPr>
          </a:lstStyle>
          <a:p>
            <a:fld id="{9C7584A0-40DC-49B3-9B4C-9F3238E55937}" type="slidenum">
              <a:rPr lang="zh-TW" altLang="en-US"/>
              <a:pPr/>
              <a:t>‹#›</a:t>
            </a:fld>
            <a:endParaRPr lang="zh-TW" altLang="en-US"/>
          </a:p>
        </p:txBody>
      </p:sp>
    </p:spTree>
  </p:cSld>
  <p:clrMap bg1="dk1" tx1="lt1" bg2="dk2" tx2="lt2" accent1="accent1" accent2="accent2" accent3="accent3" accent4="accent4" accent5="accent5" accent6="accent6" hlink="hlink" folHlink="folHlink"/>
  <p:sldLayoutIdLst>
    <p:sldLayoutId id="2147484635" r:id="rId1"/>
    <p:sldLayoutId id="2147484630" r:id="rId2"/>
    <p:sldLayoutId id="2147484636" r:id="rId3"/>
    <p:sldLayoutId id="2147484637" r:id="rId4"/>
    <p:sldLayoutId id="2147484638" r:id="rId5"/>
    <p:sldLayoutId id="2147484631" r:id="rId6"/>
    <p:sldLayoutId id="2147484639" r:id="rId7"/>
    <p:sldLayoutId id="2147484632" r:id="rId8"/>
    <p:sldLayoutId id="2147484640" r:id="rId9"/>
    <p:sldLayoutId id="2147484633" r:id="rId10"/>
    <p:sldLayoutId id="2147484634"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新細明體" charset="0"/>
        </a:defRPr>
      </a:lvl1pPr>
      <a:lvl2pPr algn="l" rtl="0" eaLnBrk="0" fontAlgn="base" hangingPunct="0">
        <a:spcBef>
          <a:spcPct val="0"/>
        </a:spcBef>
        <a:spcAft>
          <a:spcPct val="0"/>
        </a:spcAft>
        <a:defRPr sz="4000">
          <a:solidFill>
            <a:srgbClr val="C1EEFF"/>
          </a:solidFill>
          <a:latin typeface="Consolas" pitchFamily="49" charset="0"/>
          <a:ea typeface="新細明體" pitchFamily="18" charset="-120"/>
          <a:cs typeface="新細明體" charset="0"/>
        </a:defRPr>
      </a:lvl2pPr>
      <a:lvl3pPr algn="l" rtl="0" eaLnBrk="0" fontAlgn="base" hangingPunct="0">
        <a:spcBef>
          <a:spcPct val="0"/>
        </a:spcBef>
        <a:spcAft>
          <a:spcPct val="0"/>
        </a:spcAft>
        <a:defRPr sz="4000">
          <a:solidFill>
            <a:srgbClr val="C1EEFF"/>
          </a:solidFill>
          <a:latin typeface="Consolas" pitchFamily="49" charset="0"/>
          <a:ea typeface="新細明體" pitchFamily="18" charset="-120"/>
          <a:cs typeface="新細明體" charset="0"/>
        </a:defRPr>
      </a:lvl3pPr>
      <a:lvl4pPr algn="l" rtl="0" eaLnBrk="0" fontAlgn="base" hangingPunct="0">
        <a:spcBef>
          <a:spcPct val="0"/>
        </a:spcBef>
        <a:spcAft>
          <a:spcPct val="0"/>
        </a:spcAft>
        <a:defRPr sz="4000">
          <a:solidFill>
            <a:srgbClr val="C1EEFF"/>
          </a:solidFill>
          <a:latin typeface="Consolas" pitchFamily="49" charset="0"/>
          <a:ea typeface="新細明體" pitchFamily="18" charset="-120"/>
          <a:cs typeface="新細明體" charset="0"/>
        </a:defRPr>
      </a:lvl4pPr>
      <a:lvl5pPr algn="l" rtl="0" eaLnBrk="0" fontAlgn="base" hangingPunct="0">
        <a:spcBef>
          <a:spcPct val="0"/>
        </a:spcBef>
        <a:spcAft>
          <a:spcPct val="0"/>
        </a:spcAft>
        <a:defRPr sz="4000">
          <a:solidFill>
            <a:srgbClr val="C1EEFF"/>
          </a:solidFill>
          <a:latin typeface="Consolas" pitchFamily="49" charset="0"/>
          <a:ea typeface="新細明體" pitchFamily="18" charset="-120"/>
          <a:cs typeface="新細明體" charset="0"/>
        </a:defRPr>
      </a:lvl5pPr>
      <a:lvl6pPr marL="457200" algn="l" rtl="0" fontAlgn="base">
        <a:spcBef>
          <a:spcPct val="0"/>
        </a:spcBef>
        <a:spcAft>
          <a:spcPct val="0"/>
        </a:spcAft>
        <a:defRPr sz="4000">
          <a:solidFill>
            <a:srgbClr val="C1EEFF"/>
          </a:solidFill>
          <a:latin typeface="Consolas" pitchFamily="49" charset="0"/>
          <a:ea typeface="新細明體" pitchFamily="18" charset="-120"/>
        </a:defRPr>
      </a:lvl6pPr>
      <a:lvl7pPr marL="914400" algn="l" rtl="0" fontAlgn="base">
        <a:spcBef>
          <a:spcPct val="0"/>
        </a:spcBef>
        <a:spcAft>
          <a:spcPct val="0"/>
        </a:spcAft>
        <a:defRPr sz="4000">
          <a:solidFill>
            <a:srgbClr val="C1EEFF"/>
          </a:solidFill>
          <a:latin typeface="Consolas" pitchFamily="49" charset="0"/>
          <a:ea typeface="新細明體" pitchFamily="18" charset="-120"/>
        </a:defRPr>
      </a:lvl7pPr>
      <a:lvl8pPr marL="1371600" algn="l" rtl="0" fontAlgn="base">
        <a:spcBef>
          <a:spcPct val="0"/>
        </a:spcBef>
        <a:spcAft>
          <a:spcPct val="0"/>
        </a:spcAft>
        <a:defRPr sz="4000">
          <a:solidFill>
            <a:srgbClr val="C1EEFF"/>
          </a:solidFill>
          <a:latin typeface="Consolas" pitchFamily="49" charset="0"/>
          <a:ea typeface="新細明體" pitchFamily="18" charset="-120"/>
        </a:defRPr>
      </a:lvl8pPr>
      <a:lvl9pPr marL="1828800" algn="l" rtl="0" fontAlgn="base">
        <a:spcBef>
          <a:spcPct val="0"/>
        </a:spcBef>
        <a:spcAft>
          <a:spcPct val="0"/>
        </a:spcAft>
        <a:defRPr sz="4000">
          <a:solidFill>
            <a:srgbClr val="C1EEFF"/>
          </a:solidFill>
          <a:latin typeface="Consolas" pitchFamily="49" charset="0"/>
          <a:ea typeface="新細明體" pitchFamily="18" charset="-12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新細明體" charset="0"/>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新細明體" charset="0"/>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新細明體" charset="0"/>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新細明體" charset="0"/>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新細明體"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auto">
              <a:spcBef>
                <a:spcPts val="0"/>
              </a:spcBef>
              <a:spcAft>
                <a:spcPts val="0"/>
              </a:spcAft>
            </a:pPr>
            <a:fld id="{87A3D299-98BA-4C60-B6C3-E2C32E48B5E2}" type="datetimeFigureOut">
              <a:rPr lang="en-US" smtClean="0">
                <a:latin typeface="Georgia"/>
                <a:ea typeface="+mn-ea"/>
              </a:rPr>
              <a:pPr fontAlgn="auto">
                <a:spcBef>
                  <a:spcPts val="0"/>
                </a:spcBef>
                <a:spcAft>
                  <a:spcPts val="0"/>
                </a:spcAft>
              </a:pPr>
              <a:t>10/13/2015</a:t>
            </a:fld>
            <a:endParaRPr lang="en-US">
              <a:latin typeface="Georgia"/>
              <a:ea typeface="+mn-e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auto">
              <a:spcBef>
                <a:spcPts val="0"/>
              </a:spcBef>
              <a:spcAft>
                <a:spcPts val="0"/>
              </a:spcAft>
            </a:pPr>
            <a:endParaRPr lang="en-US">
              <a:latin typeface="Georgia"/>
              <a:ea typeface="+mn-e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dirty="0">
              <a:solidFill>
                <a:prstClr val="black"/>
              </a:solidFill>
              <a:latin typeface="Georgia"/>
              <a:ea typeface="+mn-e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kumimoji="0" lang="en-US">
              <a:solidFill>
                <a:prstClr val="black"/>
              </a:solidFill>
              <a:latin typeface="Georgia"/>
              <a:ea typeface="+mn-e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auto">
              <a:spcBef>
                <a:spcPts val="0"/>
              </a:spcBef>
              <a:spcAft>
                <a:spcPts val="0"/>
              </a:spcAft>
            </a:pPr>
            <a:fld id="{1B56AC00-64DC-43F2-A59F-6019C7B56DD5}" type="slidenum">
              <a:rPr lang="en-US" smtClean="0">
                <a:solidFill>
                  <a:srgbClr val="8CADAE">
                    <a:shade val="75000"/>
                  </a:srgbClr>
                </a:solidFill>
                <a:latin typeface="Georgia"/>
                <a:ea typeface="+mn-ea"/>
              </a:rPr>
              <a:pPr fontAlgn="auto">
                <a:spcBef>
                  <a:spcPts val="0"/>
                </a:spcBef>
                <a:spcAft>
                  <a:spcPts val="0"/>
                </a:spcAft>
              </a:pPr>
              <a:t>‹#›</a:t>
            </a:fld>
            <a:endParaRPr lang="en-US">
              <a:solidFill>
                <a:srgbClr val="8CADAE">
                  <a:shade val="75000"/>
                </a:srgbClr>
              </a:solidFill>
              <a:latin typeface="Georgia"/>
              <a:ea typeface="+mn-e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59658333"/>
      </p:ext>
    </p:extLst>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3.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7.jpeg"/><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omicsonline.org/nuclear-medicine-radiation-therapy.php"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hyperlink" Target="http://radiology.conferenceseries.com/"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605712"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75758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260350"/>
            <a:ext cx="8280400" cy="1295400"/>
          </a:xfrm>
          <a:solidFill>
            <a:srgbClr val="FFCCFF"/>
          </a:solidFill>
        </p:spPr>
        <p:txBody>
          <a:bodyPr wrap="square" lIns="91440" tIns="45720" rIns="91440" bIns="45720" numCol="1" anchorCtr="0" compatLnSpc="1">
            <a:prstTxWarp prst="textNoShape">
              <a:avLst/>
            </a:prstTxWarp>
            <a:normAutofit/>
          </a:bodyPr>
          <a:lstStyle/>
          <a:p>
            <a:pPr eaLnBrk="1" hangingPunct="1">
              <a:defRPr/>
            </a:pPr>
            <a:r>
              <a:rPr lang="en-US" altLang="zh-TW" sz="3200">
                <a:solidFill>
                  <a:srgbClr val="000000"/>
                </a:solidFill>
              </a:rPr>
              <a:t>      Forearm blood flow</a:t>
            </a:r>
            <a:br>
              <a:rPr lang="en-US" altLang="zh-TW" sz="3200">
                <a:solidFill>
                  <a:srgbClr val="000000"/>
                </a:solidFill>
              </a:rPr>
            </a:br>
            <a:r>
              <a:rPr lang="en-US" altLang="zh-TW" sz="3200">
                <a:solidFill>
                  <a:srgbClr val="000000"/>
                </a:solidFill>
              </a:rPr>
              <a:t>       (Strain-gauge </a:t>
            </a:r>
            <a:r>
              <a:rPr lang="th-TH" altLang="zh-TW" sz="3200">
                <a:solidFill>
                  <a:srgbClr val="000000"/>
                </a:solidFill>
                <a:cs typeface="DilleniaUPC" charset="0"/>
              </a:rPr>
              <a:t>plethysmogr</a:t>
            </a:r>
            <a:r>
              <a:rPr lang="en-US" altLang="zh-TW" sz="3200">
                <a:solidFill>
                  <a:srgbClr val="000000"/>
                </a:solidFill>
              </a:rPr>
              <a:t>a</a:t>
            </a:r>
            <a:r>
              <a:rPr lang="th-TH" altLang="zh-TW" sz="3200">
                <a:solidFill>
                  <a:srgbClr val="000000"/>
                </a:solidFill>
                <a:cs typeface="DilleniaUPC" charset="0"/>
              </a:rPr>
              <a:t>phy) </a:t>
            </a:r>
            <a:endParaRPr lang="en-US" altLang="zh-TW" sz="3200">
              <a:solidFill>
                <a:srgbClr val="000000"/>
              </a:solidFill>
            </a:endParaRPr>
          </a:p>
        </p:txBody>
      </p:sp>
      <p:graphicFrame>
        <p:nvGraphicFramePr>
          <p:cNvPr id="4" name="Content Placeholder 3"/>
          <p:cNvGraphicFramePr>
            <a:graphicFrameLocks noGrp="1"/>
          </p:cNvGraphicFramePr>
          <p:nvPr>
            <p:ph idx="1"/>
          </p:nvPr>
        </p:nvGraphicFramePr>
        <p:xfrm>
          <a:off x="914400" y="1773238"/>
          <a:ext cx="7761288"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00113" y="1484313"/>
          <a:ext cx="7772400" cy="51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p:nvPr>
        </p:nvSpPr>
        <p:spPr>
          <a:xfrm>
            <a:off x="323850" y="260350"/>
            <a:ext cx="8820150" cy="1152525"/>
          </a:xfrm>
          <a:solidFill>
            <a:srgbClr val="FFCCFF"/>
          </a:solidFill>
        </p:spPr>
        <p:txBody>
          <a:bodyPr wrap="square" lIns="91440" tIns="45720" rIns="91440" bIns="45720" numCol="1" anchorCtr="0" compatLnSpc="1">
            <a:prstTxWarp prst="textNoShape">
              <a:avLst/>
            </a:prstTxWarp>
            <a:normAutofit/>
          </a:bodyPr>
          <a:lstStyle/>
          <a:p>
            <a:pPr algn="just" eaLnBrk="1" hangingPunct="1">
              <a:defRPr/>
            </a:pPr>
            <a:r>
              <a:rPr lang="en-US" altLang="zh-TW" sz="3600">
                <a:solidFill>
                  <a:srgbClr val="000000"/>
                </a:solidFill>
              </a:rPr>
              <a:t>Flow Mediated Dilation</a:t>
            </a:r>
            <a:r>
              <a:rPr lang="th-TH" altLang="zh-TW" sz="3600">
                <a:solidFill>
                  <a:srgbClr val="000000"/>
                </a:solidFill>
                <a:cs typeface="DilleniaUPC" charset="0"/>
              </a:rPr>
              <a:t> </a:t>
            </a:r>
            <a:endParaRPr lang="en-US" altLang="zh-TW" sz="36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defRPr/>
            </a:pPr>
            <a:r>
              <a:rPr lang="en-US" altLang="zh-TW"/>
              <a:t>The Setup</a:t>
            </a:r>
            <a:endParaRPr lang="zh-TW" altLang="en-US"/>
          </a:p>
        </p:txBody>
      </p:sp>
      <p:pic>
        <p:nvPicPr>
          <p:cNvPr id="31746" name="Picture 2" descr="ARMD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92725" y="188913"/>
            <a:ext cx="3563938" cy="2376487"/>
          </a:xfrm>
          <a:noFill/>
        </p:spPr>
      </p:pic>
      <p:pic>
        <p:nvPicPr>
          <p:cNvPr id="31747" name="Content Placeholder 3" descr="Scan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540000"/>
            <a:ext cx="8604250" cy="431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8" name="Rectangle 3"/>
          <p:cNvSpPr>
            <a:spLocks noChangeArrowheads="1"/>
          </p:cNvSpPr>
          <p:nvPr/>
        </p:nvSpPr>
        <p:spPr bwMode="auto">
          <a:xfrm>
            <a:off x="6335713" y="6021388"/>
            <a:ext cx="280828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11163" indent="-342900" eaLnBrk="0" hangingPunct="0">
              <a:spcBef>
                <a:spcPts val="700"/>
              </a:spcBef>
              <a:buClr>
                <a:schemeClr val="tx2"/>
              </a:buClr>
              <a:buSzPct val="95000"/>
              <a:buFont typeface="Wingdings" pitchFamily="2" charset="2"/>
              <a:buChar char=""/>
            </a:pPr>
            <a:r>
              <a:rPr kumimoji="0" lang="en-US" altLang="zh-TW">
                <a:solidFill>
                  <a:srgbClr val="FFFF00"/>
                </a:solidFill>
              </a:rPr>
              <a:t>Fatty streaks</a:t>
            </a:r>
          </a:p>
          <a:p>
            <a:pPr marL="739775" lvl="1" indent="-285750" eaLnBrk="0" hangingPunct="0">
              <a:spcBef>
                <a:spcPct val="20000"/>
              </a:spcBef>
              <a:buClr>
                <a:schemeClr val="accent2"/>
              </a:buClr>
              <a:buSzPct val="90000"/>
              <a:buFont typeface="Wingdings" pitchFamily="2" charset="2"/>
              <a:buChar char=""/>
            </a:pPr>
            <a:r>
              <a:rPr kumimoji="0" lang="en-US" altLang="zh-TW" sz="1600">
                <a:solidFill>
                  <a:srgbClr val="FFFF00"/>
                </a:solidFill>
              </a:rPr>
              <a:t>Intimal thickening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wrap="square" lIns="91440" tIns="45720" rIns="91440" bIns="45720" numCol="1" anchorCtr="0" compatLnSpc="1">
            <a:prstTxWarp prst="textNoShape">
              <a:avLst/>
            </a:prstTxWarp>
          </a:bodyPr>
          <a:lstStyle/>
          <a:p>
            <a:pPr eaLnBrk="1" hangingPunct="1">
              <a:defRPr/>
            </a:pPr>
            <a:endParaRPr lang="zh-TW" altLang="en-US"/>
          </a:p>
        </p:txBody>
      </p:sp>
      <p:pic>
        <p:nvPicPr>
          <p:cNvPr id="3277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0"/>
            <a:ext cx="8820150" cy="68580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457200" y="260350"/>
            <a:ext cx="8229600" cy="958850"/>
          </a:xfrm>
        </p:spPr>
        <p:txBody>
          <a:bodyPr/>
          <a:lstStyle/>
          <a:p>
            <a:pPr eaLnBrk="1" fontAlgn="auto" hangingPunct="1">
              <a:spcAft>
                <a:spcPts val="0"/>
              </a:spcAft>
              <a:defRPr/>
            </a:pPr>
            <a:r>
              <a:rPr lang="en-US" altLang="zh-TW" sz="3600" dirty="0" smtClean="0">
                <a:solidFill>
                  <a:schemeClr val="tx2">
                    <a:satMod val="200000"/>
                  </a:schemeClr>
                </a:solidFill>
                <a:latin typeface="Helvetica" pitchFamily="34" charset="0"/>
                <a:cs typeface="Helvetica" pitchFamily="34" charset="0"/>
              </a:rPr>
              <a:t>Reactive Hyperemia</a:t>
            </a:r>
          </a:p>
        </p:txBody>
      </p:sp>
      <p:pic>
        <p:nvPicPr>
          <p:cNvPr id="30723" name="Content Placeholder 4" descr="Ensemble brachial BF below only.jpg"/>
          <p:cNvPicPr>
            <a:picLocks noGrp="1" noChangeAspect="1"/>
          </p:cNvPicPr>
          <p:nvPr>
            <p:ph idx="1"/>
          </p:nvPr>
        </p:nvPicPr>
        <p:blipFill>
          <a:blip r:embed="rId3" cstate="print"/>
          <a:srcRect/>
          <a:stretch>
            <a:fillRect/>
          </a:stretch>
        </p:blipFill>
        <p:spPr>
          <a:xfrm>
            <a:off x="755650" y="1196975"/>
            <a:ext cx="7632700" cy="4862513"/>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3795" name="TextBox 8"/>
          <p:cNvSpPr txBox="1">
            <a:spLocks noChangeArrowheads="1"/>
          </p:cNvSpPr>
          <p:nvPr/>
        </p:nvSpPr>
        <p:spPr bwMode="auto">
          <a:xfrm>
            <a:off x="5334000" y="6477000"/>
            <a:ext cx="35814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r>
              <a:rPr kumimoji="0" lang="en-US" altLang="zh-TW" sz="1200">
                <a:latin typeface="Helvetica" charset="0"/>
              </a:rPr>
              <a:t>From Clifford et al. </a:t>
            </a:r>
            <a:r>
              <a:rPr kumimoji="0" lang="en-US" altLang="zh-TW" sz="1200" i="1">
                <a:latin typeface="Helvetica" charset="0"/>
              </a:rPr>
              <a:t>FASEB J</a:t>
            </a:r>
            <a:r>
              <a:rPr kumimoji="0" lang="en-US" altLang="zh-TW" sz="1200">
                <a:latin typeface="Helvetica" charset="0"/>
              </a:rPr>
              <a:t>. 24: 804.12, 2010.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1188" y="404813"/>
            <a:ext cx="7772400" cy="914400"/>
          </a:xfrm>
        </p:spPr>
        <p:txBody>
          <a:bodyPr wrap="square" lIns="91440" tIns="45720" rIns="91440" bIns="45720" numCol="1" anchorCtr="0" compatLnSpc="1">
            <a:prstTxWarp prst="textNoShape">
              <a:avLst/>
            </a:prstTxWarp>
          </a:bodyPr>
          <a:lstStyle/>
          <a:p>
            <a:pPr eaLnBrk="1" hangingPunct="1">
              <a:defRPr/>
            </a:pPr>
            <a:r>
              <a:rPr lang="en-US" altLang="zh-TW" dirty="0"/>
              <a:t>The Examination</a:t>
            </a:r>
            <a:endParaRPr lang="zh-TW" altLang="en-US" dirty="0"/>
          </a:p>
        </p:txBody>
      </p:sp>
      <p:pic>
        <p:nvPicPr>
          <p:cNvPr id="35842" name="FMD demo.wmv"/>
          <p:cNvPicPr>
            <a:picLocks noRot="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6975"/>
            <a:ext cx="47148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FMD protocol.wmv"/>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781300"/>
            <a:ext cx="41402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95288" y="4868863"/>
            <a:ext cx="4537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buFont typeface="Arial" pitchFamily="34" charset="0"/>
              <a:buChar char="•"/>
            </a:pPr>
            <a:r>
              <a:rPr lang="en-US" altLang="zh-TW" sz="1800"/>
              <a:t>Placement of Cuff at forearm</a:t>
            </a:r>
          </a:p>
          <a:p>
            <a:pPr eaLnBrk="1" hangingPunct="1">
              <a:buFont typeface="Arial" pitchFamily="34" charset="0"/>
              <a:buChar char="•"/>
            </a:pPr>
            <a:r>
              <a:rPr lang="en-US" altLang="zh-TW" sz="1800"/>
              <a:t>Locate the brachial artery by color flow and  pulsed Doppler</a:t>
            </a:r>
          </a:p>
          <a:p>
            <a:pPr eaLnBrk="1" hangingPunct="1">
              <a:buFont typeface="Arial" pitchFamily="34" charset="0"/>
              <a:buChar char="•"/>
            </a:pPr>
            <a:r>
              <a:rPr lang="en-US" altLang="zh-TW" sz="1800"/>
              <a:t>Inflate and then deflate the cuff</a:t>
            </a:r>
          </a:p>
          <a:p>
            <a:pPr eaLnBrk="1" hangingPunct="1">
              <a:buFont typeface="Arial" pitchFamily="34" charset="0"/>
              <a:buChar char="•"/>
            </a:pPr>
            <a:r>
              <a:rPr lang="en-US" altLang="zh-TW" sz="1800"/>
              <a:t>Hyperemic flow generated</a:t>
            </a:r>
          </a:p>
          <a:p>
            <a:pPr eaLnBrk="1" hangingPunct="1">
              <a:buFont typeface="Arial" pitchFamily="34" charset="0"/>
              <a:buChar char="•"/>
            </a:pPr>
            <a:r>
              <a:rPr lang="en-US" altLang="zh-TW" sz="1800"/>
              <a:t>Monitor the lumen diameter continuously </a:t>
            </a:r>
          </a:p>
          <a:p>
            <a:pPr eaLnBrk="1" hangingPunct="1">
              <a:buFont typeface="Arial" pitchFamily="34" charset="0"/>
              <a:buChar char="•"/>
            </a:pPr>
            <a:r>
              <a:rPr lang="en-US" altLang="zh-TW" sz="1800"/>
              <a:t>Offline measurement  with computer aids</a:t>
            </a:r>
          </a:p>
          <a:p>
            <a:pPr eaLnBrk="1" hangingPunct="1"/>
            <a:endParaRPr lang="zh-TW"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50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0" fill="hold"/>
                                        <p:tgtEl>
                                          <p:spTgt spid="6">
                                            <p:txEl>
                                              <p:pRg st="0" end="0"/>
                                            </p:txEl>
                                          </p:spTgt>
                                        </p:tgtEl>
                                        <p:attrNameLst>
                                          <p:attrName>ppt_w</p:attrName>
                                        </p:attrNameLst>
                                      </p:cBhvr>
                                      <p:tavLst>
                                        <p:tav tm="0">
                                          <p:val>
                                            <p:strVal val="#ppt_w*2.5"/>
                                          </p:val>
                                        </p:tav>
                                        <p:tav tm="100000">
                                          <p:val>
                                            <p:strVal val="#ppt_w"/>
                                          </p:val>
                                        </p:tav>
                                      </p:tavLst>
                                    </p:anim>
                                    <p:anim calcmode="lin" valueType="num">
                                      <p:cBhvr>
                                        <p:cTn id="8" dur="5000" fill="hold"/>
                                        <p:tgtEl>
                                          <p:spTgt spid="6">
                                            <p:txEl>
                                              <p:pRg st="0" end="0"/>
                                            </p:txEl>
                                          </p:spTgt>
                                        </p:tgtEl>
                                        <p:attrNameLst>
                                          <p:attrName>ppt_h</p:attrName>
                                        </p:attrNameLst>
                                      </p:cBhvr>
                                      <p:tavLst>
                                        <p:tav tm="0">
                                          <p:val>
                                            <p:strVal val="#ppt_h*0.01"/>
                                          </p:val>
                                        </p:tav>
                                        <p:tav tm="100000">
                                          <p:val>
                                            <p:strVal val="#ppt_h"/>
                                          </p:val>
                                        </p:tav>
                                      </p:tavLst>
                                    </p:anim>
                                    <p:anim calcmode="lin" valueType="num">
                                      <p:cBhvr>
                                        <p:cTn id="9"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0" dur="5000" fill="hold"/>
                                        <p:tgtEl>
                                          <p:spTgt spid="6">
                                            <p:txEl>
                                              <p:pRg st="0" end="0"/>
                                            </p:txEl>
                                          </p:spTgt>
                                        </p:tgtEl>
                                        <p:attrNameLst>
                                          <p:attrName>ppt_y</p:attrName>
                                        </p:attrNameLst>
                                      </p:cBhvr>
                                      <p:tavLst>
                                        <p:tav tm="0">
                                          <p:val>
                                            <p:strVal val="#ppt_h+1"/>
                                          </p:val>
                                        </p:tav>
                                        <p:tav tm="100000">
                                          <p:val>
                                            <p:strVal val="#ppt_y"/>
                                          </p:val>
                                        </p:tav>
                                      </p:tavLst>
                                    </p:anim>
                                    <p:animEffect transition="in" filter="fade">
                                      <p:cBhvr>
                                        <p:cTn id="11" dur="5000"/>
                                        <p:tgtEl>
                                          <p:spTgt spid="6">
                                            <p:txEl>
                                              <p:pRg st="0" end="0"/>
                                            </p:txEl>
                                          </p:spTgt>
                                        </p:tgtEl>
                                      </p:cBhvr>
                                    </p:animEffect>
                                  </p:childTnLst>
                                </p:cTn>
                              </p:par>
                              <p:par>
                                <p:cTn id="12" presetID="58" presetClass="entr" presetSubtype="0" accel="100000" fill="hold" grpId="0" nodeType="withEffect">
                                  <p:stCondLst>
                                    <p:cond delay="2500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0" fill="hold"/>
                                        <p:tgtEl>
                                          <p:spTgt spid="6">
                                            <p:txEl>
                                              <p:pRg st="1" end="1"/>
                                            </p:txEl>
                                          </p:spTgt>
                                        </p:tgtEl>
                                        <p:attrNameLst>
                                          <p:attrName>ppt_w</p:attrName>
                                        </p:attrNameLst>
                                      </p:cBhvr>
                                      <p:tavLst>
                                        <p:tav tm="0">
                                          <p:val>
                                            <p:strVal val="#ppt_w*2.5"/>
                                          </p:val>
                                        </p:tav>
                                        <p:tav tm="100000">
                                          <p:val>
                                            <p:strVal val="#ppt_w"/>
                                          </p:val>
                                        </p:tav>
                                      </p:tavLst>
                                    </p:anim>
                                    <p:anim calcmode="lin" valueType="num">
                                      <p:cBhvr>
                                        <p:cTn id="15" dur="5000" fill="hold"/>
                                        <p:tgtEl>
                                          <p:spTgt spid="6">
                                            <p:txEl>
                                              <p:pRg st="1" end="1"/>
                                            </p:txEl>
                                          </p:spTgt>
                                        </p:tgtEl>
                                        <p:attrNameLst>
                                          <p:attrName>ppt_h</p:attrName>
                                        </p:attrNameLst>
                                      </p:cBhvr>
                                      <p:tavLst>
                                        <p:tav tm="0">
                                          <p:val>
                                            <p:strVal val="#ppt_h*0.01"/>
                                          </p:val>
                                        </p:tav>
                                        <p:tav tm="100000">
                                          <p:val>
                                            <p:strVal val="#ppt_h"/>
                                          </p:val>
                                        </p:tav>
                                      </p:tavLst>
                                    </p:anim>
                                    <p:anim calcmode="lin" valueType="num">
                                      <p:cBhvr>
                                        <p:cTn id="16"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5000" fill="hold"/>
                                        <p:tgtEl>
                                          <p:spTgt spid="6">
                                            <p:txEl>
                                              <p:pRg st="1" end="1"/>
                                            </p:txEl>
                                          </p:spTgt>
                                        </p:tgtEl>
                                        <p:attrNameLst>
                                          <p:attrName>ppt_y</p:attrName>
                                        </p:attrNameLst>
                                      </p:cBhvr>
                                      <p:tavLst>
                                        <p:tav tm="0">
                                          <p:val>
                                            <p:strVal val="#ppt_h+1"/>
                                          </p:val>
                                        </p:tav>
                                        <p:tav tm="100000">
                                          <p:val>
                                            <p:strVal val="#ppt_y"/>
                                          </p:val>
                                        </p:tav>
                                      </p:tavLst>
                                    </p:anim>
                                    <p:animEffect transition="in" filter="fade">
                                      <p:cBhvr>
                                        <p:cTn id="18" dur="5000"/>
                                        <p:tgtEl>
                                          <p:spTgt spid="6">
                                            <p:txEl>
                                              <p:pRg st="1" end="1"/>
                                            </p:txEl>
                                          </p:spTgt>
                                        </p:tgtEl>
                                      </p:cBhvr>
                                    </p:animEffect>
                                  </p:childTnLst>
                                </p:cTn>
                              </p:par>
                              <p:par>
                                <p:cTn id="19" presetID="58" presetClass="entr" presetSubtype="0" accel="100000" fill="hold" grpId="0" nodeType="withEffect">
                                  <p:stCondLst>
                                    <p:cond delay="4500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0" fill="hold"/>
                                        <p:tgtEl>
                                          <p:spTgt spid="6">
                                            <p:txEl>
                                              <p:pRg st="2" end="2"/>
                                            </p:txEl>
                                          </p:spTgt>
                                        </p:tgtEl>
                                        <p:attrNameLst>
                                          <p:attrName>ppt_w</p:attrName>
                                        </p:attrNameLst>
                                      </p:cBhvr>
                                      <p:tavLst>
                                        <p:tav tm="0">
                                          <p:val>
                                            <p:strVal val="#ppt_w*2.5"/>
                                          </p:val>
                                        </p:tav>
                                        <p:tav tm="100000">
                                          <p:val>
                                            <p:strVal val="#ppt_w"/>
                                          </p:val>
                                        </p:tav>
                                      </p:tavLst>
                                    </p:anim>
                                    <p:anim calcmode="lin" valueType="num">
                                      <p:cBhvr>
                                        <p:cTn id="22" dur="5000" fill="hold"/>
                                        <p:tgtEl>
                                          <p:spTgt spid="6">
                                            <p:txEl>
                                              <p:pRg st="2" end="2"/>
                                            </p:txEl>
                                          </p:spTgt>
                                        </p:tgtEl>
                                        <p:attrNameLst>
                                          <p:attrName>ppt_h</p:attrName>
                                        </p:attrNameLst>
                                      </p:cBhvr>
                                      <p:tavLst>
                                        <p:tav tm="0">
                                          <p:val>
                                            <p:strVal val="#ppt_h*0.01"/>
                                          </p:val>
                                        </p:tav>
                                        <p:tav tm="100000">
                                          <p:val>
                                            <p:strVal val="#ppt_h"/>
                                          </p:val>
                                        </p:tav>
                                      </p:tavLst>
                                    </p:anim>
                                    <p:anim calcmode="lin" valueType="num">
                                      <p:cBhvr>
                                        <p:cTn id="23"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5000" fill="hold"/>
                                        <p:tgtEl>
                                          <p:spTgt spid="6">
                                            <p:txEl>
                                              <p:pRg st="2" end="2"/>
                                            </p:txEl>
                                          </p:spTgt>
                                        </p:tgtEl>
                                        <p:attrNameLst>
                                          <p:attrName>ppt_y</p:attrName>
                                        </p:attrNameLst>
                                      </p:cBhvr>
                                      <p:tavLst>
                                        <p:tav tm="0">
                                          <p:val>
                                            <p:strVal val="#ppt_h+1"/>
                                          </p:val>
                                        </p:tav>
                                        <p:tav tm="100000">
                                          <p:val>
                                            <p:strVal val="#ppt_y"/>
                                          </p:val>
                                        </p:tav>
                                      </p:tavLst>
                                    </p:anim>
                                    <p:animEffect transition="in" filter="fade">
                                      <p:cBhvr>
                                        <p:cTn id="25" dur="5000"/>
                                        <p:tgtEl>
                                          <p:spTgt spid="6">
                                            <p:txEl>
                                              <p:pRg st="2" end="2"/>
                                            </p:txEl>
                                          </p:spTgt>
                                        </p:tgtEl>
                                      </p:cBhvr>
                                    </p:animEffect>
                                  </p:childTnLst>
                                </p:cTn>
                              </p:par>
                              <p:par>
                                <p:cTn id="26" presetID="58" presetClass="entr" presetSubtype="0" accel="100000" fill="hold" grpId="0" nodeType="withEffect">
                                  <p:stCondLst>
                                    <p:cond delay="9300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0" fill="hold"/>
                                        <p:tgtEl>
                                          <p:spTgt spid="6">
                                            <p:txEl>
                                              <p:pRg st="3" end="3"/>
                                            </p:txEl>
                                          </p:spTgt>
                                        </p:tgtEl>
                                        <p:attrNameLst>
                                          <p:attrName>ppt_w</p:attrName>
                                        </p:attrNameLst>
                                      </p:cBhvr>
                                      <p:tavLst>
                                        <p:tav tm="0">
                                          <p:val>
                                            <p:strVal val="#ppt_w*2.5"/>
                                          </p:val>
                                        </p:tav>
                                        <p:tav tm="100000">
                                          <p:val>
                                            <p:strVal val="#ppt_w"/>
                                          </p:val>
                                        </p:tav>
                                      </p:tavLst>
                                    </p:anim>
                                    <p:anim calcmode="lin" valueType="num">
                                      <p:cBhvr>
                                        <p:cTn id="29" dur="5000" fill="hold"/>
                                        <p:tgtEl>
                                          <p:spTgt spid="6">
                                            <p:txEl>
                                              <p:pRg st="3" end="3"/>
                                            </p:txEl>
                                          </p:spTgt>
                                        </p:tgtEl>
                                        <p:attrNameLst>
                                          <p:attrName>ppt_h</p:attrName>
                                        </p:attrNameLst>
                                      </p:cBhvr>
                                      <p:tavLst>
                                        <p:tav tm="0">
                                          <p:val>
                                            <p:strVal val="#ppt_h*0.01"/>
                                          </p:val>
                                        </p:tav>
                                        <p:tav tm="100000">
                                          <p:val>
                                            <p:strVal val="#ppt_h"/>
                                          </p:val>
                                        </p:tav>
                                      </p:tavLst>
                                    </p:anim>
                                    <p:anim calcmode="lin" valueType="num">
                                      <p:cBhvr>
                                        <p:cTn id="30" dur="5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5000" fill="hold"/>
                                        <p:tgtEl>
                                          <p:spTgt spid="6">
                                            <p:txEl>
                                              <p:pRg st="3" end="3"/>
                                            </p:txEl>
                                          </p:spTgt>
                                        </p:tgtEl>
                                        <p:attrNameLst>
                                          <p:attrName>ppt_y</p:attrName>
                                        </p:attrNameLst>
                                      </p:cBhvr>
                                      <p:tavLst>
                                        <p:tav tm="0">
                                          <p:val>
                                            <p:strVal val="#ppt_h+1"/>
                                          </p:val>
                                        </p:tav>
                                        <p:tav tm="100000">
                                          <p:val>
                                            <p:strVal val="#ppt_y"/>
                                          </p:val>
                                        </p:tav>
                                      </p:tavLst>
                                    </p:anim>
                                    <p:animEffect transition="in" filter="fade">
                                      <p:cBhvr>
                                        <p:cTn id="32" dur="5000"/>
                                        <p:tgtEl>
                                          <p:spTgt spid="6">
                                            <p:txEl>
                                              <p:pRg st="3" end="3"/>
                                            </p:txEl>
                                          </p:spTgt>
                                        </p:tgtEl>
                                      </p:cBhvr>
                                    </p:animEffect>
                                  </p:childTnLst>
                                </p:cTn>
                              </p:par>
                              <p:par>
                                <p:cTn id="33" presetID="58" presetClass="entr" presetSubtype="0" accel="100000" fill="hold" grpId="0" nodeType="withEffect">
                                  <p:stCondLst>
                                    <p:cond delay="10000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0" fill="hold"/>
                                        <p:tgtEl>
                                          <p:spTgt spid="6">
                                            <p:txEl>
                                              <p:pRg st="4" end="4"/>
                                            </p:txEl>
                                          </p:spTgt>
                                        </p:tgtEl>
                                        <p:attrNameLst>
                                          <p:attrName>ppt_w</p:attrName>
                                        </p:attrNameLst>
                                      </p:cBhvr>
                                      <p:tavLst>
                                        <p:tav tm="0">
                                          <p:val>
                                            <p:strVal val="#ppt_w*2.5"/>
                                          </p:val>
                                        </p:tav>
                                        <p:tav tm="100000">
                                          <p:val>
                                            <p:strVal val="#ppt_w"/>
                                          </p:val>
                                        </p:tav>
                                      </p:tavLst>
                                    </p:anim>
                                    <p:anim calcmode="lin" valueType="num">
                                      <p:cBhvr>
                                        <p:cTn id="36" dur="5000" fill="hold"/>
                                        <p:tgtEl>
                                          <p:spTgt spid="6">
                                            <p:txEl>
                                              <p:pRg st="4" end="4"/>
                                            </p:txEl>
                                          </p:spTgt>
                                        </p:tgtEl>
                                        <p:attrNameLst>
                                          <p:attrName>ppt_h</p:attrName>
                                        </p:attrNameLst>
                                      </p:cBhvr>
                                      <p:tavLst>
                                        <p:tav tm="0">
                                          <p:val>
                                            <p:strVal val="#ppt_h*0.01"/>
                                          </p:val>
                                        </p:tav>
                                        <p:tav tm="100000">
                                          <p:val>
                                            <p:strVal val="#ppt_h"/>
                                          </p:val>
                                        </p:tav>
                                      </p:tavLst>
                                    </p:anim>
                                    <p:anim calcmode="lin" valueType="num">
                                      <p:cBhvr>
                                        <p:cTn id="37" dur="5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5000" fill="hold"/>
                                        <p:tgtEl>
                                          <p:spTgt spid="6">
                                            <p:txEl>
                                              <p:pRg st="4" end="4"/>
                                            </p:txEl>
                                          </p:spTgt>
                                        </p:tgtEl>
                                        <p:attrNameLst>
                                          <p:attrName>ppt_y</p:attrName>
                                        </p:attrNameLst>
                                      </p:cBhvr>
                                      <p:tavLst>
                                        <p:tav tm="0">
                                          <p:val>
                                            <p:strVal val="#ppt_h+1"/>
                                          </p:val>
                                        </p:tav>
                                        <p:tav tm="100000">
                                          <p:val>
                                            <p:strVal val="#ppt_y"/>
                                          </p:val>
                                        </p:tav>
                                      </p:tavLst>
                                    </p:anim>
                                    <p:animEffect transition="in" filter="fade">
                                      <p:cBhvr>
                                        <p:cTn id="39" dur="5000"/>
                                        <p:tgtEl>
                                          <p:spTgt spid="6">
                                            <p:txEl>
                                              <p:pRg st="4" end="4"/>
                                            </p:txEl>
                                          </p:spTgt>
                                        </p:tgtEl>
                                      </p:cBhvr>
                                    </p:animEffect>
                                  </p:childTnLst>
                                </p:cTn>
                              </p:par>
                              <p:par>
                                <p:cTn id="40" presetID="58" presetClass="entr" presetSubtype="0" accel="100000" fill="hold" grpId="0" nodeType="withEffect">
                                  <p:stCondLst>
                                    <p:cond delay="11000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5000" fill="hold"/>
                                        <p:tgtEl>
                                          <p:spTgt spid="6">
                                            <p:txEl>
                                              <p:pRg st="5" end="5"/>
                                            </p:txEl>
                                          </p:spTgt>
                                        </p:tgtEl>
                                        <p:attrNameLst>
                                          <p:attrName>ppt_w</p:attrName>
                                        </p:attrNameLst>
                                      </p:cBhvr>
                                      <p:tavLst>
                                        <p:tav tm="0">
                                          <p:val>
                                            <p:strVal val="#ppt_w*2.5"/>
                                          </p:val>
                                        </p:tav>
                                        <p:tav tm="100000">
                                          <p:val>
                                            <p:strVal val="#ppt_w"/>
                                          </p:val>
                                        </p:tav>
                                      </p:tavLst>
                                    </p:anim>
                                    <p:anim calcmode="lin" valueType="num">
                                      <p:cBhvr>
                                        <p:cTn id="43" dur="5000" fill="hold"/>
                                        <p:tgtEl>
                                          <p:spTgt spid="6">
                                            <p:txEl>
                                              <p:pRg st="5" end="5"/>
                                            </p:txEl>
                                          </p:spTgt>
                                        </p:tgtEl>
                                        <p:attrNameLst>
                                          <p:attrName>ppt_h</p:attrName>
                                        </p:attrNameLst>
                                      </p:cBhvr>
                                      <p:tavLst>
                                        <p:tav tm="0">
                                          <p:val>
                                            <p:strVal val="#ppt_h*0.01"/>
                                          </p:val>
                                        </p:tav>
                                        <p:tav tm="100000">
                                          <p:val>
                                            <p:strVal val="#ppt_h"/>
                                          </p:val>
                                        </p:tav>
                                      </p:tavLst>
                                    </p:anim>
                                    <p:anim calcmode="lin" valueType="num">
                                      <p:cBhvr>
                                        <p:cTn id="44" dur="5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5" dur="5000" fill="hold"/>
                                        <p:tgtEl>
                                          <p:spTgt spid="6">
                                            <p:txEl>
                                              <p:pRg st="5" end="5"/>
                                            </p:txEl>
                                          </p:spTgt>
                                        </p:tgtEl>
                                        <p:attrNameLst>
                                          <p:attrName>ppt_y</p:attrName>
                                        </p:attrNameLst>
                                      </p:cBhvr>
                                      <p:tavLst>
                                        <p:tav tm="0">
                                          <p:val>
                                            <p:strVal val="#ppt_h+1"/>
                                          </p:val>
                                        </p:tav>
                                        <p:tav tm="100000">
                                          <p:val>
                                            <p:strVal val="#ppt_y"/>
                                          </p:val>
                                        </p:tav>
                                      </p:tavLst>
                                    </p:anim>
                                    <p:animEffect transition="in" filter="fade">
                                      <p:cBhvr>
                                        <p:cTn id="46" dur="5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Grp="1" noChangeAspect="1" noChangeArrowheads="1"/>
          </p:cNvPicPr>
          <p:nvPr>
            <p:ph sz="half" idx="1"/>
          </p:nvPr>
        </p:nvPicPr>
        <p:blipFill>
          <a:blip r:embed="rId3" cstate="print"/>
          <a:srcRect/>
          <a:stretch>
            <a:fillRect/>
          </a:stretch>
        </p:blipFill>
        <p:spPr>
          <a:xfrm>
            <a:off x="250825" y="765176"/>
            <a:ext cx="8569647" cy="5941168"/>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4390" name="Text Box 6"/>
          <p:cNvSpPr txBox="1">
            <a:spLocks noChangeArrowheads="1"/>
          </p:cNvSpPr>
          <p:nvPr/>
        </p:nvSpPr>
        <p:spPr bwMode="auto">
          <a:xfrm>
            <a:off x="4284663" y="6237288"/>
            <a:ext cx="4495800" cy="396875"/>
          </a:xfrm>
          <a:prstGeom prst="rect">
            <a:avLst/>
          </a:prstGeom>
          <a:noFill/>
          <a:ln w="12700">
            <a:noFill/>
            <a:miter lim="800000"/>
            <a:headEnd/>
            <a:tailEnd/>
          </a:ln>
          <a:effectLst/>
        </p:spPr>
        <p:txBody>
          <a:bodyPr wrap="none">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r>
              <a:rPr kumimoji="0" lang="en-US" altLang="zh-TW" sz="2000">
                <a:solidFill>
                  <a:schemeClr val="bg1"/>
                </a:solidFill>
                <a:effectLst>
                  <a:outerShdw blurRad="38100" dist="38100" dir="2700000" algn="tl">
                    <a:srgbClr val="FFFFFF"/>
                  </a:outerShdw>
                </a:effectLst>
                <a:latin typeface="Times" charset="0"/>
                <a:cs typeface="Arial" pitchFamily="34" charset="0"/>
              </a:rPr>
              <a:t>Tousoulis, et al., Heart 2005; 91: 353-358.</a:t>
            </a:r>
          </a:p>
        </p:txBody>
      </p:sp>
      <p:sp>
        <p:nvSpPr>
          <p:cNvPr id="15364" name="Text Box 11"/>
          <p:cNvSpPr txBox="1">
            <a:spLocks noChangeArrowheads="1"/>
          </p:cNvSpPr>
          <p:nvPr/>
        </p:nvSpPr>
        <p:spPr bwMode="auto">
          <a:xfrm>
            <a:off x="1042988" y="0"/>
            <a:ext cx="7662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r>
              <a:rPr lang="en-GB" altLang="zh-TW" sz="2800"/>
              <a:t>Factors influence the resultant vessel dilatation</a:t>
            </a:r>
            <a:endParaRPr kumimoji="0" lang="th-TH" altLang="zh-TW" sz="2800">
              <a:latin typeface="Calibri" pitchFamily="34" charset="0"/>
              <a:cs typeface="Arial" pitchFamily="34" charset="0"/>
            </a:endParaRPr>
          </a:p>
        </p:txBody>
      </p:sp>
      <p:sp>
        <p:nvSpPr>
          <p:cNvPr id="36868" name="Rectangle 4"/>
          <p:cNvSpPr>
            <a:spLocks noChangeArrowheads="1"/>
          </p:cNvSpPr>
          <p:nvPr/>
        </p:nvSpPr>
        <p:spPr bwMode="auto">
          <a:xfrm>
            <a:off x="3203575" y="6165850"/>
            <a:ext cx="568960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TW" sz="2000" b="1">
                <a:solidFill>
                  <a:schemeClr val="bg1"/>
                </a:solidFill>
                <a:latin typeface="Calibri" pitchFamily="34" charset="0"/>
              </a:rPr>
              <a:t>Courtesy: Tousoulis D, et al, Heart 2005;91:353-358 </a:t>
            </a:r>
            <a:endParaRPr lang="zh-TW" altLang="en-US" sz="2000" b="1">
              <a:solidFill>
                <a:schemeClr val="bg1"/>
              </a:solidFill>
            </a:endParaRPr>
          </a:p>
        </p:txBody>
      </p:sp>
      <p:sp>
        <p:nvSpPr>
          <p:cNvPr id="8" name="TextBox 7"/>
          <p:cNvSpPr txBox="1"/>
          <p:nvPr/>
        </p:nvSpPr>
        <p:spPr>
          <a:xfrm>
            <a:off x="539750" y="692150"/>
            <a:ext cx="1122363" cy="277813"/>
          </a:xfrm>
          <a:prstGeom prst="rect">
            <a:avLst/>
          </a:prstGeom>
          <a:noFill/>
        </p:spPr>
        <p:txBody>
          <a:bodyPr wrap="none">
            <a:spAutoFit/>
          </a:bodyP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eaLnBrk="1" hangingPunct="1">
              <a:defRPr/>
            </a:pPr>
            <a:r>
              <a:rPr lang="en-US" altLang="zh-TW" sz="1200" b="1" smtClean="0">
                <a:solidFill>
                  <a:schemeClr val="bg1"/>
                </a:solidFill>
                <a:effectLst>
                  <a:outerShdw blurRad="38100" dist="38100" dir="2700000" algn="tl">
                    <a:srgbClr val="FFFFFF"/>
                  </a:outerShdw>
                </a:effectLst>
              </a:rPr>
              <a:t>Shear Stress</a:t>
            </a:r>
            <a:endParaRPr lang="zh-TW" altLang="en-US" sz="1200" b="1" smtClean="0">
              <a:solidFill>
                <a:schemeClr val="bg1"/>
              </a:solidFill>
              <a:effectLst>
                <a:outerShdw blurRad="38100" dist="38100" dir="2700000" algn="tl">
                  <a:srgbClr val="FFFFFF"/>
                </a:outerShdw>
              </a:effectLst>
            </a:endParaRPr>
          </a:p>
        </p:txBody>
      </p:sp>
      <p:sp>
        <p:nvSpPr>
          <p:cNvPr id="7" name="Down Arrow 6"/>
          <p:cNvSpPr/>
          <p:nvPr/>
        </p:nvSpPr>
        <p:spPr>
          <a:xfrm rot="2724768">
            <a:off x="1608138" y="2519363"/>
            <a:ext cx="484187" cy="979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cs typeface="新細明體" charset="0"/>
            </a:endParaRPr>
          </a:p>
        </p:txBody>
      </p:sp>
      <p:sp>
        <p:nvSpPr>
          <p:cNvPr id="9" name="Down Arrow 8"/>
          <p:cNvSpPr/>
          <p:nvPr/>
        </p:nvSpPr>
        <p:spPr>
          <a:xfrm rot="2724768">
            <a:off x="2112169" y="3312319"/>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cs typeface="新細明體" charset="0"/>
            </a:endParaRPr>
          </a:p>
        </p:txBody>
      </p:sp>
      <p:sp>
        <p:nvSpPr>
          <p:cNvPr id="10" name="Down Arrow 9"/>
          <p:cNvSpPr/>
          <p:nvPr/>
        </p:nvSpPr>
        <p:spPr>
          <a:xfrm rot="2724768">
            <a:off x="7873206" y="2736057"/>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cs typeface="新細明體" charset="0"/>
            </a:endParaRPr>
          </a:p>
        </p:txBody>
      </p:sp>
      <p:sp>
        <p:nvSpPr>
          <p:cNvPr id="11" name="Down Arrow 10"/>
          <p:cNvSpPr/>
          <p:nvPr/>
        </p:nvSpPr>
        <p:spPr>
          <a:xfrm rot="2724768">
            <a:off x="8016875" y="4535488"/>
            <a:ext cx="484187" cy="979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cs typeface="新細明體" charset="0"/>
            </a:endParaRPr>
          </a:p>
        </p:txBody>
      </p:sp>
      <p:sp>
        <p:nvSpPr>
          <p:cNvPr id="12" name="Oval 11"/>
          <p:cNvSpPr/>
          <p:nvPr/>
        </p:nvSpPr>
        <p:spPr>
          <a:xfrm>
            <a:off x="899592" y="3212976"/>
            <a:ext cx="648072" cy="576064"/>
          </a:xfrm>
          <a:prstGeom prst="ellipse">
            <a:avLst/>
          </a:prstGeom>
          <a:noFill/>
          <a:ln w="57150"/>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algn="ctr" eaLnBrk="1" hangingPunct="1">
              <a:defRPr/>
            </a:pPr>
            <a:endParaRPr lang="zh-TW" altLang="en-US" smtClean="0">
              <a:solidFill>
                <a:srgbClr val="FFFFFF"/>
              </a:solidFill>
              <a:latin typeface="Corbel" charset="0"/>
            </a:endParaRPr>
          </a:p>
        </p:txBody>
      </p:sp>
      <p:sp>
        <p:nvSpPr>
          <p:cNvPr id="13" name="Oval 12"/>
          <p:cNvSpPr/>
          <p:nvPr/>
        </p:nvSpPr>
        <p:spPr>
          <a:xfrm>
            <a:off x="1547664" y="4005064"/>
            <a:ext cx="648072" cy="576064"/>
          </a:xfrm>
          <a:prstGeom prst="ellipse">
            <a:avLst/>
          </a:prstGeom>
          <a:noFill/>
          <a:ln w="57150"/>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algn="ctr" eaLnBrk="1" hangingPunct="1">
              <a:defRPr/>
            </a:pPr>
            <a:endParaRPr lang="zh-TW" altLang="en-US" smtClean="0">
              <a:solidFill>
                <a:srgbClr val="FFFFFF"/>
              </a:solidFill>
              <a:latin typeface="Corbel" charset="0"/>
            </a:endParaRPr>
          </a:p>
        </p:txBody>
      </p:sp>
      <p:sp>
        <p:nvSpPr>
          <p:cNvPr id="14" name="Oval 13"/>
          <p:cNvSpPr/>
          <p:nvPr/>
        </p:nvSpPr>
        <p:spPr>
          <a:xfrm>
            <a:off x="5436096" y="3140968"/>
            <a:ext cx="2664296" cy="1584176"/>
          </a:xfrm>
          <a:prstGeom prst="ellipse">
            <a:avLst/>
          </a:prstGeom>
          <a:noFill/>
          <a:ln w="57150"/>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algn="ctr" eaLnBrk="1" hangingPunct="1">
              <a:defRPr/>
            </a:pPr>
            <a:endParaRPr lang="zh-TW" altLang="en-US" smtClean="0">
              <a:solidFill>
                <a:srgbClr val="FFFFFF"/>
              </a:solidFill>
              <a:latin typeface="Corbel" charset="0"/>
            </a:endParaRPr>
          </a:p>
        </p:txBody>
      </p:sp>
      <p:sp>
        <p:nvSpPr>
          <p:cNvPr id="15" name="Oval 14"/>
          <p:cNvSpPr/>
          <p:nvPr/>
        </p:nvSpPr>
        <p:spPr>
          <a:xfrm>
            <a:off x="0" y="4869160"/>
            <a:ext cx="8064896" cy="1296144"/>
          </a:xfrm>
          <a:prstGeom prst="ellipse">
            <a:avLst/>
          </a:prstGeom>
          <a:noFill/>
          <a:ln w="57150"/>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algn="ctr" eaLnBrk="1" hangingPunct="1">
              <a:defRPr/>
            </a:pPr>
            <a:endParaRPr lang="zh-TW" altLang="en-US" smtClean="0">
              <a:solidFill>
                <a:srgbClr val="FFFFFF"/>
              </a:solidFill>
              <a:latin typeface="Corbel" charset="0"/>
            </a:endParaRPr>
          </a:p>
        </p:txBody>
      </p:sp>
      <p:sp>
        <p:nvSpPr>
          <p:cNvPr id="16" name="Rectangle 15"/>
          <p:cNvSpPr/>
          <p:nvPr/>
        </p:nvSpPr>
        <p:spPr>
          <a:xfrm>
            <a:off x="1187450" y="1125538"/>
            <a:ext cx="720725" cy="1295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cs typeface="新細明體"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7"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1188" y="549275"/>
            <a:ext cx="2736850" cy="763588"/>
          </a:xfrm>
        </p:spPr>
        <p:txBody>
          <a:bodyPr wrap="square" lIns="91440" tIns="45720" rIns="91440" bIns="45720" numCol="1" anchorCtr="0" compatLnSpc="1">
            <a:prstTxWarp prst="textNoShape">
              <a:avLst/>
            </a:prstTxWarp>
          </a:bodyPr>
          <a:lstStyle/>
          <a:p>
            <a:pPr eaLnBrk="1" hangingPunct="1">
              <a:defRPr/>
            </a:pPr>
            <a:r>
              <a:rPr lang="en-GB" altLang="zh-TW" sz="1600" b="1">
                <a:solidFill>
                  <a:srgbClr val="FFFF00"/>
                </a:solidFill>
              </a:rPr>
              <a:t>Factors induce vascular dilatation impairment</a:t>
            </a:r>
            <a:endParaRPr lang="zh-TW" altLang="en-US" sz="1600" b="1">
              <a:solidFill>
                <a:srgbClr val="FFFF00"/>
              </a:solidFill>
            </a:endParaRPr>
          </a:p>
        </p:txBody>
      </p:sp>
      <p:graphicFrame>
        <p:nvGraphicFramePr>
          <p:cNvPr id="5" name="Content Placeholder 4"/>
          <p:cNvGraphicFramePr>
            <a:graphicFrameLocks noGrp="1"/>
          </p:cNvGraphicFramePr>
          <p:nvPr>
            <p:ph idx="1"/>
          </p:nvPr>
        </p:nvGraphicFramePr>
        <p:xfrm>
          <a:off x="467544" y="1412776"/>
          <a:ext cx="432048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3735388"/>
            <a:ext cx="406876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3"/>
          <p:cNvGraphicFramePr>
            <a:graphicFrameLocks/>
          </p:cNvGraphicFramePr>
          <p:nvPr/>
        </p:nvGraphicFramePr>
        <p:xfrm>
          <a:off x="4139952" y="260648"/>
          <a:ext cx="4752528" cy="30243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p:txBody>
          <a:bodyPr wrap="square" lIns="91440" tIns="45720" rIns="91440" bIns="45720" numCol="1" anchorCtr="0" compatLnSpc="1">
            <a:prstTxWarp prst="textNoShape">
              <a:avLst/>
            </a:prstTxWarp>
          </a:bodyPr>
          <a:lstStyle/>
          <a:p>
            <a:pPr eaLnBrk="1" hangingPunct="1">
              <a:defRPr/>
            </a:pPr>
            <a:r>
              <a:rPr lang="en-US" altLang="zh-TW"/>
              <a:t>Research / clinical Application</a:t>
            </a:r>
            <a:endParaRPr lang="th-TH" altLang="zh-TW">
              <a:cs typeface="DilleniaUPC" charset="0"/>
            </a:endParaRPr>
          </a:p>
        </p:txBody>
      </p:sp>
      <p:graphicFrame>
        <p:nvGraphicFramePr>
          <p:cNvPr id="4" name="Content Placeholder 3"/>
          <p:cNvGraphicFramePr>
            <a:graphicFrameLocks noGrp="1"/>
          </p:cNvGraphicFramePr>
          <p:nvPr>
            <p:ph idx="1"/>
          </p:nvPr>
        </p:nvGraphicFramePr>
        <p:xfrm>
          <a:off x="539750" y="1773238"/>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63" name="Picture 5" descr="http://www.memphis.edu/lifeskills/images/Great_Job_clip_art.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333375"/>
            <a:ext cx="1871663"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395288" y="2852738"/>
            <a:ext cx="8748712" cy="3789362"/>
          </a:xfrm>
        </p:spPr>
        <p:txBody>
          <a:bodyPr/>
          <a:lstStyle/>
          <a:p>
            <a:r>
              <a:rPr lang="en-US" altLang="zh-TW" sz="2000" smtClean="0"/>
              <a:t>In Chinese subjects with type 2 diabetes, </a:t>
            </a:r>
            <a:r>
              <a:rPr lang="en-US" altLang="zh-TW" sz="2000" smtClean="0">
                <a:solidFill>
                  <a:srgbClr val="FFFF00"/>
                </a:solidFill>
              </a:rPr>
              <a:t>hyperglycaemia, hypertriglyceridemia, smoking and albuminuria </a:t>
            </a:r>
            <a:r>
              <a:rPr lang="en-US" altLang="zh-TW" sz="2000" smtClean="0"/>
              <a:t>were independent predictors for </a:t>
            </a:r>
            <a:r>
              <a:rPr lang="en-US" altLang="zh-TW" sz="2000" smtClean="0">
                <a:solidFill>
                  <a:srgbClr val="FFFF00"/>
                </a:solidFill>
              </a:rPr>
              <a:t>endothelial dysfunction </a:t>
            </a:r>
          </a:p>
          <a:p>
            <a:r>
              <a:rPr lang="en-US" altLang="zh-TW" sz="2000" smtClean="0"/>
              <a:t>Type 2 diabetic subjects with overt nephropathy had impaired endothelium-dependent and endothelium-independent dilatation, suggesting </a:t>
            </a:r>
            <a:r>
              <a:rPr lang="en-US" altLang="zh-TW" sz="2000" smtClean="0">
                <a:solidFill>
                  <a:srgbClr val="FFFF00"/>
                </a:solidFill>
              </a:rPr>
              <a:t>vascular dysfunction beyond the endothelium. </a:t>
            </a:r>
          </a:p>
          <a:p>
            <a:r>
              <a:rPr lang="en-US" altLang="zh-TW" sz="2000" smtClean="0"/>
              <a:t>In agreement with studies from Caucasians</a:t>
            </a:r>
            <a:r>
              <a:rPr lang="en-US" altLang="zh-TW" sz="2000" smtClean="0">
                <a:solidFill>
                  <a:srgbClr val="FFFF00"/>
                </a:solidFill>
              </a:rPr>
              <a:t>, smoking was the most important determinant for vascular dysfunction </a:t>
            </a:r>
            <a:r>
              <a:rPr lang="en-US" altLang="zh-TW" sz="2000" smtClean="0"/>
              <a:t>in Chinese type 2 diabetic patients with overt nephropathy.</a:t>
            </a:r>
          </a:p>
          <a:p>
            <a:r>
              <a:rPr lang="en-US" altLang="zh-TW" sz="2000" smtClean="0"/>
              <a:t> Furthermore, </a:t>
            </a:r>
            <a:r>
              <a:rPr lang="en-US" altLang="zh-TW" sz="2000" smtClean="0">
                <a:solidFill>
                  <a:srgbClr val="FFFF00"/>
                </a:solidFill>
              </a:rPr>
              <a:t>FMD was predictive of new onset of cardiovascular events and related death</a:t>
            </a:r>
            <a:r>
              <a:rPr lang="en-US" altLang="zh-TW" sz="2000" smtClean="0"/>
              <a:t> in Chinese type 2 diabetic patients with overt nephropathy.</a:t>
            </a:r>
          </a:p>
          <a:p>
            <a:endParaRPr lang="zh-TW" altLang="en-US" sz="1000" smtClean="0"/>
          </a:p>
        </p:txBody>
      </p:sp>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descr="http://www.memphis.edu/lifeskills/images/Great_Job_clip_art.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0"/>
            <a:ext cx="147637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79613" y="1773238"/>
            <a:ext cx="936625"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cs typeface="新細明體"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7520" y="1700808"/>
            <a:ext cx="5057795" cy="646331"/>
          </a:xfrm>
          <a:prstGeom prst="rect">
            <a:avLst/>
          </a:prstGeom>
        </p:spPr>
        <p:txBody>
          <a:bodyPr wrap="none">
            <a:spAutoFit/>
          </a:bodyPr>
          <a:lstStyle/>
          <a:p>
            <a:pPr fontAlgn="auto">
              <a:spcBef>
                <a:spcPts val="0"/>
              </a:spcBef>
              <a:spcAft>
                <a:spcPts val="0"/>
              </a:spcAft>
            </a:pPr>
            <a:r>
              <a:rPr kumimoji="0" lang="en-US" altLang="zh-TW" sz="3600" i="1" dirty="0">
                <a:solidFill>
                  <a:prstClr val="black"/>
                </a:solidFill>
                <a:latin typeface="Georgia"/>
                <a:ea typeface="新細明體"/>
              </a:rPr>
              <a:t>Imaging atherosclerosis</a:t>
            </a:r>
            <a:endParaRPr kumimoji="0" lang="en-US" sz="3600" dirty="0">
              <a:solidFill>
                <a:prstClr val="black"/>
              </a:solidFill>
              <a:latin typeface="Georgia"/>
              <a:ea typeface="+mn-ea"/>
            </a:endParaRPr>
          </a:p>
        </p:txBody>
      </p:sp>
      <p:sp>
        <p:nvSpPr>
          <p:cNvPr id="3" name="Rectangle 2"/>
          <p:cNvSpPr/>
          <p:nvPr/>
        </p:nvSpPr>
        <p:spPr>
          <a:xfrm>
            <a:off x="5750081" y="4698652"/>
            <a:ext cx="2108333" cy="369332"/>
          </a:xfrm>
          <a:prstGeom prst="rect">
            <a:avLst/>
          </a:prstGeom>
        </p:spPr>
        <p:txBody>
          <a:bodyPr wrap="none">
            <a:spAutoFit/>
          </a:bodyPr>
          <a:lstStyle/>
          <a:p>
            <a:pPr algn="r" fontAlgn="auto">
              <a:spcBef>
                <a:spcPts val="0"/>
              </a:spcBef>
              <a:spcAft>
                <a:spcPts val="0"/>
              </a:spcAft>
            </a:pPr>
            <a:r>
              <a:rPr kumimoji="0" lang="en-US" altLang="zh-TW" dirty="0">
                <a:solidFill>
                  <a:prstClr val="black"/>
                </a:solidFill>
                <a:latin typeface="Georgia"/>
                <a:ea typeface="新細明體"/>
              </a:rPr>
              <a:t>Dr. Christopher Lai</a:t>
            </a:r>
            <a:endParaRPr kumimoji="0" lang="zh-TW" altLang="en-US" dirty="0">
              <a:solidFill>
                <a:prstClr val="black"/>
              </a:solidFill>
              <a:latin typeface="Georgia"/>
              <a:ea typeface="新細明體"/>
            </a:endParaRPr>
          </a:p>
        </p:txBody>
      </p:sp>
      <p:sp>
        <p:nvSpPr>
          <p:cNvPr id="4" name="Rectangle 3"/>
          <p:cNvSpPr/>
          <p:nvPr/>
        </p:nvSpPr>
        <p:spPr>
          <a:xfrm>
            <a:off x="4743427" y="5067984"/>
            <a:ext cx="4121641" cy="369332"/>
          </a:xfrm>
          <a:prstGeom prst="rect">
            <a:avLst/>
          </a:prstGeom>
        </p:spPr>
        <p:txBody>
          <a:bodyPr wrap="none">
            <a:spAutoFit/>
          </a:bodyPr>
          <a:lstStyle/>
          <a:p>
            <a:pPr fontAlgn="auto">
              <a:spcBef>
                <a:spcPts val="0"/>
              </a:spcBef>
              <a:spcAft>
                <a:spcPts val="0"/>
              </a:spcAft>
            </a:pPr>
            <a:r>
              <a:rPr kumimoji="0" lang="en-US" altLang="zh-TW" dirty="0">
                <a:solidFill>
                  <a:prstClr val="black"/>
                </a:solidFill>
                <a:latin typeface="Georgia"/>
                <a:ea typeface="新細明體"/>
              </a:rPr>
              <a:t>The Hong Kong Polytechnic University</a:t>
            </a:r>
          </a:p>
        </p:txBody>
      </p:sp>
      <p:pic>
        <p:nvPicPr>
          <p:cNvPr id="5" name="Picture 5" descr="http://www.acad.polyu.edu.hk/~htong/polyu_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41068" y="2492896"/>
            <a:ext cx="136842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6" name="Picture 2" descr="8BEEE1CE-4FDD-4DE4-8DF5-F8E123840E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081" y="4169144"/>
            <a:ext cx="2108334" cy="52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0" y="-23813"/>
            <a:ext cx="9119592"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40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lIns="91440" tIns="45720" rIns="91440" bIns="45720" numCol="1" anchorCtr="0" compatLnSpc="1">
            <a:prstTxWarp prst="textNoShape">
              <a:avLst/>
            </a:prstTxWarp>
          </a:bodyPr>
          <a:lstStyle/>
          <a:p>
            <a:r>
              <a:rPr lang="en-US" altLang="zh-TW" smtClean="0"/>
              <a:t>My study………………………</a:t>
            </a:r>
            <a:endParaRPr lang="zh-TW" altLang="en-US" smtClean="0"/>
          </a:p>
        </p:txBody>
      </p:sp>
      <p:graphicFrame>
        <p:nvGraphicFramePr>
          <p:cNvPr id="5" name="Content Placeholder 4"/>
          <p:cNvGraphicFramePr>
            <a:graphicFrameLocks noGrp="1"/>
          </p:cNvGraphicFramePr>
          <p:nvPr>
            <p:ph idx="1"/>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defRPr/>
            </a:pPr>
            <a:r>
              <a:rPr lang="en-US" altLang="zh-TW"/>
              <a:t>Demographic N=52</a:t>
            </a:r>
            <a:endParaRPr lang="zh-TW" altLang="en-US"/>
          </a:p>
        </p:txBody>
      </p:sp>
      <p:graphicFrame>
        <p:nvGraphicFramePr>
          <p:cNvPr id="4" name="Content Placeholder 3"/>
          <p:cNvGraphicFramePr>
            <a:graphicFrameLocks noGrp="1"/>
          </p:cNvGraphicFramePr>
          <p:nvPr>
            <p:ph idx="1"/>
          </p:nvPr>
        </p:nvGraphicFramePr>
        <p:xfrm>
          <a:off x="684213" y="1341438"/>
          <a:ext cx="7777162" cy="792480"/>
        </p:xfrm>
        <a:graphic>
          <a:graphicData uri="http://schemas.openxmlformats.org/drawingml/2006/table">
            <a:tbl>
              <a:tblPr/>
              <a:tblGrid>
                <a:gridCol w="1555750"/>
                <a:gridCol w="1555750"/>
                <a:gridCol w="1554162"/>
                <a:gridCol w="1660525"/>
                <a:gridCol w="145097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Age (y)</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Male Sex</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Height M)</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Weight (Kg)</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BMI</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55y±8</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32(62%)</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1.59±8.3</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59.3±8.9</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23.6±2.5</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bl>
          </a:graphicData>
        </a:graphic>
      </p:graphicFrame>
      <p:graphicFrame>
        <p:nvGraphicFramePr>
          <p:cNvPr id="5" name="Content Placeholder 3"/>
          <p:cNvGraphicFramePr>
            <a:graphicFrameLocks noGrp="1"/>
          </p:cNvGraphicFramePr>
          <p:nvPr/>
        </p:nvGraphicFramePr>
        <p:xfrm>
          <a:off x="703263" y="2349500"/>
          <a:ext cx="7735887" cy="1402080"/>
        </p:xfrm>
        <a:graphic>
          <a:graphicData uri="http://schemas.openxmlformats.org/drawingml/2006/table">
            <a:tbl>
              <a:tblPr/>
              <a:tblGrid>
                <a:gridCol w="1863725"/>
                <a:gridCol w="2006600"/>
                <a:gridCol w="1362075"/>
                <a:gridCol w="1362075"/>
                <a:gridCol w="1141412"/>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Waist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Circumference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(cm)</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Hip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Circumference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(cm)</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WHR</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With regular exercise</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Smoker</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82.8±9.7</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97.4±13.3</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0.86±0.08</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35 (67%)</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19 (37%)</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bl>
          </a:graphicData>
        </a:graphic>
      </p:graphicFrame>
      <p:graphicFrame>
        <p:nvGraphicFramePr>
          <p:cNvPr id="6" name="Content Placeholder 3"/>
          <p:cNvGraphicFramePr>
            <a:graphicFrameLocks noGrp="1"/>
          </p:cNvGraphicFramePr>
          <p:nvPr/>
        </p:nvGraphicFramePr>
        <p:xfrm>
          <a:off x="719138" y="3933825"/>
          <a:ext cx="7704137" cy="1097280"/>
        </p:xfrm>
        <a:graphic>
          <a:graphicData uri="http://schemas.openxmlformats.org/drawingml/2006/table">
            <a:tbl>
              <a:tblPr/>
              <a:tblGrid>
                <a:gridCol w="2087562"/>
                <a:gridCol w="2089150"/>
                <a:gridCol w="1727200"/>
                <a:gridCol w="180022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Systolic BP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(mmHg)</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Diastolic BP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(mmHg)</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Mean BP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(mmHg)</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Hypertension</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126 ± 21</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83±10</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98±13</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6 (12%)</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bl>
          </a:graphicData>
        </a:graphic>
      </p:graphicFrame>
      <p:graphicFrame>
        <p:nvGraphicFramePr>
          <p:cNvPr id="8" name="Content Placeholder 3"/>
          <p:cNvGraphicFramePr>
            <a:graphicFrameLocks noGrp="1"/>
          </p:cNvGraphicFramePr>
          <p:nvPr/>
        </p:nvGraphicFramePr>
        <p:xfrm>
          <a:off x="685800" y="5300663"/>
          <a:ext cx="7772400" cy="1097280"/>
        </p:xfrm>
        <a:graphic>
          <a:graphicData uri="http://schemas.openxmlformats.org/drawingml/2006/table">
            <a:tbl>
              <a:tblPr/>
              <a:tblGrid>
                <a:gridCol w="2195513"/>
                <a:gridCol w="1441450"/>
                <a:gridCol w="1439862"/>
                <a:gridCol w="1368425"/>
                <a:gridCol w="13271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Total Cholesterol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(mmol/L)</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HDL-C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(mmol/L)</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LDL-C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(mmol/L)</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TG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(mmol/L)</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Glucose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FFFF"/>
                          </a:solidFill>
                          <a:effectLst/>
                          <a:latin typeface="Corbel" pitchFamily="34" charset="0"/>
                          <a:ea typeface="新細明體" pitchFamily="18" charset="-120"/>
                        </a:rPr>
                        <a:t>(mmol/L)</a:t>
                      </a:r>
                      <a:endParaRPr kumimoji="0" lang="zh-TW" altLang="en-US" sz="2000" b="1" i="0" u="none" strike="noStrike" cap="none" normalizeH="0" baseline="0" smtClean="0">
                        <a:ln>
                          <a:noFill/>
                        </a:ln>
                        <a:solidFill>
                          <a:srgbClr val="FFFFFF"/>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5.5±0.9</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1.49±0.34</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3.0±0.90</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1.40±0.68</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Corbel" pitchFamily="34" charset="0"/>
                          <a:ea typeface="新細明體" pitchFamily="18" charset="-120"/>
                        </a:rPr>
                        <a:t>5.1±1.2</a:t>
                      </a:r>
                      <a:endParaRPr kumimoji="0" lang="zh-TW" altLang="en-US" sz="2000" b="1" i="0" u="none" strike="noStrike" cap="none" normalizeH="0" baseline="0" smtClean="0">
                        <a:ln>
                          <a:noFill/>
                        </a:ln>
                        <a:solidFill>
                          <a:srgbClr val="000000"/>
                        </a:solidFill>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descr="http://www.juliehedges.info/html/images/MEASUREMENT%20CLIPART.jpg"/>
          <p:cNvPicPr>
            <a:picLocks noChangeAspect="1" noChangeArrowheads="1"/>
          </p:cNvPicPr>
          <p:nvPr/>
        </p:nvPicPr>
        <p:blipFill>
          <a:blip r:embed="rId3">
            <a:lum contrast="-5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650" y="260350"/>
            <a:ext cx="7772400" cy="914400"/>
          </a:xfrm>
          <a:solidFill>
            <a:schemeClr val="accent2">
              <a:lumMod val="40000"/>
              <a:lumOff val="60000"/>
            </a:schemeClr>
          </a:solidFill>
        </p:spPr>
        <p:txBody>
          <a:bodyPr wrap="square" lIns="91440" tIns="45720" rIns="91440" bIns="45720" numCol="1" anchorCtr="0" compatLnSpc="1">
            <a:prstTxWarp prst="textNoShape">
              <a:avLst/>
            </a:prstTxWarp>
          </a:bodyPr>
          <a:lstStyle/>
          <a:p>
            <a:pPr>
              <a:defRPr/>
            </a:pPr>
            <a:r>
              <a:rPr lang="en-US" altLang="zh-TW" b="1">
                <a:solidFill>
                  <a:schemeClr val="tx1"/>
                </a:solidFill>
                <a:effectLst>
                  <a:outerShdw blurRad="38100" dist="38100" dir="2700000" algn="tl">
                    <a:srgbClr val="000000"/>
                  </a:outerShdw>
                </a:effectLst>
              </a:rPr>
              <a:t>Measurement</a:t>
            </a:r>
            <a:endParaRPr lang="zh-TW" altLang="en-US" b="1">
              <a:solidFill>
                <a:schemeClr val="tx1"/>
              </a:solidFill>
              <a:effectLst>
                <a:outerShdw blurRad="38100" dist="38100" dir="2700000" algn="tl">
                  <a:srgbClr val="000000"/>
                </a:outerShdw>
              </a:effectLst>
            </a:endParaRPr>
          </a:p>
        </p:txBody>
      </p:sp>
      <p:graphicFrame>
        <p:nvGraphicFramePr>
          <p:cNvPr id="4" name="Content Placeholder 3"/>
          <p:cNvGraphicFramePr>
            <a:graphicFrameLocks noGrp="1"/>
          </p:cNvGraphicFramePr>
          <p:nvPr>
            <p:ph idx="1"/>
          </p:nvPr>
        </p:nvGraphicFramePr>
        <p:xfrm>
          <a:off x="0" y="1412776"/>
          <a:ext cx="8820472"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8" name="Picture 24" descr="   copying answer"/>
          <p:cNvPicPr>
            <a:picLocks noChangeAspect="1" noChangeArrowheads="1"/>
          </p:cNvPicPr>
          <p:nvPr/>
        </p:nvPicPr>
        <p:blipFill>
          <a:blip r:embed="rId2">
            <a:lum bright="-10000" contrast="-72000"/>
            <a:alphaModFix amt="50000"/>
          </a:blip>
          <a:srcRect/>
          <a:stretch>
            <a:fillRect/>
          </a:stretch>
        </p:blipFill>
        <p:spPr bwMode="auto">
          <a:xfrm>
            <a:off x="0" y="0"/>
            <a:ext cx="9144000" cy="6858000"/>
          </a:xfrm>
          <a:prstGeom prst="rect">
            <a:avLst/>
          </a:prstGeom>
          <a:solidFill>
            <a:schemeClr val="accent1">
              <a:lumMod val="20000"/>
              <a:lumOff val="80000"/>
              <a:alpha val="50000"/>
            </a:schemeClr>
          </a:solidFill>
        </p:spPr>
      </p:pic>
      <p:sp>
        <p:nvSpPr>
          <p:cNvPr id="2" name="Title 1"/>
          <p:cNvSpPr>
            <a:spLocks noGrp="1"/>
          </p:cNvSpPr>
          <p:nvPr>
            <p:ph type="title"/>
          </p:nvPr>
        </p:nvSpPr>
        <p:spPr>
          <a:xfrm>
            <a:off x="468313" y="476250"/>
            <a:ext cx="7772400" cy="914400"/>
          </a:xfrm>
          <a:solidFill>
            <a:schemeClr val="accent2">
              <a:lumMod val="40000"/>
              <a:lumOff val="60000"/>
            </a:schemeClr>
          </a:solidFill>
        </p:spPr>
        <p:txBody>
          <a:bodyPr wrap="square" lIns="91440" tIns="45720" rIns="91440" bIns="45720" numCol="1" anchorCtr="0" compatLnSpc="1">
            <a:prstTxWarp prst="textNoShape">
              <a:avLst/>
            </a:prstTxWarp>
          </a:bodyPr>
          <a:lstStyle/>
          <a:p>
            <a:pPr>
              <a:defRPr/>
            </a:pPr>
            <a:r>
              <a:rPr lang="en-US" altLang="zh-TW" b="1">
                <a:solidFill>
                  <a:schemeClr val="tx1"/>
                </a:solidFill>
                <a:effectLst>
                  <a:outerShdw blurRad="38100" dist="38100" dir="2700000" algn="tl">
                    <a:srgbClr val="000000"/>
                  </a:outerShdw>
                </a:effectLst>
              </a:rPr>
              <a:t>Results</a:t>
            </a:r>
            <a:endParaRPr lang="zh-TW" altLang="en-US" b="1">
              <a:solidFill>
                <a:schemeClr val="tx1"/>
              </a:solidFill>
              <a:effectLst>
                <a:outerShdw blurRad="38100" dist="38100" dir="2700000" algn="tl">
                  <a:srgbClr val="000000"/>
                </a:outerShdw>
              </a:effectLst>
            </a:endParaRPr>
          </a:p>
        </p:txBody>
      </p:sp>
      <p:graphicFrame>
        <p:nvGraphicFramePr>
          <p:cNvPr id="5" name="Content Placeholder 4"/>
          <p:cNvGraphicFramePr>
            <a:graphicFrameLocks noGrp="1"/>
          </p:cNvGraphicFramePr>
          <p:nvPr>
            <p:ph idx="1"/>
          </p:nvPr>
        </p:nvGraphicFramePr>
        <p:xfrm>
          <a:off x="395288" y="2349500"/>
          <a:ext cx="8353425" cy="3285490"/>
        </p:xfrm>
        <a:graphic>
          <a:graphicData uri="http://schemas.openxmlformats.org/drawingml/2006/table">
            <a:tbl>
              <a:tblPr/>
              <a:tblGrid>
                <a:gridCol w="6113462"/>
                <a:gridCol w="2239963"/>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Carotid IMT (mm)</a:t>
                      </a:r>
                      <a:endParaRPr kumimoji="0" lang="zh-TW" altLang="en-US"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5F6D8">
                        <a:alpha val="5490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0.74±0.23</a:t>
                      </a:r>
                      <a:endParaRPr kumimoji="0" lang="zh-TW" altLang="en-US" sz="28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5F6D8">
                        <a:alpha val="5490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 change in Brachial blood flow Volume (%)</a:t>
                      </a:r>
                      <a:endParaRPr kumimoji="0" lang="zh-TW" altLang="en-US"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5490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554±195</a:t>
                      </a:r>
                      <a:endParaRPr kumimoji="0" lang="zh-TW" altLang="en-US" sz="28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54901"/>
                      </a:srgbClr>
                    </a:solidFill>
                  </a:tcPr>
                </a:tc>
              </a:tr>
              <a:tr h="908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Flow Mediated Dilation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rPr>
                        <a:t>(FMD%) (endothelium dependant) </a:t>
                      </a:r>
                      <a:endParaRPr kumimoji="0" lang="zh-TW" altLang="en-US"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5490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4.54±2.26</a:t>
                      </a:r>
                      <a:endParaRPr kumimoji="0" lang="zh-TW" altLang="en-US" sz="28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5490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Glycerin Tri-nitrate Induced Dilation</a:t>
                      </a:r>
                      <a:r>
                        <a:rPr kumimoji="0" lang="en-US" altLang="zh-TW"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rPr>
                        <a:t> (GTND%) (endothelium independent)</a:t>
                      </a:r>
                      <a:endParaRPr kumimoji="0" lang="zh-TW" altLang="en-US"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5490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14.3±3.77</a:t>
                      </a:r>
                      <a:endParaRPr kumimoji="0" lang="zh-TW" altLang="en-US" sz="28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5490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FMD/GTND ratio</a:t>
                      </a:r>
                      <a:endParaRPr kumimoji="0" lang="zh-TW" altLang="en-US"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5490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0.32±0.15</a:t>
                      </a:r>
                      <a:endParaRPr kumimoji="0" lang="zh-TW" altLang="en-US" sz="28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54901"/>
                      </a:srgb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5" descr="Super Moon 19 March 2011: The Biggest Full Moon in 20 Years"/>
          <p:cNvPicPr>
            <a:picLocks noChangeAspect="1" noChangeArrowheads="1"/>
          </p:cNvPicPr>
          <p:nvPr/>
        </p:nvPicPr>
        <p:blipFill>
          <a:blip r:embed="rId3">
            <a:lum contrast="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7088" y="404813"/>
            <a:ext cx="7772400" cy="914400"/>
          </a:xfrm>
        </p:spPr>
        <p:txBody>
          <a:bodyPr wrap="square" lIns="91440" tIns="45720" rIns="91440" bIns="45720" numCol="1" anchorCtr="0" compatLnSpc="1">
            <a:prstTxWarp prst="textNoShape">
              <a:avLst/>
            </a:prstTxWarp>
          </a:bodyPr>
          <a:lstStyle/>
          <a:p>
            <a:pPr>
              <a:defRPr/>
            </a:pPr>
            <a:r>
              <a:rPr lang="en-US" altLang="zh-TW">
                <a:effectLst>
                  <a:outerShdw blurRad="38100" dist="38100" dir="2700000" algn="tl">
                    <a:srgbClr val="FFFFFF"/>
                  </a:outerShdw>
                </a:effectLst>
              </a:rPr>
              <a:t>Main findings</a:t>
            </a:r>
            <a:endParaRPr lang="zh-TW" altLang="en-US">
              <a:effectLst>
                <a:outerShdw blurRad="38100" dist="38100" dir="2700000" algn="tl">
                  <a:srgbClr val="FFFFFF"/>
                </a:outerShdw>
              </a:effectLst>
            </a:endParaRPr>
          </a:p>
        </p:txBody>
      </p:sp>
      <p:graphicFrame>
        <p:nvGraphicFramePr>
          <p:cNvPr id="4" name="Content Placeholder 4"/>
          <p:cNvGraphicFramePr>
            <a:graphicFrameLocks noGrp="1"/>
          </p:cNvGraphicFramePr>
          <p:nvPr>
            <p:ph idx="1"/>
          </p:nvPr>
        </p:nvGraphicFramePr>
        <p:xfrm>
          <a:off x="1476375" y="1125538"/>
          <a:ext cx="6192838" cy="5425440"/>
        </p:xfrm>
        <a:graphic>
          <a:graphicData uri="http://schemas.openxmlformats.org/drawingml/2006/table">
            <a:tbl>
              <a:tblPr/>
              <a:tblGrid>
                <a:gridCol w="4032250"/>
                <a:gridCol w="2160588"/>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Spearman’s Correlation coefficients with FMD</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hMerge="1">
                  <a:txBody>
                    <a:bodyPr/>
                    <a:lstStyle/>
                    <a:p>
                      <a:endParaRPr lang="en-US"/>
                    </a:p>
                  </a:txBody>
                  <a:tcPr/>
                </a:tc>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Age</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rPr>
                        <a:t>- 0.343*</a:t>
                      </a:r>
                      <a:endParaRPr kumimoji="0" lang="zh-TW" altLang="en-US"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Waist circumference</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rPr>
                        <a:t>-0.363*</a:t>
                      </a:r>
                      <a:endParaRPr kumimoji="0" lang="zh-TW" altLang="en-US"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BMI</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rPr>
                        <a:t>-0.313*</a:t>
                      </a:r>
                      <a:endParaRPr kumimoji="0" lang="zh-TW" altLang="en-US"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Carotid IMT</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rPr>
                        <a:t>-0.349*</a:t>
                      </a:r>
                      <a:endParaRPr kumimoji="0" lang="zh-TW" altLang="en-US"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Systolic BP</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-0.233</a:t>
                      </a:r>
                      <a:endParaRPr kumimoji="0" lang="zh-TW" altLang="en-US"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Diastolic BP</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-0.143</a:t>
                      </a:r>
                      <a:endParaRPr kumimoji="0" lang="zh-TW" altLang="en-US"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Glucose</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-0.290</a:t>
                      </a:r>
                      <a:endParaRPr kumimoji="0" lang="zh-TW" altLang="en-US"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TC</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-0.290</a:t>
                      </a:r>
                      <a:endParaRPr kumimoji="0" lang="zh-TW" altLang="en-US"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HDL</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0.206</a:t>
                      </a:r>
                      <a:endParaRPr kumimoji="0" lang="zh-TW" altLang="en-US"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LDL</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rPr>
                        <a:t>-0.127</a:t>
                      </a:r>
                      <a:endParaRPr kumimoji="0" lang="zh-TW" altLang="en-US" sz="2400" b="1" i="0" u="none" strike="noStrike" cap="none" normalizeH="0" baseline="0" smtClean="0">
                        <a:ln>
                          <a:noFill/>
                        </a:ln>
                        <a:solidFill>
                          <a:schemeClr val="bg1"/>
                        </a:solidFill>
                        <a:effectLst>
                          <a:outerShdw blurRad="38100" dist="38100" dir="2700000" algn="tl">
                            <a:srgbClr val="FFFFFF"/>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rPr>
                        <a:t>TG</a:t>
                      </a:r>
                      <a:endParaRPr kumimoji="0" lang="zh-TW" altLang="en-US" sz="2000" b="1" i="0" u="none" strike="noStrike" cap="none" normalizeH="0" baseline="0" smtClean="0">
                        <a:ln>
                          <a:noFill/>
                        </a:ln>
                        <a:solidFill>
                          <a:schemeClr val="tx1"/>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rPr>
                        <a:t>-0.529**</a:t>
                      </a:r>
                      <a:endParaRPr kumimoji="0" lang="zh-TW" altLang="en-US" sz="2400" b="1" i="0" u="none" strike="noStrike" cap="none" normalizeH="0" baseline="0" smtClean="0">
                        <a:ln>
                          <a:noFill/>
                        </a:ln>
                        <a:solidFill>
                          <a:srgbClr val="FF0000"/>
                        </a:solidFill>
                        <a:effectLst>
                          <a:outerShdw blurRad="38100" dist="38100" dir="2700000" algn="tl">
                            <a:srgbClr val="000000"/>
                          </a:outerShdw>
                        </a:effectLst>
                        <a:latin typeface="Corbel"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6D8">
                        <a:alpha val="43921"/>
                      </a:srgbClr>
                    </a:solidFill>
                  </a:tcPr>
                </a:tc>
              </a:tr>
            </a:tbl>
          </a:graphicData>
        </a:graphic>
      </p:graphicFrame>
      <p:sp>
        <p:nvSpPr>
          <p:cNvPr id="37931" name="TextBox 4"/>
          <p:cNvSpPr txBox="1">
            <a:spLocks noChangeArrowheads="1"/>
          </p:cNvSpPr>
          <p:nvPr/>
        </p:nvSpPr>
        <p:spPr bwMode="auto">
          <a:xfrm>
            <a:off x="6516688" y="549275"/>
            <a:ext cx="2274887" cy="368300"/>
          </a:xfrm>
          <a:prstGeom prst="rect">
            <a:avLst/>
          </a:prstGeom>
          <a:noFill/>
          <a:ln w="9525">
            <a:noFill/>
            <a:miter lim="800000"/>
            <a:headEnd/>
            <a:tailEnd/>
          </a:ln>
        </p:spPr>
        <p:txBody>
          <a:bodyPr wrap="none">
            <a:spAutoFit/>
          </a:bodyPr>
          <a:lstStyle>
            <a:lvl1pPr eaLnBrk="0" hangingPunct="0">
              <a:defRPr kumimoji="1">
                <a:solidFill>
                  <a:schemeClr val="tx1"/>
                </a:solidFill>
                <a:latin typeface="Arial" charset="0"/>
                <a:ea typeface="新細明體" charset="0"/>
                <a:cs typeface="新細明體" charset="0"/>
              </a:defRPr>
            </a:lvl1pPr>
            <a:lvl2pPr marL="742950" indent="-285750" eaLnBrk="0" hangingPunct="0">
              <a:defRPr kumimoji="1">
                <a:solidFill>
                  <a:schemeClr val="tx1"/>
                </a:solidFill>
                <a:latin typeface="Arial" charset="0"/>
                <a:ea typeface="新細明體" charset="0"/>
                <a:cs typeface="新細明體" charset="0"/>
              </a:defRPr>
            </a:lvl2pPr>
            <a:lvl3pPr marL="1143000" indent="-228600" eaLnBrk="0" hangingPunct="0">
              <a:defRPr kumimoji="1">
                <a:solidFill>
                  <a:schemeClr val="tx1"/>
                </a:solidFill>
                <a:latin typeface="Arial" charset="0"/>
                <a:ea typeface="新細明體" charset="0"/>
                <a:cs typeface="新細明體" charset="0"/>
              </a:defRPr>
            </a:lvl3pPr>
            <a:lvl4pPr marL="1600200" indent="-228600" eaLnBrk="0" hangingPunct="0">
              <a:defRPr kumimoji="1">
                <a:solidFill>
                  <a:schemeClr val="tx1"/>
                </a:solidFill>
                <a:latin typeface="Arial" charset="0"/>
                <a:ea typeface="新細明體" charset="0"/>
                <a:cs typeface="新細明體" charset="0"/>
              </a:defRPr>
            </a:lvl4pPr>
            <a:lvl5pPr marL="2057400" indent="-228600" eaLnBrk="0" hangingPunct="0">
              <a:defRPr kumimoji="1">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cs typeface="新細明體" charset="0"/>
              </a:defRPr>
            </a:lvl9pPr>
          </a:lstStyle>
          <a:p>
            <a:pPr eaLnBrk="1" hangingPunct="1">
              <a:defRPr/>
            </a:pPr>
            <a:r>
              <a:rPr lang="en-US" altLang="zh-TW" smtClean="0">
                <a:effectLst>
                  <a:outerShdw blurRad="38100" dist="38100" dir="2700000" algn="tl">
                    <a:srgbClr val="4E5B6F"/>
                  </a:outerShdw>
                </a:effectLst>
              </a:rPr>
              <a:t>*=p&lt;0.05, **=p&lt;0.01</a:t>
            </a:r>
            <a:endParaRPr lang="zh-TW" altLang="en-US" smtClean="0">
              <a:effectLst>
                <a:outerShdw blurRad="38100" dist="38100" dir="2700000" algn="tl">
                  <a:srgbClr val="4E5B6F"/>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defRPr/>
            </a:pPr>
            <a:endParaRPr lang="zh-TW" altLang="en-US"/>
          </a:p>
        </p:txBody>
      </p:sp>
      <p:sp>
        <p:nvSpPr>
          <p:cNvPr id="27651" name="Content Placeholder 2"/>
          <p:cNvSpPr>
            <a:spLocks noGrp="1"/>
          </p:cNvSpPr>
          <p:nvPr>
            <p:ph idx="1"/>
          </p:nvPr>
        </p:nvSpPr>
        <p:spPr>
          <a:xfrm>
            <a:off x="684213" y="2636838"/>
            <a:ext cx="7772400" cy="4221162"/>
          </a:xfrm>
        </p:spPr>
        <p:txBody>
          <a:bodyPr/>
          <a:lstStyle/>
          <a:p>
            <a:r>
              <a:rPr lang="en-US" altLang="zh-TW" sz="2000" smtClean="0"/>
              <a:t>Leptin plays an important role in the regulation of body weight and energy balance </a:t>
            </a:r>
          </a:p>
          <a:p>
            <a:pPr lvl="1"/>
            <a:r>
              <a:rPr lang="en-US" altLang="zh-TW" sz="2000" smtClean="0">
                <a:solidFill>
                  <a:srgbClr val="FFFF00"/>
                </a:solidFill>
              </a:rPr>
              <a:t>women have higher circulating leptin level than men</a:t>
            </a:r>
            <a:r>
              <a:rPr lang="en-US" altLang="zh-TW" sz="2000" smtClean="0"/>
              <a:t>. </a:t>
            </a:r>
          </a:p>
          <a:p>
            <a:r>
              <a:rPr lang="en-US" altLang="zh-TW" sz="2000" smtClean="0"/>
              <a:t>However, the present study demonstrate that:</a:t>
            </a:r>
          </a:p>
          <a:p>
            <a:pPr lvl="1"/>
            <a:r>
              <a:rPr lang="en-US" altLang="zh-TW" sz="2000" smtClean="0">
                <a:solidFill>
                  <a:srgbClr val="FFFF00"/>
                </a:solidFill>
              </a:rPr>
              <a:t>Serum leptin concentrations were higher in Type 2 diabetic patients with nephropathy than normoalbuminuric diabetic patients and controls</a:t>
            </a:r>
            <a:r>
              <a:rPr lang="en-US" altLang="zh-TW" sz="2000" smtClean="0"/>
              <a:t>.</a:t>
            </a:r>
          </a:p>
          <a:p>
            <a:r>
              <a:rPr lang="en-US" altLang="zh-TW" sz="2000" smtClean="0"/>
              <a:t>Finding: </a:t>
            </a:r>
          </a:p>
          <a:p>
            <a:pPr lvl="1"/>
            <a:r>
              <a:rPr lang="en-US" altLang="zh-TW" sz="2000" smtClean="0">
                <a:solidFill>
                  <a:srgbClr val="FFFF00"/>
                </a:solidFill>
              </a:rPr>
              <a:t>Diabetic men with nephropathy had proportionally higher serum leptin such that the gender difference in leptin observed in non-nephropathic individuals was abolished.</a:t>
            </a:r>
          </a:p>
          <a:p>
            <a:endParaRPr lang="zh-TW" altLang="en-US" sz="2000" smtClean="0"/>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http://www.memphis.edu/lifeskills/images/Great_Job_clip_ar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04138" y="0"/>
            <a:ext cx="1439862"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019925" y="1628775"/>
            <a:ext cx="1223963"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cs typeface="新細明體"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8820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32588" y="2852738"/>
            <a:ext cx="1152525" cy="360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cs typeface="新細明體" charset="0"/>
            </a:endParaRPr>
          </a:p>
        </p:txBody>
      </p:sp>
      <p:sp>
        <p:nvSpPr>
          <p:cNvPr id="7" name="Rectangle 6"/>
          <p:cNvSpPr/>
          <p:nvPr/>
        </p:nvSpPr>
        <p:spPr>
          <a:xfrm>
            <a:off x="7740650" y="3357563"/>
            <a:ext cx="792163" cy="360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cs typeface="新細明體" charset="0"/>
            </a:endParaRPr>
          </a:p>
        </p:txBody>
      </p:sp>
      <p:sp>
        <p:nvSpPr>
          <p:cNvPr id="52228" name="Rectangle 7"/>
          <p:cNvSpPr>
            <a:spLocks noChangeArrowheads="1"/>
          </p:cNvSpPr>
          <p:nvPr/>
        </p:nvSpPr>
        <p:spPr bwMode="auto">
          <a:xfrm>
            <a:off x="468313" y="4005263"/>
            <a:ext cx="86756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C000"/>
                </a:solidFill>
              </a:rPr>
              <a:t>1. MR imaging of lipid-rich plaques</a:t>
            </a:r>
            <a:endParaRPr lang="zh-HK">
              <a:solidFill>
                <a:srgbClr val="FFC000"/>
              </a:solidFill>
            </a:endParaRPr>
          </a:p>
          <a:p>
            <a:pPr lvl="1">
              <a:buFont typeface="Arial" pitchFamily="34" charset="0"/>
              <a:buChar char="•"/>
            </a:pPr>
            <a:r>
              <a:rPr lang="en-US"/>
              <a:t>Gadofluorine : Macrocyclic Gd chelate (diameter 5 nm)</a:t>
            </a:r>
            <a:endParaRPr lang="zh-HK"/>
          </a:p>
          <a:p>
            <a:pPr lvl="1">
              <a:buFont typeface="Arial" pitchFamily="34" charset="0"/>
              <a:buChar char="•"/>
            </a:pPr>
            <a:r>
              <a:rPr lang="en-US"/>
              <a:t>T1W MR imaging in </a:t>
            </a:r>
            <a:r>
              <a:rPr lang="en-US">
                <a:solidFill>
                  <a:srgbClr val="0070C0"/>
                </a:solidFill>
              </a:rPr>
              <a:t>atherosclerotic NZW rabbits </a:t>
            </a:r>
            <a:r>
              <a:rPr lang="en-US"/>
              <a:t>at 1.5 T</a:t>
            </a:r>
            <a:endParaRPr lang="zh-HK"/>
          </a:p>
          <a:p>
            <a:pPr lvl="1">
              <a:buFont typeface="Arial" pitchFamily="34" charset="0"/>
              <a:buChar char="•"/>
            </a:pPr>
            <a:r>
              <a:rPr lang="en-US"/>
              <a:t>Successful targeting of </a:t>
            </a:r>
            <a:r>
              <a:rPr lang="en-US">
                <a:solidFill>
                  <a:srgbClr val="FF0000"/>
                </a:solidFill>
              </a:rPr>
              <a:t>lipid-rich plaques </a:t>
            </a:r>
            <a:endParaRPr lang="zh-HK">
              <a:solidFill>
                <a:srgbClr val="FF0000"/>
              </a:solidFill>
            </a:endParaRPr>
          </a:p>
          <a:p>
            <a:pPr lvl="1">
              <a:buFont typeface="Arial" pitchFamily="34" charset="0"/>
              <a:buChar char="•"/>
            </a:pPr>
            <a:r>
              <a:rPr lang="en-US"/>
              <a:t>Successful </a:t>
            </a:r>
            <a:r>
              <a:rPr lang="en-US">
                <a:solidFill>
                  <a:srgbClr val="FFFF00"/>
                </a:solidFill>
              </a:rPr>
              <a:t>differentiation between early and advanced plaques</a:t>
            </a:r>
          </a:p>
          <a:p>
            <a:r>
              <a:rPr lang="en-US">
                <a:solidFill>
                  <a:srgbClr val="FFC000"/>
                </a:solidFill>
              </a:rPr>
              <a:t>2. MR imaging of fibrin </a:t>
            </a:r>
            <a:endParaRPr lang="zh-HK">
              <a:solidFill>
                <a:srgbClr val="FFC000"/>
              </a:solidFill>
            </a:endParaRPr>
          </a:p>
          <a:p>
            <a:pPr lvl="1">
              <a:buFont typeface="Arial" pitchFamily="34" charset="0"/>
              <a:buChar char="•"/>
            </a:pPr>
            <a:r>
              <a:rPr lang="en-US"/>
              <a:t>EP-1873 : fibrin-binding peptide coupled to 4 Gd chelates</a:t>
            </a:r>
            <a:endParaRPr lang="zh-HK"/>
          </a:p>
          <a:p>
            <a:pPr lvl="1">
              <a:buFont typeface="Arial" pitchFamily="34" charset="0"/>
              <a:buChar char="•"/>
            </a:pPr>
            <a:r>
              <a:rPr lang="en-US"/>
              <a:t>T1W MR imaging of </a:t>
            </a:r>
            <a:r>
              <a:rPr lang="en-US">
                <a:solidFill>
                  <a:srgbClr val="FF0000"/>
                </a:solidFill>
              </a:rPr>
              <a:t>plaque rupture </a:t>
            </a:r>
            <a:r>
              <a:rPr lang="en-US"/>
              <a:t>in </a:t>
            </a:r>
            <a:r>
              <a:rPr lang="en-US">
                <a:solidFill>
                  <a:srgbClr val="0070C0"/>
                </a:solidFill>
              </a:rPr>
              <a:t>atherosclerotic NZW rabbits</a:t>
            </a:r>
            <a:endParaRPr lang="zh-HK">
              <a:solidFill>
                <a:srgbClr val="0070C0"/>
              </a:solidFill>
            </a:endParaRPr>
          </a:p>
          <a:p>
            <a:pPr lvl="1">
              <a:buFont typeface="Arial" pitchFamily="34" charset="0"/>
              <a:buChar char="•"/>
            </a:pPr>
            <a:r>
              <a:rPr lang="en-US"/>
              <a:t>Successful </a:t>
            </a:r>
            <a:r>
              <a:rPr lang="en-US">
                <a:solidFill>
                  <a:srgbClr val="FFFF00"/>
                </a:solidFill>
              </a:rPr>
              <a:t>targeting of thrombus in ruptured atherosclerotic plaques</a:t>
            </a:r>
            <a:endParaRPr lang="en-US" altLang="zh-TW">
              <a:solidFill>
                <a:srgbClr val="FFFF00"/>
              </a:solidFill>
            </a:endParaRPr>
          </a:p>
        </p:txBody>
      </p:sp>
      <p:sp>
        <p:nvSpPr>
          <p:cNvPr id="52229" name="Rectangle 4"/>
          <p:cNvSpPr>
            <a:spLocks noChangeArrowheads="1"/>
          </p:cNvSpPr>
          <p:nvPr/>
        </p:nvSpPr>
        <p:spPr bwMode="auto">
          <a:xfrm>
            <a:off x="468313" y="3644900"/>
            <a:ext cx="9504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000">
                <a:solidFill>
                  <a:schemeClr val="bg1"/>
                </a:solidFill>
              </a:rPr>
              <a:t>J.C. Carr and T.J. Carroll (eds.), </a:t>
            </a:r>
            <a:r>
              <a:rPr lang="en-US" altLang="zh-TW" sz="1000" i="1">
                <a:solidFill>
                  <a:schemeClr val="bg1"/>
                </a:solidFill>
              </a:rPr>
              <a:t>Magnetic Resonance Angiography: Principles and Applications, 199  </a:t>
            </a:r>
            <a:r>
              <a:rPr lang="en-US" altLang="zh-TW" sz="1000">
                <a:solidFill>
                  <a:schemeClr val="bg1"/>
                </a:solidFill>
              </a:rPr>
              <a:t>DOI 10.1007/978-1-4419-1686-0_15</a:t>
            </a:r>
            <a:endParaRPr lang="zh-TW" altLang="en-US" sz="1000">
              <a:solidFill>
                <a:schemeClr val="bg1"/>
              </a:solidFill>
            </a:endParaRPr>
          </a:p>
        </p:txBody>
      </p:sp>
      <p:sp>
        <p:nvSpPr>
          <p:cNvPr id="8" name="TextBox 6"/>
          <p:cNvSpPr txBox="1">
            <a:spLocks noGrp="1" noChangeArrowheads="1"/>
          </p:cNvSpPr>
          <p:nvPr>
            <p:ph type="title"/>
          </p:nvPr>
        </p:nvSpPr>
        <p:spPr bwMode="auto">
          <a:xfrm>
            <a:off x="1042988" y="260350"/>
            <a:ext cx="4610100" cy="523875"/>
          </a:xfrm>
          <a:ln>
            <a:miter lim="800000"/>
            <a:headEnd/>
            <a:tailEnd/>
          </a:ln>
        </p:spPr>
        <p:txBody>
          <a:bodyPr wrap="none">
            <a:spAutoFit/>
          </a:bodyPr>
          <a:lstStyle/>
          <a:p>
            <a:pPr>
              <a:defRPr/>
            </a:pPr>
            <a:r>
              <a:rPr lang="en-US" altLang="zh-TW" sz="2800" dirty="0">
                <a:solidFill>
                  <a:srgbClr val="FFFF00"/>
                </a:solidFill>
                <a:cs typeface="+mj-cs"/>
              </a:rPr>
              <a:t>Further study using </a:t>
            </a:r>
            <a:r>
              <a:rPr lang="en-US" altLang="zh-TW" sz="2800" dirty="0" smtClean="0">
                <a:solidFill>
                  <a:srgbClr val="FFFF00"/>
                </a:solidFill>
                <a:cs typeface="+mj-cs"/>
              </a:rPr>
              <a:t>MRI </a:t>
            </a:r>
            <a:endParaRPr lang="en-US" altLang="zh-TW" sz="2800" dirty="0">
              <a:solidFill>
                <a:srgbClr val="FFFF00"/>
              </a:solidFill>
              <a:cs typeface="+mj-cs"/>
            </a:endParaRPr>
          </a:p>
        </p:txBody>
      </p:sp>
      <p:sp>
        <p:nvSpPr>
          <p:cNvPr id="52231" name="TextBox 8"/>
          <p:cNvSpPr txBox="1">
            <a:spLocks noChangeArrowheads="1"/>
          </p:cNvSpPr>
          <p:nvPr/>
        </p:nvSpPr>
        <p:spPr bwMode="auto">
          <a:xfrm>
            <a:off x="7885113" y="2924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r>
              <a:rPr lang="en-US" altLang="zh-TW" sz="1800" b="1">
                <a:solidFill>
                  <a:srgbClr val="FF0000"/>
                </a:solidFill>
              </a:rPr>
              <a:t>1</a:t>
            </a:r>
            <a:endParaRPr lang="zh-TW" altLang="en-US" sz="1800" b="1">
              <a:solidFill>
                <a:srgbClr val="FF0000"/>
              </a:solidFill>
            </a:endParaRPr>
          </a:p>
        </p:txBody>
      </p:sp>
      <p:sp>
        <p:nvSpPr>
          <p:cNvPr id="52232" name="TextBox 9"/>
          <p:cNvSpPr txBox="1">
            <a:spLocks noChangeArrowheads="1"/>
          </p:cNvSpPr>
          <p:nvPr/>
        </p:nvSpPr>
        <p:spPr bwMode="auto">
          <a:xfrm>
            <a:off x="8532813" y="335756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r>
              <a:rPr lang="en-US" altLang="zh-TW" sz="1800" b="1">
                <a:solidFill>
                  <a:srgbClr val="FF0000"/>
                </a:solidFill>
              </a:rPr>
              <a:t>2</a:t>
            </a:r>
            <a:endParaRPr lang="zh-TW" altLang="en-US" sz="1800" b="1">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4100"/>
            <a:ext cx="912495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11188" y="1916113"/>
            <a:ext cx="1081087" cy="576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
        <p:nvSpPr>
          <p:cNvPr id="4" name="Rectangle 3"/>
          <p:cNvSpPr/>
          <p:nvPr/>
        </p:nvSpPr>
        <p:spPr>
          <a:xfrm>
            <a:off x="684213" y="4292600"/>
            <a:ext cx="1079500"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
        <p:nvSpPr>
          <p:cNvPr id="5" name="Rectangle 4"/>
          <p:cNvSpPr/>
          <p:nvPr/>
        </p:nvSpPr>
        <p:spPr>
          <a:xfrm>
            <a:off x="1763713" y="5229225"/>
            <a:ext cx="7129462" cy="576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
        <p:nvSpPr>
          <p:cNvPr id="53253" name="TextBox 6"/>
          <p:cNvSpPr txBox="1">
            <a:spLocks noChangeArrowheads="1"/>
          </p:cNvSpPr>
          <p:nvPr/>
        </p:nvSpPr>
        <p:spPr bwMode="auto">
          <a:xfrm>
            <a:off x="1187450" y="188913"/>
            <a:ext cx="5303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r>
              <a:rPr lang="en-US" altLang="zh-TW" sz="2800">
                <a:solidFill>
                  <a:srgbClr val="FFFF00"/>
                </a:solidFill>
              </a:rPr>
              <a:t>Further study using Ultrasound </a:t>
            </a:r>
          </a:p>
        </p:txBody>
      </p:sp>
      <p:sp>
        <p:nvSpPr>
          <p:cNvPr id="7" name="Rectangle 6"/>
          <p:cNvSpPr/>
          <p:nvPr/>
        </p:nvSpPr>
        <p:spPr>
          <a:xfrm>
            <a:off x="1763713" y="2276475"/>
            <a:ext cx="1368425" cy="360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
        <p:nvSpPr>
          <p:cNvPr id="53255" name="TextBox 7"/>
          <p:cNvSpPr txBox="1">
            <a:spLocks noChangeArrowheads="1"/>
          </p:cNvSpPr>
          <p:nvPr/>
        </p:nvSpPr>
        <p:spPr bwMode="auto">
          <a:xfrm>
            <a:off x="1403350" y="2420938"/>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r>
              <a:rPr lang="en-US" altLang="zh-TW" sz="2000" b="1">
                <a:solidFill>
                  <a:srgbClr val="FF0000"/>
                </a:solidFill>
              </a:rPr>
              <a:t>1</a:t>
            </a:r>
            <a:endParaRPr lang="zh-TW" altLang="en-US" sz="2000" b="1">
              <a:solidFill>
                <a:srgbClr val="FF0000"/>
              </a:solidFill>
            </a:endParaRPr>
          </a:p>
        </p:txBody>
      </p:sp>
      <p:sp>
        <p:nvSpPr>
          <p:cNvPr id="53256" name="TextBox 8"/>
          <p:cNvSpPr txBox="1">
            <a:spLocks noChangeArrowheads="1"/>
          </p:cNvSpPr>
          <p:nvPr/>
        </p:nvSpPr>
        <p:spPr bwMode="auto">
          <a:xfrm>
            <a:off x="1403350" y="5229225"/>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r>
              <a:rPr lang="en-US" altLang="zh-TW" sz="2000" b="1">
                <a:solidFill>
                  <a:srgbClr val="FF0000"/>
                </a:solidFill>
              </a:rPr>
              <a:t>2</a:t>
            </a:r>
            <a:endParaRPr lang="zh-TW" altLang="en-US" sz="2000" b="1">
              <a:solidFill>
                <a:srgbClr val="FF0000"/>
              </a:solidFill>
            </a:endParaRPr>
          </a:p>
        </p:txBody>
      </p:sp>
      <p:sp>
        <p:nvSpPr>
          <p:cNvPr id="53257" name="TextBox 9"/>
          <p:cNvSpPr txBox="1">
            <a:spLocks noChangeArrowheads="1"/>
          </p:cNvSpPr>
          <p:nvPr/>
        </p:nvSpPr>
        <p:spPr bwMode="auto">
          <a:xfrm>
            <a:off x="7667625" y="5373688"/>
            <a:ext cx="925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r>
              <a:rPr lang="en-US" altLang="zh-TW" sz="1200">
                <a:solidFill>
                  <a:schemeClr val="bg1"/>
                </a:solidFill>
              </a:rPr>
              <a:t>Ultrasound</a:t>
            </a:r>
            <a:endParaRPr lang="zh-TW" alt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698"/>
                                        </p:tgtEl>
                                        <p:attrNameLst>
                                          <p:attrName>style.visibility</p:attrName>
                                        </p:attrNameLst>
                                      </p:cBhvr>
                                      <p:to>
                                        <p:strVal val="visible"/>
                                      </p:to>
                                    </p:set>
                                    <p:anim calcmode="lin" valueType="num">
                                      <p:cBhvr additive="base">
                                        <p:cTn id="11" dur="2000" fill="hold"/>
                                        <p:tgtEl>
                                          <p:spTgt spid="29698"/>
                                        </p:tgtEl>
                                        <p:attrNameLst>
                                          <p:attrName>ppt_x</p:attrName>
                                        </p:attrNameLst>
                                      </p:cBhvr>
                                      <p:tavLst>
                                        <p:tav tm="0">
                                          <p:val>
                                            <p:strVal val="#ppt_x"/>
                                          </p:val>
                                        </p:tav>
                                        <p:tav tm="100000">
                                          <p:val>
                                            <p:strVal val="#ppt_x"/>
                                          </p:val>
                                        </p:tav>
                                      </p:tavLst>
                                    </p:anim>
                                    <p:anim calcmode="lin" valueType="num">
                                      <p:cBhvr additive="base">
                                        <p:cTn id="12" dur="2000" fill="hold"/>
                                        <p:tgtEl>
                                          <p:spTgt spid="2969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ppt_x"/>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ppt_x"/>
                                          </p:val>
                                        </p:tav>
                                        <p:tav tm="100000">
                                          <p:val>
                                            <p:strVal val="#ppt_x"/>
                                          </p:val>
                                        </p:tav>
                                      </p:tavLst>
                                    </p:anim>
                                    <p:anim calcmode="lin" valueType="num">
                                      <p:cBhvr additive="base">
                                        <p:cTn id="2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defRPr/>
            </a:pPr>
            <a:endParaRPr lang="en-US" altLang="zh-TW"/>
          </a:p>
        </p:txBody>
      </p:sp>
      <p:pic>
        <p:nvPicPr>
          <p:cNvPr id="552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0"/>
            <a:ext cx="8820150" cy="6865938"/>
          </a:xfrm>
          <a:noFill/>
        </p:spPr>
      </p:pic>
      <p:sp>
        <p:nvSpPr>
          <p:cNvPr id="55299" name="Rectangle 4"/>
          <p:cNvSpPr>
            <a:spLocks noChangeArrowheads="1"/>
          </p:cNvSpPr>
          <p:nvPr/>
        </p:nvSpPr>
        <p:spPr bwMode="auto">
          <a:xfrm>
            <a:off x="971550" y="0"/>
            <a:ext cx="2663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400" b="1" i="1">
                <a:solidFill>
                  <a:schemeClr val="bg1"/>
                </a:solidFill>
              </a:rPr>
              <a:t>Radiology: Volume 260: Number 2—August 2011</a:t>
            </a:r>
            <a:endParaRPr lang="en-US" altLang="zh-TW" sz="1400">
              <a:solidFill>
                <a:schemeClr val="bg1"/>
              </a:solidFill>
            </a:endParaRPr>
          </a:p>
        </p:txBody>
      </p:sp>
      <p:sp>
        <p:nvSpPr>
          <p:cNvPr id="5" name="Rectangle 4"/>
          <p:cNvSpPr/>
          <p:nvPr/>
        </p:nvSpPr>
        <p:spPr>
          <a:xfrm>
            <a:off x="4859338" y="3429000"/>
            <a:ext cx="4033837" cy="100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
        <p:nvSpPr>
          <p:cNvPr id="6" name="Rectangle 5"/>
          <p:cNvSpPr/>
          <p:nvPr/>
        </p:nvSpPr>
        <p:spPr>
          <a:xfrm>
            <a:off x="827088" y="5257800"/>
            <a:ext cx="4105275" cy="160020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1400" b="1" u="sng" dirty="0">
                <a:solidFill>
                  <a:schemeClr val="bg1"/>
                </a:solidFill>
              </a:rPr>
              <a:t>Conclusion: </a:t>
            </a:r>
          </a:p>
          <a:p>
            <a:pPr>
              <a:defRPr/>
            </a:pPr>
            <a:r>
              <a:rPr lang="en-US" sz="1400" b="1" dirty="0">
                <a:solidFill>
                  <a:schemeClr val="bg1"/>
                </a:solidFill>
              </a:rPr>
              <a:t>Use of a magnetic targeted </a:t>
            </a:r>
            <a:r>
              <a:rPr lang="en-US" sz="1400" b="1" dirty="0" err="1">
                <a:solidFill>
                  <a:schemeClr val="bg1"/>
                </a:solidFill>
              </a:rPr>
              <a:t>microbubble</a:t>
            </a:r>
            <a:r>
              <a:rPr lang="en-US" sz="1400" b="1" dirty="0">
                <a:solidFill>
                  <a:schemeClr val="bg1"/>
                </a:solidFill>
              </a:rPr>
              <a:t> system results in greater attachment to endothelial VCAM-1 in atherosclerotic aorta in conditions of high shear stress and improved detection of early inflammatory changes of atherosclerosis.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557338"/>
            <a:ext cx="4743450" cy="3370262"/>
          </a:xfrm>
          <a:noFill/>
        </p:spPr>
      </p:pic>
      <p:sp>
        <p:nvSpPr>
          <p:cNvPr id="57346" name="Rectangle 5"/>
          <p:cNvSpPr>
            <a:spLocks noChangeArrowheads="1"/>
          </p:cNvSpPr>
          <p:nvPr/>
        </p:nvSpPr>
        <p:spPr bwMode="auto">
          <a:xfrm>
            <a:off x="468313" y="6596063"/>
            <a:ext cx="24796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100">
                <a:solidFill>
                  <a:srgbClr val="FFFF00"/>
                </a:solidFill>
              </a:rPr>
              <a:t>Reproduced from Coli et al, Elsevier.</a:t>
            </a:r>
          </a:p>
        </p:txBody>
      </p:sp>
      <p:sp>
        <p:nvSpPr>
          <p:cNvPr id="57347" name="Rectangle 3"/>
          <p:cNvSpPr>
            <a:spLocks noChangeArrowheads="1"/>
          </p:cNvSpPr>
          <p:nvPr/>
        </p:nvSpPr>
        <p:spPr bwMode="auto">
          <a:xfrm>
            <a:off x="395288" y="5084763"/>
            <a:ext cx="44640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ü"/>
            </a:pPr>
            <a:r>
              <a:rPr lang="en-US" altLang="zh-TW" sz="1400" b="1"/>
              <a:t>A and B : showing microbubles with the plaque</a:t>
            </a:r>
          </a:p>
          <a:p>
            <a:pPr>
              <a:buFont typeface="Wingdings" pitchFamily="2" charset="2"/>
              <a:buChar char="ü"/>
            </a:pPr>
            <a:r>
              <a:rPr lang="en-US" altLang="zh-TW" sz="1400" b="1"/>
              <a:t> C:  immunohistological staining of the fibrous cap of the lesion imaged showing positive staining for CD31 corresponding to a large first-order neovessel (asterisk) and a smaller second-order neovessel (arrowhead)</a:t>
            </a:r>
          </a:p>
        </p:txBody>
      </p:sp>
      <p:sp>
        <p:nvSpPr>
          <p:cNvPr id="5" name="Content Placeholder 2"/>
          <p:cNvSpPr txBox="1">
            <a:spLocks/>
          </p:cNvSpPr>
          <p:nvPr/>
        </p:nvSpPr>
        <p:spPr bwMode="auto">
          <a:xfrm>
            <a:off x="4932363" y="1412875"/>
            <a:ext cx="4211637"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eaLnBrk="0" hangingPunct="0">
              <a:defRPr kumimoji="1" sz="2400">
                <a:solidFill>
                  <a:schemeClr val="tx1"/>
                </a:solidFill>
                <a:latin typeface="Arial" pitchFamily="34" charset="0"/>
                <a:ea typeface="新細明體" pitchFamily="18" charset="-120"/>
              </a:defRPr>
            </a:lvl1pPr>
            <a:lvl2pPr marL="739775" indent="-285750" eaLnBrk="0" hangingPunct="0">
              <a:defRPr kumimoji="1" sz="2400">
                <a:solidFill>
                  <a:schemeClr val="tx1"/>
                </a:solidFill>
                <a:latin typeface="Arial" pitchFamily="34" charset="0"/>
                <a:ea typeface="新細明體" pitchFamily="18" charset="-120"/>
              </a:defRPr>
            </a:lvl2pPr>
            <a:lvl3pPr marL="995363"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spcBef>
                <a:spcPts val="700"/>
              </a:spcBef>
              <a:buClr>
                <a:schemeClr val="tx2"/>
              </a:buClr>
              <a:buSzPct val="95000"/>
              <a:buFont typeface="Wingdings" pitchFamily="2" charset="2"/>
              <a:buChar char=""/>
            </a:pPr>
            <a:r>
              <a:rPr kumimoji="0" lang="en-US" altLang="zh-TW" sz="1800">
                <a:latin typeface="Corbel" pitchFamily="34" charset="0"/>
              </a:rPr>
              <a:t>Common ultrasound molecular imaging probes:</a:t>
            </a:r>
          </a:p>
          <a:p>
            <a:pPr lvl="1">
              <a:spcBef>
                <a:spcPct val="20000"/>
              </a:spcBef>
              <a:buClr>
                <a:schemeClr val="accent2"/>
              </a:buClr>
              <a:buSzPct val="90000"/>
              <a:buFont typeface="Wingdings" pitchFamily="2" charset="2"/>
              <a:buChar char=""/>
            </a:pPr>
            <a:r>
              <a:rPr kumimoji="0" lang="en-US" altLang="zh-TW" sz="1800" b="1">
                <a:solidFill>
                  <a:srgbClr val="FFFF00"/>
                </a:solidFill>
                <a:latin typeface="Corbel" pitchFamily="34" charset="0"/>
              </a:rPr>
              <a:t> </a:t>
            </a:r>
            <a:r>
              <a:rPr kumimoji="0" lang="en-US" altLang="zh-TW" sz="1400" b="1">
                <a:solidFill>
                  <a:srgbClr val="FFFF00"/>
                </a:solidFill>
                <a:latin typeface="Corbel" pitchFamily="34" charset="0"/>
              </a:rPr>
              <a:t>microbubbles</a:t>
            </a:r>
          </a:p>
          <a:p>
            <a:pPr lvl="1">
              <a:spcBef>
                <a:spcPct val="20000"/>
              </a:spcBef>
              <a:buClr>
                <a:schemeClr val="accent2"/>
              </a:buClr>
              <a:buSzPct val="90000"/>
              <a:buFont typeface="Wingdings" pitchFamily="2" charset="2"/>
              <a:buChar char=""/>
            </a:pPr>
            <a:r>
              <a:rPr kumimoji="0" lang="en-US" altLang="zh-TW" sz="1400" b="1">
                <a:solidFill>
                  <a:srgbClr val="FFFF00"/>
                </a:solidFill>
                <a:latin typeface="Corbel" pitchFamily="34" charset="0"/>
              </a:rPr>
              <a:t> microparticles </a:t>
            </a:r>
            <a:r>
              <a:rPr kumimoji="0" lang="en-US" altLang="zh-TW" sz="1400" b="1">
                <a:solidFill>
                  <a:srgbClr val="FF0000"/>
                </a:solidFill>
                <a:latin typeface="Corbel" pitchFamily="34" charset="0"/>
              </a:rPr>
              <a:t>like echogenic liposomes</a:t>
            </a:r>
          </a:p>
          <a:p>
            <a:pPr lvl="1">
              <a:spcBef>
                <a:spcPct val="20000"/>
              </a:spcBef>
              <a:buClr>
                <a:schemeClr val="accent2"/>
              </a:buClr>
              <a:buSzPct val="90000"/>
              <a:buFont typeface="Wingdings" pitchFamily="2" charset="2"/>
              <a:buChar char=""/>
            </a:pPr>
            <a:r>
              <a:rPr kumimoji="0" lang="en-US" altLang="zh-TW" sz="1400" b="1">
                <a:solidFill>
                  <a:srgbClr val="FF0000"/>
                </a:solidFill>
                <a:latin typeface="Corbel" pitchFamily="34" charset="0"/>
              </a:rPr>
              <a:t> acoustically active </a:t>
            </a:r>
            <a:r>
              <a:rPr kumimoji="0" lang="en-US" altLang="zh-TW" sz="1400" b="1">
                <a:solidFill>
                  <a:srgbClr val="FFFF00"/>
                </a:solidFill>
                <a:latin typeface="Corbel" pitchFamily="34" charset="0"/>
              </a:rPr>
              <a:t>nanoparticles </a:t>
            </a:r>
          </a:p>
          <a:p>
            <a:pPr>
              <a:spcBef>
                <a:spcPts val="700"/>
              </a:spcBef>
              <a:buClr>
                <a:schemeClr val="tx2"/>
              </a:buClr>
              <a:buSzPct val="95000"/>
              <a:buFont typeface="Wingdings" pitchFamily="2" charset="2"/>
              <a:buChar char=""/>
            </a:pPr>
            <a:r>
              <a:rPr kumimoji="0" lang="en-US" altLang="zh-TW" sz="1800">
                <a:latin typeface="Corbel" pitchFamily="34" charset="0"/>
              </a:rPr>
              <a:t>Characteristic:</a:t>
            </a:r>
          </a:p>
          <a:p>
            <a:pPr lvl="1">
              <a:spcBef>
                <a:spcPct val="20000"/>
              </a:spcBef>
              <a:buClr>
                <a:schemeClr val="accent2"/>
              </a:buClr>
              <a:buSzPct val="90000"/>
              <a:buFont typeface="Wingdings" pitchFamily="2" charset="2"/>
              <a:buChar char=""/>
            </a:pPr>
            <a:r>
              <a:rPr kumimoji="0" lang="en-US" altLang="zh-TW" sz="1800">
                <a:latin typeface="Corbel" pitchFamily="34" charset="0"/>
              </a:rPr>
              <a:t>These particles are targeted to specific molecular structures present on the cell surface in the tissue of interest.</a:t>
            </a:r>
          </a:p>
          <a:p>
            <a:pPr lvl="1">
              <a:spcBef>
                <a:spcPct val="20000"/>
              </a:spcBef>
              <a:buClr>
                <a:schemeClr val="accent2"/>
              </a:buClr>
              <a:buSzPct val="90000"/>
              <a:buFont typeface="Wingdings" pitchFamily="2" charset="2"/>
              <a:buChar char=""/>
            </a:pPr>
            <a:r>
              <a:rPr kumimoji="0" lang="en-US" altLang="zh-TW" sz="1800">
                <a:latin typeface="Corbel" pitchFamily="34" charset="0"/>
              </a:rPr>
              <a:t>The concept of ultrasound molecular imaging is that, after intravenous injection,</a:t>
            </a:r>
          </a:p>
          <a:p>
            <a:pPr lvl="2">
              <a:spcBef>
                <a:spcPct val="20000"/>
              </a:spcBef>
              <a:buClr>
                <a:schemeClr val="accent2"/>
              </a:buClr>
              <a:buFont typeface="Wingdings 2" pitchFamily="18" charset="2"/>
              <a:buChar char=""/>
            </a:pPr>
            <a:r>
              <a:rPr kumimoji="0" lang="en-US" altLang="zh-TW" sz="1800">
                <a:latin typeface="Corbel" pitchFamily="34" charset="0"/>
              </a:rPr>
              <a:t> </a:t>
            </a:r>
            <a:r>
              <a:rPr kumimoji="0" lang="en-US" altLang="zh-TW" sz="1800">
                <a:solidFill>
                  <a:srgbClr val="FFFF00"/>
                </a:solidFill>
                <a:latin typeface="Corbel" pitchFamily="34" charset="0"/>
              </a:rPr>
              <a:t>these probes bind to disease-specific epitopes and can then be imaged noninvasively in real time.</a:t>
            </a:r>
            <a:endParaRPr kumimoji="0" lang="zh-TW" altLang="en-US" sz="1800">
              <a:solidFill>
                <a:srgbClr val="FFFF00"/>
              </a:solidFill>
              <a:latin typeface="Corbel" pitchFamily="34" charset="0"/>
            </a:endParaRPr>
          </a:p>
        </p:txBody>
      </p:sp>
      <p:sp>
        <p:nvSpPr>
          <p:cNvPr id="57349" name="Rectangle 5"/>
          <p:cNvSpPr>
            <a:spLocks noChangeArrowheads="1"/>
          </p:cNvSpPr>
          <p:nvPr/>
        </p:nvSpPr>
        <p:spPr bwMode="auto">
          <a:xfrm>
            <a:off x="395288" y="260350"/>
            <a:ext cx="8569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400" b="1">
                <a:solidFill>
                  <a:srgbClr val="FFFF00"/>
                </a:solidFill>
              </a:rPr>
              <a:t>Plaque neo-vascularisation detected by contrast-enhanced molecular ultrasound.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defRPr/>
            </a:pPr>
            <a:r>
              <a:rPr lang="en-US" altLang="zh-TW"/>
              <a:t>My research profile</a:t>
            </a:r>
            <a:br>
              <a:rPr lang="en-US" altLang="zh-TW"/>
            </a:br>
            <a:endParaRPr lang="zh-TW" altLang="en-US"/>
          </a:p>
        </p:txBody>
      </p:sp>
      <p:sp>
        <p:nvSpPr>
          <p:cNvPr id="16386" name="Content Placeholder 2"/>
          <p:cNvSpPr>
            <a:spLocks noGrp="1"/>
          </p:cNvSpPr>
          <p:nvPr>
            <p:ph idx="1"/>
          </p:nvPr>
        </p:nvSpPr>
        <p:spPr/>
        <p:txBody>
          <a:bodyPr/>
          <a:lstStyle/>
          <a:p>
            <a:pPr marL="968375" lvl="1" indent="-514350">
              <a:buFont typeface="Consolas" pitchFamily="49" charset="0"/>
              <a:buAutoNum type="arabicPeriod"/>
            </a:pPr>
            <a:r>
              <a:rPr lang="en-US" altLang="zh-TW" sz="3200" smtClean="0"/>
              <a:t>Imaging Atherosclerosis</a:t>
            </a:r>
          </a:p>
          <a:p>
            <a:pPr marL="968375" lvl="1" indent="-514350">
              <a:buFont typeface="Consolas" pitchFamily="49" charset="0"/>
              <a:buAutoNum type="arabicPeriod"/>
            </a:pPr>
            <a:r>
              <a:rPr lang="en-US" altLang="zh-TW" sz="3200" smtClean="0"/>
              <a:t>Identification of new imaging probes</a:t>
            </a:r>
          </a:p>
          <a:p>
            <a:pPr marL="968375" lvl="1" indent="-514350">
              <a:buFont typeface="Consolas" pitchFamily="49" charset="0"/>
              <a:buAutoNum type="arabicPeriod"/>
            </a:pPr>
            <a:r>
              <a:rPr lang="en-US" altLang="zh-TW" sz="3200" smtClean="0"/>
              <a:t> Radiation Protection  </a:t>
            </a:r>
          </a:p>
          <a:p>
            <a:pPr marL="968375" lvl="1" indent="-514350">
              <a:buFont typeface="Consolas" pitchFamily="49" charset="0"/>
              <a:buAutoNum type="arabicPeriod"/>
            </a:pPr>
            <a:r>
              <a:rPr lang="en-US" altLang="zh-TW" sz="3200" smtClean="0"/>
              <a:t> Upper limb functional imaging related to daily activities</a:t>
            </a:r>
          </a:p>
          <a:p>
            <a:endParaRPr lang="zh-TW" altLang="en-US" sz="3600" smtClean="0"/>
          </a:p>
        </p:txBody>
      </p:sp>
      <p:sp>
        <p:nvSpPr>
          <p:cNvPr id="5" name="Rectangle 4"/>
          <p:cNvSpPr/>
          <p:nvPr/>
        </p:nvSpPr>
        <p:spPr>
          <a:xfrm>
            <a:off x="1258888" y="1844675"/>
            <a:ext cx="7058025" cy="115252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cs typeface="新細明體"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0963" y="2249488"/>
            <a:ext cx="9224963" cy="4608512"/>
          </a:xfrm>
          <a:noFill/>
        </p:spPr>
      </p:pic>
      <p:sp>
        <p:nvSpPr>
          <p:cNvPr id="59394" name="TextBox 4"/>
          <p:cNvSpPr txBox="1">
            <a:spLocks noChangeArrowheads="1"/>
          </p:cNvSpPr>
          <p:nvPr/>
        </p:nvSpPr>
        <p:spPr bwMode="auto">
          <a:xfrm>
            <a:off x="611188" y="188913"/>
            <a:ext cx="83534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eaLnBrk="1" hangingPunct="1">
              <a:buFontTx/>
              <a:buAutoNum type="arabicPeriod"/>
            </a:pPr>
            <a:r>
              <a:rPr lang="en-US" altLang="zh-TW" b="1">
                <a:solidFill>
                  <a:srgbClr val="FFFF00"/>
                </a:solidFill>
              </a:rPr>
              <a:t>Plaque composition</a:t>
            </a:r>
          </a:p>
          <a:p>
            <a:pPr eaLnBrk="1" hangingPunct="1">
              <a:buFontTx/>
              <a:buAutoNum type="arabicPeriod"/>
            </a:pPr>
            <a:r>
              <a:rPr lang="en-US" altLang="zh-TW" b="1">
                <a:solidFill>
                  <a:srgbClr val="FFFF00"/>
                </a:solidFill>
              </a:rPr>
              <a:t>Arterial wall biomechanics</a:t>
            </a:r>
          </a:p>
          <a:p>
            <a:pPr eaLnBrk="1" hangingPunct="1">
              <a:buFontTx/>
              <a:buAutoNum type="arabicPeriod"/>
            </a:pPr>
            <a:r>
              <a:rPr lang="en-US" altLang="zh-TW" b="1">
                <a:solidFill>
                  <a:srgbClr val="FFFF00"/>
                </a:solidFill>
              </a:rPr>
              <a:t>Plaque neo-vasuclarisation</a:t>
            </a:r>
          </a:p>
          <a:p>
            <a:pPr eaLnBrk="1" hangingPunct="1">
              <a:buFontTx/>
              <a:buAutoNum type="arabicPeriod"/>
            </a:pPr>
            <a:r>
              <a:rPr lang="en-US" altLang="zh-TW" b="1">
                <a:solidFill>
                  <a:srgbClr val="FFFF00"/>
                </a:solidFill>
              </a:rPr>
              <a:t>Molecular imaging of vascular phenotype changes on a sub-cellular level </a:t>
            </a:r>
            <a:endParaRPr lang="zh-TW" altLang="en-US" b="1">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62000" y="796925"/>
            <a:ext cx="8091488" cy="5715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7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OMICS Journal of Radiology related journals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r>
              <a:rPr lang="en-US" sz="2000" b="1" dirty="0">
                <a:solidFill>
                  <a:schemeClr val="bg2">
                    <a:lumMod val="50000"/>
                  </a:schemeClr>
                </a:solidFill>
                <a:hlinkClick r:id="rId3"/>
              </a:rPr>
              <a:t>Journal of Nuclear Medicine &amp; Radiation Therapy</a:t>
            </a:r>
            <a:endParaRPr lang="fr-FR" sz="2000" b="1" dirty="0">
              <a:effectLst/>
            </a:endParaRPr>
          </a:p>
        </p:txBody>
      </p:sp>
      <p:pic>
        <p:nvPicPr>
          <p:cNvPr id="15367" name="Picture 8" descr="C:\Users\rakesh-s\Desktop\gocr-header.jpg"/>
          <p:cNvPicPr>
            <a:picLocks noChangeAspect="1" noChangeArrowheads="1"/>
          </p:cNvPicPr>
          <p:nvPr/>
        </p:nvPicPr>
        <p:blipFill>
          <a:blip r:embed="rId4">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4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11944"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endParaRPr lang="en-US" sz="3200" b="1" dirty="0" smtClean="0">
              <a:hlinkClick r:id="rId3"/>
            </a:endParaRPr>
          </a:p>
          <a:p>
            <a:r>
              <a:rPr lang="en-US" sz="3200" b="1" dirty="0" smtClean="0">
                <a:hlinkClick r:id="rId3"/>
              </a:rPr>
              <a:t>Radiology Conferences</a:t>
            </a:r>
            <a:endParaRPr lang="en-US" sz="3200" b="1" dirty="0"/>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smtClean="0"/>
              <a:t>Radiology </a:t>
            </a:r>
            <a:r>
              <a:rPr lang="en-US" sz="3600" dirty="0"/>
              <a:t>Related Conferences</a:t>
            </a:r>
          </a:p>
        </p:txBody>
      </p:sp>
      <p:sp>
        <p:nvSpPr>
          <p:cNvPr id="2" name="TextBox 1"/>
          <p:cNvSpPr txBox="1"/>
          <p:nvPr/>
        </p:nvSpPr>
        <p:spPr>
          <a:xfrm>
            <a:off x="1524000" y="1905000"/>
            <a:ext cx="5096267" cy="369332"/>
          </a:xfrm>
          <a:prstGeom prst="rect">
            <a:avLst/>
          </a:prstGeom>
          <a:noFill/>
        </p:spPr>
        <p:txBody>
          <a:bodyPr wrap="none" rtlCol="0">
            <a:spAutoFit/>
          </a:bodyPr>
          <a:lstStyle/>
          <a:p>
            <a:r>
              <a:rPr lang="en-US" b="1" dirty="0" smtClean="0"/>
              <a:t>For further details please go through the link</a:t>
            </a:r>
            <a:endParaRPr lang="en-US" b="1" dirty="0"/>
          </a:p>
        </p:txBody>
      </p:sp>
    </p:spTree>
    <p:extLst>
      <p:ext uri="{BB962C8B-B14F-4D97-AF65-F5344CB8AC3E}">
        <p14:creationId xmlns:p14="http://schemas.microsoft.com/office/powerpoint/2010/main" val="1701901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a:t>
            </a:r>
            <a:r>
              <a:rPr lang="en-US" sz="2400" dirty="0" smtClean="0">
                <a:solidFill>
                  <a:schemeClr val="accent5">
                    <a:lumMod val="10000"/>
                  </a:schemeClr>
                </a:solidFill>
                <a:latin typeface="Andalus" panose="02020603050405020304" pitchFamily="18" charset="-78"/>
                <a:cs typeface="Andalus" panose="02020603050405020304" pitchFamily="18" charset="-78"/>
              </a:rPr>
              <a:t>International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smtClean="0">
                <a:latin typeface="Calisto MT" panose="02040603050505030304" pitchFamily="18" charset="0"/>
              </a:rPr>
              <a:t>Open </a:t>
            </a:r>
            <a:r>
              <a:rPr lang="en-US" dirty="0">
                <a:latin typeface="Calisto MT" panose="02040603050505030304" pitchFamily="18" charset="0"/>
              </a:rPr>
              <a:t>Access Membership </a:t>
            </a:r>
            <a:r>
              <a:rPr lang="en-US" dirty="0" smtClean="0">
                <a:latin typeface="Calisto MT" panose="02040603050505030304" pitchFamily="18" charset="0"/>
              </a:rPr>
              <a:t>with OMICS International enables academicians, research </a:t>
            </a:r>
            <a:r>
              <a:rPr lang="en-US" dirty="0">
                <a:latin typeface="Calisto MT" panose="02040603050505030304" pitchFamily="18" charset="0"/>
              </a:rPr>
              <a:t>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3960861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defRPr/>
            </a:pPr>
            <a:endParaRPr lang="en-US" altLang="zh-TW"/>
          </a:p>
        </p:txBody>
      </p:sp>
      <p:sp>
        <p:nvSpPr>
          <p:cNvPr id="17410" name="Content Placeholder 2"/>
          <p:cNvSpPr>
            <a:spLocks noGrp="1"/>
          </p:cNvSpPr>
          <p:nvPr>
            <p:ph idx="1"/>
          </p:nvPr>
        </p:nvSpPr>
        <p:spPr/>
        <p:txBody>
          <a:bodyPr/>
          <a:lstStyle/>
          <a:p>
            <a:endParaRPr lang="en-US" altLang="zh-TW" smtClean="0"/>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8820150" cy="68580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867400" y="6604000"/>
            <a:ext cx="3276600" cy="254000"/>
          </a:xfrm>
          <a:prstGeom prst="rect">
            <a:avLst/>
          </a:prstGeom>
        </p:spPr>
        <p:txBody>
          <a:bodyPr>
            <a:spAutoFit/>
          </a:bodyPr>
          <a:lstStyle/>
          <a:p>
            <a:pPr>
              <a:defRPr/>
            </a:pPr>
            <a:r>
              <a:rPr lang="en-US" sz="1050" dirty="0" err="1">
                <a:solidFill>
                  <a:schemeClr val="bg1"/>
                </a:solidFill>
                <a:latin typeface="Arial" charset="0"/>
              </a:rPr>
              <a:t>Coutesy</a:t>
            </a:r>
            <a:r>
              <a:rPr lang="en-US" sz="1050" dirty="0">
                <a:solidFill>
                  <a:schemeClr val="bg1"/>
                </a:solidFill>
                <a:latin typeface="Arial" charset="0"/>
              </a:rPr>
              <a:t>: D.J. </a:t>
            </a:r>
            <a:r>
              <a:rPr lang="en-US" sz="1050" dirty="0" err="1">
                <a:solidFill>
                  <a:schemeClr val="bg1"/>
                </a:solidFill>
                <a:latin typeface="Arial" charset="0"/>
              </a:rPr>
              <a:t>Maizels</a:t>
            </a:r>
            <a:r>
              <a:rPr lang="en-US" sz="1050" dirty="0">
                <a:solidFill>
                  <a:schemeClr val="bg1"/>
                </a:solidFill>
                <a:latin typeface="Arial" charset="0"/>
              </a:rPr>
              <a:t>/</a:t>
            </a:r>
            <a:r>
              <a:rPr lang="en-US" sz="1050" dirty="0" err="1">
                <a:solidFill>
                  <a:schemeClr val="bg1"/>
                </a:solidFill>
                <a:latin typeface="Arial" charset="0"/>
              </a:rPr>
              <a:t>Gyldendal</a:t>
            </a:r>
            <a:r>
              <a:rPr lang="en-US" sz="1050" dirty="0">
                <a:solidFill>
                  <a:schemeClr val="bg1"/>
                </a:solidFill>
                <a:latin typeface="Arial" charset="0"/>
              </a:rPr>
              <a:t> </a:t>
            </a:r>
            <a:r>
              <a:rPr lang="en-US" sz="1050" dirty="0" err="1">
                <a:solidFill>
                  <a:schemeClr val="bg1"/>
                </a:solidFill>
                <a:latin typeface="Arial" charset="0"/>
              </a:rPr>
              <a:t>Akademisk</a:t>
            </a:r>
            <a:r>
              <a:rPr lang="en-US" sz="1050" dirty="0">
                <a:solidFill>
                  <a:schemeClr val="bg1"/>
                </a:solidFill>
                <a:latin typeface="Arial" charset="0"/>
              </a:rPr>
              <a:t>, 2011</a:t>
            </a:r>
          </a:p>
        </p:txBody>
      </p:sp>
      <p:sp>
        <p:nvSpPr>
          <p:cNvPr id="6" name="Rectangle 5"/>
          <p:cNvSpPr/>
          <p:nvPr/>
        </p:nvSpPr>
        <p:spPr>
          <a:xfrm>
            <a:off x="4716463" y="188913"/>
            <a:ext cx="4319587" cy="640873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00"/>
              </a:solidFill>
              <a:cs typeface="新細明體"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188" y="476250"/>
            <a:ext cx="9144000" cy="914400"/>
          </a:xfrm>
        </p:spPr>
        <p:txBody>
          <a:bodyPr/>
          <a:lstStyle/>
          <a:p>
            <a:pPr>
              <a:defRPr/>
            </a:pPr>
            <a:r>
              <a:rPr lang="en-US" sz="3000" dirty="0" smtClean="0">
                <a:solidFill>
                  <a:srgbClr val="FFFF00"/>
                </a:solidFill>
                <a:cs typeface="+mj-cs"/>
              </a:rPr>
              <a:t>Clinical detection of plaque and </a:t>
            </a:r>
            <a:r>
              <a:rPr lang="en-US" sz="3000" dirty="0" err="1" smtClean="0">
                <a:solidFill>
                  <a:srgbClr val="FFFF00"/>
                </a:solidFill>
                <a:cs typeface="+mj-cs"/>
              </a:rPr>
              <a:t>stenosis</a:t>
            </a:r>
            <a:endParaRPr lang="en-US" sz="3000" dirty="0">
              <a:solidFill>
                <a:srgbClr val="FFFF00"/>
              </a:solidFill>
              <a:cs typeface="+mj-cs"/>
            </a:endParaRPr>
          </a:p>
        </p:txBody>
      </p:sp>
      <p:pic>
        <p:nvPicPr>
          <p:cNvPr id="18434" name="Picture 6" descr="diseased_ar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4859338"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713" y="1557338"/>
            <a:ext cx="4332287"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Content Placeholder 2"/>
          <p:cNvSpPr txBox="1">
            <a:spLocks/>
          </p:cNvSpPr>
          <p:nvPr/>
        </p:nvSpPr>
        <p:spPr bwMode="auto">
          <a:xfrm>
            <a:off x="0" y="6524625"/>
            <a:ext cx="777240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spcBef>
                <a:spcPts val="700"/>
              </a:spcBef>
              <a:buClr>
                <a:schemeClr val="tx2"/>
              </a:buClr>
              <a:buSzPct val="95000"/>
              <a:buFont typeface="Wingdings" pitchFamily="2" charset="2"/>
              <a:buNone/>
            </a:pPr>
            <a:r>
              <a:rPr kumimoji="0" lang="en-US" altLang="zh-TW" sz="1200">
                <a:solidFill>
                  <a:schemeClr val="bg1"/>
                </a:solidFill>
                <a:latin typeface="Corbel" pitchFamily="34" charset="0"/>
              </a:rPr>
              <a:t>Lindsay and Choudhury, Nature Rev Drug: Disc 7: 517 2008</a:t>
            </a:r>
            <a:endParaRPr kumimoji="0" lang="zh-TW" altLang="en-US" sz="1200">
              <a:solidFill>
                <a:schemeClr val="bg1"/>
              </a:solidFill>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61111E-6 3.7037E-7 L -0.18889 -0.11551 " pathEditMode="relative" ptsTypes="AA">
                                      <p:cBhvr>
                                        <p:cTn id="6" dur="2000" fill="hold"/>
                                        <p:tgtEl>
                                          <p:spTgt spid="12293"/>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1229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8820150" cy="404813"/>
          </a:xfrm>
          <a:solidFill>
            <a:schemeClr val="tx1"/>
          </a:solidFill>
        </p:spPr>
        <p:txBody>
          <a:bodyPr/>
          <a:lstStyle/>
          <a:p>
            <a:pPr>
              <a:defRPr/>
            </a:pPr>
            <a:r>
              <a:rPr lang="en-US" sz="2000" b="1" dirty="0" smtClean="0">
                <a:solidFill>
                  <a:schemeClr val="bg1"/>
                </a:solidFill>
                <a:cs typeface="+mj-cs"/>
              </a:rPr>
              <a:t>    Pre-clinical and sub-clinical detection of atherosclerosis</a:t>
            </a:r>
            <a:endParaRPr lang="en-US" sz="2000" b="1" dirty="0">
              <a:solidFill>
                <a:schemeClr val="bg1"/>
              </a:solidFill>
              <a:cs typeface="+mj-cs"/>
            </a:endParaRPr>
          </a:p>
        </p:txBody>
      </p:sp>
      <p:sp>
        <p:nvSpPr>
          <p:cNvPr id="19458" name="Content Placeholder 2"/>
          <p:cNvSpPr>
            <a:spLocks noGrp="1"/>
          </p:cNvSpPr>
          <p:nvPr>
            <p:ph idx="1"/>
          </p:nvPr>
        </p:nvSpPr>
        <p:spPr/>
        <p:txBody>
          <a:bodyPr/>
          <a:lstStyle/>
          <a:p>
            <a:endParaRPr lang="en-US" altLang="zh-TW" smtClean="0"/>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4813"/>
            <a:ext cx="9036050"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42988" y="1196975"/>
            <a:ext cx="1008062" cy="719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
        <p:nvSpPr>
          <p:cNvPr id="8" name="Rectangle 7"/>
          <p:cNvSpPr/>
          <p:nvPr/>
        </p:nvSpPr>
        <p:spPr>
          <a:xfrm>
            <a:off x="1116013" y="404813"/>
            <a:ext cx="215900"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
        <p:nvSpPr>
          <p:cNvPr id="9" name="Rectangle 8"/>
          <p:cNvSpPr/>
          <p:nvPr/>
        </p:nvSpPr>
        <p:spPr>
          <a:xfrm>
            <a:off x="2124075" y="404813"/>
            <a:ext cx="215900" cy="360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
        <p:nvSpPr>
          <p:cNvPr id="10" name="Rectangle 9"/>
          <p:cNvSpPr/>
          <p:nvPr/>
        </p:nvSpPr>
        <p:spPr>
          <a:xfrm>
            <a:off x="2051050" y="1196975"/>
            <a:ext cx="936625" cy="7191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
        <p:nvSpPr>
          <p:cNvPr id="11" name="Rectangle 10"/>
          <p:cNvSpPr/>
          <p:nvPr/>
        </p:nvSpPr>
        <p:spPr>
          <a:xfrm>
            <a:off x="2987675" y="1196975"/>
            <a:ext cx="1152525" cy="71913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
        <p:nvSpPr>
          <p:cNvPr id="12" name="Rectangle 11"/>
          <p:cNvSpPr/>
          <p:nvPr/>
        </p:nvSpPr>
        <p:spPr>
          <a:xfrm>
            <a:off x="3059113" y="404813"/>
            <a:ext cx="217487" cy="144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
        <p:nvSpPr>
          <p:cNvPr id="13" name="Rectangle 12"/>
          <p:cNvSpPr/>
          <p:nvPr/>
        </p:nvSpPr>
        <p:spPr>
          <a:xfrm>
            <a:off x="0" y="404813"/>
            <a:ext cx="8243888" cy="144462"/>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a:solidFill>
                <a:srgbClr val="FFFFFF"/>
              </a:solidFill>
              <a:cs typeface="新細明體"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0"/>
          <a:ext cx="9144000" cy="2924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6" name="Content Placeholder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641600"/>
            <a:ext cx="9144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11189" y="1412875"/>
          <a:ext cx="3960812" cy="460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wrap="square" lIns="91440" tIns="45720" rIns="91440" bIns="45720" numCol="1" anchorCtr="0" compatLnSpc="1">
            <a:prstTxWarp prst="textNoShape">
              <a:avLst/>
            </a:prstTxWarp>
          </a:bodyPr>
          <a:lstStyle/>
          <a:p>
            <a:pPr eaLnBrk="1" hangingPunct="1">
              <a:defRPr/>
            </a:pPr>
            <a:r>
              <a:rPr lang="en-US" altLang="zh-TW" b="1">
                <a:latin typeface="Arial" charset="0"/>
              </a:rPr>
              <a:t>Vascular endothelium</a:t>
            </a:r>
            <a:endParaRPr lang="zh-TW" altLang="en-US"/>
          </a:p>
        </p:txBody>
      </p:sp>
      <p:graphicFrame>
        <p:nvGraphicFramePr>
          <p:cNvPr id="6" name="Content Placeholder 3"/>
          <p:cNvGraphicFramePr>
            <a:graphicFrameLocks/>
          </p:cNvGraphicFramePr>
          <p:nvPr/>
        </p:nvGraphicFramePr>
        <p:xfrm>
          <a:off x="4823520" y="1412776"/>
          <a:ext cx="4140968" cy="44587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p:txBody>
          <a:bodyPr/>
          <a:lstStyle/>
          <a:p>
            <a:pPr eaLnBrk="1" hangingPunct="1"/>
            <a:r>
              <a:rPr lang="en-GB" altLang="zh-TW" sz="3200" smtClean="0"/>
              <a:t>1990:  Panza and co-workers </a:t>
            </a:r>
          </a:p>
          <a:p>
            <a:pPr eaLnBrk="1" hangingPunct="1"/>
            <a:r>
              <a:rPr lang="en-GB" altLang="zh-TW" sz="3200" smtClean="0"/>
              <a:t>Resistance vessel reactivity in response to pharmacological or physiological stimuli</a:t>
            </a:r>
          </a:p>
          <a:p>
            <a:pPr eaLnBrk="1" hangingPunct="1"/>
            <a:r>
              <a:rPr lang="en-US" altLang="zh-TW" sz="3200" smtClean="0"/>
              <a:t>FBF is measured by temporarily occluding the venous return (by a cuff inflated to 40 mmHg) and </a:t>
            </a:r>
            <a:r>
              <a:rPr lang="en-US" altLang="zh-TW" sz="3200" smtClean="0">
                <a:solidFill>
                  <a:srgbClr val="FF0000"/>
                </a:solidFill>
              </a:rPr>
              <a:t>measured the slight swelling</a:t>
            </a:r>
            <a:r>
              <a:rPr lang="en-US" altLang="zh-TW" sz="3200" smtClean="0"/>
              <a:t> of the distal portion of the limb due to </a:t>
            </a:r>
            <a:r>
              <a:rPr lang="en-GB" altLang="zh-TW" sz="3200" smtClean="0"/>
              <a:t>pharmacological or physiological stimuli</a:t>
            </a:r>
            <a:endParaRPr lang="en-US" altLang="zh-TW" sz="3200" smtClean="0"/>
          </a:p>
          <a:p>
            <a:pPr eaLnBrk="1" hangingPunct="1"/>
            <a:endParaRPr lang="en-GB" altLang="zh-TW" sz="3200" smtClean="0"/>
          </a:p>
        </p:txBody>
      </p:sp>
      <p:sp>
        <p:nvSpPr>
          <p:cNvPr id="4" name="Rectangle 2"/>
          <p:cNvSpPr>
            <a:spLocks noGrp="1" noChangeArrowheads="1"/>
          </p:cNvSpPr>
          <p:nvPr>
            <p:ph type="title"/>
          </p:nvPr>
        </p:nvSpPr>
        <p:spPr>
          <a:xfrm>
            <a:off x="468313" y="260350"/>
            <a:ext cx="8280400" cy="1295400"/>
          </a:xfrm>
          <a:solidFill>
            <a:srgbClr val="FFCCFF"/>
          </a:solidFill>
        </p:spPr>
        <p:txBody>
          <a:bodyPr wrap="square" lIns="91440" tIns="45720" rIns="91440" bIns="45720" numCol="1" anchorCtr="0" compatLnSpc="1">
            <a:prstTxWarp prst="textNoShape">
              <a:avLst/>
            </a:prstTxWarp>
            <a:normAutofit/>
          </a:bodyPr>
          <a:lstStyle/>
          <a:p>
            <a:pPr eaLnBrk="1" hangingPunct="1">
              <a:defRPr/>
            </a:pPr>
            <a:r>
              <a:rPr lang="en-US" altLang="zh-TW" sz="3200">
                <a:solidFill>
                  <a:srgbClr val="000000"/>
                </a:solidFill>
              </a:rPr>
              <a:t>      Forearm blood flow</a:t>
            </a:r>
            <a:br>
              <a:rPr lang="en-US" altLang="zh-TW" sz="3200">
                <a:solidFill>
                  <a:srgbClr val="000000"/>
                </a:solidFill>
              </a:rPr>
            </a:br>
            <a:r>
              <a:rPr lang="en-US" altLang="zh-TW" sz="3200">
                <a:solidFill>
                  <a:srgbClr val="000000"/>
                </a:solidFill>
              </a:rPr>
              <a:t>       (Strain-gauge </a:t>
            </a:r>
            <a:r>
              <a:rPr lang="th-TH" altLang="zh-TW" sz="3200">
                <a:solidFill>
                  <a:srgbClr val="000000"/>
                </a:solidFill>
                <a:cs typeface="DilleniaUPC" charset="0"/>
              </a:rPr>
              <a:t>plethysmogr</a:t>
            </a:r>
            <a:r>
              <a:rPr lang="en-US" altLang="zh-TW" sz="3200">
                <a:solidFill>
                  <a:srgbClr val="000000"/>
                </a:solidFill>
              </a:rPr>
              <a:t>a</a:t>
            </a:r>
            <a:r>
              <a:rPr lang="th-TH" altLang="zh-TW" sz="3200">
                <a:solidFill>
                  <a:srgbClr val="000000"/>
                </a:solidFill>
                <a:cs typeface="DilleniaUPC" charset="0"/>
              </a:rPr>
              <a:t>phy) </a:t>
            </a:r>
            <a:endParaRPr lang="en-US" altLang="zh-TW" sz="3200">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2322</TotalTime>
  <Words>3468</Words>
  <Application>Microsoft Office PowerPoint</Application>
  <PresentationFormat>On-screen Show (4:3)</PresentationFormat>
  <Paragraphs>346</Paragraphs>
  <Slides>33</Slides>
  <Notes>16</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Metro</vt:lpstr>
      <vt:lpstr>Civic</vt:lpstr>
      <vt:lpstr>PowerPoint Presentation</vt:lpstr>
      <vt:lpstr>PowerPoint Presentation</vt:lpstr>
      <vt:lpstr>My research profile </vt:lpstr>
      <vt:lpstr>PowerPoint Presentation</vt:lpstr>
      <vt:lpstr>Clinical detection of plaque and stenosis</vt:lpstr>
      <vt:lpstr>    Pre-clinical and sub-clinical detection of atherosclerosis</vt:lpstr>
      <vt:lpstr>PowerPoint Presentation</vt:lpstr>
      <vt:lpstr>Vascular endothelium</vt:lpstr>
      <vt:lpstr>      Forearm blood flow        (Strain-gauge plethysmography) </vt:lpstr>
      <vt:lpstr>      Forearm blood flow        (Strain-gauge plethysmography) </vt:lpstr>
      <vt:lpstr>Flow Mediated Dilation </vt:lpstr>
      <vt:lpstr>The Setup</vt:lpstr>
      <vt:lpstr>PowerPoint Presentation</vt:lpstr>
      <vt:lpstr>Reactive Hyperemia</vt:lpstr>
      <vt:lpstr>The Examination</vt:lpstr>
      <vt:lpstr>PowerPoint Presentation</vt:lpstr>
      <vt:lpstr>Factors induce vascular dilatation impairment</vt:lpstr>
      <vt:lpstr>Research / clinical Application</vt:lpstr>
      <vt:lpstr>PowerPoint Presentation</vt:lpstr>
      <vt:lpstr>My study………………………</vt:lpstr>
      <vt:lpstr>Demographic N=52</vt:lpstr>
      <vt:lpstr>Measurement</vt:lpstr>
      <vt:lpstr>Results</vt:lpstr>
      <vt:lpstr>Main findings</vt:lpstr>
      <vt:lpstr>PowerPoint Presentation</vt:lpstr>
      <vt:lpstr>Further study using MRI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FMD</dc:title>
  <dc:creator>htchris</dc:creator>
  <cp:lastModifiedBy>Venkatesh Velangi</cp:lastModifiedBy>
  <cp:revision>245</cp:revision>
  <dcterms:created xsi:type="dcterms:W3CDTF">2011-02-17T00:41:52Z</dcterms:created>
  <dcterms:modified xsi:type="dcterms:W3CDTF">2015-10-13T12:46:31Z</dcterms:modified>
</cp:coreProperties>
</file>