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88" r:id="rId4"/>
    <p:sldId id="259" r:id="rId5"/>
    <p:sldId id="293" r:id="rId6"/>
    <p:sldId id="284" r:id="rId7"/>
    <p:sldId id="292" r:id="rId8"/>
    <p:sldId id="291" r:id="rId9"/>
    <p:sldId id="290"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182"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0A04327-1C9E-4F93-8747-D7EE245DBABB}" type="datetimeFigureOut">
              <a:rPr lang="en-US" smtClean="0"/>
              <a:t>19-Oct-15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2D39BF-FD37-4A4D-9E22-1E7A7B24E2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19-Oct-15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0A04327-1C9E-4F93-8747-D7EE245DBABB}" type="datetimeFigureOut">
              <a:rPr lang="en-US" smtClean="0"/>
              <a:t>19-Oct-15</a:t>
            </a:fld>
            <a:endParaRPr lang="en-US"/>
          </a:p>
        </p:txBody>
      </p:sp>
      <p:sp>
        <p:nvSpPr>
          <p:cNvPr id="27" name="Slide Number Placeholder 26"/>
          <p:cNvSpPr>
            <a:spLocks noGrp="1"/>
          </p:cNvSpPr>
          <p:nvPr>
            <p:ph type="sldNum" sz="quarter" idx="11"/>
          </p:nvPr>
        </p:nvSpPr>
        <p:spPr/>
        <p:txBody>
          <a:bodyPr rtlCol="0"/>
          <a:lstStyle/>
          <a:p>
            <a:fld id="{AD2D39BF-FD37-4A4D-9E22-1E7A7B24E25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0A04327-1C9E-4F93-8747-D7EE245DBABB}" type="datetimeFigureOut">
              <a:rPr lang="en-US" smtClean="0"/>
              <a:t>19-Oct-15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D2D39BF-FD37-4A4D-9E22-1E7A7B24E2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04327-1C9E-4F93-8747-D7EE245DBABB}" type="datetimeFigureOut">
              <a:rPr lang="en-US" smtClean="0"/>
              <a:t>19-Oct-15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19-Oct-15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A04327-1C9E-4F93-8747-D7EE245DBABB}" type="datetimeFigureOut">
              <a:rPr lang="en-US" smtClean="0"/>
              <a:t>19-Oct-15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0A04327-1C9E-4F93-8747-D7EE245DBABB}" type="datetimeFigureOut">
              <a:rPr lang="en-US" smtClean="0"/>
              <a:t>19-Oct-15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2D39BF-FD37-4A4D-9E22-1E7A7B24E2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8149" y="5638800"/>
            <a:ext cx="7543800" cy="646331"/>
          </a:xfrm>
          <a:prstGeom prst="rect">
            <a:avLst/>
          </a:prstGeom>
          <a:noFill/>
        </p:spPr>
        <p:txBody>
          <a:bodyPr wrap="square" rtlCol="0">
            <a:spAutoFit/>
          </a:bodyPr>
          <a:lstStyle/>
          <a:p>
            <a:pPr algn="ctr"/>
            <a:r>
              <a:rPr lang="en-US" b="1" dirty="0" smtClean="0"/>
              <a:t>Executive Editor</a:t>
            </a:r>
          </a:p>
          <a:p>
            <a:pPr algn="ctr"/>
            <a:r>
              <a:rPr lang="en-US" b="1" dirty="0" smtClean="0"/>
              <a:t>Orthopedic &amp; Muscular System: Current Research</a:t>
            </a:r>
            <a:endParaRPr lang="en-US" b="1" dirty="0"/>
          </a:p>
        </p:txBody>
      </p:sp>
      <p:sp>
        <p:nvSpPr>
          <p:cNvPr id="8" name="Rectangle 7"/>
          <p:cNvSpPr/>
          <p:nvPr/>
        </p:nvSpPr>
        <p:spPr>
          <a:xfrm>
            <a:off x="2632382" y="4267200"/>
            <a:ext cx="3836307" cy="76944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Chuanju</a:t>
            </a: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Liu</a:t>
            </a:r>
            <a:endParaRPr lang="en-US" sz="4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8480" y="914400"/>
            <a:ext cx="130302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149" y="914400"/>
            <a:ext cx="1649104"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026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Orthopedic &amp; Muscular System: Current Research</a:t>
            </a:r>
            <a:endParaRPr lang="en-US" dirty="0"/>
          </a:p>
        </p:txBody>
      </p:sp>
      <p:sp>
        <p:nvSpPr>
          <p:cNvPr id="7" name="Vertical Scroll 6"/>
          <p:cNvSpPr/>
          <p:nvPr/>
        </p:nvSpPr>
        <p:spPr>
          <a:xfrm>
            <a:off x="-117186"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u="sng" dirty="0" smtClean="0">
                <a:solidFill>
                  <a:schemeClr val="accent2">
                    <a:lumMod val="20000"/>
                    <a:lumOff val="80000"/>
                  </a:schemeClr>
                </a:solidFill>
              </a:rPr>
              <a:t>Physiotherapy</a:t>
            </a:r>
          </a:p>
          <a:p>
            <a:pPr marL="342900" indent="-342900">
              <a:buFont typeface="Wingdings" panose="05000000000000000000" pitchFamily="2" charset="2"/>
              <a:buChar char="Ø"/>
              <a:defRPr/>
            </a:pPr>
            <a:r>
              <a:rPr lang="en-IN" sz="2000" u="sng" dirty="0" smtClean="0">
                <a:solidFill>
                  <a:schemeClr val="accent2">
                    <a:lumMod val="20000"/>
                    <a:lumOff val="80000"/>
                  </a:schemeClr>
                </a:solidFill>
              </a:rPr>
              <a:t>Sports Medicine</a:t>
            </a:r>
          </a:p>
          <a:p>
            <a:pPr marL="342900" indent="-342900">
              <a:buFont typeface="Wingdings" panose="05000000000000000000" pitchFamily="2" charset="2"/>
              <a:buChar char="Ø"/>
              <a:defRPr/>
            </a:pPr>
            <a:r>
              <a:rPr lang="en-IN" sz="2000" u="sng" dirty="0" smtClean="0">
                <a:solidFill>
                  <a:schemeClr val="accent2">
                    <a:lumMod val="20000"/>
                    <a:lumOff val="80000"/>
                  </a:schemeClr>
                </a:solidFill>
              </a:rPr>
              <a:t>Doping Studies</a:t>
            </a:r>
          </a:p>
          <a:p>
            <a:pPr marL="342900" indent="-342900">
              <a:buFont typeface="Wingdings" panose="05000000000000000000" pitchFamily="2" charset="2"/>
              <a:buChar char="Ø"/>
              <a:defRPr/>
            </a:pPr>
            <a:r>
              <a:rPr lang="en-US" sz="2000" u="sng" dirty="0">
                <a:solidFill>
                  <a:schemeClr val="accent2">
                    <a:lumMod val="20000"/>
                    <a:lumOff val="80000"/>
                  </a:schemeClr>
                </a:solidFill>
              </a:rPr>
              <a:t>Orthopedic </a:t>
            </a:r>
            <a:r>
              <a:rPr lang="en-US" sz="2000" u="sng" dirty="0" smtClean="0">
                <a:solidFill>
                  <a:schemeClr val="accent2">
                    <a:lumMod val="20000"/>
                    <a:lumOff val="80000"/>
                  </a:schemeClr>
                </a:solidFill>
              </a:rPr>
              <a:t>surgery</a:t>
            </a:r>
          </a:p>
          <a:p>
            <a:pPr marL="342900" indent="-342900">
              <a:buFont typeface="Wingdings" panose="05000000000000000000" pitchFamily="2" charset="2"/>
              <a:buChar char="Ø"/>
              <a:defRPr/>
            </a:pPr>
            <a:r>
              <a:rPr lang="en-US" sz="2000" u="sng" dirty="0">
                <a:solidFill>
                  <a:schemeClr val="accent2">
                    <a:lumMod val="20000"/>
                    <a:lumOff val="80000"/>
                  </a:schemeClr>
                </a:solidFill>
              </a:rPr>
              <a:t>musculoskeletal </a:t>
            </a:r>
            <a:r>
              <a:rPr lang="en-US" sz="2000" u="sng" dirty="0" smtClean="0">
                <a:solidFill>
                  <a:schemeClr val="accent2">
                    <a:lumMod val="20000"/>
                    <a:lumOff val="80000"/>
                  </a:schemeClr>
                </a:solidFill>
              </a:rPr>
              <a:t>systems</a:t>
            </a: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Spine</a:t>
            </a:r>
          </a:p>
          <a:p>
            <a:pPr marL="342900" indent="-342900">
              <a:buFont typeface="Wingdings" panose="05000000000000000000" pitchFamily="2" charset="2"/>
              <a:buChar char="Ø"/>
              <a:defRPr/>
            </a:pPr>
            <a:r>
              <a:rPr lang="en-US" sz="2000" u="sng" dirty="0">
                <a:solidFill>
                  <a:schemeClr val="accent2">
                    <a:lumMod val="20000"/>
                    <a:lumOff val="80000"/>
                  </a:schemeClr>
                </a:solidFill>
              </a:rPr>
              <a:t>Arthritis</a:t>
            </a:r>
          </a:p>
          <a:p>
            <a:pPr>
              <a:defRPr/>
            </a:pPr>
            <a:endParaRPr lang="en-US" sz="2000" u="sng" dirty="0" smtClean="0">
              <a:solidFill>
                <a:schemeClr val="accent2">
                  <a:lumMod val="20000"/>
                  <a:lumOff val="80000"/>
                </a:schemeClr>
              </a:solidFill>
            </a:endParaRPr>
          </a:p>
          <a:p>
            <a:pPr>
              <a:defRPr/>
            </a:pPr>
            <a:endParaRPr lang="en-US" sz="2000" u="sng" dirty="0" smtClean="0">
              <a:solidFill>
                <a:schemeClr val="accent2">
                  <a:lumMod val="20000"/>
                  <a:lumOff val="80000"/>
                </a:schemeClr>
              </a:solidFill>
            </a:endParaRPr>
          </a:p>
          <a:p>
            <a:pPr>
              <a:defRPr/>
            </a:pPr>
            <a:endParaRPr lang="en-US" sz="2000" u="sng" dirty="0" smtClean="0">
              <a:solidFill>
                <a:schemeClr val="accent2">
                  <a:lumMod val="20000"/>
                  <a:lumOff val="80000"/>
                </a:schemeClr>
              </a:solidFill>
            </a:endParaRPr>
          </a:p>
          <a:p>
            <a:pPr>
              <a:defRPr/>
            </a:pPr>
            <a:endParaRPr lang="en-US" sz="2000" u="sng" dirty="0">
              <a:solidFill>
                <a:schemeClr val="accent2">
                  <a:lumMod val="20000"/>
                  <a:lumOff val="80000"/>
                </a:schemeClr>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703062"/>
            <a:ext cx="3962400" cy="2134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6292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295400"/>
            <a:ext cx="8382000" cy="5279136"/>
          </a:xfrm>
        </p:spPr>
        <p:txBody>
          <a:bodyPr>
            <a:noAutofit/>
          </a:bodyPr>
          <a:lstStyle/>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Liu was awarded his doctorate in molecular, cellular, and developmental biology from Shandong University and received his postdoctoral training in the Department of Molecular Biophysics and Biochemistry at Yale University. </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Since </a:t>
            </a:r>
            <a:r>
              <a:rPr lang="en-IN" sz="2000" dirty="0">
                <a:latin typeface="Times New Roman" pitchFamily="18" charset="0"/>
                <a:cs typeface="Times New Roman" pitchFamily="18" charset="0"/>
              </a:rPr>
              <a:t>2002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Liu has held a dual appointment in the Departments of Orthopaedic Surgery and Cell Biology at New York University School of Medicine, since 2013 as Professor with tenure. </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He </a:t>
            </a:r>
            <a:r>
              <a:rPr lang="en-IN" sz="2000" dirty="0">
                <a:latin typeface="Times New Roman" pitchFamily="18" charset="0"/>
                <a:cs typeface="Times New Roman" pitchFamily="18" charset="0"/>
              </a:rPr>
              <a:t>is Editor-in-Chief of Open Access Rheumatology Research and Reviews and sits on the editorial boards of several journals. </a:t>
            </a:r>
          </a:p>
        </p:txBody>
      </p:sp>
    </p:spTree>
    <p:extLst>
      <p:ext uri="{BB962C8B-B14F-4D97-AF65-F5344CB8AC3E}">
        <p14:creationId xmlns:p14="http://schemas.microsoft.com/office/powerpoint/2010/main" val="122306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295400"/>
            <a:ext cx="8382000" cy="5279136"/>
          </a:xfrm>
        </p:spPr>
        <p:txBody>
          <a:bodyPr>
            <a:noAutofit/>
          </a:bodyPr>
          <a:lstStyle/>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Liu is recipient of the Harold M. Frost Award from the American Society for Bone and Mineral Research, the Dorothy W. Goldstein Award from the Arthritis Foundation, the Career Development Award from National Institute of Health, The </a:t>
            </a:r>
            <a:r>
              <a:rPr lang="en-IN" sz="2000" dirty="0" err="1">
                <a:latin typeface="Times New Roman" pitchFamily="18" charset="0"/>
                <a:cs typeface="Times New Roman" pitchFamily="18" charset="0"/>
              </a:rPr>
              <a:t>Ethelmae</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Haldan</a:t>
            </a:r>
            <a:r>
              <a:rPr lang="en-IN" sz="2000" dirty="0">
                <a:latin typeface="Times New Roman" pitchFamily="18" charset="0"/>
                <a:cs typeface="Times New Roman" pitchFamily="18" charset="0"/>
              </a:rPr>
              <a:t> Award for Innovative Science from the Arthritis National Research Foundation, the Kappa Delta Award from the American Academy of Orthopaedic Surgeons, and the Basic Research Award from the American College of Rheumatology. </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His </a:t>
            </a:r>
            <a:r>
              <a:rPr lang="en-IN" sz="2000" dirty="0">
                <a:latin typeface="Times New Roman" pitchFamily="18" charset="0"/>
                <a:cs typeface="Times New Roman" pitchFamily="18" charset="0"/>
              </a:rPr>
              <a:t>research interests include ADAMTS </a:t>
            </a:r>
            <a:r>
              <a:rPr lang="en-IN" sz="2000" dirty="0" err="1">
                <a:latin typeface="Times New Roman" pitchFamily="18" charset="0"/>
                <a:cs typeface="Times New Roman" pitchFamily="18" charset="0"/>
              </a:rPr>
              <a:t>metalloproteinases</a:t>
            </a:r>
            <a:r>
              <a:rPr lang="en-IN" sz="2000" dirty="0">
                <a:latin typeface="Times New Roman" pitchFamily="18" charset="0"/>
                <a:cs typeface="Times New Roman" pitchFamily="18" charset="0"/>
              </a:rPr>
              <a:t> in skeletal development and the pathogenesis of arthritis; growth factors and cytokines in autoimmune diseases, with the special focus on rheumatoid arthritis; and the biological role of interferon-inducible p200 family proteins. </a:t>
            </a:r>
          </a:p>
          <a:p>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383001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Research Interest</a:t>
            </a:r>
            <a:endParaRPr lang="en-US" dirty="0"/>
          </a:p>
        </p:txBody>
      </p:sp>
      <p:sp>
        <p:nvSpPr>
          <p:cNvPr id="3" name="Content Placeholder 2"/>
          <p:cNvSpPr>
            <a:spLocks noGrp="1"/>
          </p:cNvSpPr>
          <p:nvPr>
            <p:ph idx="1"/>
          </p:nvPr>
        </p:nvSpPr>
        <p:spPr>
          <a:xfrm>
            <a:off x="381000" y="1752600"/>
            <a:ext cx="8229600" cy="4724400"/>
          </a:xfrm>
        </p:spPr>
        <p:txBody>
          <a:bodyPr>
            <a:noAutofit/>
          </a:bodyPr>
          <a:lstStyle/>
          <a:p>
            <a:pPr marL="109728" indent="0">
              <a:buNone/>
            </a:pPr>
            <a:r>
              <a:rPr lang="en-IN" sz="2500" dirty="0">
                <a:latin typeface="Arabic Typesetting" pitchFamily="66" charset="-78"/>
                <a:cs typeface="Arabic Typesetting" pitchFamily="66" charset="-78"/>
              </a:rPr>
              <a:t>cartilage biology and arthritis, skeletal development and diseases, growth factor and cytokine action, autoimmune diseases, preclinical studies on drug development , structure, function and pharmacology of ion channels.</a:t>
            </a:r>
          </a:p>
        </p:txBody>
      </p:sp>
    </p:spTree>
    <p:extLst>
      <p:ext uri="{BB962C8B-B14F-4D97-AF65-F5344CB8AC3E}">
        <p14:creationId xmlns:p14="http://schemas.microsoft.com/office/powerpoint/2010/main" val="3469655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Recent Publication</a:t>
            </a:r>
            <a:endParaRPr lang="en-US" dirty="0"/>
          </a:p>
        </p:txBody>
      </p:sp>
      <p:sp>
        <p:nvSpPr>
          <p:cNvPr id="3" name="Content Placeholder 2"/>
          <p:cNvSpPr>
            <a:spLocks noGrp="1"/>
          </p:cNvSpPr>
          <p:nvPr>
            <p:ph idx="1"/>
          </p:nvPr>
        </p:nvSpPr>
        <p:spPr>
          <a:xfrm>
            <a:off x="381000" y="1752600"/>
            <a:ext cx="8229600" cy="4724400"/>
          </a:xfrm>
        </p:spPr>
        <p:txBody>
          <a:bodyPr>
            <a:noAutofit/>
          </a:bodyPr>
          <a:lstStyle/>
          <a:p>
            <a:r>
              <a:rPr lang="en-IN" sz="2500" dirty="0" err="1" smtClean="0">
                <a:latin typeface="Arabic Typesetting" pitchFamily="66" charset="-78"/>
                <a:cs typeface="Arabic Typesetting" pitchFamily="66" charset="-78"/>
              </a:rPr>
              <a:t>Guo</a:t>
            </a:r>
            <a:r>
              <a:rPr lang="en-IN" sz="2500" dirty="0" smtClean="0">
                <a:latin typeface="Arabic Typesetting" pitchFamily="66" charset="-78"/>
                <a:cs typeface="Arabic Typesetting" pitchFamily="66" charset="-78"/>
              </a:rPr>
              <a:t> FJ, Jiang R, </a:t>
            </a:r>
            <a:r>
              <a:rPr lang="en-IN" sz="2500" dirty="0" err="1" smtClean="0">
                <a:latin typeface="Arabic Typesetting" pitchFamily="66" charset="-78"/>
                <a:cs typeface="Arabic Typesetting" pitchFamily="66" charset="-78"/>
              </a:rPr>
              <a:t>Xiong</a:t>
            </a:r>
            <a:r>
              <a:rPr lang="en-IN" sz="2500" dirty="0" smtClean="0">
                <a:latin typeface="Arabic Typesetting" pitchFamily="66" charset="-78"/>
                <a:cs typeface="Arabic Typesetting" pitchFamily="66" charset="-78"/>
              </a:rPr>
              <a:t> Z, Xia F, Li M, et al. (2014</a:t>
            </a:r>
            <a:r>
              <a:rPr lang="en-IN" sz="2500" dirty="0">
                <a:latin typeface="Arabic Typesetting" pitchFamily="66" charset="-78"/>
                <a:cs typeface="Arabic Typesetting" pitchFamily="66" charset="-78"/>
              </a:rPr>
              <a:t>) IRE1a constitutes a negative feedback loop with BMP2 and acts as a novel mediator in modulating </a:t>
            </a:r>
            <a:r>
              <a:rPr lang="en-IN" sz="2500" dirty="0" err="1">
                <a:latin typeface="Arabic Typesetting" pitchFamily="66" charset="-78"/>
                <a:cs typeface="Arabic Typesetting" pitchFamily="66" charset="-78"/>
              </a:rPr>
              <a:t>osteogenic</a:t>
            </a:r>
            <a:r>
              <a:rPr lang="en-IN" sz="2500" dirty="0">
                <a:latin typeface="Arabic Typesetting" pitchFamily="66" charset="-78"/>
                <a:cs typeface="Arabic Typesetting" pitchFamily="66" charset="-78"/>
              </a:rPr>
              <a:t> </a:t>
            </a:r>
            <a:r>
              <a:rPr lang="en-IN" sz="2500" dirty="0" smtClean="0">
                <a:latin typeface="Arabic Typesetting" pitchFamily="66" charset="-78"/>
                <a:cs typeface="Arabic Typesetting" pitchFamily="66" charset="-78"/>
              </a:rPr>
              <a:t>differentiation</a:t>
            </a:r>
            <a:r>
              <a:rPr lang="en-IN" sz="2500" dirty="0">
                <a:latin typeface="Arabic Typesetting" pitchFamily="66" charset="-78"/>
                <a:cs typeface="Arabic Typesetting" pitchFamily="66" charset="-78"/>
              </a:rPr>
              <a:t>. Cell death &amp; disease </a:t>
            </a:r>
            <a:r>
              <a:rPr lang="en-IN" sz="2500" dirty="0" err="1">
                <a:latin typeface="Arabic Typesetting" pitchFamily="66" charset="-78"/>
                <a:cs typeface="Arabic Typesetting" pitchFamily="66" charset="-78"/>
              </a:rPr>
              <a:t>vol</a:t>
            </a:r>
            <a:r>
              <a:rPr lang="en-IN" sz="2500" dirty="0">
                <a:latin typeface="Arabic Typesetting" pitchFamily="66" charset="-78"/>
                <a:cs typeface="Arabic Typesetting" pitchFamily="66" charset="-78"/>
              </a:rPr>
              <a:t>: 5, page: </a:t>
            </a:r>
            <a:r>
              <a:rPr lang="en-IN" sz="2500" dirty="0" smtClean="0">
                <a:latin typeface="Arabic Typesetting" pitchFamily="66" charset="-78"/>
                <a:cs typeface="Arabic Typesetting" pitchFamily="66" charset="-78"/>
              </a:rPr>
              <a:t>e1239.</a:t>
            </a:r>
          </a:p>
          <a:p>
            <a:pPr marL="109728" indent="0">
              <a:buNone/>
            </a:pPr>
            <a:endParaRPr lang="en-IN" sz="2500" dirty="0" smtClean="0">
              <a:latin typeface="Arabic Typesetting" pitchFamily="66" charset="-78"/>
              <a:cs typeface="Arabic Typesetting" pitchFamily="66" charset="-78"/>
            </a:endParaRPr>
          </a:p>
          <a:p>
            <a:r>
              <a:rPr lang="en-IN" sz="2500" dirty="0" err="1" smtClean="0">
                <a:latin typeface="Arabic Typesetting" pitchFamily="66" charset="-78"/>
                <a:cs typeface="Arabic Typesetting" pitchFamily="66" charset="-78"/>
              </a:rPr>
              <a:t>Guo</a:t>
            </a:r>
            <a:r>
              <a:rPr lang="en-IN" sz="2500" dirty="0" smtClean="0">
                <a:latin typeface="Arabic Typesetting" pitchFamily="66" charset="-78"/>
                <a:cs typeface="Arabic Typesetting" pitchFamily="66" charset="-78"/>
              </a:rPr>
              <a:t> FJ</a:t>
            </a:r>
            <a:r>
              <a:rPr lang="en-IN" sz="2500" dirty="0">
                <a:latin typeface="Arabic Typesetting" pitchFamily="66" charset="-78"/>
                <a:cs typeface="Arabic Typesetting" pitchFamily="66" charset="-78"/>
              </a:rPr>
              <a:t>,</a:t>
            </a:r>
            <a:r>
              <a:rPr lang="en-IN" sz="2500" dirty="0" smtClean="0">
                <a:latin typeface="Arabic Typesetting" pitchFamily="66" charset="-78"/>
                <a:cs typeface="Arabic Typesetting" pitchFamily="66" charset="-78"/>
              </a:rPr>
              <a:t> Jiang R, Li X, Zhang P, Han X, et al. </a:t>
            </a:r>
            <a:r>
              <a:rPr lang="en-IN" sz="2500" dirty="0">
                <a:latin typeface="Arabic Typesetting" pitchFamily="66" charset="-78"/>
                <a:cs typeface="Arabic Typesetting" pitchFamily="66" charset="-78"/>
              </a:rPr>
              <a:t>(2014) Regulation of chondrocyte differentiation by IRE1alpha depends on its enzymatic </a:t>
            </a:r>
            <a:r>
              <a:rPr lang="en-IN" sz="2500" dirty="0" smtClean="0">
                <a:latin typeface="Arabic Typesetting" pitchFamily="66" charset="-78"/>
                <a:cs typeface="Arabic Typesetting" pitchFamily="66" charset="-78"/>
              </a:rPr>
              <a:t>activity</a:t>
            </a:r>
            <a:r>
              <a:rPr lang="en-IN" sz="2500" dirty="0">
                <a:latin typeface="Arabic Typesetting" pitchFamily="66" charset="-78"/>
                <a:cs typeface="Arabic Typesetting" pitchFamily="66" charset="-78"/>
              </a:rPr>
              <a:t>. Cellular </a:t>
            </a:r>
            <a:r>
              <a:rPr lang="en-IN" sz="2500" dirty="0" smtClean="0">
                <a:latin typeface="Arabic Typesetting" pitchFamily="66" charset="-78"/>
                <a:cs typeface="Arabic Typesetting" pitchFamily="66" charset="-78"/>
              </a:rPr>
              <a:t>signalling.</a:t>
            </a:r>
          </a:p>
          <a:p>
            <a:pPr marL="109728" indent="0">
              <a:buNone/>
            </a:pPr>
            <a:endParaRPr lang="en-IN" sz="2500" dirty="0" smtClean="0">
              <a:latin typeface="Arabic Typesetting" pitchFamily="66" charset="-78"/>
              <a:cs typeface="Arabic Typesetting" pitchFamily="66" charset="-78"/>
            </a:endParaRPr>
          </a:p>
          <a:p>
            <a:r>
              <a:rPr lang="en-IN" sz="2500" dirty="0" err="1" smtClean="0">
                <a:latin typeface="Arabic Typesetting" pitchFamily="66" charset="-78"/>
                <a:cs typeface="Arabic Typesetting" pitchFamily="66" charset="-78"/>
              </a:rPr>
              <a:t>Guo</a:t>
            </a:r>
            <a:r>
              <a:rPr lang="en-IN" sz="2500" dirty="0" smtClean="0">
                <a:latin typeface="Arabic Typesetting" pitchFamily="66" charset="-78"/>
                <a:cs typeface="Arabic Typesetting" pitchFamily="66" charset="-78"/>
              </a:rPr>
              <a:t> FJ, </a:t>
            </a:r>
            <a:r>
              <a:rPr lang="en-IN" sz="2500" dirty="0" err="1" smtClean="0">
                <a:latin typeface="Arabic Typesetting" pitchFamily="66" charset="-78"/>
                <a:cs typeface="Arabic Typesetting" pitchFamily="66" charset="-78"/>
              </a:rPr>
              <a:t>Xiong</a:t>
            </a:r>
            <a:r>
              <a:rPr lang="en-IN" sz="2500" dirty="0" smtClean="0">
                <a:latin typeface="Arabic Typesetting" pitchFamily="66" charset="-78"/>
                <a:cs typeface="Arabic Typesetting" pitchFamily="66" charset="-78"/>
              </a:rPr>
              <a:t> Z, Han X, Liu C, Liu Y, et al. (2014</a:t>
            </a:r>
            <a:r>
              <a:rPr lang="en-IN" sz="2500" dirty="0">
                <a:latin typeface="Arabic Typesetting" pitchFamily="66" charset="-78"/>
                <a:cs typeface="Arabic Typesetting" pitchFamily="66" charset="-78"/>
              </a:rPr>
              <a:t>) XBP1S, a BMP2-inducible transcription factor, accelerates </a:t>
            </a:r>
            <a:r>
              <a:rPr lang="en-IN" sz="2500" dirty="0" err="1">
                <a:latin typeface="Arabic Typesetting" pitchFamily="66" charset="-78"/>
                <a:cs typeface="Arabic Typesetting" pitchFamily="66" charset="-78"/>
              </a:rPr>
              <a:t>endochondral</a:t>
            </a:r>
            <a:r>
              <a:rPr lang="en-IN" sz="2500" dirty="0">
                <a:latin typeface="Arabic Typesetting" pitchFamily="66" charset="-78"/>
                <a:cs typeface="Arabic Typesetting" pitchFamily="66" charset="-78"/>
              </a:rPr>
              <a:t> bone growth by activating GEP growth </a:t>
            </a:r>
            <a:r>
              <a:rPr lang="en-IN" sz="2500" dirty="0" smtClean="0">
                <a:latin typeface="Arabic Typesetting" pitchFamily="66" charset="-78"/>
                <a:cs typeface="Arabic Typesetting" pitchFamily="66" charset="-78"/>
              </a:rPr>
              <a:t>factor</a:t>
            </a:r>
            <a:r>
              <a:rPr lang="en-IN" sz="2500" dirty="0">
                <a:latin typeface="Arabic Typesetting" pitchFamily="66" charset="-78"/>
                <a:cs typeface="Arabic Typesetting" pitchFamily="66" charset="-78"/>
              </a:rPr>
              <a:t>. Journal of cellular &amp; molecular </a:t>
            </a:r>
            <a:r>
              <a:rPr lang="en-IN" sz="2500" dirty="0" smtClean="0">
                <a:latin typeface="Arabic Typesetting" pitchFamily="66" charset="-78"/>
                <a:cs typeface="Arabic Typesetting" pitchFamily="66" charset="-78"/>
              </a:rPr>
              <a:t>medicine.</a:t>
            </a:r>
            <a:endParaRPr lang="en-IN" sz="25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84242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Arthritis</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Arthritis (from Greek </a:t>
            </a:r>
            <a:r>
              <a:rPr lang="en-IN" sz="3000" dirty="0" err="1">
                <a:latin typeface="Arabic Typesetting" pitchFamily="66" charset="-78"/>
                <a:cs typeface="Arabic Typesetting" pitchFamily="66" charset="-78"/>
              </a:rPr>
              <a:t>arthro</a:t>
            </a:r>
            <a:r>
              <a:rPr lang="en-IN" sz="3000" dirty="0">
                <a:latin typeface="Arabic Typesetting" pitchFamily="66" charset="-78"/>
                <a:cs typeface="Arabic Typesetting" pitchFamily="66" charset="-78"/>
              </a:rPr>
              <a:t>-, joint + -</a:t>
            </a:r>
            <a:r>
              <a:rPr lang="en-IN" sz="3000" dirty="0" err="1">
                <a:latin typeface="Arabic Typesetting" pitchFamily="66" charset="-78"/>
                <a:cs typeface="Arabic Typesetting" pitchFamily="66" charset="-78"/>
              </a:rPr>
              <a:t>itis</a:t>
            </a:r>
            <a:r>
              <a:rPr lang="en-IN" sz="3000" dirty="0">
                <a:latin typeface="Arabic Typesetting" pitchFamily="66" charset="-78"/>
                <a:cs typeface="Arabic Typesetting" pitchFamily="66" charset="-78"/>
              </a:rPr>
              <a:t>, inflammation; plural: </a:t>
            </a:r>
            <a:r>
              <a:rPr lang="en-IN" sz="3000" dirty="0" err="1">
                <a:latin typeface="Arabic Typesetting" pitchFamily="66" charset="-78"/>
                <a:cs typeface="Arabic Typesetting" pitchFamily="66" charset="-78"/>
              </a:rPr>
              <a:t>arthritides</a:t>
            </a:r>
            <a:r>
              <a:rPr lang="en-IN" sz="3000" dirty="0">
                <a:latin typeface="Arabic Typesetting" pitchFamily="66" charset="-78"/>
                <a:cs typeface="Arabic Typesetting" pitchFamily="66" charset="-78"/>
              </a:rPr>
              <a:t>) is a form of joint disorder that involves inflammation of one or more joints. There are over 100 different forms of arthritis. The most common form, osteoarthritis (degenerative joint disease), is a result of trauma to the joint, infection of the joint, or age.</a:t>
            </a:r>
            <a:endParaRPr lang="en-US" sz="2800" dirty="0">
              <a:latin typeface="Times New Roman" pitchFamily="18" charset="0"/>
              <a:cs typeface="Times New Roman" pitchFamily="18" charset="0"/>
            </a:endParaRPr>
          </a:p>
        </p:txBody>
      </p:sp>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300870"/>
            <a:ext cx="2914650" cy="2214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382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Arthritis</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Other arthritis forms are rheumatoid arthritis, psoriatic arthritis, and related autoimmune diseases. Septic arthritis is caused by joint infection. The major complaint by individuals who have arthritis is joint pain. Pain is often a constant and may be localized to the joint affected. </a:t>
            </a:r>
            <a:endParaRPr lang="en-US" sz="2800" dirty="0">
              <a:latin typeface="Times New Roman" pitchFamily="18" charset="0"/>
              <a:cs typeface="Times New Roman" pitchFamily="18"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172712"/>
            <a:ext cx="3200400" cy="230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78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Arthritis</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The pain from arthritis is due to inflammation that occurs around the joint, damage to the joint from disease, daily wear and tear of joint, muscle strains caused by forceful movements against stiff painful joints and fatigue. </a:t>
            </a:r>
            <a:endParaRPr lang="en-US" sz="2800" dirty="0">
              <a:latin typeface="Times New Roman" pitchFamily="18" charset="0"/>
              <a:cs typeface="Times New Roman" pitchFamily="18"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9943" y="3657600"/>
            <a:ext cx="4176382" cy="306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6102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Arthritis</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Regardless of the type of arthritis, the common symptoms for all arthritis disorders include varied levels of pain, swelling, joint stiffness and sometimes a constant ache around the joint(s). Arthritic disorders like lupus and rheumatoid can also affect other organs in the body with a variety of symptoms.</a:t>
            </a:r>
            <a:endParaRPr lang="en-US" sz="2800" dirty="0">
              <a:latin typeface="Times New Roman" pitchFamily="18" charset="0"/>
              <a:cs typeface="Times New Roman" pitchFamily="18"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3873" y="4038600"/>
            <a:ext cx="3832050"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6601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773</TotalTime>
  <Words>629</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Urban</vt:lpstr>
      <vt:lpstr>PowerPoint Presentation</vt:lpstr>
      <vt:lpstr>Biography</vt:lpstr>
      <vt:lpstr>Biography</vt:lpstr>
      <vt:lpstr>Research Interest</vt:lpstr>
      <vt:lpstr>Recent Publication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Shua Ram</dc:creator>
  <cp:lastModifiedBy>user9</cp:lastModifiedBy>
  <cp:revision>58</cp:revision>
  <dcterms:created xsi:type="dcterms:W3CDTF">2014-10-15T12:46:57Z</dcterms:created>
  <dcterms:modified xsi:type="dcterms:W3CDTF">2015-10-19T12:01:36Z</dcterms:modified>
</cp:coreProperties>
</file>