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37" r:id="rId6"/>
    <p:sldId id="338" r:id="rId7"/>
    <p:sldId id="326" r:id="rId8"/>
    <p:sldId id="332" r:id="rId9"/>
    <p:sldId id="333" r:id="rId10"/>
    <p:sldId id="33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dirty="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9695" y="4724400"/>
            <a:ext cx="7845425" cy="1477328"/>
          </a:xfrm>
          <a:prstGeom prst="rect">
            <a:avLst/>
          </a:prstGeom>
        </p:spPr>
        <p:txBody>
          <a:bodyPr wrap="square">
            <a:spAutoFit/>
          </a:bodyPr>
          <a:lstStyle/>
          <a:p>
            <a:r>
              <a:rPr lang="en-IN" b="1" dirty="0">
                <a:latin typeface="Times New Roman" pitchFamily="18" charset="0"/>
                <a:cs typeface="Times New Roman" pitchFamily="18" charset="0"/>
              </a:rPr>
              <a:t>Claudio Di </a:t>
            </a:r>
            <a:r>
              <a:rPr lang="en-IN" b="1" dirty="0" err="1">
                <a:latin typeface="Times New Roman" pitchFamily="18" charset="0"/>
                <a:cs typeface="Times New Roman" pitchFamily="18" charset="0"/>
              </a:rPr>
              <a:t>Iaconi</a:t>
            </a:r>
            <a:endParaRPr lang="en-IN" b="1" dirty="0">
              <a:latin typeface="Times New Roman" pitchFamily="18" charset="0"/>
              <a:cs typeface="Times New Roman" pitchFamily="18" charset="0"/>
            </a:endParaRPr>
          </a:p>
          <a:p>
            <a:r>
              <a:rPr lang="en-IN" dirty="0">
                <a:latin typeface="Times New Roman" pitchFamily="18" charset="0"/>
                <a:cs typeface="Times New Roman" pitchFamily="18" charset="0"/>
              </a:rPr>
              <a:t>Senior Research Scientist</a:t>
            </a:r>
          </a:p>
          <a:p>
            <a:r>
              <a:rPr lang="en-IN" dirty="0">
                <a:latin typeface="Times New Roman" pitchFamily="18" charset="0"/>
                <a:cs typeface="Times New Roman" pitchFamily="18" charset="0"/>
              </a:rPr>
              <a:t>Water Research Institute</a:t>
            </a:r>
          </a:p>
          <a:p>
            <a:r>
              <a:rPr lang="en-IN" dirty="0">
                <a:latin typeface="Times New Roman" pitchFamily="18" charset="0"/>
                <a:cs typeface="Times New Roman" pitchFamily="18" charset="0"/>
              </a:rPr>
              <a:t>Italian National Research Council</a:t>
            </a:r>
          </a:p>
          <a:p>
            <a:r>
              <a:rPr lang="en-IN" dirty="0" smtClean="0">
                <a:latin typeface="Times New Roman" pitchFamily="18" charset="0"/>
                <a:cs typeface="Times New Roman" pitchFamily="18" charset="0"/>
              </a:rPr>
              <a:t>Italy</a:t>
            </a:r>
            <a:endParaRPr lang="en-IN" dirty="0">
              <a:latin typeface="Times New Roman" pitchFamily="18" charset="0"/>
              <a:cs typeface="Times New Roman" pitchFamily="18" charset="0"/>
            </a:endParaRPr>
          </a:p>
        </p:txBody>
      </p:sp>
      <p:sp>
        <p:nvSpPr>
          <p:cNvPr id="4" name="Rectangle 3"/>
          <p:cNvSpPr/>
          <p:nvPr/>
        </p:nvSpPr>
        <p:spPr>
          <a:xfrm>
            <a:off x="2700917" y="1911928"/>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3" name="AutoShape 4" descr="Image result for University of California  log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sp>
        <p:nvSpPr>
          <p:cNvPr id="12" name="AutoShape 2" descr="Image result for NED University of Engineering and Technology"/>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dirty="0"/>
          </a:p>
        </p:txBody>
      </p:sp>
      <p:pic>
        <p:nvPicPr>
          <p:cNvPr id="14" name="Picture 4" descr="Claudio Di Iacon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774" y="2057400"/>
            <a:ext cx="1444625" cy="209647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9400" y="4882039"/>
            <a:ext cx="13716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4903" y="1905000"/>
            <a:ext cx="8382000" cy="4401205"/>
          </a:xfrm>
          <a:prstGeom prst="rect">
            <a:avLst/>
          </a:prstGeom>
        </p:spPr>
        <p:txBody>
          <a:bodyPr wrap="square">
            <a:spAutoFit/>
          </a:bodyPr>
          <a:lstStyle/>
          <a:p>
            <a:r>
              <a:rPr lang="en-US" sz="4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400" dirty="0">
                <a:latin typeface="Times New Roman" pitchFamily="18" charset="0"/>
                <a:cs typeface="Times New Roman" pitchFamily="18" charset="0"/>
              </a:rPr>
              <a:t>Claudio Di </a:t>
            </a:r>
            <a:r>
              <a:rPr lang="en-IN" sz="2400" dirty="0" err="1">
                <a:latin typeface="Times New Roman" pitchFamily="18" charset="0"/>
                <a:cs typeface="Times New Roman" pitchFamily="18" charset="0"/>
              </a:rPr>
              <a:t>Iaconi</a:t>
            </a:r>
            <a:r>
              <a:rPr lang="en-IN" sz="2400" dirty="0">
                <a:latin typeface="Times New Roman" pitchFamily="18" charset="0"/>
                <a:cs typeface="Times New Roman" pitchFamily="18" charset="0"/>
              </a:rPr>
              <a:t> is a senior research scientist at Water Research Institute (IRSA) of National Research Council of Italy (CNR), Department of Bari. He has completed his MS degree in Industrial Chemistry at the University "La </a:t>
            </a:r>
            <a:r>
              <a:rPr lang="en-IN" sz="2400" dirty="0" err="1">
                <a:latin typeface="Times New Roman" pitchFamily="18" charset="0"/>
                <a:cs typeface="Times New Roman" pitchFamily="18" charset="0"/>
              </a:rPr>
              <a:t>Sapienza</a:t>
            </a:r>
            <a:r>
              <a:rPr lang="en-IN" sz="2400" dirty="0">
                <a:latin typeface="Times New Roman" pitchFamily="18" charset="0"/>
                <a:cs typeface="Times New Roman" pitchFamily="18" charset="0"/>
              </a:rPr>
              <a:t>" of Rome, Italy (1993). Claudio has about 20 years experience in wastewater treatment and, in particular, in biofilm technologies, aerobic granular biomass technologies, novel processes for wastewater treatment, integration of chemical and biological oxidation processes for industrial wastewater, ozone processes, biomass characterization. </a:t>
            </a: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828800"/>
            <a:ext cx="8382000" cy="4401205"/>
          </a:xfrm>
          <a:prstGeom prst="rect">
            <a:avLst/>
          </a:prstGeom>
        </p:spPr>
        <p:txBody>
          <a:bodyPr wrap="square">
            <a:spAutoFit/>
          </a:bodyPr>
          <a:lstStyle/>
          <a:p>
            <a:r>
              <a:rPr lang="en-IN" sz="2800" dirty="0" smtClean="0">
                <a:latin typeface="Times New Roman" pitchFamily="18" charset="0"/>
                <a:cs typeface="Times New Roman" pitchFamily="18" charset="0"/>
              </a:rPr>
              <a:t>In </a:t>
            </a:r>
            <a:r>
              <a:rPr lang="en-IN" sz="2800" dirty="0">
                <a:latin typeface="Times New Roman" pitchFamily="18" charset="0"/>
                <a:cs typeface="Times New Roman" pitchFamily="18" charset="0"/>
              </a:rPr>
              <a:t>2005, he received an award from the Italian National Research Council for having achieved excellent and innovative results. In 2006, he received the “</a:t>
            </a:r>
            <a:r>
              <a:rPr lang="en-IN" sz="2800" dirty="0" err="1">
                <a:latin typeface="Times New Roman" pitchFamily="18" charset="0"/>
                <a:cs typeface="Times New Roman" pitchFamily="18" charset="0"/>
              </a:rPr>
              <a:t>Premio</a:t>
            </a:r>
            <a:r>
              <a:rPr lang="en-IN" sz="2800" dirty="0">
                <a:latin typeface="Times New Roman" pitchFamily="18" charset="0"/>
                <a:cs typeface="Times New Roman" pitchFamily="18" charset="0"/>
              </a:rPr>
              <a:t> </a:t>
            </a:r>
            <a:r>
              <a:rPr lang="en-IN" sz="2800" dirty="0" err="1">
                <a:latin typeface="Times New Roman" pitchFamily="18" charset="0"/>
                <a:cs typeface="Times New Roman" pitchFamily="18" charset="0"/>
              </a:rPr>
              <a:t>Impresa</a:t>
            </a:r>
            <a:r>
              <a:rPr lang="en-IN" sz="2800" dirty="0">
                <a:latin typeface="Times New Roman" pitchFamily="18" charset="0"/>
                <a:cs typeface="Times New Roman" pitchFamily="18" charset="0"/>
              </a:rPr>
              <a:t> </a:t>
            </a:r>
            <a:r>
              <a:rPr lang="en-IN" sz="2800" dirty="0" err="1">
                <a:latin typeface="Times New Roman" pitchFamily="18" charset="0"/>
                <a:cs typeface="Times New Roman" pitchFamily="18" charset="0"/>
              </a:rPr>
              <a:t>Ambiente</a:t>
            </a:r>
            <a:r>
              <a:rPr lang="en-IN" sz="2800" dirty="0">
                <a:latin typeface="Times New Roman" pitchFamily="18" charset="0"/>
                <a:cs typeface="Times New Roman" pitchFamily="18" charset="0"/>
              </a:rPr>
              <a:t>” award during the Italian edition of European Business Awards for the Environment organized by the European Commissions Environment Directorate-General. In 2010, he received from the European Commission the “Best Life Environment Projects” award for having developed an innovative technology for wastewater treatment. </a:t>
            </a: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6763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828800"/>
            <a:ext cx="8382000" cy="4832092"/>
          </a:xfrm>
          <a:prstGeom prst="rect">
            <a:avLst/>
          </a:prstGeom>
        </p:spPr>
        <p:txBody>
          <a:bodyPr wrap="square">
            <a:spAutoFit/>
          </a:bodyPr>
          <a:lstStyle/>
          <a:p>
            <a:r>
              <a:rPr lang="en-IN" sz="2800" dirty="0" smtClean="0">
                <a:latin typeface="Times New Roman" pitchFamily="18" charset="0"/>
                <a:cs typeface="Times New Roman" pitchFamily="18" charset="0"/>
              </a:rPr>
              <a:t>He </a:t>
            </a:r>
            <a:r>
              <a:rPr lang="en-IN" sz="2800" dirty="0">
                <a:latin typeface="Times New Roman" pitchFamily="18" charset="0"/>
                <a:cs typeface="Times New Roman" pitchFamily="18" charset="0"/>
              </a:rPr>
              <a:t>is author of more than 100 papers published in peer reviewed journals or presented to scientific conferences; reviewer of more than 20 ISI scientific journals. He was the member of the scientific committee of IWA Biofilm Technologies Conference (Singapore, 2008), 4th IWA Sequencing Batch Reactor Technology Conference (Rome, 2008), International Conference on Recycling and Reuse (Istanbul, 2012). He is serving as an editorial board member for “Journal of Chemistry” of </a:t>
            </a:r>
            <a:r>
              <a:rPr lang="en-IN" sz="2800" dirty="0" err="1">
                <a:latin typeface="Times New Roman" pitchFamily="18" charset="0"/>
                <a:cs typeface="Times New Roman" pitchFamily="18" charset="0"/>
              </a:rPr>
              <a:t>Hindawi</a:t>
            </a:r>
            <a:r>
              <a:rPr lang="en-IN" sz="2800" dirty="0">
                <a:latin typeface="Times New Roman" pitchFamily="18" charset="0"/>
                <a:cs typeface="Times New Roman" pitchFamily="18" charset="0"/>
              </a:rPr>
              <a:t> Publishing Corporation and “Pure and Applied Chemical Sciences” of </a:t>
            </a:r>
            <a:r>
              <a:rPr lang="en-IN" sz="2800" dirty="0" err="1">
                <a:latin typeface="Times New Roman" pitchFamily="18" charset="0"/>
                <a:cs typeface="Times New Roman" pitchFamily="18" charset="0"/>
              </a:rPr>
              <a:t>Hikari</a:t>
            </a:r>
            <a:r>
              <a:rPr lang="en-IN" sz="2800" dirty="0">
                <a:latin typeface="Times New Roman" pitchFamily="18" charset="0"/>
                <a:cs typeface="Times New Roman" pitchFamily="18" charset="0"/>
              </a:rPr>
              <a:t> Ltd.</a:t>
            </a: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716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7976" y="1905000"/>
            <a:ext cx="8305800" cy="4031873"/>
          </a:xfrm>
          <a:prstGeom prst="rect">
            <a:avLst/>
          </a:prstGeom>
        </p:spPr>
        <p:txBody>
          <a:bodyPr wrap="square">
            <a:spAutoFit/>
          </a:bodyPr>
          <a:lstStyle/>
          <a:p>
            <a:r>
              <a:rPr lang="en-US" sz="6000" b="1" i="1" dirty="0" smtClean="0">
                <a:solidFill>
                  <a:srgbClr val="7030A0"/>
                </a:solidFill>
                <a:latin typeface="Times New Roman" pitchFamily="18" charset="0"/>
                <a:cs typeface="Times New Roman" pitchFamily="18" charset="0"/>
              </a:rPr>
              <a:t>Research </a:t>
            </a:r>
            <a:r>
              <a:rPr lang="en-US" sz="6000" b="1" i="1" dirty="0">
                <a:solidFill>
                  <a:srgbClr val="7030A0"/>
                </a:solidFill>
                <a:latin typeface="Times New Roman" pitchFamily="18" charset="0"/>
                <a:cs typeface="Times New Roman" pitchFamily="18" charset="0"/>
              </a:rPr>
              <a:t>Interest</a:t>
            </a:r>
            <a:r>
              <a:rPr lang="en-US" sz="60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r>
              <a:rPr lang="en-IN" sz="2800" dirty="0">
                <a:latin typeface="Times New Roman" pitchFamily="18" charset="0"/>
                <a:cs typeface="Times New Roman" pitchFamily="18" charset="0"/>
              </a:rPr>
              <a:t>Biological processes. Biofilm technologies. Aerobic granular biomass technologies. Innovative sustainable processes for wastewater treatment. Integration of chemical and biological oxidation processes for industrial wastewater. Ozone processes. Biomass characterization.</a:t>
            </a:r>
            <a:endParaRPr lang="en-US" sz="28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1996</TotalTime>
  <Words>677</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321</cp:revision>
  <dcterms:created xsi:type="dcterms:W3CDTF">2014-10-14T11:42:21Z</dcterms:created>
  <dcterms:modified xsi:type="dcterms:W3CDTF">2015-11-17T11:53:05Z</dcterms:modified>
</cp:coreProperties>
</file>