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0" r:id="rId2"/>
    <p:sldId id="331" r:id="rId3"/>
    <p:sldId id="264" r:id="rId4"/>
    <p:sldId id="336" r:id="rId5"/>
    <p:sldId id="337" r:id="rId6"/>
    <p:sldId id="338" r:id="rId7"/>
    <p:sldId id="326" r:id="rId8"/>
    <p:sldId id="332" r:id="rId9"/>
    <p:sldId id="333" r:id="rId10"/>
    <p:sldId id="33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193566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264622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25610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6977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47EC17-62CB-413B-9BA3-AB7EE584A314}" type="datetimeFigureOut">
              <a:rPr lang="en-US" smtClean="0"/>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5430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47EC17-62CB-413B-9BA3-AB7EE584A314}" type="datetimeFigureOut">
              <a:rPr lang="en-US" smtClean="0"/>
              <a:t>11/17/2015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627572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47EC17-62CB-413B-9BA3-AB7EE584A314}" type="datetimeFigureOut">
              <a:rPr lang="en-US" smtClean="0"/>
              <a:t>11/17/2015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166023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47EC17-62CB-413B-9BA3-AB7EE584A314}" type="datetimeFigureOut">
              <a:rPr lang="en-US" smtClean="0"/>
              <a:t>11/17/2015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4243538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7EC17-62CB-413B-9BA3-AB7EE584A314}" type="datetimeFigureOut">
              <a:rPr lang="en-US" smtClean="0"/>
              <a:t>11/17/2015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128795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11/17/2015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573429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11/17/2015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73671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7EC17-62CB-413B-9BA3-AB7EE584A314}" type="datetimeFigureOut">
              <a:rPr lang="en-US" smtClean="0"/>
              <a:t>11/17/2015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BEAC9-7C09-4AFD-8E07-945639C5BD61}" type="slidenum">
              <a:rPr lang="en-US" smtClean="0"/>
              <a:t>‹#›</a:t>
            </a:fld>
            <a:endParaRPr lang="en-US"/>
          </a:p>
        </p:txBody>
      </p:sp>
    </p:spTree>
    <p:extLst>
      <p:ext uri="{BB962C8B-B14F-4D97-AF65-F5344CB8AC3E}">
        <p14:creationId xmlns:p14="http://schemas.microsoft.com/office/powerpoint/2010/main" val="4118376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dirty="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5555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9507335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988951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49695" y="4724400"/>
            <a:ext cx="7845425" cy="1477328"/>
          </a:xfrm>
          <a:prstGeom prst="rect">
            <a:avLst/>
          </a:prstGeom>
        </p:spPr>
        <p:txBody>
          <a:bodyPr wrap="square">
            <a:spAutoFit/>
          </a:bodyPr>
          <a:lstStyle/>
          <a:p>
            <a:r>
              <a:rPr lang="en-IN" b="1" dirty="0">
                <a:latin typeface="Times New Roman" pitchFamily="18" charset="0"/>
                <a:cs typeface="Times New Roman" pitchFamily="18" charset="0"/>
              </a:rPr>
              <a:t>Claudio Di </a:t>
            </a:r>
            <a:r>
              <a:rPr lang="en-IN" b="1" dirty="0" err="1">
                <a:latin typeface="Times New Roman" pitchFamily="18" charset="0"/>
                <a:cs typeface="Times New Roman" pitchFamily="18" charset="0"/>
              </a:rPr>
              <a:t>Iaconi</a:t>
            </a:r>
            <a:endParaRPr lang="en-IN" b="1" dirty="0">
              <a:latin typeface="Times New Roman" pitchFamily="18" charset="0"/>
              <a:cs typeface="Times New Roman" pitchFamily="18" charset="0"/>
            </a:endParaRPr>
          </a:p>
          <a:p>
            <a:r>
              <a:rPr lang="en-IN" dirty="0">
                <a:latin typeface="Times New Roman" pitchFamily="18" charset="0"/>
                <a:cs typeface="Times New Roman" pitchFamily="18" charset="0"/>
              </a:rPr>
              <a:t>Senior Research Scientist</a:t>
            </a:r>
          </a:p>
          <a:p>
            <a:r>
              <a:rPr lang="en-IN" dirty="0">
                <a:latin typeface="Times New Roman" pitchFamily="18" charset="0"/>
                <a:cs typeface="Times New Roman" pitchFamily="18" charset="0"/>
              </a:rPr>
              <a:t>Water Research Institute</a:t>
            </a:r>
          </a:p>
          <a:p>
            <a:r>
              <a:rPr lang="en-IN" dirty="0">
                <a:latin typeface="Times New Roman" pitchFamily="18" charset="0"/>
                <a:cs typeface="Times New Roman" pitchFamily="18" charset="0"/>
              </a:rPr>
              <a:t>Italian National Research Council</a:t>
            </a:r>
          </a:p>
          <a:p>
            <a:r>
              <a:rPr lang="en-IN" dirty="0" smtClean="0">
                <a:latin typeface="Times New Roman" pitchFamily="18" charset="0"/>
                <a:cs typeface="Times New Roman" pitchFamily="18" charset="0"/>
              </a:rPr>
              <a:t>Italy</a:t>
            </a:r>
            <a:endParaRPr lang="en-IN" dirty="0">
              <a:latin typeface="Times New Roman" pitchFamily="18" charset="0"/>
              <a:cs typeface="Times New Roman" pitchFamily="18" charset="0"/>
            </a:endParaRPr>
          </a:p>
        </p:txBody>
      </p:sp>
      <p:sp>
        <p:nvSpPr>
          <p:cNvPr id="4" name="Rectangle 3"/>
          <p:cNvSpPr/>
          <p:nvPr/>
        </p:nvSpPr>
        <p:spPr>
          <a:xfrm>
            <a:off x="2700917" y="1911928"/>
            <a:ext cx="6323877" cy="2308324"/>
          </a:xfrm>
          <a:prstGeom prst="rect">
            <a:avLst/>
          </a:prstGeom>
        </p:spPr>
        <p:txBody>
          <a:bodyPr wrap="square">
            <a:spAutoFit/>
          </a:bodyPr>
          <a:lstStyle/>
          <a:p>
            <a:r>
              <a:rPr lang="en-US" sz="3600" b="1" i="1" dirty="0" smtClean="0">
                <a:latin typeface="Times New Roman" pitchFamily="18" charset="0"/>
                <a:cs typeface="Times New Roman" pitchFamily="18" charset="0"/>
              </a:rPr>
              <a:t>Editor</a:t>
            </a:r>
          </a:p>
          <a:p>
            <a:r>
              <a:rPr lang="en-IN" sz="3600" b="1" i="1" dirty="0" smtClean="0">
                <a:solidFill>
                  <a:srgbClr val="7030A0"/>
                </a:solidFill>
                <a:latin typeface="Times New Roman" pitchFamily="18" charset="0"/>
                <a:cs typeface="Times New Roman" pitchFamily="18" charset="0"/>
              </a:rPr>
              <a:t>Journal of Fundamentals of Renewable Energy and Applications</a:t>
            </a:r>
            <a:endParaRPr lang="en-US" sz="3600" i="1" dirty="0">
              <a:solidFill>
                <a:srgbClr val="7030A0"/>
              </a:solidFill>
              <a:latin typeface="Times New Roman" pitchFamily="18" charset="0"/>
              <a:cs typeface="Times New Roman" pitchFamily="18" charset="0"/>
            </a:endParaRPr>
          </a:p>
        </p:txBody>
      </p:sp>
      <p:sp>
        <p:nvSpPr>
          <p:cNvPr id="2" name="AutoShape 2" descr="Image result for Women and Infants Center 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dirty="0"/>
          </a:p>
        </p:txBody>
      </p:sp>
      <p:sp>
        <p:nvSpPr>
          <p:cNvPr id="6" name="AutoShape 2" descr="Image result for University of Alabama 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dirty="0"/>
          </a:p>
        </p:txBody>
      </p:sp>
      <p:sp>
        <p:nvSpPr>
          <p:cNvPr id="5" name="AutoShape 2" descr="Image result for Childrens Hospital of Pittsburgh 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dirty="0"/>
          </a:p>
        </p:txBody>
      </p:sp>
      <p:sp>
        <p:nvSpPr>
          <p:cNvPr id="7" name="AutoShape 2" descr="Image result for Medical University of Graz logo"/>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dirty="0"/>
          </a:p>
        </p:txBody>
      </p:sp>
      <p:pic>
        <p:nvPicPr>
          <p:cNvPr id="9" name="Picture 2" descr="C:\Users\pramoda-e\Desktop\JFRA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976" y="67396"/>
            <a:ext cx="8716818" cy="1470901"/>
          </a:xfrm>
          <a:prstGeom prst="rect">
            <a:avLst/>
          </a:prstGeom>
          <a:noFill/>
          <a:extLst>
            <a:ext uri="{909E8E84-426E-40DD-AFC4-6F175D3DCCD1}">
              <a14:hiddenFill xmlns:a14="http://schemas.microsoft.com/office/drawing/2010/main">
                <a:solidFill>
                  <a:srgbClr val="FFFFFF"/>
                </a:solidFill>
              </a14:hiddenFill>
            </a:ext>
          </a:extLst>
        </p:spPr>
      </p:pic>
      <p:sp>
        <p:nvSpPr>
          <p:cNvPr id="10" name="AutoShape 4" descr="Image result for Dalhousie University logo"/>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dirty="0"/>
          </a:p>
        </p:txBody>
      </p:sp>
      <p:sp>
        <p:nvSpPr>
          <p:cNvPr id="8" name="AutoShape 4" descr="Image result for Indian Institute of Technology logo"/>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dirty="0"/>
          </a:p>
        </p:txBody>
      </p:sp>
      <p:sp>
        <p:nvSpPr>
          <p:cNvPr id="13" name="AutoShape 4" descr="Image result for University of California  logo"/>
          <p:cNvSpPr>
            <a:spLocks noChangeAspect="1" noChangeArrowheads="1"/>
          </p:cNvSpPr>
          <p:nvPr/>
        </p:nvSpPr>
        <p:spPr bwMode="auto">
          <a:xfrm>
            <a:off x="1069975" y="76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dirty="0"/>
          </a:p>
        </p:txBody>
      </p:sp>
      <p:sp>
        <p:nvSpPr>
          <p:cNvPr id="12" name="AutoShape 2" descr="Image result for NED University of Engineering and Technology"/>
          <p:cNvSpPr>
            <a:spLocks noChangeAspect="1" noChangeArrowheads="1"/>
          </p:cNvSpPr>
          <p:nvPr/>
        </p:nvSpPr>
        <p:spPr bwMode="auto">
          <a:xfrm>
            <a:off x="1222375" y="922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dirty="0"/>
          </a:p>
        </p:txBody>
      </p:sp>
      <p:pic>
        <p:nvPicPr>
          <p:cNvPr id="14" name="Picture 4" descr="Claudio Di Iacon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2774" y="2057400"/>
            <a:ext cx="1444625" cy="209647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29400" y="4882039"/>
            <a:ext cx="1371600" cy="1162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97331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14903" y="1905000"/>
            <a:ext cx="8382000" cy="4401205"/>
          </a:xfrm>
          <a:prstGeom prst="rect">
            <a:avLst/>
          </a:prstGeom>
        </p:spPr>
        <p:txBody>
          <a:bodyPr wrap="square">
            <a:spAutoFit/>
          </a:bodyPr>
          <a:lstStyle/>
          <a:p>
            <a:r>
              <a:rPr lang="en-US" sz="4400" b="1" i="1" dirty="0" smtClean="0">
                <a:solidFill>
                  <a:srgbClr val="7030A0"/>
                </a:solidFill>
                <a:latin typeface="Times New Roman" pitchFamily="18" charset="0"/>
                <a:cs typeface="Times New Roman" pitchFamily="18" charset="0"/>
              </a:rPr>
              <a:t>Biography:</a:t>
            </a:r>
          </a:p>
          <a:p>
            <a:endParaRPr lang="en-IN" sz="2000" dirty="0" smtClean="0">
              <a:latin typeface="Times New Roman" pitchFamily="18" charset="0"/>
              <a:cs typeface="Times New Roman" pitchFamily="18" charset="0"/>
            </a:endParaRPr>
          </a:p>
          <a:p>
            <a:r>
              <a:rPr lang="en-IN" sz="2400" dirty="0">
                <a:latin typeface="Times New Roman" pitchFamily="18" charset="0"/>
                <a:cs typeface="Times New Roman" pitchFamily="18" charset="0"/>
              </a:rPr>
              <a:t>Claudio Di </a:t>
            </a:r>
            <a:r>
              <a:rPr lang="en-IN" sz="2400" dirty="0" err="1">
                <a:latin typeface="Times New Roman" pitchFamily="18" charset="0"/>
                <a:cs typeface="Times New Roman" pitchFamily="18" charset="0"/>
              </a:rPr>
              <a:t>Iaconi</a:t>
            </a:r>
            <a:r>
              <a:rPr lang="en-IN" sz="2400" dirty="0">
                <a:latin typeface="Times New Roman" pitchFamily="18" charset="0"/>
                <a:cs typeface="Times New Roman" pitchFamily="18" charset="0"/>
              </a:rPr>
              <a:t> is a senior research scientist at Water Research Institute (IRSA) of National Research Council of Italy (CNR), Department of Bari. He has completed his MS degree in Industrial Chemistry at the University "La </a:t>
            </a:r>
            <a:r>
              <a:rPr lang="en-IN" sz="2400" dirty="0" err="1">
                <a:latin typeface="Times New Roman" pitchFamily="18" charset="0"/>
                <a:cs typeface="Times New Roman" pitchFamily="18" charset="0"/>
              </a:rPr>
              <a:t>Sapienza</a:t>
            </a:r>
            <a:r>
              <a:rPr lang="en-IN" sz="2400" dirty="0">
                <a:latin typeface="Times New Roman" pitchFamily="18" charset="0"/>
                <a:cs typeface="Times New Roman" pitchFamily="18" charset="0"/>
              </a:rPr>
              <a:t>" of Rome, Italy (1993). Claudio has about 20 years experience in wastewater treatment and, in particular, in biofilm technologies, aerobic granular biomass technologies, novel processes for wastewater treatment, integration of chemical and biological oxidation processes for industrial wastewater, ozone processes, biomass characterization. </a:t>
            </a:r>
          </a:p>
        </p:txBody>
      </p:sp>
      <p:pic>
        <p:nvPicPr>
          <p:cNvPr id="4" name="Picture 2" descr="C:\Users\pramoda-e\Desktop\JFRA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976" y="67396"/>
            <a:ext cx="8716818" cy="1470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878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7976" y="1828800"/>
            <a:ext cx="8382000" cy="4401205"/>
          </a:xfrm>
          <a:prstGeom prst="rect">
            <a:avLst/>
          </a:prstGeom>
        </p:spPr>
        <p:txBody>
          <a:bodyPr wrap="square">
            <a:spAutoFit/>
          </a:bodyPr>
          <a:lstStyle/>
          <a:p>
            <a:r>
              <a:rPr lang="en-IN" sz="2800" dirty="0" smtClean="0">
                <a:latin typeface="Times New Roman" pitchFamily="18" charset="0"/>
                <a:cs typeface="Times New Roman" pitchFamily="18" charset="0"/>
              </a:rPr>
              <a:t>In </a:t>
            </a:r>
            <a:r>
              <a:rPr lang="en-IN" sz="2800" dirty="0">
                <a:latin typeface="Times New Roman" pitchFamily="18" charset="0"/>
                <a:cs typeface="Times New Roman" pitchFamily="18" charset="0"/>
              </a:rPr>
              <a:t>2005, he received an award from the Italian National Research Council for having achieved excellent and innovative results. In 2006, he received the “</a:t>
            </a:r>
            <a:r>
              <a:rPr lang="en-IN" sz="2800" dirty="0" err="1">
                <a:latin typeface="Times New Roman" pitchFamily="18" charset="0"/>
                <a:cs typeface="Times New Roman" pitchFamily="18" charset="0"/>
              </a:rPr>
              <a:t>Premio</a:t>
            </a:r>
            <a:r>
              <a:rPr lang="en-IN" sz="2800" dirty="0">
                <a:latin typeface="Times New Roman" pitchFamily="18" charset="0"/>
                <a:cs typeface="Times New Roman" pitchFamily="18" charset="0"/>
              </a:rPr>
              <a:t> </a:t>
            </a:r>
            <a:r>
              <a:rPr lang="en-IN" sz="2800" dirty="0" err="1">
                <a:latin typeface="Times New Roman" pitchFamily="18" charset="0"/>
                <a:cs typeface="Times New Roman" pitchFamily="18" charset="0"/>
              </a:rPr>
              <a:t>Impresa</a:t>
            </a:r>
            <a:r>
              <a:rPr lang="en-IN" sz="2800" dirty="0">
                <a:latin typeface="Times New Roman" pitchFamily="18" charset="0"/>
                <a:cs typeface="Times New Roman" pitchFamily="18" charset="0"/>
              </a:rPr>
              <a:t> </a:t>
            </a:r>
            <a:r>
              <a:rPr lang="en-IN" sz="2800" dirty="0" err="1">
                <a:latin typeface="Times New Roman" pitchFamily="18" charset="0"/>
                <a:cs typeface="Times New Roman" pitchFamily="18" charset="0"/>
              </a:rPr>
              <a:t>Ambiente</a:t>
            </a:r>
            <a:r>
              <a:rPr lang="en-IN" sz="2800" dirty="0">
                <a:latin typeface="Times New Roman" pitchFamily="18" charset="0"/>
                <a:cs typeface="Times New Roman" pitchFamily="18" charset="0"/>
              </a:rPr>
              <a:t>” award during the Italian edition of European Business Awards for the Environment organized by the European Commissions Environment Directorate-General. In 2010, he received from the European Commission the “Best Life Environment Projects” award for having developed an innovative technology for wastewater treatment. </a:t>
            </a:r>
          </a:p>
        </p:txBody>
      </p:sp>
      <p:pic>
        <p:nvPicPr>
          <p:cNvPr id="4" name="Picture 2" descr="C:\Users\pramoda-e\Desktop\JFRA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976" y="67396"/>
            <a:ext cx="8716818" cy="1470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6763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7976" y="1828800"/>
            <a:ext cx="8382000" cy="4832092"/>
          </a:xfrm>
          <a:prstGeom prst="rect">
            <a:avLst/>
          </a:prstGeom>
        </p:spPr>
        <p:txBody>
          <a:bodyPr wrap="square">
            <a:spAutoFit/>
          </a:bodyPr>
          <a:lstStyle/>
          <a:p>
            <a:r>
              <a:rPr lang="en-IN" sz="2800" dirty="0" smtClean="0">
                <a:latin typeface="Times New Roman" pitchFamily="18" charset="0"/>
                <a:cs typeface="Times New Roman" pitchFamily="18" charset="0"/>
              </a:rPr>
              <a:t>He </a:t>
            </a:r>
            <a:r>
              <a:rPr lang="en-IN" sz="2800" dirty="0">
                <a:latin typeface="Times New Roman" pitchFamily="18" charset="0"/>
                <a:cs typeface="Times New Roman" pitchFamily="18" charset="0"/>
              </a:rPr>
              <a:t>is author of more than 100 papers published in peer reviewed journals or presented to scientific conferences; reviewer of more than 20 ISI scientific journals. He was the member of the scientific committee of IWA Biofilm Technologies Conference (Singapore, 2008), 4th IWA Sequencing Batch Reactor Technology Conference (Rome, 2008), International Conference on Recycling and Reuse (Istanbul, 2012). He is serving as an editorial board member for “Journal of Chemistry” of </a:t>
            </a:r>
            <a:r>
              <a:rPr lang="en-IN" sz="2800" dirty="0" err="1">
                <a:latin typeface="Times New Roman" pitchFamily="18" charset="0"/>
                <a:cs typeface="Times New Roman" pitchFamily="18" charset="0"/>
              </a:rPr>
              <a:t>Hindawi</a:t>
            </a:r>
            <a:r>
              <a:rPr lang="en-IN" sz="2800" dirty="0">
                <a:latin typeface="Times New Roman" pitchFamily="18" charset="0"/>
                <a:cs typeface="Times New Roman" pitchFamily="18" charset="0"/>
              </a:rPr>
              <a:t> Publishing Corporation and “Pure and Applied Chemical Sciences” of </a:t>
            </a:r>
            <a:r>
              <a:rPr lang="en-IN" sz="2800" dirty="0" err="1">
                <a:latin typeface="Times New Roman" pitchFamily="18" charset="0"/>
                <a:cs typeface="Times New Roman" pitchFamily="18" charset="0"/>
              </a:rPr>
              <a:t>Hikari</a:t>
            </a:r>
            <a:r>
              <a:rPr lang="en-IN" sz="2800" dirty="0">
                <a:latin typeface="Times New Roman" pitchFamily="18" charset="0"/>
                <a:cs typeface="Times New Roman" pitchFamily="18" charset="0"/>
              </a:rPr>
              <a:t> Ltd.</a:t>
            </a:r>
          </a:p>
        </p:txBody>
      </p:sp>
      <p:pic>
        <p:nvPicPr>
          <p:cNvPr id="4" name="Picture 2" descr="C:\Users\pramoda-e\Desktop\JFRA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976" y="67396"/>
            <a:ext cx="8716818" cy="1470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7169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7976" y="1905000"/>
            <a:ext cx="8305800" cy="4031873"/>
          </a:xfrm>
          <a:prstGeom prst="rect">
            <a:avLst/>
          </a:prstGeom>
        </p:spPr>
        <p:txBody>
          <a:bodyPr wrap="square">
            <a:spAutoFit/>
          </a:bodyPr>
          <a:lstStyle/>
          <a:p>
            <a:r>
              <a:rPr lang="en-US" sz="6000" b="1" i="1" dirty="0" smtClean="0">
                <a:solidFill>
                  <a:srgbClr val="7030A0"/>
                </a:solidFill>
                <a:latin typeface="Times New Roman" pitchFamily="18" charset="0"/>
                <a:cs typeface="Times New Roman" pitchFamily="18" charset="0"/>
              </a:rPr>
              <a:t>Research </a:t>
            </a:r>
            <a:r>
              <a:rPr lang="en-US" sz="6000" b="1" i="1" dirty="0">
                <a:solidFill>
                  <a:srgbClr val="7030A0"/>
                </a:solidFill>
                <a:latin typeface="Times New Roman" pitchFamily="18" charset="0"/>
                <a:cs typeface="Times New Roman" pitchFamily="18" charset="0"/>
              </a:rPr>
              <a:t>Interest</a:t>
            </a:r>
            <a:r>
              <a:rPr lang="en-US" sz="6000" b="1" i="1" dirty="0" smtClean="0">
                <a:solidFill>
                  <a:srgbClr val="7030A0"/>
                </a:solidFill>
                <a:latin typeface="Times New Roman" pitchFamily="18" charset="0"/>
                <a:cs typeface="Times New Roman" pitchFamily="18" charset="0"/>
              </a:rPr>
              <a:t>:</a:t>
            </a:r>
          </a:p>
          <a:p>
            <a:endParaRPr lang="en-US" sz="2800" b="1" i="1" dirty="0" smtClean="0">
              <a:solidFill>
                <a:srgbClr val="7030A0"/>
              </a:solidFill>
              <a:latin typeface="Times New Roman" pitchFamily="18" charset="0"/>
              <a:cs typeface="Times New Roman" pitchFamily="18" charset="0"/>
            </a:endParaRPr>
          </a:p>
          <a:p>
            <a:r>
              <a:rPr lang="en-IN" sz="2800" dirty="0">
                <a:latin typeface="Times New Roman" pitchFamily="18" charset="0"/>
                <a:cs typeface="Times New Roman" pitchFamily="18" charset="0"/>
              </a:rPr>
              <a:t>Biological processes. Biofilm technologies. Aerobic granular biomass technologies. Innovative sustainable processes for wastewater treatment. Integration of chemical and biological oxidation processes for industrial wastewater. Ozone processes. Biomass characterization.</a:t>
            </a:r>
            <a:endParaRPr lang="en-US" sz="2800" dirty="0" smtClean="0">
              <a:latin typeface="Times New Roman" pitchFamily="18" charset="0"/>
              <a:cs typeface="Times New Roman" pitchFamily="18" charset="0"/>
            </a:endParaRPr>
          </a:p>
        </p:txBody>
      </p:sp>
      <p:pic>
        <p:nvPicPr>
          <p:cNvPr id="4" name="Picture 2" descr="C:\Users\pramoda-e\Desktop\JFRA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976" y="67396"/>
            <a:ext cx="8716818" cy="1470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4385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6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IN" dirty="0"/>
              <a:t>Journal of Fundamentals of Renewable Energy and </a:t>
            </a:r>
            <a:r>
              <a:rPr lang="en-IN" dirty="0" smtClean="0"/>
              <a:t>Applications</a:t>
            </a:r>
          </a:p>
          <a:p>
            <a:pPr>
              <a:defRPr/>
            </a:pPr>
            <a:r>
              <a:rPr lang="en-US" dirty="0" smtClean="0"/>
              <a:t>Related Journals</a:t>
            </a:r>
            <a:endParaRPr lang="en-US" dirty="0"/>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IN" sz="2000" dirty="0">
                <a:solidFill>
                  <a:schemeClr val="bg1"/>
                </a:solidFill>
              </a:rPr>
              <a:t>International Journal of Waste Resources</a:t>
            </a: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Hydrology: Current </a:t>
            </a:r>
            <a:r>
              <a:rPr lang="en-US" sz="2000" dirty="0" smtClean="0">
                <a:solidFill>
                  <a:schemeClr val="bg1"/>
                </a:solidFill>
                <a:latin typeface="Estrangelo Edessa" panose="03080600000000000000" pitchFamily="66" charset="0"/>
                <a:cs typeface="Estrangelo Edessa" panose="03080600000000000000" pitchFamily="66" charset="0"/>
              </a:rPr>
              <a:t>Research</a:t>
            </a: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Innovative Energy &amp; </a:t>
            </a:r>
            <a:r>
              <a:rPr lang="en-US" sz="2000" dirty="0" smtClean="0">
                <a:solidFill>
                  <a:schemeClr val="bg1"/>
                </a:solidFill>
                <a:latin typeface="Estrangelo Edessa" panose="03080600000000000000" pitchFamily="66" charset="0"/>
                <a:cs typeface="Estrangelo Edessa" panose="03080600000000000000" pitchFamily="66" charset="0"/>
              </a:rPr>
              <a:t>Research</a:t>
            </a: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Advances in Recycling &amp; Waste </a:t>
            </a:r>
            <a:r>
              <a:rPr lang="en-US" sz="2000" dirty="0" smtClean="0">
                <a:solidFill>
                  <a:schemeClr val="bg1"/>
                </a:solidFill>
                <a:latin typeface="Estrangelo Edessa" panose="03080600000000000000" pitchFamily="66" charset="0"/>
                <a:cs typeface="Estrangelo Edessa" panose="03080600000000000000" pitchFamily="66" charset="0"/>
              </a:rPr>
              <a:t>Management</a:t>
            </a:r>
          </a:p>
          <a:p>
            <a:pPr marL="342900" indent="-342900">
              <a:buFont typeface="Wingdings" panose="05000000000000000000" pitchFamily="2" charset="2"/>
              <a:buChar char="Ø"/>
              <a:defRPr/>
            </a:pPr>
            <a:r>
              <a:rPr lang="en-IN" sz="2000" dirty="0">
                <a:solidFill>
                  <a:schemeClr val="bg1"/>
                </a:solidFill>
                <a:latin typeface="Estrangelo Edessa" panose="03080600000000000000" pitchFamily="66" charset="0"/>
                <a:cs typeface="Estrangelo Edessa" panose="03080600000000000000" pitchFamily="66" charset="0"/>
              </a:rPr>
              <a:t>Journal of Nuclear Energy Science &amp; Power Generation </a:t>
            </a:r>
            <a:r>
              <a:rPr lang="en-IN" sz="2000" dirty="0" smtClean="0">
                <a:solidFill>
                  <a:schemeClr val="bg1"/>
                </a:solidFill>
                <a:latin typeface="Estrangelo Edessa" panose="03080600000000000000" pitchFamily="66" charset="0"/>
                <a:cs typeface="Estrangelo Edessa" panose="03080600000000000000" pitchFamily="66" charset="0"/>
              </a:rPr>
              <a:t>Technology</a:t>
            </a:r>
            <a:endParaRPr lang="en-US" sz="2000" dirty="0" smtClean="0">
              <a:solidFill>
                <a:schemeClr val="bg1"/>
              </a:solidFill>
              <a:latin typeface="Estrangelo Edessa" panose="03080600000000000000" pitchFamily="66" charset="0"/>
              <a:cs typeface="Estrangelo Edessa" panose="03080600000000000000" pitchFamily="66" charset="0"/>
            </a:endParaRPr>
          </a:p>
          <a:p>
            <a:pPr marL="342900" indent="-342900">
              <a:buFont typeface="Wingdings" panose="05000000000000000000" pitchFamily="2" charset="2"/>
              <a:buChar char="Ø"/>
              <a:defRPr/>
            </a:pPr>
            <a:endParaRPr lang="en-US" sz="2000" dirty="0">
              <a:solidFill>
                <a:schemeClr val="bg1"/>
              </a:solidFill>
              <a:latin typeface="Estrangelo Edessa" panose="03080600000000000000" pitchFamily="66" charset="0"/>
              <a:cs typeface="Estrangelo Edessa" panose="03080600000000000000" pitchFamily="66" charset="0"/>
            </a:endParaRPr>
          </a:p>
        </p:txBody>
      </p:sp>
      <p:pic>
        <p:nvPicPr>
          <p:cNvPr id="5122" name="Picture 2" descr="Image result for renewable energ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4038600"/>
            <a:ext cx="4038600" cy="29726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56775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2nd International Congress and Expo on Biofuels &amp; Bioenergy</a:t>
            </a:r>
          </a:p>
          <a:p>
            <a:pPr marL="285750" indent="-285750">
              <a:buFont typeface="Wingdings" panose="05000000000000000000" pitchFamily="2" charset="2"/>
              <a:buChar char="Ø"/>
              <a:defRPr/>
            </a:pPr>
            <a:r>
              <a:rPr lang="en-US" dirty="0"/>
              <a:t>Global Energy Summit &amp; Expo</a:t>
            </a: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IN" sz="2400" b="1" dirty="0"/>
              <a:t>Journal of Fundamentals of Renewable Energy and </a:t>
            </a:r>
            <a:r>
              <a:rPr lang="en-IN" sz="2400" b="1" dirty="0" smtClean="0"/>
              <a:t>Applications</a:t>
            </a:r>
            <a:r>
              <a:rPr lang="en-US" sz="2400" dirty="0" smtClean="0"/>
              <a:t/>
            </a:r>
            <a:br>
              <a:rPr lang="en-US" sz="2400" dirty="0" smtClean="0"/>
            </a:br>
            <a:r>
              <a:rPr lang="en-US" sz="3600" dirty="0" smtClean="0"/>
              <a:t>Related Conferences</a:t>
            </a:r>
            <a:endParaRPr lang="en-US" sz="3600" dirty="0"/>
          </a:p>
        </p:txBody>
      </p:sp>
    </p:spTree>
    <p:extLst>
      <p:ext uri="{BB962C8B-B14F-4D97-AF65-F5344CB8AC3E}">
        <p14:creationId xmlns:p14="http://schemas.microsoft.com/office/powerpoint/2010/main" val="41475768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1996</TotalTime>
  <Words>677</Words>
  <Application>Microsoft Office PowerPoint</Application>
  <PresentationFormat>On-screen Show (4:3)</PresentationFormat>
  <Paragraphs>38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Pramoda Earla</dc:creator>
  <cp:lastModifiedBy>Pramoda</cp:lastModifiedBy>
  <cp:revision>321</cp:revision>
  <dcterms:created xsi:type="dcterms:W3CDTF">2014-10-14T11:42:21Z</dcterms:created>
  <dcterms:modified xsi:type="dcterms:W3CDTF">2015-11-17T11:53:05Z</dcterms:modified>
</cp:coreProperties>
</file>