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70" r:id="rId2"/>
    <p:sldId id="271" r:id="rId3"/>
    <p:sldId id="256" r:id="rId4"/>
    <p:sldId id="257" r:id="rId5"/>
    <p:sldId id="264" r:id="rId6"/>
    <p:sldId id="263" r:id="rId7"/>
    <p:sldId id="277" r:id="rId8"/>
    <p:sldId id="269" r:id="rId9"/>
    <p:sldId id="283" r:id="rId10"/>
    <p:sldId id="284" r:id="rId11"/>
    <p:sldId id="285" r:id="rId12"/>
    <p:sldId id="265" r:id="rId13"/>
    <p:sldId id="281" r:id="rId14"/>
    <p:sldId id="282" r:id="rId15"/>
    <p:sldId id="279" r:id="rId16"/>
    <p:sldId id="278" r:id="rId17"/>
    <p:sldId id="274" r:id="rId18"/>
    <p:sldId id="273" r:id="rId19"/>
    <p:sldId id="27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11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6D6A22AB-5AB0-4A2F-9612-B78601A3766D}" type="datetimeFigureOut">
              <a:rPr lang="en-US" smtClean="0"/>
              <a:t>9/26/2014</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3A1F9BAC-03C1-4CD0-B74D-455E103A2DB2}"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6A22AB-5AB0-4A2F-9612-B78601A3766D}" type="datetimeFigureOut">
              <a:rPr lang="en-US" smtClean="0"/>
              <a:t>9/26/2014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F9BAC-03C1-4CD0-B74D-455E103A2DB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6A22AB-5AB0-4A2F-9612-B78601A3766D}" type="datetimeFigureOut">
              <a:rPr lang="en-US" smtClean="0"/>
              <a:t>9/26/2014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F9BAC-03C1-4CD0-B74D-455E103A2D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6A22AB-5AB0-4A2F-9612-B78601A3766D}" type="datetimeFigureOut">
              <a:rPr lang="en-US" smtClean="0"/>
              <a:t>9/26/2014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F9BAC-03C1-4CD0-B74D-455E103A2D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6A22AB-5AB0-4A2F-9612-B78601A3766D}" type="datetimeFigureOut">
              <a:rPr lang="en-US" smtClean="0"/>
              <a:t>9/26/2014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F9BAC-03C1-4CD0-B74D-455E103A2DB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6D6A22AB-5AB0-4A2F-9612-B78601A3766D}" type="datetimeFigureOut">
              <a:rPr lang="en-US" smtClean="0"/>
              <a:t>9/26/2014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F9BAC-03C1-4CD0-B74D-455E103A2DB2}"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D6A22AB-5AB0-4A2F-9612-B78601A3766D}" type="datetimeFigureOut">
              <a:rPr lang="en-US" smtClean="0"/>
              <a:t>9/26/2014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1F9BAC-03C1-4CD0-B74D-455E103A2D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D6A22AB-5AB0-4A2F-9612-B78601A3766D}" type="datetimeFigureOut">
              <a:rPr lang="en-US" smtClean="0"/>
              <a:t>9/26/2014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1F9BAC-03C1-4CD0-B74D-455E103A2D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6A22AB-5AB0-4A2F-9612-B78601A3766D}" type="datetimeFigureOut">
              <a:rPr lang="en-US" smtClean="0"/>
              <a:t>9/26/2014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1F9BAC-03C1-4CD0-B74D-455E103A2D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D6A22AB-5AB0-4A2F-9612-B78601A3766D}" type="datetimeFigureOut">
              <a:rPr lang="en-US" smtClean="0"/>
              <a:t>9/26/2014</a:t>
            </a:fld>
            <a:endParaRPr lang="en-US"/>
          </a:p>
        </p:txBody>
      </p:sp>
      <p:sp>
        <p:nvSpPr>
          <p:cNvPr id="7" name="Slide Number Placeholder 6"/>
          <p:cNvSpPr>
            <a:spLocks noGrp="1"/>
          </p:cNvSpPr>
          <p:nvPr>
            <p:ph type="sldNum" sz="quarter" idx="12"/>
          </p:nvPr>
        </p:nvSpPr>
        <p:spPr/>
        <p:txBody>
          <a:bodyPr/>
          <a:lstStyle/>
          <a:p>
            <a:fld id="{3A1F9BAC-03C1-4CD0-B74D-455E103A2DB2}"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6A22AB-5AB0-4A2F-9612-B78601A3766D}" type="datetimeFigureOut">
              <a:rPr lang="en-US" smtClean="0"/>
              <a:t>9/26/2014</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3A1F9BAC-03C1-4CD0-B74D-455E103A2D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6D6A22AB-5AB0-4A2F-9612-B78601A3766D}" type="datetimeFigureOut">
              <a:rPr lang="en-US" smtClean="0"/>
              <a:t>9/26/2014</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3A1F9BAC-03C1-4CD0-B74D-455E103A2D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eb22.epnet.com/citation.asp?tb=1&amp;_ug=sid+82ADE25B-8BBA-4292-86FB-B002CAF8B923@sessionmgr3+dbs+aph,pbh,pdh,psyh+cp+1+A313&amp;_us=sel+False+frn+1+sl+-1+hs+False+or+Date+ss+SO+sm+KS+mdbs+aph,pbh,pdh,psyh+dstb+KS+mh+1+ri+KAAACBSC00042386+6D76&amp;_uso=tg%5b0+-+db%5b3+-psyh+db%5b2+-pdh+db%5b1+-pbh+db%5b0+-aph+hd+False+clv%5b0+-20050000-20060000+op%5b0+-+cli%5b0+-DT1+st%5b0+-Stough+8DE9&amp;fn=1&amp;rn=2" TargetMode="External"/><Relationship Id="rId2" Type="http://schemas.openxmlformats.org/officeDocument/2006/relationships/hyperlink" Target="http://web3.epnet.com/citation.asp?tb=1&amp;_ug=sid+F905AF38-3827-4D10-A6E5-A86A1F0FFCA1@sessionmgr6+dbs+psyh+cp+1+A001&amp;_us=frn+1+hd+True+hs+False+or+Date+ss+SO+sm+KS+sl+-1+dstb+KS+mh+1+ri+KAAACBXA00081011+030C&amp;_uso=hd+False+tg%5b0+-+st%5b0+-Stough+db%5b0+-psyh+op%5b0+-+F825&amp;fn=1&amp;rn=1" TargetMode="Externa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www.ncbi.nlm.nih.gov/entrez/query.fcgi?cmd=Retrieve&amp;db=pubmed&amp;dopt=Abstract&amp;list_uids=16616941&amp;query_hl=1&amp;itool=pubmed_docsum"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www.scopus.com/scopus/search/submit/author.url?author=Palmer,+B.&amp;origin=resultslist&amp;authorId=7201727192&amp;src=s" TargetMode="External"/><Relationship Id="rId3" Type="http://schemas.openxmlformats.org/officeDocument/2006/relationships/hyperlink" Target="http://www.biowizard.com/promote_fetch.php/http:/www.ncbi.nlm.nih.gov/entrez/query.fcgi?db=pubmed&amp;cmd=Retrieve&amp;dopt=AbstractPlus&amp;list_uids=16761129&amp;query_hl=1&amp;itool=pubmed_docsum" TargetMode="External"/><Relationship Id="rId7" Type="http://schemas.openxmlformats.org/officeDocument/2006/relationships/hyperlink" Target="http://www.scopus.com/scopus/search/submit/author.url?author=Gignac,+G.E.&amp;origin=resultslist&amp;authorId=6603175039&amp;src=s" TargetMode="External"/><Relationship Id="rId2" Type="http://schemas.openxmlformats.org/officeDocument/2006/relationships/hyperlink" Target="http://www.ncbi.nlm.nih.gov/entrez/query.fcgi?cmd=Retrieve&amp;db=pubmed&amp;dopt=Abstract&amp;list_uids=16437544&amp;query_hl=1&amp;itool=pubmed_docsum" TargetMode="External"/><Relationship Id="rId1" Type="http://schemas.openxmlformats.org/officeDocument/2006/relationships/slideLayout" Target="../slideLayouts/slideLayout2.xml"/><Relationship Id="rId6" Type="http://schemas.openxmlformats.org/officeDocument/2006/relationships/hyperlink" Target="http://web.ebscohost.com/ehost/viewarticle?data=dGJyMPPp44rp2/dV0+njisfk5Ie46fWB7Nishd/f7Ebj3u2L8raxR7CrrUquprU4r6a4TLWwsU+exss+8ujfhvHX4Yzn5eyB4rOvTa6qrlGzq7JPpOLfhuWz44ak2uBV7un3gKTq33+7t8w+3+S7Sq6mtUWup7ZJt6OuSLec5Ifw49+Mu9zzhOrK45Dy&amp;hid=9" TargetMode="External"/><Relationship Id="rId11" Type="http://schemas.openxmlformats.org/officeDocument/2006/relationships/image" Target="../media/image5.png"/><Relationship Id="rId5" Type="http://schemas.openxmlformats.org/officeDocument/2006/relationships/hyperlink" Target="http://www.biowizard.com/promote_fetch.php/http:/www.ncbi.nlm.nih.gov/entrez/query.fcgi?db=pubmed&amp;cmd=Retrieve&amp;dopt=AbstractPlus&amp;list_uids=17328957&amp;query_hl=1&amp;itool=pubmed_docsum" TargetMode="External"/><Relationship Id="rId10" Type="http://schemas.openxmlformats.org/officeDocument/2006/relationships/hyperlink" Target="http://www.scopus.com/scopus/search/submit/author.url?author=Stough,+C.&amp;origin=resultslist&amp;authorId=7004331792&amp;src=s" TargetMode="External"/><Relationship Id="rId4" Type="http://schemas.openxmlformats.org/officeDocument/2006/relationships/hyperlink" Target="http://web.ebscohost.com/ehost/viewarticle?data=dGJyMPPp44rp2/dV0+njisfk5Ie46fWB7Nishd/f7Ebj3u2L8raxR7CrrUquprU4r6a4TLWwsU+exss+8ujfhvHX4Yzn5eyB4rOvTa6qrlGzq7JPpOLfhuWz44ak2uBV7un3gKTq33+7t8w+3+S7Sq6mtUWup7JKr6OuSLCc5Ifw49+Mu9zzhOrK45Dy&amp;hid=9" TargetMode="External"/><Relationship Id="rId9" Type="http://schemas.openxmlformats.org/officeDocument/2006/relationships/hyperlink" Target="http://www.scopus.com/scopus/search/submit/author.url?author=Bates,+T.&amp;origin=resultslist&amp;authorId=7201432902&amp;src=s"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omicsonline.org/membership.php" TargetMode="External"/><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hyperlink" Target="http://esciencecentral.org/journals/alternative-integrative-medicine.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68" y="-7938"/>
            <a:ext cx="9112332"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667000" y="903937"/>
            <a:ext cx="3505200"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b="1" dirty="0" smtClean="0">
                <a:solidFill>
                  <a:schemeClr val="bg1"/>
                </a:solidFill>
                <a:latin typeface="Stencil" panose="040409050D0802020404" pitchFamily="82" charset="0"/>
              </a:rPr>
              <a:t>OMICS Group</a:t>
            </a:r>
            <a:endParaRPr lang="en-US" sz="5400" b="1" dirty="0">
              <a:solidFill>
                <a:schemeClr val="bg1"/>
              </a:solidFill>
              <a:latin typeface="Stencil" panose="040409050D0802020404" pitchFamily="82" charset="0"/>
            </a:endParaRPr>
          </a:p>
        </p:txBody>
      </p:sp>
      <p:sp>
        <p:nvSpPr>
          <p:cNvPr id="3076" name="Rectangle 8"/>
          <p:cNvSpPr>
            <a:spLocks noChangeArrowheads="1"/>
          </p:cNvSpPr>
          <p:nvPr/>
        </p:nvSpPr>
        <p:spPr bwMode="auto">
          <a:xfrm>
            <a:off x="380999" y="6441118"/>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000" dirty="0">
                <a:solidFill>
                  <a:srgbClr val="7030A0"/>
                </a:solidFill>
              </a:rPr>
              <a:t>Contact us at: contact.omics@omicsonline.org</a:t>
            </a:r>
          </a:p>
        </p:txBody>
      </p:sp>
      <p:pic>
        <p:nvPicPr>
          <p:cNvPr id="3077"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00594"/>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496520" y="2841625"/>
            <a:ext cx="8266480" cy="3599493"/>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endParaRPr lang="en-US" sz="2200" dirty="0" smtClean="0">
              <a:solidFill>
                <a:srgbClr val="0070C0"/>
              </a:solidFill>
              <a:latin typeface="Nyala" panose="02000504070300020003" pitchFamily="2" charset="0"/>
            </a:endParaRPr>
          </a:p>
          <a:p>
            <a:pPr>
              <a:defRPr/>
            </a:pPr>
            <a:endParaRPr lang="en-US" sz="2200" dirty="0">
              <a:solidFill>
                <a:srgbClr val="0070C0"/>
              </a:solidFill>
              <a:latin typeface="Nyala" panose="02000504070300020003" pitchFamily="2" charset="0"/>
            </a:endParaRPr>
          </a:p>
          <a:p>
            <a:pPr>
              <a:defRPr/>
            </a:pPr>
            <a:r>
              <a:rPr lang="en-US" sz="2200" dirty="0" smtClean="0">
                <a:solidFill>
                  <a:srgbClr val="0070C0"/>
                </a:solidFill>
                <a:latin typeface="Nyala" panose="02000504070300020003" pitchFamily="2" charset="0"/>
              </a:rPr>
              <a:t>OMICS </a:t>
            </a:r>
            <a:r>
              <a:rPr lang="en-US" sz="2200" dirty="0">
                <a:solidFill>
                  <a:srgbClr val="0070C0"/>
                </a:solidFill>
                <a:latin typeface="Nyala" panose="02000504070300020003" pitchFamily="2" charset="0"/>
              </a:rPr>
              <a:t>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1566863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7847" y="762000"/>
            <a:ext cx="8001000" cy="609599"/>
          </a:xfrm>
        </p:spPr>
        <p:txBody>
          <a:bodyPr>
            <a:normAutofit/>
          </a:bodyPr>
          <a:lstStyle/>
          <a:p>
            <a:pPr algn="ctr"/>
            <a:r>
              <a:rPr lang="en-US" sz="2800" b="1" dirty="0" smtClean="0">
                <a:solidFill>
                  <a:schemeClr val="tx1"/>
                </a:solidFill>
                <a:effectLst/>
              </a:rPr>
              <a:t>Publications </a:t>
            </a:r>
            <a:r>
              <a:rPr lang="en-US" sz="2800" b="1" dirty="0" err="1">
                <a:solidFill>
                  <a:schemeClr val="tx1"/>
                </a:solidFill>
              </a:rPr>
              <a:t>cont</a:t>
            </a:r>
            <a:r>
              <a:rPr lang="en-US" sz="2800" b="1" dirty="0">
                <a:solidFill>
                  <a:schemeClr val="tx1"/>
                </a:solidFill>
              </a:rPr>
              <a:t>…</a:t>
            </a:r>
          </a:p>
        </p:txBody>
      </p:sp>
      <p:sp>
        <p:nvSpPr>
          <p:cNvPr id="3" name="Content Placeholder 2"/>
          <p:cNvSpPr>
            <a:spLocks noGrp="1"/>
          </p:cNvSpPr>
          <p:nvPr>
            <p:ph idx="1"/>
          </p:nvPr>
        </p:nvSpPr>
        <p:spPr>
          <a:xfrm>
            <a:off x="415447" y="1600200"/>
            <a:ext cx="8458200" cy="5257800"/>
          </a:xfrm>
        </p:spPr>
        <p:txBody>
          <a:bodyPr>
            <a:noAutofit/>
          </a:bodyPr>
          <a:lstStyle/>
          <a:p>
            <a:pPr lvl="0"/>
            <a:r>
              <a:rPr lang="en-GB" sz="1000" b="1" dirty="0"/>
              <a:t>*</a:t>
            </a:r>
            <a:r>
              <a:rPr lang="en-GB" sz="1000" b="1" dirty="0" err="1"/>
              <a:t>Gignac</a:t>
            </a:r>
            <a:r>
              <a:rPr lang="en-GB" sz="1000" b="1" dirty="0"/>
              <a:t>, G., Stough, C. &amp; </a:t>
            </a:r>
            <a:r>
              <a:rPr lang="en-GB" sz="1000" b="1" dirty="0" err="1"/>
              <a:t>Loukomitis</a:t>
            </a:r>
            <a:r>
              <a:rPr lang="en-GB" sz="1000" b="1" dirty="0"/>
              <a:t>, S. (2004). Openness, Intelligence and self-report intelligence. </a:t>
            </a:r>
            <a:r>
              <a:rPr lang="en-GB" sz="1000" b="1" i="1" dirty="0"/>
              <a:t>Intelligence</a:t>
            </a:r>
            <a:r>
              <a:rPr lang="en-GB" sz="1000" b="1" dirty="0"/>
              <a:t>, 32, 133-144</a:t>
            </a:r>
            <a:endParaRPr lang="en-US" sz="1000" b="1" dirty="0"/>
          </a:p>
          <a:p>
            <a:pPr lvl="0"/>
            <a:r>
              <a:rPr lang="en-GB" sz="1000" b="1" dirty="0" err="1"/>
              <a:t>McCardle</a:t>
            </a:r>
            <a:r>
              <a:rPr lang="en-GB" sz="1000" b="1" dirty="0"/>
              <a:t>, K., </a:t>
            </a:r>
            <a:r>
              <a:rPr lang="en-GB" sz="1000" b="1" dirty="0" err="1"/>
              <a:t>Luebbers</a:t>
            </a:r>
            <a:r>
              <a:rPr lang="en-GB" sz="1000" b="1" dirty="0"/>
              <a:t>, S., Carter, J.D., Croft, R.J. &amp; Stough, C. (2004). Chronic MDMA (ecstasy) Use, Cognition and Mood. </a:t>
            </a:r>
            <a:r>
              <a:rPr lang="en-GB" sz="1000" b="1" i="1" dirty="0"/>
              <a:t>Psychopharmacology</a:t>
            </a:r>
            <a:r>
              <a:rPr lang="en-GB" sz="1000" b="1" dirty="0"/>
              <a:t>, 173, 434-440</a:t>
            </a:r>
            <a:endParaRPr lang="en-US" sz="1000" b="1" dirty="0"/>
          </a:p>
          <a:p>
            <a:pPr lvl="0"/>
            <a:r>
              <a:rPr lang="en-GB" sz="1000" b="1" dirty="0"/>
              <a:t>Nathan, P., Tanner, S., Lloyd, J., Harrison, B., Curran, L., Oliver, C., Stough, C. (2004). Effect of combined extract of ginkgo </a:t>
            </a:r>
            <a:r>
              <a:rPr lang="en-GB" sz="1000" b="1" dirty="0" err="1"/>
              <a:t>biloba</a:t>
            </a:r>
            <a:r>
              <a:rPr lang="en-GB" sz="1000" b="1" dirty="0"/>
              <a:t> and </a:t>
            </a:r>
            <a:r>
              <a:rPr lang="en-GB" sz="1000" b="1" dirty="0" err="1"/>
              <a:t>bacopa</a:t>
            </a:r>
            <a:r>
              <a:rPr lang="en-GB" sz="1000" b="1" dirty="0"/>
              <a:t> </a:t>
            </a:r>
            <a:r>
              <a:rPr lang="en-GB" sz="1000" b="1" dirty="0" err="1"/>
              <a:t>monniera</a:t>
            </a:r>
            <a:r>
              <a:rPr lang="en-GB" sz="1000" b="1" dirty="0"/>
              <a:t> on cognitive functioning. </a:t>
            </a:r>
            <a:r>
              <a:rPr lang="en-GB" sz="1000" b="1" i="1" dirty="0"/>
              <a:t>Human Psychopharmacology</a:t>
            </a:r>
            <a:r>
              <a:rPr lang="en-GB" sz="1000" b="1" dirty="0"/>
              <a:t>, 19, 91-97.</a:t>
            </a:r>
            <a:endParaRPr lang="en-US" sz="1000" b="1" dirty="0"/>
          </a:p>
          <a:p>
            <a:pPr lvl="0"/>
            <a:r>
              <a:rPr lang="en-GB" sz="1000" b="1" dirty="0"/>
              <a:t>Stough, C., &amp; Bates, T. (In press). The External Validity of Inspection Time as a measure of intelligence. </a:t>
            </a:r>
            <a:r>
              <a:rPr lang="en-GB" sz="1000" b="1" i="1" dirty="0"/>
              <a:t>Intelligence</a:t>
            </a:r>
            <a:r>
              <a:rPr lang="en-GB" sz="1000" b="1" dirty="0"/>
              <a:t>.</a:t>
            </a:r>
            <a:endParaRPr lang="en-US" sz="1000" b="1" dirty="0"/>
          </a:p>
          <a:p>
            <a:pPr lvl="0"/>
            <a:r>
              <a:rPr lang="en-GB" sz="1000" b="1" dirty="0" err="1"/>
              <a:t>Papafotiou</a:t>
            </a:r>
            <a:r>
              <a:rPr lang="en-GB" sz="1000" b="1" dirty="0"/>
              <a:t>, K. Carter, J., Stough, C. (2005). An evaluation of the sensitivity of the Standardised Field Sobriety Tests (SFSTs) to detect impairment due to marijuana intoxication.  </a:t>
            </a:r>
            <a:r>
              <a:rPr lang="en-GB" sz="1000" b="1" i="1" dirty="0"/>
              <a:t>Psychopharmacology</a:t>
            </a:r>
            <a:r>
              <a:rPr lang="en-GB" sz="1000" b="1" dirty="0"/>
              <a:t>., 180, 107-114.</a:t>
            </a:r>
            <a:endParaRPr lang="en-US" sz="1000" b="1" dirty="0"/>
          </a:p>
          <a:p>
            <a:pPr lvl="0"/>
            <a:r>
              <a:rPr lang="en-GB" sz="1000" b="1" dirty="0" err="1"/>
              <a:t>Papafotiou</a:t>
            </a:r>
            <a:r>
              <a:rPr lang="en-GB" sz="1000" b="1" dirty="0"/>
              <a:t>, K., Carter, J., Stough, C. (2005) The relationship between performance on the Standardised Field Sobriety Tests, driving performance and the level of delta-9 </a:t>
            </a:r>
            <a:r>
              <a:rPr lang="en-GB" sz="1000" b="1" dirty="0" err="1"/>
              <a:t>tetrahydrocannabinol</a:t>
            </a:r>
            <a:r>
              <a:rPr lang="en-GB" sz="1000" b="1" dirty="0"/>
              <a:t> (THC) in blood.  </a:t>
            </a:r>
            <a:r>
              <a:rPr lang="en-GB" sz="1000" b="1" i="1" dirty="0"/>
              <a:t>Forensic Science International,</a:t>
            </a:r>
            <a:r>
              <a:rPr lang="en-GB" sz="1000" b="1" dirty="0"/>
              <a:t> 155 (2-3), 172-178.</a:t>
            </a:r>
            <a:endParaRPr lang="en-US" sz="1000" b="1" dirty="0"/>
          </a:p>
          <a:p>
            <a:pPr lvl="0"/>
            <a:r>
              <a:rPr lang="en-GB" sz="1000" b="1" dirty="0"/>
              <a:t>Silber, B. Y., </a:t>
            </a:r>
            <a:r>
              <a:rPr lang="en-GB" sz="1000" b="1" dirty="0" err="1"/>
              <a:t>Papafotiou</a:t>
            </a:r>
            <a:r>
              <a:rPr lang="en-GB" sz="1000" b="1" dirty="0"/>
              <a:t>, K., Croft, R. J., Ogden, E., Swann, P., &amp; Stough, C. (2005). The effects of dexamphetamine on simulated driving performance. </a:t>
            </a:r>
            <a:r>
              <a:rPr lang="en-GB" sz="1000" b="1" i="1" dirty="0"/>
              <a:t>Psychopharmacology</a:t>
            </a:r>
            <a:r>
              <a:rPr lang="en-GB" sz="1000" b="1" dirty="0"/>
              <a:t>,</a:t>
            </a:r>
            <a:r>
              <a:rPr lang="en-GB" sz="1000" b="1" i="1" dirty="0"/>
              <a:t> </a:t>
            </a:r>
            <a:r>
              <a:rPr lang="en-GB" sz="1000" b="1" dirty="0"/>
              <a:t>179, 536-543</a:t>
            </a:r>
            <a:endParaRPr lang="en-US" sz="1000" b="1" dirty="0"/>
          </a:p>
          <a:p>
            <a:pPr lvl="0"/>
            <a:r>
              <a:rPr lang="en-GB" sz="1000" b="1" dirty="0"/>
              <a:t>Palmer, B., </a:t>
            </a:r>
            <a:r>
              <a:rPr lang="en-GB" sz="1000" b="1" dirty="0" err="1"/>
              <a:t>Gignac</a:t>
            </a:r>
            <a:r>
              <a:rPr lang="en-GB" sz="1000" b="1" dirty="0"/>
              <a:t>, G., </a:t>
            </a:r>
            <a:r>
              <a:rPr lang="en-GB" sz="1000" b="1" dirty="0" err="1"/>
              <a:t>Manocha</a:t>
            </a:r>
            <a:r>
              <a:rPr lang="en-GB" sz="1000" b="1" dirty="0"/>
              <a:t>, R. &amp; Stough, C. (2005).  A psychometric analysis of the Mayer, </a:t>
            </a:r>
            <a:r>
              <a:rPr lang="en-GB" sz="1000" b="1" dirty="0" err="1"/>
              <a:t>Salovey</a:t>
            </a:r>
            <a:r>
              <a:rPr lang="en-GB" sz="1000" b="1" dirty="0"/>
              <a:t>, Caruso Emotional Intelligence Test (MSCEIT V 2.0). </a:t>
            </a:r>
            <a:r>
              <a:rPr lang="en-GB" sz="1000" b="1" i="1" dirty="0"/>
              <a:t>Intelligence, </a:t>
            </a:r>
            <a:r>
              <a:rPr lang="en-GB" sz="1000" b="1" dirty="0"/>
              <a:t>33, 285-305.</a:t>
            </a:r>
            <a:endParaRPr lang="en-US" sz="1000" b="1" dirty="0"/>
          </a:p>
          <a:p>
            <a:pPr lvl="0"/>
            <a:r>
              <a:rPr lang="en-GB" sz="1000" b="1" dirty="0"/>
              <a:t>Kelleher, L. M., </a:t>
            </a:r>
            <a:r>
              <a:rPr lang="en-GB" sz="1000" b="1" i="1" dirty="0"/>
              <a:t>Stough,</a:t>
            </a:r>
            <a:r>
              <a:rPr lang="en-GB" sz="1000" b="1" dirty="0"/>
              <a:t> C., &amp; </a:t>
            </a:r>
            <a:r>
              <a:rPr lang="en-GB" sz="1000" b="1" dirty="0" err="1"/>
              <a:t>Sergejew</a:t>
            </a:r>
            <a:r>
              <a:rPr lang="en-GB" sz="1000" b="1" dirty="0"/>
              <a:t>, A. (2004). </a:t>
            </a:r>
            <a:r>
              <a:rPr lang="en-GB" sz="1000" b="1" u="sng" dirty="0">
                <a:hlinkClick r:id="rId2" tooltip="The effects of cannabis on information-processing speed."/>
              </a:rPr>
              <a:t>The effects of cannabis on information-processing speed.</a:t>
            </a:r>
            <a:r>
              <a:rPr lang="en-GB" sz="1000" b="1" dirty="0"/>
              <a:t> </a:t>
            </a:r>
            <a:r>
              <a:rPr lang="en-GB" sz="1000" b="1" i="1" dirty="0"/>
              <a:t>Addictive </a:t>
            </a:r>
            <a:r>
              <a:rPr lang="en-GB" sz="1000" b="1" i="1" dirty="0" err="1"/>
              <a:t>Behaviors</a:t>
            </a:r>
            <a:r>
              <a:rPr lang="en-GB" sz="1000" b="1" dirty="0"/>
              <a:t>, 29(6), 1213-1219</a:t>
            </a:r>
            <a:endParaRPr lang="en-US" sz="1000" b="1" dirty="0"/>
          </a:p>
          <a:p>
            <a:pPr lvl="0"/>
            <a:r>
              <a:rPr lang="en-GB" sz="1000" b="1" dirty="0" err="1"/>
              <a:t>Loughran</a:t>
            </a:r>
            <a:r>
              <a:rPr lang="en-GB" sz="1000" b="1" dirty="0"/>
              <a:t>, S.P., Wood, </a:t>
            </a:r>
            <a:r>
              <a:rPr lang="en-GB" sz="1000" b="1" dirty="0" err="1"/>
              <a:t>A.w</a:t>
            </a:r>
            <a:r>
              <a:rPr lang="en-GB" sz="1000" b="1" dirty="0"/>
              <a:t>., Barton, J.M., Thompson, B., Stough, C. (2005). The effect of electromagnetic fields emitted by mobile phones on human sleep. </a:t>
            </a:r>
            <a:r>
              <a:rPr lang="en-GB" sz="1000" b="1" i="1" dirty="0" err="1"/>
              <a:t>Neuroreport</a:t>
            </a:r>
            <a:r>
              <a:rPr lang="en-GB" sz="1000" b="1" dirty="0"/>
              <a:t>, 16, 1973-1976.</a:t>
            </a:r>
            <a:endParaRPr lang="en-US" sz="1000" b="1" dirty="0"/>
          </a:p>
          <a:p>
            <a:pPr lvl="0"/>
            <a:r>
              <a:rPr lang="en-GB" sz="1000" b="1" dirty="0"/>
              <a:t>Silber, B. Y., </a:t>
            </a:r>
            <a:r>
              <a:rPr lang="en-GB" sz="1000" b="1" dirty="0" err="1"/>
              <a:t>Papafotiou</a:t>
            </a:r>
            <a:r>
              <a:rPr lang="en-GB" sz="1000" b="1" dirty="0"/>
              <a:t>, K., Croft, R.J., Stough, C. K. (2005). An evaluation of the sensitivity of the standardised field sobriety tests to detect the presence of amphetamine. </a:t>
            </a:r>
            <a:r>
              <a:rPr lang="en-GB" sz="1000" b="1" i="1" dirty="0"/>
              <a:t>Psychopharmacology</a:t>
            </a:r>
            <a:r>
              <a:rPr lang="en-GB" sz="1000" b="1" dirty="0"/>
              <a:t>, 182(1), 153-159.</a:t>
            </a:r>
            <a:endParaRPr lang="en-US" sz="1000" b="1" dirty="0"/>
          </a:p>
          <a:p>
            <a:pPr lvl="0"/>
            <a:r>
              <a:rPr lang="en-GB" sz="1000" b="1" dirty="0" err="1"/>
              <a:t>Gignac</a:t>
            </a:r>
            <a:r>
              <a:rPr lang="en-GB" sz="1000" b="1" dirty="0"/>
              <a:t>, G., Palmer, B., </a:t>
            </a:r>
            <a:r>
              <a:rPr lang="en-GB" sz="1000" b="1" dirty="0" err="1"/>
              <a:t>Manocha</a:t>
            </a:r>
            <a:r>
              <a:rPr lang="en-GB" sz="1000" b="1" dirty="0"/>
              <a:t>, R. &amp; Stough, C. (2005). An examination of the factor structure of the </a:t>
            </a:r>
            <a:r>
              <a:rPr lang="en-GB" sz="1000" b="1" dirty="0" err="1"/>
              <a:t>schutte</a:t>
            </a:r>
            <a:r>
              <a:rPr lang="en-GB" sz="1000" b="1" dirty="0"/>
              <a:t> self-report emotional intelligence (SSREI) scale via confirmatory factor analysis. </a:t>
            </a:r>
            <a:r>
              <a:rPr lang="en-GB" sz="1000" b="1" i="1" dirty="0"/>
              <a:t>Personality and Individual Differences</a:t>
            </a:r>
            <a:r>
              <a:rPr lang="en-GB" sz="1000" b="1" dirty="0"/>
              <a:t>, 39, 1029-</a:t>
            </a:r>
            <a:endParaRPr lang="en-US" sz="1000" b="1" dirty="0"/>
          </a:p>
          <a:p>
            <a:pPr lvl="0"/>
            <a:r>
              <a:rPr lang="en-GB" sz="1000" b="1" dirty="0"/>
              <a:t>Puglia, M., Stough, C., Carter, J. &amp; Joseph, M. (2005). The emotional intelligence of adult sex offenders: ability based EI assessment. </a:t>
            </a:r>
            <a:r>
              <a:rPr lang="en-GB" sz="1000" b="1" i="1" dirty="0"/>
              <a:t>Journal of Sexual Aggression</a:t>
            </a:r>
            <a:r>
              <a:rPr lang="en-GB" sz="1000" b="1" dirty="0"/>
              <a:t>, 11, 249-</a:t>
            </a:r>
            <a:endParaRPr lang="en-US" sz="1000" b="1" dirty="0"/>
          </a:p>
          <a:p>
            <a:pPr lvl="0"/>
            <a:r>
              <a:rPr lang="en-GB" sz="1000" b="1" dirty="0"/>
              <a:t>Wood, A., </a:t>
            </a:r>
            <a:r>
              <a:rPr lang="en-GB" sz="1000" b="1" dirty="0" err="1"/>
              <a:t>Loughran</a:t>
            </a:r>
            <a:r>
              <a:rPr lang="en-GB" sz="1000" b="1" dirty="0"/>
              <a:t>, S., &amp; </a:t>
            </a:r>
            <a:r>
              <a:rPr lang="en-GB" sz="1000" b="1" i="1" dirty="0"/>
              <a:t>Stough,</a:t>
            </a:r>
            <a:r>
              <a:rPr lang="en-GB" sz="1000" b="1" dirty="0"/>
              <a:t> C. (2006). </a:t>
            </a:r>
            <a:r>
              <a:rPr lang="en-GB" sz="1000" b="1" u="sng" dirty="0">
                <a:hlinkClick r:id="rId3" tooltip="Does evening exposure to mobile phone radiation affect subsequent melatonin production?"/>
              </a:rPr>
              <a:t>Does evening exposure to mobile phone radiation affect subsequent melatonin production?</a:t>
            </a:r>
            <a:r>
              <a:rPr lang="en-GB" sz="1000" b="1" dirty="0"/>
              <a:t>  . </a:t>
            </a:r>
            <a:r>
              <a:rPr lang="en-GB" sz="1000" b="1" i="1" dirty="0"/>
              <a:t>International Journal of Radiation Biology</a:t>
            </a:r>
            <a:r>
              <a:rPr lang="en-GB" sz="1000" b="1" dirty="0"/>
              <a:t>, 82 Issue 2, p69-76</a:t>
            </a:r>
            <a:endParaRPr lang="en-US" sz="1000" b="1" dirty="0"/>
          </a:p>
          <a:p>
            <a:pPr lvl="0"/>
            <a:r>
              <a:rPr lang="en-GB" sz="1000" b="1" u="sng" dirty="0" err="1">
                <a:hlinkClick r:id="rId4"/>
              </a:rPr>
              <a:t>Keetley</a:t>
            </a:r>
            <a:r>
              <a:rPr lang="en-GB" sz="1000" b="1" u="sng" dirty="0">
                <a:hlinkClick r:id="rId4"/>
              </a:rPr>
              <a:t> V., Wood A.W., </a:t>
            </a:r>
            <a:r>
              <a:rPr lang="en-GB" sz="1000" b="1" u="sng" dirty="0" err="1">
                <a:hlinkClick r:id="rId4"/>
              </a:rPr>
              <a:t>Spong</a:t>
            </a:r>
            <a:r>
              <a:rPr lang="en-GB" sz="1000" b="1" u="sng" dirty="0">
                <a:hlinkClick r:id="rId4"/>
              </a:rPr>
              <a:t>, J., &amp; Stough, C.</a:t>
            </a:r>
            <a:r>
              <a:rPr lang="en-GB" sz="1000" b="1" dirty="0"/>
              <a:t> (2006). Neuropsychological </a:t>
            </a:r>
            <a:r>
              <a:rPr lang="en-GB" sz="1000" b="1" dirty="0" err="1"/>
              <a:t>sequelae</a:t>
            </a:r>
            <a:r>
              <a:rPr lang="en-GB" sz="1000" b="1" dirty="0"/>
              <a:t> of digital mobile phone exposure in humans. </a:t>
            </a:r>
            <a:r>
              <a:rPr lang="en-GB" sz="1000" b="1" i="1" dirty="0" err="1"/>
              <a:t>Neuropsychologia</a:t>
            </a:r>
            <a:r>
              <a:rPr lang="en-GB" sz="1000" b="1" i="1" dirty="0"/>
              <a:t>.</a:t>
            </a:r>
            <a:r>
              <a:rPr lang="en-GB" sz="1000" b="1" dirty="0"/>
              <a:t>, 44(10):1843-8</a:t>
            </a:r>
            <a:r>
              <a:rPr lang="en-GB" sz="1000" b="1" dirty="0" smtClean="0"/>
              <a:t>.</a:t>
            </a:r>
            <a:endParaRPr lang="en-US" sz="1000" b="1" dirty="0"/>
          </a:p>
        </p:txBody>
      </p:sp>
      <p:pic>
        <p:nvPicPr>
          <p:cNvPr id="10242" name="Picture 2" descr="C:\Users\bhargavi-k\Desktop\AI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5447" y="152401"/>
            <a:ext cx="8305800" cy="761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6935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7847" y="990600"/>
            <a:ext cx="8001000" cy="609599"/>
          </a:xfrm>
        </p:spPr>
        <p:txBody>
          <a:bodyPr>
            <a:normAutofit/>
          </a:bodyPr>
          <a:lstStyle/>
          <a:p>
            <a:pPr algn="ctr"/>
            <a:r>
              <a:rPr lang="en-US" sz="2800" b="1" dirty="0" smtClean="0">
                <a:solidFill>
                  <a:schemeClr val="tx1"/>
                </a:solidFill>
                <a:effectLst/>
              </a:rPr>
              <a:t>Publications </a:t>
            </a:r>
            <a:r>
              <a:rPr lang="en-US" sz="2800" b="1" dirty="0" err="1">
                <a:solidFill>
                  <a:schemeClr val="tx1"/>
                </a:solidFill>
              </a:rPr>
              <a:t>cont</a:t>
            </a:r>
            <a:r>
              <a:rPr lang="en-US" sz="2800" b="1" dirty="0">
                <a:solidFill>
                  <a:schemeClr val="tx1"/>
                </a:solidFill>
              </a:rPr>
              <a:t>…</a:t>
            </a:r>
          </a:p>
        </p:txBody>
      </p:sp>
      <p:sp>
        <p:nvSpPr>
          <p:cNvPr id="3" name="Content Placeholder 2"/>
          <p:cNvSpPr>
            <a:spLocks noGrp="1"/>
          </p:cNvSpPr>
          <p:nvPr>
            <p:ph idx="1"/>
          </p:nvPr>
        </p:nvSpPr>
        <p:spPr>
          <a:xfrm>
            <a:off x="415447" y="1447800"/>
            <a:ext cx="8458200" cy="5181600"/>
          </a:xfrm>
        </p:spPr>
        <p:txBody>
          <a:bodyPr>
            <a:noAutofit/>
          </a:bodyPr>
          <a:lstStyle/>
          <a:p>
            <a:pPr lvl="0"/>
            <a:endParaRPr lang="en-GB" sz="1000" u="sng" dirty="0" smtClean="0">
              <a:hlinkClick r:id="rId2"/>
            </a:endParaRPr>
          </a:p>
          <a:p>
            <a:pPr lvl="0"/>
            <a:r>
              <a:rPr lang="en-GB" sz="1000" u="sng" dirty="0" smtClean="0">
                <a:hlinkClick r:id="rId2"/>
              </a:rPr>
              <a:t>Hamblin</a:t>
            </a:r>
            <a:r>
              <a:rPr lang="en-GB" sz="1000" u="sng" dirty="0">
                <a:hlinkClick r:id="rId2"/>
              </a:rPr>
              <a:t>, D. L., Croft, R.J., Wood, A.W., &amp; </a:t>
            </a:r>
            <a:r>
              <a:rPr lang="en-GB" sz="1000" b="1" u="sng" dirty="0">
                <a:hlinkClick r:id="rId2"/>
              </a:rPr>
              <a:t>Stough, C</a:t>
            </a:r>
            <a:r>
              <a:rPr lang="en-GB" sz="1000" u="sng" dirty="0">
                <a:hlinkClick r:id="rId2"/>
              </a:rPr>
              <a:t>., &amp; </a:t>
            </a:r>
            <a:r>
              <a:rPr lang="en-GB" sz="1000" u="sng" dirty="0" err="1">
                <a:hlinkClick r:id="rId2"/>
              </a:rPr>
              <a:t>Spong</a:t>
            </a:r>
            <a:r>
              <a:rPr lang="en-GB" sz="1000" u="sng" dirty="0">
                <a:hlinkClick r:id="rId2"/>
              </a:rPr>
              <a:t>, J.</a:t>
            </a:r>
            <a:r>
              <a:rPr lang="en-GB" sz="1000" dirty="0"/>
              <a:t> (2006). The sensitivity of human event-related potentials and reaction time to mobile phone emitted electromagnetic fields. </a:t>
            </a:r>
            <a:r>
              <a:rPr lang="en-GB" sz="1000" i="1" dirty="0" err="1"/>
              <a:t>Bioelectromagnetics</a:t>
            </a:r>
            <a:r>
              <a:rPr lang="en-GB" sz="1000" dirty="0"/>
              <a:t>, </a:t>
            </a:r>
            <a:r>
              <a:rPr lang="en-GB" sz="1000" b="1" dirty="0"/>
              <a:t>27(4)</a:t>
            </a:r>
            <a:r>
              <a:rPr lang="en-GB" sz="1000" dirty="0"/>
              <a:t>, 265-73.</a:t>
            </a:r>
            <a:endParaRPr lang="en-US" sz="1000" dirty="0"/>
          </a:p>
          <a:p>
            <a:pPr lvl="0"/>
            <a:r>
              <a:rPr lang="en-GB" sz="1000" u="sng" dirty="0">
                <a:hlinkClick r:id="rId3"/>
              </a:rPr>
              <a:t>Silber, B.Y., Croft, R.J., </a:t>
            </a:r>
            <a:r>
              <a:rPr lang="en-GB" sz="1000" u="sng" dirty="0" err="1">
                <a:hlinkClick r:id="rId3"/>
              </a:rPr>
              <a:t>Papafotiou</a:t>
            </a:r>
            <a:r>
              <a:rPr lang="en-GB" sz="1000" u="sng" dirty="0">
                <a:hlinkClick r:id="rId3"/>
              </a:rPr>
              <a:t>, K., &amp; </a:t>
            </a:r>
            <a:r>
              <a:rPr lang="en-GB" sz="1000" b="1" u="sng" dirty="0">
                <a:hlinkClick r:id="rId3"/>
              </a:rPr>
              <a:t>Stough C</a:t>
            </a:r>
            <a:r>
              <a:rPr lang="en-GB" sz="1000" u="sng" dirty="0">
                <a:hlinkClick r:id="rId3"/>
              </a:rPr>
              <a:t>.</a:t>
            </a:r>
            <a:r>
              <a:rPr lang="en-GB" sz="1000" dirty="0"/>
              <a:t> (2006). The acute effects of d-amphetamine and methamphetamine on attention and psychomotor performance.</a:t>
            </a:r>
            <a:br>
              <a:rPr lang="en-GB" sz="1000" dirty="0"/>
            </a:br>
            <a:r>
              <a:rPr lang="en-GB" sz="1000" i="1" dirty="0"/>
              <a:t>Psychopharmacology</a:t>
            </a:r>
            <a:r>
              <a:rPr lang="en-GB" sz="1000" dirty="0"/>
              <a:t>, </a:t>
            </a:r>
            <a:r>
              <a:rPr lang="en-GB" sz="1000" b="1" dirty="0"/>
              <a:t>187(2), </a:t>
            </a:r>
            <a:r>
              <a:rPr lang="en-GB" sz="1000" dirty="0"/>
              <a:t>154-69.</a:t>
            </a:r>
            <a:endParaRPr lang="en-US" sz="1000" dirty="0"/>
          </a:p>
          <a:p>
            <a:pPr lvl="0"/>
            <a:r>
              <a:rPr lang="en-GB" sz="1000" dirty="0"/>
              <a:t>*Downey, L., </a:t>
            </a:r>
            <a:r>
              <a:rPr lang="en-GB" sz="1000" dirty="0" err="1"/>
              <a:t>Papageorgiou</a:t>
            </a:r>
            <a:r>
              <a:rPr lang="en-GB" sz="1000" dirty="0"/>
              <a:t>, V., &amp; </a:t>
            </a:r>
            <a:r>
              <a:rPr lang="en-GB" sz="1000" b="1" dirty="0"/>
              <a:t>Stough, C.</a:t>
            </a:r>
            <a:r>
              <a:rPr lang="en-GB" sz="1000" dirty="0"/>
              <a:t> (2006).</a:t>
            </a:r>
            <a:r>
              <a:rPr lang="en-GB" sz="1000" u="sng" dirty="0"/>
              <a:t> </a:t>
            </a:r>
            <a:r>
              <a:rPr lang="en-GB" sz="1000" u="sng" dirty="0">
                <a:hlinkClick r:id="rId4" tooltip="Examining the relationship between leadership, emotional intelligence and intuition in senior female managers."/>
              </a:rPr>
              <a:t>Examining the relationship between leadership, emotional intelligence and intuition in senior female managers.</a:t>
            </a:r>
            <a:r>
              <a:rPr lang="en-GB" sz="1000" dirty="0"/>
              <a:t> </a:t>
            </a:r>
            <a:r>
              <a:rPr lang="en-GB" sz="1000" i="1" dirty="0"/>
              <a:t>Leadership &amp; Organization Development Journal</a:t>
            </a:r>
            <a:r>
              <a:rPr lang="en-GB" sz="1000" dirty="0"/>
              <a:t>, </a:t>
            </a:r>
            <a:r>
              <a:rPr lang="en-GB" sz="1000" b="1" dirty="0"/>
              <a:t>27(4)</a:t>
            </a:r>
            <a:r>
              <a:rPr lang="en-GB" sz="1000" dirty="0"/>
              <a:t>, 250-264</a:t>
            </a:r>
            <a:endParaRPr lang="en-US" sz="1000" dirty="0"/>
          </a:p>
          <a:p>
            <a:pPr lvl="0"/>
            <a:r>
              <a:rPr lang="en-GB" sz="1000" u="sng" dirty="0" err="1">
                <a:hlinkClick r:id="rId5"/>
              </a:rPr>
              <a:t>Tsourtos</a:t>
            </a:r>
            <a:r>
              <a:rPr lang="en-GB" sz="1000" u="sng" dirty="0">
                <a:hlinkClick r:id="rId5"/>
              </a:rPr>
              <a:t>, G., </a:t>
            </a:r>
            <a:r>
              <a:rPr lang="en-GB" sz="1000" u="sng" dirty="0" err="1">
                <a:hlinkClick r:id="rId5"/>
              </a:rPr>
              <a:t>Spong</a:t>
            </a:r>
            <a:r>
              <a:rPr lang="en-GB" sz="1000" u="sng" dirty="0">
                <a:hlinkClick r:id="rId5"/>
              </a:rPr>
              <a:t>, J., &amp; </a:t>
            </a:r>
            <a:r>
              <a:rPr lang="en-GB" sz="1000" b="1" u="sng" dirty="0">
                <a:hlinkClick r:id="rId5"/>
              </a:rPr>
              <a:t>Stough C</a:t>
            </a:r>
            <a:r>
              <a:rPr lang="en-GB" sz="1000" u="sng" dirty="0">
                <a:hlinkClick r:id="rId5"/>
              </a:rPr>
              <a:t>.</a:t>
            </a:r>
            <a:r>
              <a:rPr lang="en-GB" sz="1000" dirty="0"/>
              <a:t> (2007). The effects of electro-convulsive therapy on the speed of information processing in major </a:t>
            </a:r>
            <a:r>
              <a:rPr lang="en-GB" sz="1000" dirty="0" err="1"/>
              <a:t>depression.Journal</a:t>
            </a:r>
            <a:r>
              <a:rPr lang="en-GB" sz="1000" dirty="0"/>
              <a:t> of  Affective Disorders, 103, 263-266.</a:t>
            </a:r>
            <a:endParaRPr lang="en-US" sz="1000" dirty="0"/>
          </a:p>
          <a:p>
            <a:pPr lvl="0"/>
            <a:r>
              <a:rPr lang="en-GB" sz="1000" dirty="0"/>
              <a:t>Ryan, J., Croft, K., </a:t>
            </a:r>
            <a:r>
              <a:rPr lang="en-GB" sz="1000" dirty="0" err="1"/>
              <a:t>Wesnes</a:t>
            </a:r>
            <a:r>
              <a:rPr lang="en-GB" sz="1000" dirty="0"/>
              <a:t>, K. &amp; </a:t>
            </a:r>
            <a:r>
              <a:rPr lang="en-GB" sz="1000" b="1" dirty="0"/>
              <a:t>Stough, C. </a:t>
            </a:r>
            <a:r>
              <a:rPr lang="en-GB" sz="1000" dirty="0"/>
              <a:t>(2008). An Examination of the effects of the Antioxidant </a:t>
            </a:r>
            <a:r>
              <a:rPr lang="en-GB" sz="1000" dirty="0" err="1"/>
              <a:t>Pycnogenol</a:t>
            </a:r>
            <a:r>
              <a:rPr lang="en-GB" sz="1000" baseline="30000" dirty="0">
                <a:sym typeface="Symbol"/>
              </a:rPr>
              <a:t></a:t>
            </a:r>
            <a:r>
              <a:rPr lang="en-GB" sz="1000" dirty="0"/>
              <a:t> on Cognitive Performance, Serum Lipid Profile, </a:t>
            </a:r>
            <a:r>
              <a:rPr lang="en-GB" sz="1000" dirty="0" err="1"/>
              <a:t>Endocrinological</a:t>
            </a:r>
            <a:r>
              <a:rPr lang="en-GB" sz="1000" dirty="0"/>
              <a:t> and Oxidative Stress biomarkers in an Elderly Population. </a:t>
            </a:r>
            <a:r>
              <a:rPr lang="en-GB" sz="1000" i="1" dirty="0"/>
              <a:t> Journal of </a:t>
            </a:r>
            <a:r>
              <a:rPr lang="en-GB" sz="1000" i="1" dirty="0" err="1"/>
              <a:t>Pschopharmacology</a:t>
            </a:r>
            <a:r>
              <a:rPr lang="en-GB" sz="1000" i="1" dirty="0"/>
              <a:t>, </a:t>
            </a:r>
            <a:r>
              <a:rPr lang="en-GB" sz="1000" dirty="0"/>
              <a:t>22 (5), 553-562</a:t>
            </a:r>
            <a:endParaRPr lang="en-US" sz="1000" dirty="0"/>
          </a:p>
          <a:p>
            <a:pPr lvl="0"/>
            <a:r>
              <a:rPr lang="en-GB" sz="1000" dirty="0" err="1"/>
              <a:t>Luebbers</a:t>
            </a:r>
            <a:r>
              <a:rPr lang="en-GB" sz="1000" dirty="0"/>
              <a:t>, S., Downey, L. A., &amp; </a:t>
            </a:r>
            <a:r>
              <a:rPr lang="en-GB" sz="1000" b="1" dirty="0"/>
              <a:t>Stough</a:t>
            </a:r>
            <a:r>
              <a:rPr lang="en-GB" sz="1000" dirty="0"/>
              <a:t>, C. (2007, April). </a:t>
            </a:r>
            <a:r>
              <a:rPr lang="en-GB" sz="1000" u="sng" dirty="0">
                <a:hlinkClick r:id="rId6" tooltip="The development of an adolescent measure of EI."/>
              </a:rPr>
              <a:t>The development of an adolescent measure of EI.</a:t>
            </a:r>
            <a:r>
              <a:rPr lang="en-GB" sz="1000" dirty="0"/>
              <a:t> Personality and Individual Differences, 42(6), 999-1009.</a:t>
            </a:r>
            <a:endParaRPr lang="en-US" sz="1000" dirty="0"/>
          </a:p>
          <a:p>
            <a:pPr lvl="0"/>
            <a:r>
              <a:rPr lang="en-GB" sz="1000" dirty="0" err="1"/>
              <a:t>Gignac</a:t>
            </a:r>
            <a:r>
              <a:rPr lang="en-GB" sz="1000" dirty="0"/>
              <a:t>, G., Palmer, B., &amp; </a:t>
            </a:r>
            <a:r>
              <a:rPr lang="en-GB" sz="1000" b="1" dirty="0"/>
              <a:t>Stough, C.</a:t>
            </a:r>
            <a:r>
              <a:rPr lang="en-GB" sz="1000" dirty="0"/>
              <a:t> (2007).A confirmatory factor analytic investigation of the TAS-20 :Corroboration of a five factor model and suggestions for improvement. </a:t>
            </a:r>
            <a:r>
              <a:rPr lang="en-GB" sz="1000" i="1" dirty="0"/>
              <a:t>Journal of Personality Assessment, </a:t>
            </a:r>
            <a:r>
              <a:rPr lang="en-GB" sz="1000" dirty="0"/>
              <a:t>89 (3), 247-257</a:t>
            </a:r>
            <a:endParaRPr lang="en-US" sz="1000" dirty="0"/>
          </a:p>
          <a:p>
            <a:pPr lvl="0"/>
            <a:r>
              <a:rPr lang="en-GB" sz="1000" dirty="0" err="1">
                <a:hlinkClick r:id="rId7" tooltip="Search for all articles by this author"/>
              </a:rPr>
              <a:t>Gignac</a:t>
            </a:r>
            <a:r>
              <a:rPr lang="en-GB" sz="1000" dirty="0">
                <a:hlinkClick r:id="rId7" tooltip="Search for all articles by this author"/>
              </a:rPr>
              <a:t>, G.E.</a:t>
            </a:r>
            <a:r>
              <a:rPr lang="en-GB" sz="1000" dirty="0"/>
              <a:t>, </a:t>
            </a:r>
            <a:r>
              <a:rPr lang="en-GB" sz="1000" dirty="0">
                <a:hlinkClick r:id="rId8" tooltip="Search for all articles by this author"/>
              </a:rPr>
              <a:t>Palmer, B.</a:t>
            </a:r>
            <a:r>
              <a:rPr lang="en-GB" sz="1000" dirty="0"/>
              <a:t>, </a:t>
            </a:r>
            <a:r>
              <a:rPr lang="en-GB" sz="1000" dirty="0">
                <a:hlinkClick r:id="rId9" tooltip="Search for all articles by this author"/>
              </a:rPr>
              <a:t>Bates, T.</a:t>
            </a:r>
            <a:r>
              <a:rPr lang="en-GB" sz="1000" dirty="0"/>
              <a:t>, &amp; </a:t>
            </a:r>
            <a:r>
              <a:rPr lang="en-GB" sz="1000" b="1" dirty="0">
                <a:hlinkClick r:id="rId10" tooltip="Search for all articles by this author"/>
              </a:rPr>
              <a:t>Stough, C.</a:t>
            </a:r>
            <a:r>
              <a:rPr lang="en-GB" sz="1000" dirty="0"/>
              <a:t> (2006)</a:t>
            </a:r>
            <a:r>
              <a:rPr lang="en-GB" sz="1000" b="1" dirty="0"/>
              <a:t> Differences in confirmatory factor analysis model close-fit index estimates obtained from AMOS 4.0 and AMOS 5.0 via full information maximum likelihood-no imputation: Corrections and extension to Palmer et al. (2003). </a:t>
            </a:r>
            <a:r>
              <a:rPr lang="en-GB" sz="1000" b="1" i="1" dirty="0"/>
              <a:t>Australian Journal of Psychology</a:t>
            </a:r>
            <a:r>
              <a:rPr lang="en-GB" sz="1000" b="1" dirty="0"/>
              <a:t>, 58 (3), 144-150.  </a:t>
            </a:r>
            <a:endParaRPr lang="en-US" sz="1000" dirty="0"/>
          </a:p>
          <a:p>
            <a:pPr lvl="0"/>
            <a:r>
              <a:rPr lang="en-GB" sz="1000" dirty="0"/>
              <a:t>Hansen, K., Gardner, L. &amp; </a:t>
            </a:r>
            <a:r>
              <a:rPr lang="en-GB" sz="1000" b="1" dirty="0"/>
              <a:t>Stough, C.</a:t>
            </a:r>
            <a:r>
              <a:rPr lang="en-GB" sz="1000" dirty="0"/>
              <a:t> (2007). Improving occupational stress through emotional intelligence development. </a:t>
            </a:r>
            <a:r>
              <a:rPr lang="en-GB" sz="1000" i="1" dirty="0"/>
              <a:t>Organizations and People, </a:t>
            </a:r>
            <a:r>
              <a:rPr lang="en-GB" sz="1000" b="1" dirty="0"/>
              <a:t>14 (2</a:t>
            </a:r>
            <a:r>
              <a:rPr lang="en-GB" sz="1000" i="1" dirty="0"/>
              <a:t>) 70-75.</a:t>
            </a:r>
            <a:endParaRPr lang="en-US" sz="1000" dirty="0"/>
          </a:p>
          <a:p>
            <a:pPr lvl="0"/>
            <a:r>
              <a:rPr lang="en-GB" sz="1000" dirty="0" err="1"/>
              <a:t>Downey,L</a:t>
            </a:r>
            <a:r>
              <a:rPr lang="en-GB" sz="1000" dirty="0"/>
              <a:t>. A, Godfrey, J., Hansen, K. &amp; </a:t>
            </a:r>
            <a:r>
              <a:rPr lang="en-GB" sz="1000" b="1" dirty="0"/>
              <a:t>Stough, C</a:t>
            </a:r>
            <a:r>
              <a:rPr lang="en-GB" sz="1000" dirty="0"/>
              <a:t>. (2006). The Impact of Social Desirability and Expectation of Feedback on Emotional Intelligence in the Workplace. </a:t>
            </a:r>
            <a:r>
              <a:rPr lang="en-GB" sz="1000" i="1" dirty="0"/>
              <a:t>E-Journal of Applied Psychology</a:t>
            </a:r>
            <a:r>
              <a:rPr lang="en-GB" sz="1000" dirty="0"/>
              <a:t>, </a:t>
            </a:r>
            <a:r>
              <a:rPr lang="en-GB" sz="1000" b="1" dirty="0"/>
              <a:t>2 (2)</a:t>
            </a:r>
            <a:r>
              <a:rPr lang="en-GB" sz="1000" dirty="0"/>
              <a:t>, 12-18</a:t>
            </a:r>
            <a:endParaRPr lang="en-US" sz="1000" dirty="0"/>
          </a:p>
          <a:p>
            <a:pPr lvl="0"/>
            <a:r>
              <a:rPr lang="en-GB" sz="1000" dirty="0"/>
              <a:t>Downey, L. A., Godfrey, J., Hansen, K., &amp; </a:t>
            </a:r>
            <a:r>
              <a:rPr lang="en-GB" sz="1000" b="1" dirty="0"/>
              <a:t>Stough, C</a:t>
            </a:r>
            <a:r>
              <a:rPr lang="en-GB" sz="1000" dirty="0"/>
              <a:t>. (2006)</a:t>
            </a:r>
            <a:r>
              <a:rPr lang="en-GB" sz="1000" i="1" dirty="0"/>
              <a:t>. </a:t>
            </a:r>
            <a:r>
              <a:rPr lang="en-GB" sz="1000" dirty="0"/>
              <a:t>The Impact of Social Desirability and Expectation of Feedback on Emotional Intelligence in the Workplace </a:t>
            </a:r>
            <a:r>
              <a:rPr lang="en-US" sz="1000" i="1" dirty="0"/>
              <a:t>Electronic Journal of Applied Psychology</a:t>
            </a:r>
            <a:endParaRPr lang="en-US" sz="1000" dirty="0"/>
          </a:p>
          <a:p>
            <a:pPr lvl="0"/>
            <a:r>
              <a:rPr lang="en-US" sz="1000" dirty="0" err="1"/>
              <a:t>Ranjendran</a:t>
            </a:r>
            <a:r>
              <a:rPr lang="en-US" sz="1000" dirty="0"/>
              <a:t>, D., Downey, L. &amp; </a:t>
            </a:r>
            <a:r>
              <a:rPr lang="en-US" sz="1000" b="1" dirty="0"/>
              <a:t>Stough, C</a:t>
            </a:r>
            <a:r>
              <a:rPr lang="en-US" sz="1000" dirty="0"/>
              <a:t>. (2007). Assessing Emotional Intelligence in the Indian workplace. </a:t>
            </a:r>
            <a:r>
              <a:rPr lang="en-US" sz="1000" i="1" dirty="0"/>
              <a:t>Electronic Journal of Applied Psychology </a:t>
            </a:r>
            <a:r>
              <a:rPr lang="en-US" sz="1000" b="1" dirty="0"/>
              <a:t>3(2)</a:t>
            </a:r>
            <a:r>
              <a:rPr lang="en-US" sz="1000" dirty="0"/>
              <a:t>: 55 – 59. </a:t>
            </a:r>
          </a:p>
          <a:p>
            <a:pPr lvl="0"/>
            <a:endParaRPr lang="en-US" sz="1000" b="1" dirty="0"/>
          </a:p>
        </p:txBody>
      </p:sp>
      <p:pic>
        <p:nvPicPr>
          <p:cNvPr id="10242" name="Picture 2" descr="C:\Users\bhargavi-k\Desktop\AIM.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15447" y="152401"/>
            <a:ext cx="8305800" cy="8381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501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100" y="1514475"/>
            <a:ext cx="7467600" cy="685800"/>
          </a:xfrm>
        </p:spPr>
        <p:txBody>
          <a:bodyPr>
            <a:normAutofit fontScale="90000"/>
          </a:bodyPr>
          <a:lstStyle/>
          <a:p>
            <a:pPr algn="ctr"/>
            <a:r>
              <a:rPr lang="en-GB" b="1" i="1" cap="small" dirty="0">
                <a:solidFill>
                  <a:schemeClr val="tx1"/>
                </a:solidFill>
              </a:rPr>
              <a:t>Research Grants</a:t>
            </a:r>
            <a:endParaRPr lang="en-US" b="1" dirty="0">
              <a:solidFill>
                <a:schemeClr val="tx1"/>
              </a:solidFill>
            </a:endParaRPr>
          </a:p>
        </p:txBody>
      </p:sp>
      <p:sp>
        <p:nvSpPr>
          <p:cNvPr id="3" name="Content Placeholder 2"/>
          <p:cNvSpPr>
            <a:spLocks noGrp="1"/>
          </p:cNvSpPr>
          <p:nvPr>
            <p:ph idx="1"/>
          </p:nvPr>
        </p:nvSpPr>
        <p:spPr>
          <a:xfrm>
            <a:off x="457200" y="2286000"/>
            <a:ext cx="8229600" cy="4191000"/>
          </a:xfrm>
        </p:spPr>
        <p:txBody>
          <a:bodyPr>
            <a:normAutofit fontScale="77500" lnSpcReduction="20000"/>
          </a:bodyPr>
          <a:lstStyle/>
          <a:p>
            <a:r>
              <a:rPr lang="en-GB" sz="2000" dirty="0"/>
              <a:t>1999. 	</a:t>
            </a:r>
            <a:r>
              <a:rPr lang="en-GB" sz="2000" b="1" dirty="0"/>
              <a:t>ARC Discovery.</a:t>
            </a:r>
            <a:r>
              <a:rPr lang="en-GB" sz="2000" dirty="0"/>
              <a:t> Nicholls, M. E. R. &amp; </a:t>
            </a:r>
            <a:r>
              <a:rPr lang="en-GB" sz="2000" b="1" dirty="0"/>
              <a:t>Stough, C.</a:t>
            </a:r>
            <a:r>
              <a:rPr lang="en-GB" sz="2000" dirty="0"/>
              <a:t> A model of the temporal processing capacities of the cerebral hemispheres $95 000 for 1999-2001. Australian Research </a:t>
            </a:r>
            <a:r>
              <a:rPr lang="en-GB" sz="2000" dirty="0" smtClean="0"/>
              <a:t>Council</a:t>
            </a:r>
            <a:r>
              <a:rPr lang="en-GB" sz="2000" dirty="0"/>
              <a:t> </a:t>
            </a:r>
            <a:endParaRPr lang="en-US" sz="2000" dirty="0"/>
          </a:p>
          <a:p>
            <a:r>
              <a:rPr lang="en-GB" sz="2000" dirty="0"/>
              <a:t>1999. 	</a:t>
            </a:r>
            <a:r>
              <a:rPr lang="en-GB" sz="2000" b="1" dirty="0"/>
              <a:t>ARC Linkage</a:t>
            </a:r>
            <a:r>
              <a:rPr lang="en-GB" sz="2000" dirty="0"/>
              <a:t>. </a:t>
            </a:r>
            <a:r>
              <a:rPr lang="en-GB" sz="2000" dirty="0" err="1"/>
              <a:t>Winefield</a:t>
            </a:r>
            <a:r>
              <a:rPr lang="en-GB" sz="2000" dirty="0"/>
              <a:t>, A.H., </a:t>
            </a:r>
            <a:r>
              <a:rPr lang="en-GB" sz="2000" dirty="0" err="1"/>
              <a:t>Dua</a:t>
            </a:r>
            <a:r>
              <a:rPr lang="en-GB" sz="2000" dirty="0"/>
              <a:t>, J., &amp; </a:t>
            </a:r>
            <a:r>
              <a:rPr lang="en-GB" sz="2000" b="1" dirty="0"/>
              <a:t>Stough, C</a:t>
            </a:r>
            <a:r>
              <a:rPr lang="en-GB" sz="2000" dirty="0"/>
              <a:t>. A longitudinal study of occupational stress in Australian university staff. $224, 000 for 1999-2001. Australian Research Council  </a:t>
            </a:r>
            <a:endParaRPr lang="en-US" sz="2000" dirty="0"/>
          </a:p>
          <a:p>
            <a:r>
              <a:rPr lang="en-GB" sz="2000" dirty="0"/>
              <a:t>1999.</a:t>
            </a:r>
            <a:r>
              <a:rPr lang="en-GB" sz="2000" b="1" dirty="0"/>
              <a:t> 	NHMRC Stough, C.</a:t>
            </a:r>
            <a:r>
              <a:rPr lang="en-GB" sz="2000" dirty="0"/>
              <a:t>, Armstrong, S., &amp; Wood, A. "Neuropsychological </a:t>
            </a:r>
            <a:r>
              <a:rPr lang="en-GB" sz="2000" dirty="0" err="1"/>
              <a:t>Sequelae</a:t>
            </a:r>
            <a:r>
              <a:rPr lang="en-GB" sz="2000" dirty="0"/>
              <a:t> of mobile phones" $73 000 for 1999-2000 National Health and Medical Research Council (NHMRC)  </a:t>
            </a:r>
            <a:endParaRPr lang="en-US" sz="2000" dirty="0"/>
          </a:p>
          <a:p>
            <a:r>
              <a:rPr lang="en-GB" sz="2000" dirty="0"/>
              <a:t>2001. 	</a:t>
            </a:r>
            <a:r>
              <a:rPr lang="en-GB" sz="2000" b="1" dirty="0"/>
              <a:t>ARC DISCOVERY</a:t>
            </a:r>
            <a:r>
              <a:rPr lang="en-GB" sz="2000" dirty="0"/>
              <a:t> </a:t>
            </a:r>
            <a:r>
              <a:rPr lang="en-GB" sz="2000" b="1" dirty="0"/>
              <a:t>Stough, C</a:t>
            </a:r>
            <a:r>
              <a:rPr lang="en-GB" sz="2000" dirty="0"/>
              <a:t>. &amp; Nathan, P.J. The role of the cholinergic system and the neurotransmitter Acetylcholine on Inspection Time. Australian Research Council. $90,000 for 2001-2003. Australian Research </a:t>
            </a:r>
            <a:r>
              <a:rPr lang="en-GB" sz="2000" dirty="0" smtClean="0"/>
              <a:t>Council</a:t>
            </a:r>
            <a:endParaRPr lang="en-US" sz="2000" dirty="0"/>
          </a:p>
          <a:p>
            <a:r>
              <a:rPr lang="en-GB" sz="2000" dirty="0"/>
              <a:t>2001 	</a:t>
            </a:r>
            <a:r>
              <a:rPr lang="en-GB" sz="2000" b="1" dirty="0"/>
              <a:t>NHMRC</a:t>
            </a:r>
            <a:r>
              <a:rPr lang="en-GB" sz="2000" dirty="0"/>
              <a:t>, Wood, A., &amp; </a:t>
            </a:r>
            <a:r>
              <a:rPr lang="en-GB" sz="2000" b="1" dirty="0"/>
              <a:t>Stough, C</a:t>
            </a:r>
            <a:r>
              <a:rPr lang="en-GB" sz="2000" dirty="0"/>
              <a:t>. “Human Physiological responses to exposure to mobile phone-type radiation. $213 570 for 2001-2003. National Health and Medical Research Council (NHMRC</a:t>
            </a:r>
            <a:r>
              <a:rPr lang="en-GB" sz="2000" dirty="0" smtClean="0"/>
              <a:t>)</a:t>
            </a:r>
            <a:endParaRPr lang="en-US" sz="2000" dirty="0"/>
          </a:p>
          <a:p>
            <a:r>
              <a:rPr lang="en-GB" sz="2000" dirty="0"/>
              <a:t>2001	</a:t>
            </a:r>
            <a:r>
              <a:rPr lang="en-GB" sz="2000" b="1" dirty="0"/>
              <a:t>NDLERF</a:t>
            </a:r>
            <a:r>
              <a:rPr lang="en-GB" sz="2000" dirty="0"/>
              <a:t> Large Grant </a:t>
            </a:r>
            <a:r>
              <a:rPr lang="en-GB" sz="2000" b="1" dirty="0"/>
              <a:t>Stough, C.</a:t>
            </a:r>
            <a:r>
              <a:rPr lang="en-GB" sz="2000" dirty="0"/>
              <a:t>, </a:t>
            </a:r>
            <a:r>
              <a:rPr lang="en-GB" sz="2000" dirty="0" err="1"/>
              <a:t>Boorman</a:t>
            </a:r>
            <a:r>
              <a:rPr lang="en-GB" sz="2000" dirty="0"/>
              <a:t>, M., Ogden, E., &amp; Nathan, P.J. “An evaluation of the efficacy of the Standardised Field Sobriety Test for the Detection of Impairment Caused by Alcohol and Marijuana Alone and in Combination”  $401, 500 for 2001-2004. National Drug Law Enforcement Research Fund</a:t>
            </a:r>
            <a:endParaRPr lang="en-US" sz="2000" dirty="0"/>
          </a:p>
          <a:p>
            <a:pPr lvl="0">
              <a:buFont typeface="Wingdings" pitchFamily="2" charset="2"/>
              <a:buChar char="q"/>
            </a:pPr>
            <a:endParaRPr lang="en-US" sz="2000" dirty="0"/>
          </a:p>
        </p:txBody>
      </p:sp>
      <p:pic>
        <p:nvPicPr>
          <p:cNvPr id="13314"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81000"/>
            <a:ext cx="830580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47977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100" y="1514475"/>
            <a:ext cx="7467600" cy="685800"/>
          </a:xfrm>
        </p:spPr>
        <p:txBody>
          <a:bodyPr>
            <a:normAutofit fontScale="90000"/>
          </a:bodyPr>
          <a:lstStyle/>
          <a:p>
            <a:pPr algn="ctr"/>
            <a:r>
              <a:rPr lang="en-GB" b="1" i="1" cap="small" dirty="0">
                <a:solidFill>
                  <a:schemeClr val="tx1"/>
                </a:solidFill>
              </a:rPr>
              <a:t>Research Grants</a:t>
            </a:r>
            <a:endParaRPr lang="en-US" b="1" dirty="0">
              <a:solidFill>
                <a:schemeClr val="tx1"/>
              </a:solidFill>
            </a:endParaRPr>
          </a:p>
        </p:txBody>
      </p:sp>
      <p:sp>
        <p:nvSpPr>
          <p:cNvPr id="3" name="Content Placeholder 2"/>
          <p:cNvSpPr>
            <a:spLocks noGrp="1"/>
          </p:cNvSpPr>
          <p:nvPr>
            <p:ph idx="1"/>
          </p:nvPr>
        </p:nvSpPr>
        <p:spPr>
          <a:xfrm>
            <a:off x="457200" y="2209800"/>
            <a:ext cx="8229600" cy="4267200"/>
          </a:xfrm>
        </p:spPr>
        <p:txBody>
          <a:bodyPr>
            <a:normAutofit fontScale="70000" lnSpcReduction="20000"/>
          </a:bodyPr>
          <a:lstStyle/>
          <a:p>
            <a:endParaRPr lang="en-GB" sz="2000" dirty="0" smtClean="0"/>
          </a:p>
          <a:p>
            <a:r>
              <a:rPr lang="en-GB" sz="2000" dirty="0" smtClean="0"/>
              <a:t>2007 </a:t>
            </a:r>
            <a:r>
              <a:rPr lang="en-GB" sz="2000" dirty="0"/>
              <a:t>	</a:t>
            </a:r>
            <a:r>
              <a:rPr lang="en-GB" sz="2000" b="1" dirty="0"/>
              <a:t>ARC Discovery</a:t>
            </a:r>
            <a:r>
              <a:rPr lang="en-GB" sz="2000" dirty="0"/>
              <a:t> DP0772762 </a:t>
            </a:r>
            <a:r>
              <a:rPr lang="en-GB" sz="2000" b="1" dirty="0"/>
              <a:t>Stough, C</a:t>
            </a:r>
            <a:r>
              <a:rPr lang="en-GB" sz="2000" dirty="0"/>
              <a:t>. &amp; </a:t>
            </a:r>
            <a:r>
              <a:rPr lang="en-GB" sz="2000" dirty="0" err="1"/>
              <a:t>Papafotiou</a:t>
            </a:r>
            <a:r>
              <a:rPr lang="en-GB" sz="2000" dirty="0"/>
              <a:t>, K. Roadside saliva based testing for amphetamine-type stimulants in drivers: An evaluation of the relationship between positive drug tests and driving impairment after the consumption of methamphetamine and MDMA. $430K (2007-2009). Australian Research </a:t>
            </a:r>
            <a:r>
              <a:rPr lang="en-GB" sz="2000" dirty="0" smtClean="0"/>
              <a:t>Council</a:t>
            </a:r>
            <a:endParaRPr lang="en-US" sz="2000" dirty="0"/>
          </a:p>
          <a:p>
            <a:r>
              <a:rPr lang="en-GB" sz="2000" dirty="0"/>
              <a:t>2008. 	</a:t>
            </a:r>
            <a:r>
              <a:rPr lang="en-GB" sz="2000" b="1" dirty="0"/>
              <a:t>ARC Linkage</a:t>
            </a:r>
            <a:r>
              <a:rPr lang="en-GB" sz="2000" dirty="0"/>
              <a:t> LP0882960 </a:t>
            </a:r>
            <a:r>
              <a:rPr lang="en-GB" sz="2000" b="1" dirty="0"/>
              <a:t>Stough, C.</a:t>
            </a:r>
            <a:r>
              <a:rPr lang="en-GB" sz="2000" dirty="0"/>
              <a:t> Does Emotional Intelligence predict final year academic results and student retention in secondary schools? $153K (2008-2010). Australian Research </a:t>
            </a:r>
            <a:r>
              <a:rPr lang="en-GB" sz="2000" dirty="0" smtClean="0"/>
              <a:t>Council</a:t>
            </a:r>
            <a:r>
              <a:rPr lang="en-GB" sz="2000" dirty="0"/>
              <a:t> </a:t>
            </a:r>
            <a:endParaRPr lang="en-US" sz="2000" dirty="0"/>
          </a:p>
          <a:p>
            <a:r>
              <a:rPr lang="en-GB" sz="2000" dirty="0"/>
              <a:t>2008.  	</a:t>
            </a:r>
            <a:r>
              <a:rPr lang="en-GB" sz="2000" b="1" dirty="0"/>
              <a:t>NICM Stough, C.</a:t>
            </a:r>
            <a:r>
              <a:rPr lang="en-GB" sz="2000" dirty="0"/>
              <a:t>, </a:t>
            </a:r>
            <a:r>
              <a:rPr lang="en-GB" sz="2000" dirty="0" err="1"/>
              <a:t>Scholey</a:t>
            </a:r>
            <a:r>
              <a:rPr lang="en-GB" sz="2000" dirty="0"/>
              <a:t>, A., </a:t>
            </a:r>
            <a:r>
              <a:rPr lang="en-GB" sz="2000" dirty="0" err="1"/>
              <a:t>Pipingas</a:t>
            </a:r>
            <a:r>
              <a:rPr lang="en-GB" sz="2000" dirty="0"/>
              <a:t>, A., Johnston, P., </a:t>
            </a:r>
            <a:r>
              <a:rPr lang="en-GB" sz="2000" dirty="0" err="1"/>
              <a:t>Rosenfeldt</a:t>
            </a:r>
            <a:r>
              <a:rPr lang="en-GB" sz="2000" dirty="0"/>
              <a:t>, F., &amp; Croft, K. Centre for the Study of Natural Medicines and </a:t>
            </a:r>
            <a:r>
              <a:rPr lang="en-GB" sz="2000" dirty="0" err="1"/>
              <a:t>Neurocognition</a:t>
            </a:r>
            <a:r>
              <a:rPr lang="en-GB" sz="2000" dirty="0"/>
              <a:t> in Health and Disease. 350K for 2008-2009 National Institute of Complementary Medicine (under the auspices of the National health and Medical Research Council</a:t>
            </a:r>
            <a:r>
              <a:rPr lang="en-GB" sz="2000" dirty="0" smtClean="0"/>
              <a:t>)</a:t>
            </a:r>
            <a:r>
              <a:rPr lang="en-GB" sz="2000" dirty="0"/>
              <a:t> </a:t>
            </a:r>
            <a:endParaRPr lang="en-US" sz="2000" dirty="0"/>
          </a:p>
          <a:p>
            <a:r>
              <a:rPr lang="en-GB" sz="2000" dirty="0"/>
              <a:t>2009 	</a:t>
            </a:r>
            <a:r>
              <a:rPr lang="en-GB" sz="2000" b="1" dirty="0"/>
              <a:t>ARC Linkage</a:t>
            </a:r>
            <a:r>
              <a:rPr lang="en-GB" sz="2000" dirty="0"/>
              <a:t> LP0989878  </a:t>
            </a:r>
            <a:r>
              <a:rPr lang="en-GB" sz="2000" dirty="0" err="1"/>
              <a:t>Langan</a:t>
            </a:r>
            <a:r>
              <a:rPr lang="en-GB" sz="2000" dirty="0"/>
              <a:t> Fox, J.D., Stough, C.K., Cunningham, E. Project Title: Preventing Adverse Events in Hospitals $91K for 2009-2010. Australian Research </a:t>
            </a:r>
            <a:r>
              <a:rPr lang="en-GB" sz="2000" dirty="0" smtClean="0"/>
              <a:t>Council</a:t>
            </a:r>
            <a:r>
              <a:rPr lang="en-GB" sz="2000" dirty="0"/>
              <a:t> </a:t>
            </a:r>
            <a:endParaRPr lang="en-US" sz="2000" dirty="0"/>
          </a:p>
          <a:p>
            <a:r>
              <a:rPr lang="en-GB" sz="2000" dirty="0"/>
              <a:t>2009 	</a:t>
            </a:r>
            <a:r>
              <a:rPr lang="en-GB" sz="2000" b="1" dirty="0"/>
              <a:t>NHMRC</a:t>
            </a:r>
            <a:r>
              <a:rPr lang="en-GB" sz="2000" dirty="0"/>
              <a:t> Project 558102  Myers, S.P., Sinclair, A.J., </a:t>
            </a:r>
            <a:r>
              <a:rPr lang="en-GB" sz="2000" b="1" dirty="0"/>
              <a:t>Stough, C.</a:t>
            </a:r>
            <a:r>
              <a:rPr lang="en-GB" sz="2000" dirty="0"/>
              <a:t>, Meyer, B.J., Leach, D.N., Brooks, L. “Fish oil and work stress trial” $135,225 National Health and Medical Research Council (NHMRC</a:t>
            </a:r>
            <a:r>
              <a:rPr lang="en-GB" sz="2000" dirty="0" smtClean="0"/>
              <a:t>).</a:t>
            </a:r>
            <a:endParaRPr lang="en-US" sz="2000" dirty="0"/>
          </a:p>
          <a:p>
            <a:r>
              <a:rPr lang="en-GB" sz="2000" dirty="0"/>
              <a:t>2010 	</a:t>
            </a:r>
            <a:r>
              <a:rPr lang="en-GB" sz="2000" b="1" dirty="0"/>
              <a:t>ARC Discovery</a:t>
            </a:r>
            <a:r>
              <a:rPr lang="en-GB" sz="2000" dirty="0"/>
              <a:t>. Stough, C., </a:t>
            </a:r>
            <a:r>
              <a:rPr lang="en-GB" sz="2000" dirty="0" err="1"/>
              <a:t>Scholey</a:t>
            </a:r>
            <a:r>
              <a:rPr lang="en-GB" sz="2000" dirty="0"/>
              <a:t>, A., &amp; Croft, K. DP1093825  “Improving Cognitive Functioning in the Elderly”. $290K for 2010-2012. Australian Research </a:t>
            </a:r>
            <a:r>
              <a:rPr lang="en-GB" sz="2000" dirty="0" smtClean="0"/>
              <a:t>Council</a:t>
            </a:r>
          </a:p>
          <a:p>
            <a:r>
              <a:rPr lang="en-GB" sz="2000" dirty="0"/>
              <a:t>2010 	</a:t>
            </a:r>
            <a:r>
              <a:rPr lang="en-GB" sz="2000" b="1" dirty="0"/>
              <a:t>ARC Discovery</a:t>
            </a:r>
            <a:r>
              <a:rPr lang="en-GB" sz="2000" dirty="0"/>
              <a:t>. </a:t>
            </a:r>
            <a:r>
              <a:rPr lang="en-GB" sz="2000" dirty="0" err="1"/>
              <a:t>Scholey</a:t>
            </a:r>
            <a:r>
              <a:rPr lang="en-GB" sz="2000" dirty="0"/>
              <a:t>, A., &amp; Stough, C. DP1093834 “Glucose facilitation of cognitive function: Effects of effort, age and glucose control” $165K for 2010-2012. Australian Research </a:t>
            </a:r>
            <a:r>
              <a:rPr lang="en-GB" sz="2000" dirty="0" smtClean="0"/>
              <a:t>Council</a:t>
            </a:r>
            <a:endParaRPr lang="en-US" sz="2000" dirty="0"/>
          </a:p>
          <a:p>
            <a:pPr marL="68580" lvl="0" indent="0">
              <a:buNone/>
            </a:pPr>
            <a:endParaRPr lang="en-US" sz="2000" dirty="0"/>
          </a:p>
        </p:txBody>
      </p:sp>
      <p:pic>
        <p:nvPicPr>
          <p:cNvPr id="13314"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81000"/>
            <a:ext cx="830580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10945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100" y="1514475"/>
            <a:ext cx="7467600" cy="685800"/>
          </a:xfrm>
        </p:spPr>
        <p:txBody>
          <a:bodyPr>
            <a:normAutofit fontScale="90000"/>
          </a:bodyPr>
          <a:lstStyle/>
          <a:p>
            <a:pPr algn="ctr"/>
            <a:r>
              <a:rPr lang="en-GB" b="1" i="1" cap="small" dirty="0">
                <a:solidFill>
                  <a:schemeClr val="tx1"/>
                </a:solidFill>
              </a:rPr>
              <a:t>Research Grants</a:t>
            </a:r>
            <a:endParaRPr lang="en-US" b="1" dirty="0">
              <a:solidFill>
                <a:schemeClr val="tx1"/>
              </a:solidFill>
            </a:endParaRPr>
          </a:p>
        </p:txBody>
      </p:sp>
      <p:sp>
        <p:nvSpPr>
          <p:cNvPr id="3" name="Content Placeholder 2"/>
          <p:cNvSpPr>
            <a:spLocks noGrp="1"/>
          </p:cNvSpPr>
          <p:nvPr>
            <p:ph idx="1"/>
          </p:nvPr>
        </p:nvSpPr>
        <p:spPr>
          <a:xfrm>
            <a:off x="457200" y="2209800"/>
            <a:ext cx="8229600" cy="4267200"/>
          </a:xfrm>
        </p:spPr>
        <p:txBody>
          <a:bodyPr>
            <a:normAutofit fontScale="92500" lnSpcReduction="10000"/>
          </a:bodyPr>
          <a:lstStyle/>
          <a:p>
            <a:r>
              <a:rPr lang="en-GB" sz="2000" dirty="0"/>
              <a:t>2010 </a:t>
            </a:r>
            <a:r>
              <a:rPr lang="en-GB" sz="2000" dirty="0" smtClean="0"/>
              <a:t> </a:t>
            </a:r>
            <a:r>
              <a:rPr lang="en-GB" sz="2000" b="1" dirty="0" smtClean="0"/>
              <a:t>ARC </a:t>
            </a:r>
            <a:r>
              <a:rPr lang="en-GB" sz="2000" b="1" dirty="0"/>
              <a:t>Linkage</a:t>
            </a:r>
            <a:r>
              <a:rPr lang="en-GB" sz="2000" dirty="0"/>
              <a:t>. LP110100410 Stough, C., </a:t>
            </a:r>
            <a:r>
              <a:rPr lang="en-GB" sz="2000" dirty="0" err="1"/>
              <a:t>Cropley</a:t>
            </a:r>
            <a:r>
              <a:rPr lang="en-GB" sz="2000" dirty="0"/>
              <a:t>, V., </a:t>
            </a:r>
            <a:r>
              <a:rPr lang="en-GB" sz="2000" dirty="0" err="1"/>
              <a:t>Yucel</a:t>
            </a:r>
            <a:r>
              <a:rPr lang="en-GB" sz="2000" dirty="0"/>
              <a:t>, M., </a:t>
            </a:r>
            <a:r>
              <a:rPr lang="en-GB" sz="2000" dirty="0" err="1"/>
              <a:t>Scholey</a:t>
            </a:r>
            <a:r>
              <a:rPr lang="en-GB" sz="2000" dirty="0"/>
              <a:t>, A., &amp; Croft, K. Neuroimaging changes underpinning improvements in cognition in the elderly. $173, 826 for 2011-2012 Australian Research Council</a:t>
            </a:r>
            <a:r>
              <a:rPr lang="en-GB" sz="2000" dirty="0" smtClean="0"/>
              <a:t>.</a:t>
            </a:r>
            <a:endParaRPr lang="en-US" sz="2000" dirty="0"/>
          </a:p>
          <a:p>
            <a:r>
              <a:rPr lang="en-GB" sz="2000" dirty="0"/>
              <a:t>2010. </a:t>
            </a:r>
            <a:r>
              <a:rPr lang="en-GB" sz="2000" b="1" dirty="0" smtClean="0"/>
              <a:t>VDLERF</a:t>
            </a:r>
            <a:r>
              <a:rPr lang="en-GB" sz="2000" dirty="0"/>
              <a:t>. Ogden, E. &amp; Stough, C. Amphetamines and Violence. $</a:t>
            </a:r>
            <a:r>
              <a:rPr lang="en-GB" sz="2000" dirty="0" smtClean="0"/>
              <a:t>170K</a:t>
            </a:r>
            <a:endParaRPr lang="en-US" sz="2000" dirty="0"/>
          </a:p>
          <a:p>
            <a:r>
              <a:rPr lang="en-GB" sz="2000" dirty="0"/>
              <a:t>2013	</a:t>
            </a:r>
            <a:r>
              <a:rPr lang="en-GB" sz="2000" b="1" dirty="0"/>
              <a:t>NHMRC</a:t>
            </a:r>
            <a:r>
              <a:rPr lang="en-GB" sz="2000" dirty="0"/>
              <a:t>. Sarris, J., Schweitzer, I, Stough, C., &amp; </a:t>
            </a:r>
            <a:r>
              <a:rPr lang="en-GB" sz="2000" dirty="0" err="1"/>
              <a:t>Bousman</a:t>
            </a:r>
            <a:r>
              <a:rPr lang="en-GB" sz="2000" dirty="0"/>
              <a:t>, C. The efficacy of </a:t>
            </a:r>
            <a:r>
              <a:rPr lang="en-GB" sz="2000" dirty="0" err="1"/>
              <a:t>SAMe</a:t>
            </a:r>
            <a:r>
              <a:rPr lang="en-GB" sz="2000" dirty="0"/>
              <a:t> as adjunct treatment for Major Depression. $</a:t>
            </a:r>
            <a:r>
              <a:rPr lang="en-GB" sz="2000" dirty="0" smtClean="0"/>
              <a:t>768K</a:t>
            </a:r>
            <a:endParaRPr lang="en-US" sz="2000" dirty="0"/>
          </a:p>
          <a:p>
            <a:r>
              <a:rPr lang="en-GB" sz="2000" dirty="0"/>
              <a:t>2014	</a:t>
            </a:r>
            <a:r>
              <a:rPr lang="en-GB" sz="2000" b="1" dirty="0"/>
              <a:t>NHMRC</a:t>
            </a:r>
            <a:r>
              <a:rPr lang="en-GB" sz="2000" dirty="0"/>
              <a:t> Sarris, J., Stough, C., Byrne, G., </a:t>
            </a:r>
            <a:r>
              <a:rPr lang="en-GB" sz="2000" dirty="0" err="1"/>
              <a:t>Scholey</a:t>
            </a:r>
            <a:r>
              <a:rPr lang="en-GB" sz="2000" dirty="0"/>
              <a:t>, A. and </a:t>
            </a:r>
            <a:r>
              <a:rPr lang="en-GB" sz="2000" dirty="0" err="1"/>
              <a:t>Bousman</a:t>
            </a:r>
            <a:r>
              <a:rPr lang="en-GB" sz="2000" dirty="0"/>
              <a:t>, C. Treatment of </a:t>
            </a:r>
            <a:r>
              <a:rPr lang="en-US" sz="2000" dirty="0"/>
              <a:t> </a:t>
            </a:r>
            <a:r>
              <a:rPr lang="en-GB" sz="2000" dirty="0" smtClean="0"/>
              <a:t>Generalized </a:t>
            </a:r>
            <a:r>
              <a:rPr lang="en-GB" sz="2000" dirty="0"/>
              <a:t>Anxiety Disorder: A 16-Week Double-Blind RCT. $658,539</a:t>
            </a:r>
            <a:r>
              <a:rPr lang="en-GB" sz="2000" dirty="0" smtClean="0"/>
              <a:t>.</a:t>
            </a:r>
            <a:endParaRPr lang="en-US" sz="2000" dirty="0"/>
          </a:p>
          <a:p>
            <a:r>
              <a:rPr lang="en-GB" sz="2000" dirty="0"/>
              <a:t>2014	</a:t>
            </a:r>
            <a:r>
              <a:rPr lang="en-GB" sz="2000" b="1" dirty="0"/>
              <a:t>NHMRC</a:t>
            </a:r>
            <a:r>
              <a:rPr lang="en-GB" sz="2000" dirty="0"/>
              <a:t> Stough, C., &amp; Downey, L.  The relationship between accident culpability and drug presence in blood samples taken from persons injured in motor vehicle collisions. $</a:t>
            </a:r>
            <a:r>
              <a:rPr lang="en-GB" sz="2000" dirty="0" smtClean="0"/>
              <a:t>190K</a:t>
            </a:r>
            <a:endParaRPr lang="en-US" sz="2000" dirty="0"/>
          </a:p>
        </p:txBody>
      </p:sp>
      <p:pic>
        <p:nvPicPr>
          <p:cNvPr id="13314"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81000"/>
            <a:ext cx="830580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29197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5216" y="1497774"/>
            <a:ext cx="8153400" cy="559626"/>
          </a:xfrm>
        </p:spPr>
        <p:txBody>
          <a:bodyPr>
            <a:noAutofit/>
          </a:bodyPr>
          <a:lstStyle/>
          <a:p>
            <a:pPr algn="ctr"/>
            <a:r>
              <a:rPr lang="en-GB" sz="3200" b="1" cap="small" dirty="0">
                <a:solidFill>
                  <a:schemeClr val="tx1"/>
                </a:solidFill>
              </a:rPr>
              <a:t>Committee Memberships </a:t>
            </a:r>
            <a:endParaRPr lang="en-US" sz="3200" b="1" dirty="0">
              <a:solidFill>
                <a:schemeClr val="tx1"/>
              </a:solidFill>
            </a:endParaRPr>
          </a:p>
        </p:txBody>
      </p:sp>
      <p:sp>
        <p:nvSpPr>
          <p:cNvPr id="3" name="Content Placeholder 2"/>
          <p:cNvSpPr>
            <a:spLocks noGrp="1"/>
          </p:cNvSpPr>
          <p:nvPr>
            <p:ph idx="1"/>
          </p:nvPr>
        </p:nvSpPr>
        <p:spPr>
          <a:xfrm>
            <a:off x="457200" y="2057400"/>
            <a:ext cx="8229600" cy="4419600"/>
          </a:xfrm>
        </p:spPr>
        <p:txBody>
          <a:bodyPr>
            <a:normAutofit fontScale="92500" lnSpcReduction="10000"/>
          </a:bodyPr>
          <a:lstStyle/>
          <a:p>
            <a:r>
              <a:rPr lang="en-GB" sz="2000" dirty="0"/>
              <a:t>University Council, elected 1984-1986.</a:t>
            </a:r>
            <a:endParaRPr lang="en-US" sz="2000" dirty="0"/>
          </a:p>
          <a:p>
            <a:r>
              <a:rPr lang="en-GB" sz="2000" dirty="0"/>
              <a:t>Education Committee, elected 1985-1987.</a:t>
            </a:r>
            <a:endParaRPr lang="en-US" sz="2000" dirty="0"/>
          </a:p>
          <a:p>
            <a:r>
              <a:rPr lang="en-GB" sz="2000" dirty="0"/>
              <a:t>Science Faculty, elected 1985-1987.</a:t>
            </a:r>
            <a:endParaRPr lang="en-US" sz="2000" dirty="0"/>
          </a:p>
          <a:p>
            <a:r>
              <a:rPr lang="en-GB" sz="2000" dirty="0"/>
              <a:t>Science Curriculum Committee, 1985-1987.</a:t>
            </a:r>
            <a:endParaRPr lang="en-US" sz="2000" dirty="0"/>
          </a:p>
          <a:p>
            <a:r>
              <a:rPr lang="en-GB" sz="2000" dirty="0"/>
              <a:t>Science Appointments Committee. Appointed by Faculty of Science 1985-1987.</a:t>
            </a:r>
            <a:endParaRPr lang="en-US" sz="2000" dirty="0"/>
          </a:p>
          <a:p>
            <a:r>
              <a:rPr lang="en-GB" sz="2000" dirty="0"/>
              <a:t>Faculty of Arts. Appointed by the University Council on the recommendation of the Vice Chancellor as nominee member 1985-1987.</a:t>
            </a:r>
            <a:endParaRPr lang="en-US" sz="2000" dirty="0"/>
          </a:p>
          <a:p>
            <a:r>
              <a:rPr lang="en-GB" sz="2000" dirty="0"/>
              <a:t>Faculty of Maths-Science. Appointed by the University Council on the recommendation of the Vice Chancellor as nominee member. 1985-1987.</a:t>
            </a:r>
            <a:endParaRPr lang="en-US" sz="2000" dirty="0"/>
          </a:p>
          <a:p>
            <a:r>
              <a:rPr lang="en-GB" sz="2000" dirty="0"/>
              <a:t>Centre for Aboriginal Studies in Music. Appointed by the University Council on the recommendation of the Vice Chancellor as nominee 1986.</a:t>
            </a:r>
            <a:endParaRPr lang="en-US" sz="2000" dirty="0"/>
          </a:p>
          <a:p>
            <a:pPr marL="68580" indent="0">
              <a:buNone/>
            </a:pPr>
            <a:endParaRPr lang="en-US" sz="2000" dirty="0" smtClean="0"/>
          </a:p>
        </p:txBody>
      </p:sp>
      <p:pic>
        <p:nvPicPr>
          <p:cNvPr id="13314"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81000"/>
            <a:ext cx="830580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20960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595" y="1371600"/>
            <a:ext cx="8153400" cy="619126"/>
          </a:xfrm>
        </p:spPr>
        <p:txBody>
          <a:bodyPr>
            <a:normAutofit/>
          </a:bodyPr>
          <a:lstStyle/>
          <a:p>
            <a:pPr algn="ctr"/>
            <a:r>
              <a:rPr lang="en-GB" sz="2800" b="1" cap="small" dirty="0">
                <a:solidFill>
                  <a:schemeClr val="tx1"/>
                </a:solidFill>
              </a:rPr>
              <a:t>Committee Memberships </a:t>
            </a:r>
            <a:endParaRPr lang="en-US" sz="2800" b="1" dirty="0">
              <a:solidFill>
                <a:schemeClr val="tx1"/>
              </a:solidFill>
            </a:endParaRPr>
          </a:p>
        </p:txBody>
      </p:sp>
      <p:sp>
        <p:nvSpPr>
          <p:cNvPr id="3" name="Content Placeholder 2"/>
          <p:cNvSpPr>
            <a:spLocks noGrp="1"/>
          </p:cNvSpPr>
          <p:nvPr>
            <p:ph idx="1"/>
          </p:nvPr>
        </p:nvSpPr>
        <p:spPr>
          <a:xfrm>
            <a:off x="457200" y="2057400"/>
            <a:ext cx="8229600" cy="4419600"/>
          </a:xfrm>
        </p:spPr>
        <p:txBody>
          <a:bodyPr>
            <a:normAutofit/>
          </a:bodyPr>
          <a:lstStyle/>
          <a:p>
            <a:r>
              <a:rPr lang="en-GB" sz="2000" dirty="0"/>
              <a:t>Ethics Committee (nominee of Director of Memberships) 1999-2000</a:t>
            </a:r>
            <a:endParaRPr lang="en-US" sz="2000" dirty="0"/>
          </a:p>
          <a:p>
            <a:r>
              <a:rPr lang="en-GB" sz="2000" dirty="0"/>
              <a:t>Memberships Advisory Committee 1999-2000</a:t>
            </a:r>
            <a:endParaRPr lang="en-US" sz="2000" dirty="0"/>
          </a:p>
          <a:p>
            <a:r>
              <a:rPr lang="en-GB" sz="2000" dirty="0"/>
              <a:t>Membership Appeals Committee 1999-2000</a:t>
            </a:r>
            <a:endParaRPr lang="en-US" sz="2000" dirty="0"/>
          </a:p>
          <a:p>
            <a:r>
              <a:rPr lang="en-GB" sz="2000" dirty="0"/>
              <a:t>Chair Joint School of Biophysical Sciences and Electrical Engineering/ Brain Sciences Institute Human Research Ethics Committee</a:t>
            </a:r>
            <a:endParaRPr lang="en-US" sz="2000" dirty="0"/>
          </a:p>
          <a:p>
            <a:r>
              <a:rPr lang="en-GB" sz="2000" dirty="0"/>
              <a:t>University red Tape Committee</a:t>
            </a:r>
            <a:endParaRPr lang="en-US" sz="2000" dirty="0"/>
          </a:p>
          <a:p>
            <a:r>
              <a:rPr lang="en-GB" sz="2000" dirty="0"/>
              <a:t>Appointments Committee Student services </a:t>
            </a:r>
            <a:endParaRPr lang="en-US" sz="2000" dirty="0"/>
          </a:p>
          <a:p>
            <a:r>
              <a:rPr lang="en-GB" sz="2000" dirty="0"/>
              <a:t>Appointments Committee Brain Sciences Institute</a:t>
            </a:r>
            <a:endParaRPr lang="en-US" sz="2000" dirty="0"/>
          </a:p>
          <a:p>
            <a:r>
              <a:rPr lang="en-GB" sz="2000" dirty="0"/>
              <a:t>Member, Education Committee</a:t>
            </a:r>
            <a:endParaRPr lang="en-US" sz="2000" dirty="0"/>
          </a:p>
          <a:p>
            <a:r>
              <a:rPr lang="en-GB" sz="2000" dirty="0"/>
              <a:t>Travel Tender Committee</a:t>
            </a:r>
            <a:endParaRPr lang="en-US" sz="2000" dirty="0"/>
          </a:p>
          <a:p>
            <a:r>
              <a:rPr lang="en-GB" sz="2000" dirty="0"/>
              <a:t>Faculty Research Committee</a:t>
            </a:r>
            <a:endParaRPr lang="en-US" sz="2000" dirty="0"/>
          </a:p>
          <a:p>
            <a:pPr>
              <a:buFont typeface="Courier New" pitchFamily="49" charset="0"/>
              <a:buChar char="o"/>
            </a:pPr>
            <a:endParaRPr lang="en-US" sz="2000" dirty="0" smtClean="0"/>
          </a:p>
          <a:p>
            <a:pPr marL="68580" lvl="0" indent="0">
              <a:buNone/>
            </a:pPr>
            <a:endParaRPr lang="en-US" sz="2000" dirty="0" smtClean="0"/>
          </a:p>
        </p:txBody>
      </p:sp>
      <p:pic>
        <p:nvPicPr>
          <p:cNvPr id="13314"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380999"/>
            <a:ext cx="830580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20658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0052" y="2057400"/>
            <a:ext cx="4191000" cy="4419600"/>
          </a:xfrm>
        </p:spPr>
        <p:txBody>
          <a:bodyPr>
            <a:normAutofit fontScale="62500" lnSpcReduction="20000"/>
          </a:bodyPr>
          <a:lstStyle/>
          <a:p>
            <a:pPr>
              <a:buFont typeface="Wingdings" pitchFamily="2" charset="2"/>
              <a:buChar char="q"/>
              <a:defRPr/>
            </a:pPr>
            <a:endParaRPr lang="en-US" sz="2600" dirty="0" smtClean="0"/>
          </a:p>
          <a:p>
            <a:pPr>
              <a:buFont typeface="Wingdings" pitchFamily="2" charset="2"/>
              <a:buChar char="q"/>
              <a:defRPr/>
            </a:pPr>
            <a:r>
              <a:rPr lang="en-US" sz="3300" b="1" dirty="0" smtClean="0"/>
              <a:t>Journal </a:t>
            </a:r>
            <a:r>
              <a:rPr lang="en-US" sz="3300" b="1" dirty="0"/>
              <a:t>of Community Medicine &amp; Health </a:t>
            </a:r>
            <a:r>
              <a:rPr lang="en-US" sz="3300" b="1" dirty="0" smtClean="0"/>
              <a:t>Education</a:t>
            </a:r>
          </a:p>
          <a:p>
            <a:pPr marL="137160" indent="0">
              <a:buNone/>
              <a:defRPr/>
            </a:pPr>
            <a:endParaRPr lang="en-US" sz="3300" b="1" dirty="0"/>
          </a:p>
          <a:p>
            <a:pPr>
              <a:buFont typeface="Wingdings" pitchFamily="2" charset="2"/>
              <a:buChar char="q"/>
              <a:defRPr/>
            </a:pPr>
            <a:r>
              <a:rPr lang="en-US" sz="3300" b="1" dirty="0"/>
              <a:t>Internal Medicine: Open </a:t>
            </a:r>
            <a:r>
              <a:rPr lang="en-US" sz="3300" b="1" dirty="0" smtClean="0"/>
              <a:t>Access</a:t>
            </a:r>
          </a:p>
          <a:p>
            <a:pPr>
              <a:buFont typeface="Wingdings" pitchFamily="2" charset="2"/>
              <a:buChar char="q"/>
              <a:defRPr/>
            </a:pPr>
            <a:endParaRPr lang="en-US" sz="3300" b="1" dirty="0" smtClean="0"/>
          </a:p>
          <a:p>
            <a:pPr>
              <a:buFont typeface="Wingdings" pitchFamily="2" charset="2"/>
              <a:buChar char="q"/>
              <a:defRPr/>
            </a:pPr>
            <a:r>
              <a:rPr lang="en-US" sz="3300" b="1" dirty="0" smtClean="0"/>
              <a:t>General </a:t>
            </a:r>
            <a:r>
              <a:rPr lang="en-US" sz="3300" b="1" dirty="0"/>
              <a:t>Medicine: Open </a:t>
            </a:r>
            <a:r>
              <a:rPr lang="en-US" sz="3300" b="1" dirty="0" smtClean="0"/>
              <a:t>Access</a:t>
            </a:r>
          </a:p>
          <a:p>
            <a:pPr marL="137160" indent="0">
              <a:buNone/>
              <a:defRPr/>
            </a:pPr>
            <a:endParaRPr lang="en-US" sz="3300" b="1" dirty="0" smtClean="0"/>
          </a:p>
          <a:p>
            <a:pPr>
              <a:buFont typeface="Wingdings" pitchFamily="2" charset="2"/>
              <a:buChar char="q"/>
              <a:defRPr/>
            </a:pPr>
            <a:r>
              <a:rPr lang="en-US" sz="3300" b="1" dirty="0"/>
              <a:t>Journal of Vascular Medicine &amp; Surgery</a:t>
            </a:r>
            <a:r>
              <a:rPr lang="en-US" dirty="0"/>
              <a:t/>
            </a:r>
            <a:br>
              <a:rPr lang="en-US" dirty="0"/>
            </a:br>
            <a:r>
              <a:rPr lang="en-US" dirty="0"/>
              <a:t/>
            </a:r>
            <a:br>
              <a:rPr lang="en-US" dirty="0"/>
            </a:br>
            <a:endParaRPr lang="en-US" dirty="0"/>
          </a:p>
        </p:txBody>
      </p:sp>
      <p:pic>
        <p:nvPicPr>
          <p:cNvPr id="15362"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7" y="152400"/>
            <a:ext cx="8382000" cy="1133475"/>
          </a:xfrm>
          <a:prstGeom prst="rect">
            <a:avLst/>
          </a:prstGeom>
          <a:noFill/>
          <a:extLst>
            <a:ext uri="{909E8E84-426E-40DD-AFC4-6F175D3DCCD1}">
              <a14:hiddenFill xmlns:a14="http://schemas.microsoft.com/office/drawing/2010/main">
                <a:solidFill>
                  <a:srgbClr val="FFFFFF"/>
                </a:solidFill>
              </a14:hiddenFill>
            </a:ext>
          </a:extLst>
        </p:spPr>
      </p:pic>
      <p:pic>
        <p:nvPicPr>
          <p:cNvPr id="15363" name="Picture 3" descr="C:\Users\bhargavi-k\Desktop\alternative-integrative-medicin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2057400"/>
            <a:ext cx="3200400"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16007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04800"/>
            <a:ext cx="8305800" cy="1133475"/>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469204" y="1600200"/>
            <a:ext cx="6655496" cy="990600"/>
          </a:xfrm>
        </p:spPr>
        <p:txBody>
          <a:bodyPr>
            <a:normAutofit/>
          </a:bodyPr>
          <a:lstStyle/>
          <a:p>
            <a:r>
              <a:rPr lang="en-US" b="1" dirty="0" smtClean="0">
                <a:solidFill>
                  <a:schemeClr val="tx1"/>
                </a:solidFill>
              </a:rPr>
              <a:t>Related Conferences </a:t>
            </a:r>
            <a:endParaRPr lang="en-US" b="1" dirty="0">
              <a:solidFill>
                <a:schemeClr val="tx1"/>
              </a:solidFill>
            </a:endParaRPr>
          </a:p>
        </p:txBody>
      </p:sp>
      <p:sp>
        <p:nvSpPr>
          <p:cNvPr id="8" name="Content Placeholder 7"/>
          <p:cNvSpPr>
            <a:spLocks noGrp="1"/>
          </p:cNvSpPr>
          <p:nvPr>
            <p:ph idx="1"/>
          </p:nvPr>
        </p:nvSpPr>
        <p:spPr>
          <a:xfrm>
            <a:off x="533400" y="2907231"/>
            <a:ext cx="5257800" cy="2667000"/>
          </a:xfrm>
        </p:spPr>
        <p:txBody>
          <a:bodyPr/>
          <a:lstStyle/>
          <a:p>
            <a:endParaRPr lang="en-US" b="1" dirty="0" smtClean="0"/>
          </a:p>
          <a:p>
            <a:r>
              <a:rPr lang="en-US" b="1" dirty="0" smtClean="0"/>
              <a:t>2</a:t>
            </a:r>
            <a:r>
              <a:rPr lang="en-US" b="1" baseline="30000" dirty="0" smtClean="0"/>
              <a:t>nd</a:t>
            </a:r>
            <a:r>
              <a:rPr lang="en-US" b="1" dirty="0"/>
              <a:t> International Conference on</a:t>
            </a:r>
          </a:p>
          <a:p>
            <a:pPr marL="137160" indent="0">
              <a:buNone/>
            </a:pPr>
            <a:r>
              <a:rPr lang="en-US" dirty="0"/>
              <a:t>Predictive, Preventive and Personalized Medicine &amp; Molecular Diagnostics</a:t>
            </a:r>
          </a:p>
          <a:p>
            <a:pPr marL="137160" indent="0">
              <a:buNone/>
            </a:pPr>
            <a:endParaRPr lang="en-US" dirty="0"/>
          </a:p>
        </p:txBody>
      </p:sp>
      <p:pic>
        <p:nvPicPr>
          <p:cNvPr id="6"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3657600"/>
            <a:ext cx="2057400" cy="238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71698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1752600"/>
            <a:ext cx="7742129" cy="665162"/>
          </a:xfrm>
        </p:spPr>
        <p:txBody>
          <a:bodyPr>
            <a:normAutofit fontScale="90000"/>
          </a:bodyPr>
          <a:lstStyle/>
          <a:p>
            <a:pPr>
              <a:defRPr/>
            </a:pPr>
            <a:r>
              <a:rPr lang="en-US" sz="3600" b="1" dirty="0">
                <a:solidFill>
                  <a:schemeClr val="accent5">
                    <a:lumMod val="10000"/>
                  </a:schemeClr>
                </a:solidFill>
                <a:latin typeface="Andalus" panose="02020603050405020304" pitchFamily="18" charset="-78"/>
                <a:cs typeface="Andalus" panose="02020603050405020304" pitchFamily="18" charset="-78"/>
              </a:rPr>
              <a:t>OMICS Group Open Access </a:t>
            </a:r>
            <a:r>
              <a:rPr lang="en-US" sz="3600" b="1" dirty="0" smtClean="0">
                <a:solidFill>
                  <a:schemeClr val="accent5">
                    <a:lumMod val="10000"/>
                  </a:schemeClr>
                </a:solidFill>
                <a:latin typeface="Andalus" panose="02020603050405020304" pitchFamily="18" charset="-78"/>
                <a:cs typeface="Andalus" panose="02020603050405020304" pitchFamily="18" charset="-78"/>
              </a:rPr>
              <a:t>Membership</a:t>
            </a:r>
            <a:endParaRPr lang="en-US" b="1" dirty="0"/>
          </a:p>
        </p:txBody>
      </p:sp>
      <p:pic>
        <p:nvPicPr>
          <p:cNvPr id="17413" name="Picture 3" descr="C:\Users\rakesh-s\Desktop\membershi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866" y="4754556"/>
            <a:ext cx="2246334" cy="1793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ardrop 6"/>
          <p:cNvSpPr/>
          <p:nvPr/>
        </p:nvSpPr>
        <p:spPr>
          <a:xfrm>
            <a:off x="2209800" y="2649270"/>
            <a:ext cx="6324600" cy="2971800"/>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3"/>
              </a:rPr>
              <a:t>http://omicsonline.org/membership.php</a:t>
            </a:r>
            <a:r>
              <a:rPr lang="en-US" dirty="0">
                <a:solidFill>
                  <a:schemeClr val="accent4">
                    <a:lumMod val="10000"/>
                  </a:schemeClr>
                </a:solidFill>
                <a:latin typeface="Calisto MT" panose="02040603050505030304" pitchFamily="18" charset="0"/>
              </a:rPr>
              <a:t> </a:t>
            </a:r>
          </a:p>
        </p:txBody>
      </p:sp>
      <p:pic>
        <p:nvPicPr>
          <p:cNvPr id="1026" name="Picture 2" descr="C:\Users\bhargavi-k\Desktop\AIM.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533400"/>
            <a:ext cx="830580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11092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8534400" cy="92333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a:t>
            </a:r>
            <a:r>
              <a:rPr lang="en-US" b="1" dirty="0" smtClean="0">
                <a:solidFill>
                  <a:srgbClr val="0070C0"/>
                </a:solidFill>
                <a:latin typeface="Microsoft YaHei" panose="020B0503020204020204" pitchFamily="34" charset="-122"/>
                <a:ea typeface="Microsoft YaHei" panose="020B0503020204020204" pitchFamily="34" charset="-122"/>
              </a:rPr>
              <a:t>:</a:t>
            </a:r>
          </a:p>
          <a:p>
            <a:pPr>
              <a:defRPr/>
            </a:pP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a:t>
            </a:r>
            <a:r>
              <a:rPr lang="en-US" b="1" dirty="0" smtClean="0">
                <a:solidFill>
                  <a:schemeClr val="accent5">
                    <a:lumMod val="10000"/>
                  </a:schemeClr>
                </a:solidFill>
                <a:latin typeface="Microsoft YaHei" panose="020B0503020204020204" pitchFamily="34" charset="-122"/>
                <a:ea typeface="Microsoft YaHei" panose="020B0503020204020204" pitchFamily="34" charset="-122"/>
                <a:hlinkClick r:id="rId3"/>
              </a:rPr>
              <a:t>esciencecentral.org/journals/alternative-integrative-medicine.php</a:t>
            </a:r>
            <a:r>
              <a:rPr lang="en-US" b="1" dirty="0" smtClean="0">
                <a:solidFill>
                  <a:schemeClr val="accent5">
                    <a:lumMod val="10000"/>
                  </a:schemeClr>
                </a:solidFill>
                <a:latin typeface="Microsoft YaHei" panose="020B0503020204020204" pitchFamily="34" charset="-122"/>
                <a:ea typeface="Microsoft YaHei" panose="020B0503020204020204" pitchFamily="34" charset="-122"/>
              </a:rPr>
              <a:t> </a:t>
            </a:r>
            <a:endParaRPr lang="en-US" b="1" dirty="0">
              <a:solidFill>
                <a:schemeClr val="accent5">
                  <a:lumMod val="10000"/>
                </a:schemeClr>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228600" y="41275"/>
            <a:ext cx="87630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32758280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057400"/>
            <a:ext cx="4648200" cy="2209800"/>
          </a:xfrm>
        </p:spPr>
        <p:txBody>
          <a:bodyPr>
            <a:noAutofit/>
          </a:bodyPr>
          <a:lstStyle/>
          <a:p>
            <a:pPr algn="ctr"/>
            <a:r>
              <a:rPr lang="en-US" sz="2800" b="1" dirty="0" smtClean="0">
                <a:solidFill>
                  <a:schemeClr val="tx1"/>
                </a:solidFill>
              </a:rPr>
              <a:t>BIO-Sketch </a:t>
            </a:r>
            <a:br>
              <a:rPr lang="en-US" sz="2800" b="1" dirty="0" smtClean="0">
                <a:solidFill>
                  <a:schemeClr val="tx1"/>
                </a:solidFill>
              </a:rPr>
            </a:br>
            <a:r>
              <a:rPr lang="en-US" sz="2800" b="1" dirty="0" smtClean="0">
                <a:solidFill>
                  <a:schemeClr val="tx1"/>
                </a:solidFill>
              </a:rPr>
              <a:t>of </a:t>
            </a:r>
            <a:br>
              <a:rPr lang="en-US" sz="2800" b="1" dirty="0" smtClean="0">
                <a:solidFill>
                  <a:schemeClr val="tx1"/>
                </a:solidFill>
              </a:rPr>
            </a:br>
            <a:r>
              <a:rPr lang="en-US" sz="2800" b="1" dirty="0" smtClean="0">
                <a:solidFill>
                  <a:schemeClr val="tx1"/>
                </a:solidFill>
              </a:rPr>
              <a:t>Dr</a:t>
            </a:r>
            <a:r>
              <a:rPr lang="en-US" sz="2800" b="1" dirty="0">
                <a:solidFill>
                  <a:schemeClr val="tx1"/>
                </a:solidFill>
              </a:rPr>
              <a:t>. </a:t>
            </a:r>
            <a:r>
              <a:rPr lang="en-GB" sz="2800" b="1" dirty="0">
                <a:solidFill>
                  <a:schemeClr val="tx1"/>
                </a:solidFill>
              </a:rPr>
              <a:t>Con Kerry Kenneth Stough</a:t>
            </a:r>
            <a:endParaRPr lang="en-US" sz="2800" b="1" dirty="0">
              <a:solidFill>
                <a:schemeClr val="tx1"/>
              </a:solidFill>
            </a:endParaRPr>
          </a:p>
        </p:txBody>
      </p:sp>
      <p:pic>
        <p:nvPicPr>
          <p:cNvPr id="14338"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28600"/>
            <a:ext cx="8153400" cy="113347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stoug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3442265"/>
            <a:ext cx="2362200" cy="253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024392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1514475"/>
            <a:ext cx="8229600" cy="695325"/>
          </a:xfrm>
        </p:spPr>
        <p:txBody>
          <a:bodyPr>
            <a:normAutofit fontScale="90000"/>
          </a:bodyPr>
          <a:lstStyle/>
          <a:p>
            <a:pPr algn="ctr"/>
            <a:r>
              <a:rPr lang="en-US" b="1" dirty="0" smtClean="0">
                <a:solidFill>
                  <a:schemeClr val="tx1"/>
                </a:solidFill>
              </a:rPr>
              <a:t>Biography</a:t>
            </a:r>
            <a:endParaRPr lang="en-US" b="1" dirty="0">
              <a:solidFill>
                <a:schemeClr val="tx1"/>
              </a:solidFill>
            </a:endParaRPr>
          </a:p>
        </p:txBody>
      </p:sp>
      <p:sp>
        <p:nvSpPr>
          <p:cNvPr id="3" name="Content Placeholder 2"/>
          <p:cNvSpPr>
            <a:spLocks noGrp="1"/>
          </p:cNvSpPr>
          <p:nvPr>
            <p:ph idx="1"/>
          </p:nvPr>
        </p:nvSpPr>
        <p:spPr>
          <a:xfrm>
            <a:off x="533400" y="2362200"/>
            <a:ext cx="8229600" cy="4114800"/>
          </a:xfrm>
        </p:spPr>
        <p:txBody>
          <a:bodyPr>
            <a:noAutofit/>
          </a:bodyPr>
          <a:lstStyle/>
          <a:p>
            <a:pPr marL="68580" indent="0">
              <a:buNone/>
            </a:pPr>
            <a:r>
              <a:rPr lang="en-AU" sz="1800" dirty="0"/>
              <a:t>Professor Con Stough is Professor of Cognitive Neurosciences at the Swinburne centre for Psychopharmacology and Professor of Psychology at Swinburne University. The Centre for Psychopharmacology has 20 full time research staff and 20 research students and is a leading research and teaching institute in cognitive neuroscience. He has an extensive track record in research and consulting and has published more than 190 peer reviewed international expert papers in the area of psychological assessment, biological psychology and psychopharmacology. He has also attracted more than 20 million dollars in research grants over the last 10 years from National and International government and Industry sources. Professor Stough is on the advisory panel for the International Society for Intelligence Research and editorial board for the journal </a:t>
            </a:r>
            <a:r>
              <a:rPr lang="en-AU" sz="1800" i="1" dirty="0"/>
              <a:t>Intelligence and other journals</a:t>
            </a:r>
            <a:r>
              <a:rPr lang="en-AU" sz="1800" dirty="0"/>
              <a:t> and is an invited member of the Neuroscience panel for the World Economic Forum. He has reviewed scientific papers for more than 50 different scientific journals</a:t>
            </a:r>
            <a:endParaRPr lang="en-US" sz="1800" dirty="0" smtClean="0"/>
          </a:p>
        </p:txBody>
      </p:sp>
      <p:pic>
        <p:nvPicPr>
          <p:cNvPr id="1026"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381000"/>
            <a:ext cx="800100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87324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830" y="1502862"/>
            <a:ext cx="8153400" cy="478337"/>
          </a:xfrm>
        </p:spPr>
        <p:txBody>
          <a:bodyPr>
            <a:normAutofit fontScale="90000"/>
          </a:bodyPr>
          <a:lstStyle/>
          <a:p>
            <a:pPr algn="ctr"/>
            <a:r>
              <a:rPr lang="en-US" sz="3100" b="1" dirty="0" smtClean="0">
                <a:solidFill>
                  <a:schemeClr val="tx1"/>
                </a:solidFill>
                <a:effectLst/>
              </a:rPr>
              <a:t>Publications</a:t>
            </a:r>
            <a:endParaRPr lang="en-US" b="1" dirty="0">
              <a:solidFill>
                <a:schemeClr val="tx1"/>
              </a:solidFill>
            </a:endParaRPr>
          </a:p>
        </p:txBody>
      </p:sp>
      <p:sp>
        <p:nvSpPr>
          <p:cNvPr id="3" name="Content Placeholder 2"/>
          <p:cNvSpPr>
            <a:spLocks noGrp="1"/>
          </p:cNvSpPr>
          <p:nvPr>
            <p:ph idx="1"/>
          </p:nvPr>
        </p:nvSpPr>
        <p:spPr>
          <a:xfrm>
            <a:off x="304800" y="2099153"/>
            <a:ext cx="8686800" cy="4606447"/>
          </a:xfrm>
        </p:spPr>
        <p:txBody>
          <a:bodyPr>
            <a:noAutofit/>
          </a:bodyPr>
          <a:lstStyle/>
          <a:p>
            <a:pPr lvl="0"/>
            <a:r>
              <a:rPr lang="en-GB" sz="1000" b="1" dirty="0">
                <a:solidFill>
                  <a:schemeClr val="tx1"/>
                </a:solidFill>
              </a:rPr>
              <a:t>Stough, C., </a:t>
            </a:r>
            <a:r>
              <a:rPr lang="en-GB" sz="1000" b="1" dirty="0" err="1">
                <a:solidFill>
                  <a:schemeClr val="tx1"/>
                </a:solidFill>
              </a:rPr>
              <a:t>Nettelbeck</a:t>
            </a:r>
            <a:r>
              <a:rPr lang="en-GB" sz="1000" b="1" dirty="0">
                <a:solidFill>
                  <a:schemeClr val="tx1"/>
                </a:solidFill>
              </a:rPr>
              <a:t>, T. &amp; Ireland, G. (1988). Objectively Identifying the Cocktail Party Syndrome among children with </a:t>
            </a:r>
            <a:r>
              <a:rPr lang="en-GB" sz="1000" b="1" dirty="0" err="1">
                <a:solidFill>
                  <a:schemeClr val="tx1"/>
                </a:solidFill>
              </a:rPr>
              <a:t>Spina</a:t>
            </a:r>
            <a:r>
              <a:rPr lang="en-GB" sz="1000" b="1" dirty="0">
                <a:solidFill>
                  <a:schemeClr val="tx1"/>
                </a:solidFill>
              </a:rPr>
              <a:t> Bifida. </a:t>
            </a:r>
            <a:r>
              <a:rPr lang="en-GB" sz="1000" b="1" i="1" dirty="0">
                <a:solidFill>
                  <a:schemeClr val="tx1"/>
                </a:solidFill>
              </a:rPr>
              <a:t>The Exceptional Child</a:t>
            </a:r>
            <a:r>
              <a:rPr lang="en-GB" sz="1000" b="1" dirty="0">
                <a:solidFill>
                  <a:schemeClr val="tx1"/>
                </a:solidFill>
              </a:rPr>
              <a:t>, 35, 23-30.</a:t>
            </a:r>
            <a:endParaRPr lang="en-US" sz="1000" b="1" dirty="0">
              <a:solidFill>
                <a:schemeClr val="tx1"/>
              </a:solidFill>
            </a:endParaRPr>
          </a:p>
          <a:p>
            <a:pPr lvl="0"/>
            <a:r>
              <a:rPr lang="en-GB" sz="1000" b="1" dirty="0">
                <a:solidFill>
                  <a:schemeClr val="tx1"/>
                </a:solidFill>
              </a:rPr>
              <a:t>Stough, C.K.K., </a:t>
            </a:r>
            <a:r>
              <a:rPr lang="en-GB" sz="1000" b="1" dirty="0" err="1">
                <a:solidFill>
                  <a:schemeClr val="tx1"/>
                </a:solidFill>
              </a:rPr>
              <a:t>Nettelbeck</a:t>
            </a:r>
            <a:r>
              <a:rPr lang="en-GB" sz="1000" b="1" dirty="0">
                <a:solidFill>
                  <a:schemeClr val="tx1"/>
                </a:solidFill>
              </a:rPr>
              <a:t>, T. &amp; Cooper, C. (1990). Evoked Brain Potentials, String Length and Intelligence. </a:t>
            </a:r>
            <a:r>
              <a:rPr lang="en-GB" sz="1000" b="1" i="1" dirty="0">
                <a:solidFill>
                  <a:schemeClr val="tx1"/>
                </a:solidFill>
              </a:rPr>
              <a:t>Personality and Individual Differences</a:t>
            </a:r>
            <a:r>
              <a:rPr lang="en-GB" sz="1000" b="1" dirty="0">
                <a:solidFill>
                  <a:schemeClr val="tx1"/>
                </a:solidFill>
              </a:rPr>
              <a:t>, 11, 401-406. </a:t>
            </a:r>
            <a:endParaRPr lang="en-US" sz="1000" b="1" dirty="0">
              <a:solidFill>
                <a:schemeClr val="tx1"/>
              </a:solidFill>
            </a:endParaRPr>
          </a:p>
          <a:p>
            <a:pPr lvl="0"/>
            <a:r>
              <a:rPr lang="en-GB" sz="1000" b="1" dirty="0">
                <a:solidFill>
                  <a:schemeClr val="tx1"/>
                </a:solidFill>
              </a:rPr>
              <a:t>Stough, C., </a:t>
            </a:r>
            <a:r>
              <a:rPr lang="en-GB" sz="1000" b="1" dirty="0" err="1">
                <a:solidFill>
                  <a:schemeClr val="tx1"/>
                </a:solidFill>
              </a:rPr>
              <a:t>Brebner</a:t>
            </a:r>
            <a:r>
              <a:rPr lang="en-GB" sz="1000" b="1" dirty="0">
                <a:solidFill>
                  <a:schemeClr val="tx1"/>
                </a:solidFill>
              </a:rPr>
              <a:t>, J., &amp; Cooper, C.J. (1991). The </a:t>
            </a:r>
            <a:r>
              <a:rPr lang="en-GB" sz="1000" b="1" dirty="0" err="1">
                <a:solidFill>
                  <a:schemeClr val="tx1"/>
                </a:solidFill>
              </a:rPr>
              <a:t>Rusalov</a:t>
            </a:r>
            <a:r>
              <a:rPr lang="en-GB" sz="1000" b="1" dirty="0">
                <a:solidFill>
                  <a:schemeClr val="tx1"/>
                </a:solidFill>
              </a:rPr>
              <a:t> Structure of  Temperament Questionnaire (STQ): results from an Australian sample. </a:t>
            </a:r>
            <a:r>
              <a:rPr lang="en-GB" sz="1000" b="1" i="1" dirty="0">
                <a:solidFill>
                  <a:schemeClr val="tx1"/>
                </a:solidFill>
              </a:rPr>
              <a:t>Personality and Individual Differences</a:t>
            </a:r>
            <a:r>
              <a:rPr lang="en-GB" sz="1000" b="1" dirty="0">
                <a:solidFill>
                  <a:schemeClr val="tx1"/>
                </a:solidFill>
              </a:rPr>
              <a:t>, 12, 1357-1359.</a:t>
            </a:r>
            <a:endParaRPr lang="en-US" sz="1000" b="1" dirty="0">
              <a:solidFill>
                <a:schemeClr val="tx1"/>
              </a:solidFill>
            </a:endParaRPr>
          </a:p>
          <a:p>
            <a:pPr lvl="0"/>
            <a:r>
              <a:rPr lang="en-GB" sz="1000" b="1" dirty="0" err="1">
                <a:solidFill>
                  <a:schemeClr val="tx1"/>
                </a:solidFill>
              </a:rPr>
              <a:t>Brebner</a:t>
            </a:r>
            <a:r>
              <a:rPr lang="en-GB" sz="1000" b="1" dirty="0">
                <a:solidFill>
                  <a:schemeClr val="tx1"/>
                </a:solidFill>
              </a:rPr>
              <a:t>, J., &amp; Stough, C. (1992). The relationship between the Structure of Temperament and Extraversion and Neuroticism. </a:t>
            </a:r>
            <a:r>
              <a:rPr lang="en-GB" sz="1000" b="1" i="1" dirty="0">
                <a:solidFill>
                  <a:schemeClr val="tx1"/>
                </a:solidFill>
              </a:rPr>
              <a:t>Personality and Individual Differences, </a:t>
            </a:r>
            <a:r>
              <a:rPr lang="en-GB" sz="1000" b="1" dirty="0">
                <a:solidFill>
                  <a:schemeClr val="tx1"/>
                </a:solidFill>
              </a:rPr>
              <a:t>14, 623-626</a:t>
            </a:r>
            <a:endParaRPr lang="en-US" sz="1000" b="1" dirty="0">
              <a:solidFill>
                <a:schemeClr val="tx1"/>
              </a:solidFill>
            </a:endParaRPr>
          </a:p>
          <a:p>
            <a:pPr lvl="0"/>
            <a:r>
              <a:rPr lang="en-GB" sz="1000" b="1" dirty="0">
                <a:solidFill>
                  <a:schemeClr val="tx1"/>
                </a:solidFill>
              </a:rPr>
              <a:t>Stough, C., </a:t>
            </a:r>
            <a:r>
              <a:rPr lang="en-GB" sz="1000" b="1" dirty="0" err="1">
                <a:solidFill>
                  <a:schemeClr val="tx1"/>
                </a:solidFill>
              </a:rPr>
              <a:t>Nettelbeck</a:t>
            </a:r>
            <a:r>
              <a:rPr lang="en-GB" sz="1000" b="1" dirty="0">
                <a:solidFill>
                  <a:schemeClr val="tx1"/>
                </a:solidFill>
              </a:rPr>
              <a:t>, T., &amp; Cooper, C.J. (1993). The Raven's Advanced Progressive Matrices and Increases in Intelligence?  </a:t>
            </a:r>
            <a:r>
              <a:rPr lang="en-GB" sz="1000" b="1" i="1" dirty="0">
                <a:solidFill>
                  <a:schemeClr val="tx1"/>
                </a:solidFill>
              </a:rPr>
              <a:t>Personality and Individual Differences, </a:t>
            </a:r>
            <a:r>
              <a:rPr lang="en-GB" sz="1000" b="1" dirty="0">
                <a:solidFill>
                  <a:schemeClr val="tx1"/>
                </a:solidFill>
              </a:rPr>
              <a:t>15, 103-104.</a:t>
            </a:r>
            <a:endParaRPr lang="en-US" sz="1000" b="1" dirty="0">
              <a:solidFill>
                <a:schemeClr val="tx1"/>
              </a:solidFill>
            </a:endParaRPr>
          </a:p>
          <a:p>
            <a:pPr lvl="0"/>
            <a:r>
              <a:rPr lang="en-GB" sz="1000" b="1" dirty="0">
                <a:solidFill>
                  <a:schemeClr val="tx1"/>
                </a:solidFill>
              </a:rPr>
              <a:t>Stough, C., </a:t>
            </a:r>
            <a:r>
              <a:rPr lang="en-GB" sz="1000" b="1" dirty="0" err="1">
                <a:solidFill>
                  <a:schemeClr val="tx1"/>
                </a:solidFill>
              </a:rPr>
              <a:t>Mangan</a:t>
            </a:r>
            <a:r>
              <a:rPr lang="en-GB" sz="1000" b="1" dirty="0">
                <a:solidFill>
                  <a:schemeClr val="tx1"/>
                </a:solidFill>
              </a:rPr>
              <a:t>, G.L., Bates, T., &amp; </a:t>
            </a:r>
            <a:r>
              <a:rPr lang="en-GB" sz="1000" b="1" dirty="0" err="1">
                <a:solidFill>
                  <a:schemeClr val="tx1"/>
                </a:solidFill>
              </a:rPr>
              <a:t>Pellett</a:t>
            </a:r>
            <a:r>
              <a:rPr lang="en-GB" sz="1000" b="1" dirty="0">
                <a:solidFill>
                  <a:schemeClr val="tx1"/>
                </a:solidFill>
              </a:rPr>
              <a:t>, O. (1994). Smoking and Raven IQ.  </a:t>
            </a:r>
            <a:r>
              <a:rPr lang="en-GB" sz="1000" b="1" i="1" dirty="0">
                <a:solidFill>
                  <a:schemeClr val="tx1"/>
                </a:solidFill>
              </a:rPr>
              <a:t>Psychopharmacology, </a:t>
            </a:r>
            <a:r>
              <a:rPr lang="en-GB" sz="1000" b="1" dirty="0">
                <a:solidFill>
                  <a:schemeClr val="tx1"/>
                </a:solidFill>
              </a:rPr>
              <a:t>106, 382-384.</a:t>
            </a:r>
            <a:endParaRPr lang="en-US" sz="1000" b="1" dirty="0">
              <a:solidFill>
                <a:schemeClr val="tx1"/>
              </a:solidFill>
            </a:endParaRPr>
          </a:p>
          <a:p>
            <a:pPr lvl="0"/>
            <a:r>
              <a:rPr lang="en-GB" sz="1000" b="1" dirty="0">
                <a:solidFill>
                  <a:schemeClr val="tx1"/>
                </a:solidFill>
              </a:rPr>
              <a:t>Marriott, D, Kirkwood, B., &amp; Stough, C. (1994). Immunological effects of unemployment.  </a:t>
            </a:r>
            <a:r>
              <a:rPr lang="en-GB" sz="1000" b="1" i="1" dirty="0">
                <a:solidFill>
                  <a:schemeClr val="tx1"/>
                </a:solidFill>
              </a:rPr>
              <a:t>The Lancet</a:t>
            </a:r>
            <a:r>
              <a:rPr lang="en-GB" sz="1000" b="1" dirty="0">
                <a:solidFill>
                  <a:schemeClr val="tx1"/>
                </a:solidFill>
              </a:rPr>
              <a:t>, 344, 269-270.</a:t>
            </a:r>
            <a:endParaRPr lang="en-US" sz="1000" b="1" dirty="0">
              <a:solidFill>
                <a:schemeClr val="tx1"/>
              </a:solidFill>
            </a:endParaRPr>
          </a:p>
          <a:p>
            <a:pPr lvl="0"/>
            <a:r>
              <a:rPr lang="en-GB" sz="1000" b="1" dirty="0">
                <a:solidFill>
                  <a:schemeClr val="tx1"/>
                </a:solidFill>
              </a:rPr>
              <a:t>Stough, C., </a:t>
            </a:r>
            <a:r>
              <a:rPr lang="en-GB" sz="1000" b="1" dirty="0" err="1">
                <a:solidFill>
                  <a:schemeClr val="tx1"/>
                </a:solidFill>
              </a:rPr>
              <a:t>Kerkin</a:t>
            </a:r>
            <a:r>
              <a:rPr lang="en-GB" sz="1000" b="1" dirty="0">
                <a:solidFill>
                  <a:schemeClr val="tx1"/>
                </a:solidFill>
              </a:rPr>
              <a:t>, B., Bates, T., &amp; </a:t>
            </a:r>
            <a:r>
              <a:rPr lang="en-GB" sz="1000" b="1" dirty="0" err="1">
                <a:solidFill>
                  <a:schemeClr val="tx1"/>
                </a:solidFill>
              </a:rPr>
              <a:t>Mangan</a:t>
            </a:r>
            <a:r>
              <a:rPr lang="en-GB" sz="1000" b="1" dirty="0">
                <a:solidFill>
                  <a:schemeClr val="tx1"/>
                </a:solidFill>
              </a:rPr>
              <a:t>, G. L. (1994). Music and spatial IQ. </a:t>
            </a:r>
            <a:r>
              <a:rPr lang="en-GB" sz="1000" b="1" i="1" dirty="0">
                <a:solidFill>
                  <a:schemeClr val="tx1"/>
                </a:solidFill>
              </a:rPr>
              <a:t>Personality and Individual Differences</a:t>
            </a:r>
            <a:r>
              <a:rPr lang="en-GB" sz="1000" b="1" dirty="0">
                <a:solidFill>
                  <a:schemeClr val="tx1"/>
                </a:solidFill>
              </a:rPr>
              <a:t>, 17, 695.</a:t>
            </a:r>
            <a:endParaRPr lang="en-US" sz="1000" b="1" dirty="0">
              <a:solidFill>
                <a:schemeClr val="tx1"/>
              </a:solidFill>
            </a:endParaRPr>
          </a:p>
          <a:p>
            <a:pPr lvl="0"/>
            <a:r>
              <a:rPr lang="en-GB" sz="1000" b="1" dirty="0">
                <a:solidFill>
                  <a:schemeClr val="tx1"/>
                </a:solidFill>
              </a:rPr>
              <a:t>Bates, T.C., </a:t>
            </a:r>
            <a:r>
              <a:rPr lang="en-GB" sz="1000" b="1" dirty="0" err="1">
                <a:solidFill>
                  <a:schemeClr val="tx1"/>
                </a:solidFill>
              </a:rPr>
              <a:t>Pellett</a:t>
            </a:r>
            <a:r>
              <a:rPr lang="en-GB" sz="1000" b="1" dirty="0">
                <a:solidFill>
                  <a:schemeClr val="tx1"/>
                </a:solidFill>
              </a:rPr>
              <a:t>, O., Stough, C., &amp; </a:t>
            </a:r>
            <a:r>
              <a:rPr lang="en-GB" sz="1000" b="1" dirty="0" err="1">
                <a:solidFill>
                  <a:schemeClr val="tx1"/>
                </a:solidFill>
              </a:rPr>
              <a:t>Mangan</a:t>
            </a:r>
            <a:r>
              <a:rPr lang="en-GB" sz="1000" b="1" dirty="0">
                <a:solidFill>
                  <a:schemeClr val="tx1"/>
                </a:solidFill>
              </a:rPr>
              <a:t>, G.L. (1994). The Effects of Smoking on Simple and Choice Reaction Time. </a:t>
            </a:r>
            <a:r>
              <a:rPr lang="en-GB" sz="1000" b="1" i="1" dirty="0">
                <a:solidFill>
                  <a:schemeClr val="tx1"/>
                </a:solidFill>
              </a:rPr>
              <a:t>Psychopharmacology</a:t>
            </a:r>
            <a:r>
              <a:rPr lang="en-GB" sz="1000" b="1" dirty="0">
                <a:solidFill>
                  <a:schemeClr val="tx1"/>
                </a:solidFill>
              </a:rPr>
              <a:t>, 106, 365-368.</a:t>
            </a:r>
            <a:endParaRPr lang="en-US" sz="1000" b="1" dirty="0">
              <a:solidFill>
                <a:schemeClr val="tx1"/>
              </a:solidFill>
            </a:endParaRPr>
          </a:p>
          <a:p>
            <a:pPr lvl="0"/>
            <a:r>
              <a:rPr lang="en-GB" sz="1000" b="1" dirty="0">
                <a:solidFill>
                  <a:schemeClr val="tx1"/>
                </a:solidFill>
              </a:rPr>
              <a:t>Stough, C., </a:t>
            </a:r>
            <a:r>
              <a:rPr lang="en-GB" sz="1000" b="1" dirty="0" err="1">
                <a:solidFill>
                  <a:schemeClr val="tx1"/>
                </a:solidFill>
              </a:rPr>
              <a:t>Mangan</a:t>
            </a:r>
            <a:r>
              <a:rPr lang="en-GB" sz="1000" b="1" dirty="0">
                <a:solidFill>
                  <a:schemeClr val="tx1"/>
                </a:solidFill>
              </a:rPr>
              <a:t>, G., Bates, T., Frank, N., </a:t>
            </a:r>
            <a:r>
              <a:rPr lang="en-GB" sz="1000" b="1" dirty="0" err="1">
                <a:solidFill>
                  <a:schemeClr val="tx1"/>
                </a:solidFill>
              </a:rPr>
              <a:t>Kerkin</a:t>
            </a:r>
            <a:r>
              <a:rPr lang="en-GB" sz="1000" b="1" dirty="0">
                <a:solidFill>
                  <a:schemeClr val="tx1"/>
                </a:solidFill>
              </a:rPr>
              <a:t>, B. &amp; </a:t>
            </a:r>
            <a:r>
              <a:rPr lang="en-GB" sz="1000" b="1" dirty="0" err="1">
                <a:solidFill>
                  <a:schemeClr val="tx1"/>
                </a:solidFill>
              </a:rPr>
              <a:t>Pellett</a:t>
            </a:r>
            <a:r>
              <a:rPr lang="en-GB" sz="1000" b="1" dirty="0">
                <a:solidFill>
                  <a:schemeClr val="tx1"/>
                </a:solidFill>
              </a:rPr>
              <a:t>, O. (1995). Effects of nicotine on perceptual speed? </a:t>
            </a:r>
            <a:r>
              <a:rPr lang="en-GB" sz="1000" b="1" i="1" dirty="0">
                <a:solidFill>
                  <a:schemeClr val="tx1"/>
                </a:solidFill>
              </a:rPr>
              <a:t>Psychopharmacology</a:t>
            </a:r>
            <a:r>
              <a:rPr lang="en-GB" sz="1000" b="1" dirty="0">
                <a:solidFill>
                  <a:schemeClr val="tx1"/>
                </a:solidFill>
              </a:rPr>
              <a:t>, 107, 305-310.</a:t>
            </a:r>
            <a:endParaRPr lang="en-US" sz="1000" b="1" dirty="0">
              <a:solidFill>
                <a:schemeClr val="tx1"/>
              </a:solidFill>
            </a:endParaRPr>
          </a:p>
          <a:p>
            <a:pPr lvl="0"/>
            <a:r>
              <a:rPr lang="en-GB" sz="1000" b="1" dirty="0">
                <a:solidFill>
                  <a:schemeClr val="tx1"/>
                </a:solidFill>
              </a:rPr>
              <a:t>Stough, C., Bates, T., &amp; </a:t>
            </a:r>
            <a:r>
              <a:rPr lang="en-GB" sz="1000" b="1" dirty="0" err="1">
                <a:solidFill>
                  <a:schemeClr val="tx1"/>
                </a:solidFill>
              </a:rPr>
              <a:t>Mangan</a:t>
            </a:r>
            <a:r>
              <a:rPr lang="en-GB" sz="1000" b="1" dirty="0">
                <a:solidFill>
                  <a:schemeClr val="tx1"/>
                </a:solidFill>
              </a:rPr>
              <a:t>, G. L., &amp; </a:t>
            </a:r>
            <a:r>
              <a:rPr lang="en-GB" sz="1000" b="1" dirty="0" err="1">
                <a:solidFill>
                  <a:schemeClr val="tx1"/>
                </a:solidFill>
              </a:rPr>
              <a:t>Pellett</a:t>
            </a:r>
            <a:r>
              <a:rPr lang="en-GB" sz="1000" b="1" dirty="0">
                <a:solidFill>
                  <a:schemeClr val="tx1"/>
                </a:solidFill>
              </a:rPr>
              <a:t>, O. (1995). Smoking, string length and intelligence. </a:t>
            </a:r>
            <a:r>
              <a:rPr lang="en-GB" sz="1000" b="1" i="1" dirty="0">
                <a:solidFill>
                  <a:schemeClr val="tx1"/>
                </a:solidFill>
              </a:rPr>
              <a:t>Personality and Individual Differences</a:t>
            </a:r>
            <a:r>
              <a:rPr lang="en-GB" sz="1000" b="1" dirty="0">
                <a:solidFill>
                  <a:schemeClr val="tx1"/>
                </a:solidFill>
              </a:rPr>
              <a:t>, 18, 75-79</a:t>
            </a:r>
            <a:endParaRPr lang="en-US" sz="1000" b="1" dirty="0">
              <a:solidFill>
                <a:schemeClr val="tx1"/>
              </a:solidFill>
            </a:endParaRPr>
          </a:p>
          <a:p>
            <a:pPr lvl="0"/>
            <a:r>
              <a:rPr lang="en-GB" sz="1000" b="1" dirty="0">
                <a:solidFill>
                  <a:schemeClr val="tx1"/>
                </a:solidFill>
              </a:rPr>
              <a:t>Stough, C., </a:t>
            </a:r>
            <a:r>
              <a:rPr lang="en-GB" sz="1000" b="1" dirty="0" err="1">
                <a:solidFill>
                  <a:schemeClr val="tx1"/>
                </a:solidFill>
              </a:rPr>
              <a:t>Mangan</a:t>
            </a:r>
            <a:r>
              <a:rPr lang="en-GB" sz="1000" b="1" dirty="0">
                <a:solidFill>
                  <a:schemeClr val="tx1"/>
                </a:solidFill>
              </a:rPr>
              <a:t>. G.L., Bates, T., &amp; </a:t>
            </a:r>
            <a:r>
              <a:rPr lang="en-GB" sz="1000" b="1" dirty="0" err="1">
                <a:solidFill>
                  <a:schemeClr val="tx1"/>
                </a:solidFill>
              </a:rPr>
              <a:t>Pellett</a:t>
            </a:r>
            <a:r>
              <a:rPr lang="en-GB" sz="1000" b="1" dirty="0">
                <a:solidFill>
                  <a:schemeClr val="tx1"/>
                </a:solidFill>
              </a:rPr>
              <a:t>, O. (In press). Jensen's reaction time-intelligence paradigm: Effects of extraversion and strategy.  </a:t>
            </a:r>
            <a:r>
              <a:rPr lang="en-GB" sz="1000" b="1" i="1" dirty="0">
                <a:solidFill>
                  <a:schemeClr val="tx1"/>
                </a:solidFill>
              </a:rPr>
              <a:t>Journal of Personality and Social Psychology</a:t>
            </a:r>
            <a:r>
              <a:rPr lang="en-GB" sz="1000" b="1" dirty="0">
                <a:solidFill>
                  <a:schemeClr val="tx1"/>
                </a:solidFill>
              </a:rPr>
              <a:t>.</a:t>
            </a:r>
            <a:endParaRPr lang="en-US" sz="1000" b="1" dirty="0">
              <a:solidFill>
                <a:schemeClr val="tx1"/>
              </a:solidFill>
            </a:endParaRPr>
          </a:p>
          <a:p>
            <a:pPr lvl="0"/>
            <a:r>
              <a:rPr lang="en-GB" sz="1000" b="1" dirty="0" err="1">
                <a:solidFill>
                  <a:schemeClr val="tx1"/>
                </a:solidFill>
              </a:rPr>
              <a:t>Pellett</a:t>
            </a:r>
            <a:r>
              <a:rPr lang="en-GB" sz="1000" b="1" dirty="0">
                <a:solidFill>
                  <a:schemeClr val="tx1"/>
                </a:solidFill>
              </a:rPr>
              <a:t>, O., </a:t>
            </a:r>
            <a:r>
              <a:rPr lang="en-GB" sz="1000" b="1" dirty="0" err="1">
                <a:solidFill>
                  <a:schemeClr val="tx1"/>
                </a:solidFill>
              </a:rPr>
              <a:t>Mangan</a:t>
            </a:r>
            <a:r>
              <a:rPr lang="en-GB" sz="1000" b="1" dirty="0">
                <a:solidFill>
                  <a:schemeClr val="tx1"/>
                </a:solidFill>
              </a:rPr>
              <a:t>, G.L., Bates, T.C., Stough, C. &amp; </a:t>
            </a:r>
            <a:r>
              <a:rPr lang="en-GB" sz="1000" b="1" dirty="0" err="1">
                <a:solidFill>
                  <a:schemeClr val="tx1"/>
                </a:solidFill>
              </a:rPr>
              <a:t>Colrain</a:t>
            </a:r>
            <a:r>
              <a:rPr lang="en-GB" sz="1000" b="1" dirty="0">
                <a:solidFill>
                  <a:schemeClr val="tx1"/>
                </a:solidFill>
              </a:rPr>
              <a:t>, I. C. (In press). The Anxiolytic Effects of cigarette smoking. </a:t>
            </a:r>
            <a:r>
              <a:rPr lang="en-GB" sz="1000" b="1" i="1" dirty="0">
                <a:solidFill>
                  <a:schemeClr val="tx1"/>
                </a:solidFill>
              </a:rPr>
              <a:t>Psychophysiology.</a:t>
            </a:r>
            <a:endParaRPr lang="en-US" sz="1000" b="1" dirty="0">
              <a:solidFill>
                <a:schemeClr val="tx1"/>
              </a:solidFill>
            </a:endParaRPr>
          </a:p>
          <a:p>
            <a:pPr lvl="0"/>
            <a:r>
              <a:rPr lang="en-GB" sz="1000" b="1" dirty="0">
                <a:solidFill>
                  <a:schemeClr val="tx1"/>
                </a:solidFill>
              </a:rPr>
              <a:t>Stough, C., </a:t>
            </a:r>
            <a:r>
              <a:rPr lang="en-GB" sz="1000" b="1" dirty="0" err="1">
                <a:solidFill>
                  <a:schemeClr val="tx1"/>
                </a:solidFill>
              </a:rPr>
              <a:t>Nettelbeck</a:t>
            </a:r>
            <a:r>
              <a:rPr lang="en-GB" sz="1000" b="1" dirty="0">
                <a:solidFill>
                  <a:schemeClr val="tx1"/>
                </a:solidFill>
              </a:rPr>
              <a:t>, T., Cooper, C., &amp; Bates, T. (1995). Strategy use in Jensen's RT Paradigm: Relationships to Intelligence? </a:t>
            </a:r>
            <a:r>
              <a:rPr lang="en-GB" sz="1000" b="1" i="1" dirty="0">
                <a:solidFill>
                  <a:schemeClr val="tx1"/>
                </a:solidFill>
              </a:rPr>
              <a:t>Australian Journal of Psychology</a:t>
            </a:r>
            <a:r>
              <a:rPr lang="en-GB" sz="1000" b="1" dirty="0">
                <a:solidFill>
                  <a:schemeClr val="tx1"/>
                </a:solidFill>
              </a:rPr>
              <a:t>, 47, 61-65</a:t>
            </a:r>
            <a:r>
              <a:rPr lang="en-GB" sz="1000" b="1" dirty="0" smtClean="0">
                <a:solidFill>
                  <a:schemeClr val="tx1"/>
                </a:solidFill>
              </a:rPr>
              <a:t>.</a:t>
            </a:r>
            <a:endParaRPr lang="en-US" sz="1800" b="1" dirty="0">
              <a:solidFill>
                <a:schemeClr val="tx1"/>
              </a:solidFill>
            </a:endParaRPr>
          </a:p>
          <a:p>
            <a:pPr lvl="0">
              <a:buFont typeface="Wingdings" panose="05000000000000000000" pitchFamily="2" charset="2"/>
              <a:buChar char="Ø"/>
            </a:pPr>
            <a:endParaRPr lang="en-US" sz="1800" b="1" dirty="0"/>
          </a:p>
        </p:txBody>
      </p:sp>
      <p:pic>
        <p:nvPicPr>
          <p:cNvPr id="11266"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413359"/>
            <a:ext cx="838200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4549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70977"/>
            <a:ext cx="8229600" cy="533400"/>
          </a:xfrm>
        </p:spPr>
        <p:txBody>
          <a:bodyPr>
            <a:normAutofit/>
          </a:bodyPr>
          <a:lstStyle/>
          <a:p>
            <a:pPr algn="ctr"/>
            <a:r>
              <a:rPr lang="en-US" sz="2800" b="1" dirty="0" smtClean="0">
                <a:solidFill>
                  <a:schemeClr val="tx1"/>
                </a:solidFill>
                <a:effectLst/>
              </a:rPr>
              <a:t>Publications </a:t>
            </a:r>
            <a:r>
              <a:rPr lang="en-US" sz="2800" b="1" dirty="0" err="1" smtClean="0">
                <a:solidFill>
                  <a:schemeClr val="tx1"/>
                </a:solidFill>
              </a:rPr>
              <a:t>cont</a:t>
            </a:r>
            <a:r>
              <a:rPr lang="en-US" sz="2800" b="1" dirty="0">
                <a:solidFill>
                  <a:schemeClr val="tx1"/>
                </a:solidFill>
              </a:rPr>
              <a:t>…</a:t>
            </a:r>
          </a:p>
        </p:txBody>
      </p:sp>
      <p:sp>
        <p:nvSpPr>
          <p:cNvPr id="3" name="Content Placeholder 2"/>
          <p:cNvSpPr>
            <a:spLocks noGrp="1"/>
          </p:cNvSpPr>
          <p:nvPr>
            <p:ph idx="1"/>
          </p:nvPr>
        </p:nvSpPr>
        <p:spPr>
          <a:xfrm>
            <a:off x="457200" y="1676400"/>
            <a:ext cx="8382000" cy="4876800"/>
          </a:xfrm>
        </p:spPr>
        <p:txBody>
          <a:bodyPr>
            <a:noAutofit/>
          </a:bodyPr>
          <a:lstStyle/>
          <a:p>
            <a:pPr lvl="0"/>
            <a:r>
              <a:rPr lang="en-GB" sz="1000" b="1" dirty="0" err="1"/>
              <a:t>Tsourtos</a:t>
            </a:r>
            <a:r>
              <a:rPr lang="en-GB" sz="1000" b="1" dirty="0"/>
              <a:t>, G., Rawson, V. R., Ward, L. &amp; Stough, C. (1995). Inspection time as a measure of information processing speed in psychiatric disorders: A preliminary study.  </a:t>
            </a:r>
            <a:r>
              <a:rPr lang="en-GB" sz="1000" b="1" i="1" dirty="0"/>
              <a:t>Asian Journal of Psychology</a:t>
            </a:r>
            <a:r>
              <a:rPr lang="en-GB" sz="1000" b="1" dirty="0"/>
              <a:t>, 1, 76-78. </a:t>
            </a:r>
            <a:endParaRPr lang="en-US" sz="1000" b="1" dirty="0"/>
          </a:p>
          <a:p>
            <a:pPr lvl="0"/>
            <a:r>
              <a:rPr lang="en-GB" sz="1000" b="1" dirty="0"/>
              <a:t>Bates, T., </a:t>
            </a:r>
            <a:r>
              <a:rPr lang="en-GB" sz="1000" b="1" dirty="0" err="1"/>
              <a:t>Mangan</a:t>
            </a:r>
            <a:r>
              <a:rPr lang="en-GB" sz="1000" b="1" dirty="0"/>
              <a:t>, G. L., Stough, C., &amp; </a:t>
            </a:r>
            <a:r>
              <a:rPr lang="en-GB" sz="1000" b="1" dirty="0" err="1"/>
              <a:t>Corballis</a:t>
            </a:r>
            <a:r>
              <a:rPr lang="en-GB" sz="1000" b="1" dirty="0"/>
              <a:t>, P. (1995). Smoking, processing speed and attention in a choice reaction time task. </a:t>
            </a:r>
            <a:r>
              <a:rPr lang="en-GB" sz="1000" b="1" i="1" dirty="0"/>
              <a:t>Psychopharmacology</a:t>
            </a:r>
            <a:r>
              <a:rPr lang="en-GB" sz="1000" b="1" dirty="0"/>
              <a:t>, 120, 209-212.</a:t>
            </a:r>
            <a:endParaRPr lang="en-US" sz="1000" b="1" dirty="0"/>
          </a:p>
          <a:p>
            <a:pPr lvl="0"/>
            <a:r>
              <a:rPr lang="en-GB" sz="1000" b="1" dirty="0"/>
              <a:t>Stough, C., </a:t>
            </a:r>
            <a:r>
              <a:rPr lang="en-GB" sz="1000" b="1" dirty="0" err="1"/>
              <a:t>Brebner</a:t>
            </a:r>
            <a:r>
              <a:rPr lang="en-GB" sz="1000" b="1" dirty="0"/>
              <a:t>, J., </a:t>
            </a:r>
            <a:r>
              <a:rPr lang="en-GB" sz="1000" b="1" dirty="0" err="1"/>
              <a:t>Nettelbeck</a:t>
            </a:r>
            <a:r>
              <a:rPr lang="en-GB" sz="1000" b="1" dirty="0"/>
              <a:t>, T., Cooper, C.J., Bates, T. C., &amp; </a:t>
            </a:r>
            <a:r>
              <a:rPr lang="en-GB" sz="1000" b="1" dirty="0" err="1"/>
              <a:t>Mangan</a:t>
            </a:r>
            <a:r>
              <a:rPr lang="en-GB" sz="1000" b="1" dirty="0"/>
              <a:t>, G. L. (1996). The relationship between intelligence, personality and inspection time. </a:t>
            </a:r>
            <a:r>
              <a:rPr lang="en-GB" sz="1000" b="1" i="1" dirty="0"/>
              <a:t>British Journal of Psychology</a:t>
            </a:r>
            <a:r>
              <a:rPr lang="en-GB" sz="1000" b="1" dirty="0"/>
              <a:t>, 87, 255-268.</a:t>
            </a:r>
            <a:endParaRPr lang="en-US" sz="1000" b="1" dirty="0"/>
          </a:p>
          <a:p>
            <a:pPr lvl="0"/>
            <a:r>
              <a:rPr lang="en-GB" sz="1000" b="1" dirty="0"/>
              <a:t>Bates, T. C., </a:t>
            </a:r>
            <a:r>
              <a:rPr lang="en-GB" sz="1000" b="1" dirty="0" err="1"/>
              <a:t>Mangan</a:t>
            </a:r>
            <a:r>
              <a:rPr lang="en-GB" sz="1000" b="1" dirty="0"/>
              <a:t>, G. L., </a:t>
            </a:r>
            <a:r>
              <a:rPr lang="en-GB" sz="1000" b="1" dirty="0" err="1"/>
              <a:t>Pellett</a:t>
            </a:r>
            <a:r>
              <a:rPr lang="en-GB" sz="1000" b="1" dirty="0"/>
              <a:t>, O., &amp; Stough, C. (In press). Extraversion and auditory evoked potentials: augmenting/reducing. </a:t>
            </a:r>
            <a:r>
              <a:rPr lang="en-GB" sz="1000" b="1" i="1" dirty="0"/>
              <a:t>Personality and Individual Differences. </a:t>
            </a:r>
            <a:endParaRPr lang="en-US" sz="1000" b="1" dirty="0"/>
          </a:p>
          <a:p>
            <a:pPr lvl="0"/>
            <a:r>
              <a:rPr lang="en-GB" sz="1000" b="1" dirty="0"/>
              <a:t>Stough, C., Bates, T., </a:t>
            </a:r>
            <a:r>
              <a:rPr lang="en-GB" sz="1000" b="1" dirty="0" err="1"/>
              <a:t>Mangan</a:t>
            </a:r>
            <a:r>
              <a:rPr lang="en-GB" sz="1000" b="1" dirty="0"/>
              <a:t>, G.L., &amp; </a:t>
            </a:r>
            <a:r>
              <a:rPr lang="en-GB" sz="1000" b="1" dirty="0" err="1"/>
              <a:t>Colrain</a:t>
            </a:r>
            <a:r>
              <a:rPr lang="en-GB" sz="1000" b="1" dirty="0"/>
              <a:t>, I. (2001). Inspection time and Intelligence: Further attempts at reducing the apparent motion strategy, </a:t>
            </a:r>
            <a:r>
              <a:rPr lang="en-GB" sz="1000" b="1" i="1" dirty="0"/>
              <a:t>Intelligence, </a:t>
            </a:r>
            <a:r>
              <a:rPr lang="en-GB" sz="1000" b="1" dirty="0"/>
              <a:t>29, 219-230.</a:t>
            </a:r>
            <a:endParaRPr lang="en-US" sz="1000" b="1" dirty="0"/>
          </a:p>
          <a:p>
            <a:pPr lvl="0"/>
            <a:r>
              <a:rPr lang="en-GB" sz="1000" b="1" dirty="0" err="1"/>
              <a:t>Deary</a:t>
            </a:r>
            <a:r>
              <a:rPr lang="en-GB" sz="1000" b="1" dirty="0"/>
              <a:t>, I. J., &amp; Stough, C. (1996). Intelligence and Inspection Time: Achievements, Prospects, and Problems, </a:t>
            </a:r>
            <a:r>
              <a:rPr lang="en-GB" sz="1000" b="1" i="1" dirty="0"/>
              <a:t>American Psychologist</a:t>
            </a:r>
            <a:r>
              <a:rPr lang="en-GB" sz="1000" b="1" dirty="0"/>
              <a:t>, 51, 599-608.</a:t>
            </a:r>
            <a:endParaRPr lang="en-US" sz="1000" b="1" dirty="0"/>
          </a:p>
          <a:p>
            <a:pPr lvl="0"/>
            <a:r>
              <a:rPr lang="en-GB" sz="1000" b="1" dirty="0"/>
              <a:t>Bates, T. C., &amp; Stough, C. (1998). Improved reaction time method, information processing speed and intelligence.  </a:t>
            </a:r>
            <a:r>
              <a:rPr lang="en-GB" sz="1000" b="1" i="1" dirty="0"/>
              <a:t>Intelligence, </a:t>
            </a:r>
            <a:r>
              <a:rPr lang="en-GB" sz="1000" b="1" dirty="0"/>
              <a:t>26</a:t>
            </a:r>
            <a:r>
              <a:rPr lang="en-GB" sz="1000" b="1" i="1" dirty="0"/>
              <a:t>, </a:t>
            </a:r>
            <a:r>
              <a:rPr lang="en-GB" sz="1000" b="1" dirty="0"/>
              <a:t>53-62</a:t>
            </a:r>
            <a:r>
              <a:rPr lang="en-GB" sz="1000" b="1" i="1" dirty="0"/>
              <a:t>.</a:t>
            </a:r>
            <a:endParaRPr lang="en-US" sz="1000" b="1" dirty="0"/>
          </a:p>
          <a:p>
            <a:pPr lvl="0"/>
            <a:r>
              <a:rPr lang="en-GB" sz="1000" b="1" dirty="0" err="1"/>
              <a:t>Tsourtos</a:t>
            </a:r>
            <a:r>
              <a:rPr lang="en-GB" sz="1000" b="1" dirty="0"/>
              <a:t>, G., Thompson, J. C.&amp; Stough, C. (2002). Evidence of an early information processing speed deficit in unipolar major depression.  </a:t>
            </a:r>
            <a:r>
              <a:rPr lang="en-GB" sz="1000" b="1" i="1" dirty="0"/>
              <a:t>Psychological Medicine, </a:t>
            </a:r>
            <a:r>
              <a:rPr lang="en-GB" sz="1000" b="1" dirty="0"/>
              <a:t>32</a:t>
            </a:r>
            <a:r>
              <a:rPr lang="en-GB" sz="1000" b="1" i="1" dirty="0"/>
              <a:t>, 259-265.</a:t>
            </a:r>
            <a:r>
              <a:rPr lang="en-GB" sz="1000" b="1" dirty="0"/>
              <a:t> </a:t>
            </a:r>
            <a:endParaRPr lang="en-US" sz="1000" b="1" dirty="0"/>
          </a:p>
          <a:p>
            <a:pPr lvl="0"/>
            <a:r>
              <a:rPr lang="en-GB" sz="1000" b="1" dirty="0"/>
              <a:t>Stough, C., Bates, T., &amp; </a:t>
            </a:r>
            <a:r>
              <a:rPr lang="en-GB" sz="1000" b="1" dirty="0" err="1"/>
              <a:t>Mangan</a:t>
            </a:r>
            <a:r>
              <a:rPr lang="en-GB" sz="1000" b="1" dirty="0"/>
              <a:t>, G. L.  (in press). The relationship between extraversion and intelligence. </a:t>
            </a:r>
            <a:r>
              <a:rPr lang="en-GB" sz="1000" b="1" i="1" dirty="0"/>
              <a:t>Personality and Individual Differences.</a:t>
            </a:r>
            <a:endParaRPr lang="en-US" sz="1000" b="1" dirty="0"/>
          </a:p>
          <a:p>
            <a:pPr lvl="0"/>
            <a:r>
              <a:rPr lang="en-GB" sz="1000" b="1" dirty="0"/>
              <a:t>Bates, T.C. and Stough, C.K. (1997). Processing speed, attention, and intelligence: Effects of spatial attention on decision time in high and low IQ subjects </a:t>
            </a:r>
            <a:r>
              <a:rPr lang="en-GB" sz="1000" b="1" i="1" dirty="0"/>
              <a:t>Personality and Individual Differences</a:t>
            </a:r>
            <a:r>
              <a:rPr lang="en-GB" sz="1000" b="1" dirty="0"/>
              <a:t>, 23, 861-868.</a:t>
            </a:r>
            <a:endParaRPr lang="en-US" sz="1000" b="1" dirty="0"/>
          </a:p>
          <a:p>
            <a:pPr lvl="0"/>
            <a:r>
              <a:rPr lang="en-GB" sz="1000" b="1" dirty="0"/>
              <a:t>Stough, C., &amp; Bates, T. C. (in press).  The Hendrickson evoked potential intelligence paradigm: Effects of personality. </a:t>
            </a:r>
            <a:r>
              <a:rPr lang="en-GB" sz="1000" b="1" i="1" dirty="0"/>
              <a:t>Personality and Individual Differences.</a:t>
            </a:r>
            <a:endParaRPr lang="en-US" sz="1000" b="1" dirty="0"/>
          </a:p>
          <a:p>
            <a:pPr lvl="0"/>
            <a:r>
              <a:rPr lang="en-GB" sz="1000" b="1" dirty="0" err="1"/>
              <a:t>Deary</a:t>
            </a:r>
            <a:r>
              <a:rPr lang="en-GB" sz="1000" b="1" dirty="0"/>
              <a:t>, I. J. &amp; Stough, C. (1997). Looking down on Intelligence. </a:t>
            </a:r>
            <a:r>
              <a:rPr lang="en-GB" sz="1000" b="1" i="1" dirty="0"/>
              <a:t>American Psychologist</a:t>
            </a:r>
            <a:r>
              <a:rPr lang="en-GB" sz="1000" b="1" dirty="0"/>
              <a:t>, 52, 1148-1150.</a:t>
            </a:r>
            <a:endParaRPr lang="en-US" sz="1000" b="1" dirty="0"/>
          </a:p>
          <a:p>
            <a:pPr lvl="0"/>
            <a:r>
              <a:rPr lang="en-GB" sz="1000" b="1" dirty="0"/>
              <a:t>Stough, C., </a:t>
            </a:r>
            <a:r>
              <a:rPr lang="en-GB" sz="1000" b="1" dirty="0" err="1"/>
              <a:t>Bonyhai</a:t>
            </a:r>
            <a:r>
              <a:rPr lang="en-GB" sz="1000" b="1" dirty="0"/>
              <a:t>, A., &amp; Patterson, J. P. (In Press).  Nerve conduction velocity and intelligence. </a:t>
            </a:r>
            <a:r>
              <a:rPr lang="en-GB" sz="1000" b="1" i="1" dirty="0"/>
              <a:t>Intelligence</a:t>
            </a:r>
            <a:endParaRPr lang="en-US" sz="1000" b="1" dirty="0"/>
          </a:p>
          <a:p>
            <a:pPr lvl="0"/>
            <a:r>
              <a:rPr lang="en-GB" sz="1000" b="1" dirty="0"/>
              <a:t>Stough, C., Bates, T., </a:t>
            </a:r>
            <a:r>
              <a:rPr lang="en-GB" sz="1000" b="1" dirty="0" err="1"/>
              <a:t>Mangan</a:t>
            </a:r>
            <a:r>
              <a:rPr lang="en-GB" sz="1000" b="1" dirty="0"/>
              <a:t>, G.L., Frank, N., &amp; </a:t>
            </a:r>
            <a:r>
              <a:rPr lang="en-GB" sz="1000" b="1" dirty="0" err="1"/>
              <a:t>Pellett</a:t>
            </a:r>
            <a:r>
              <a:rPr lang="en-GB" sz="1000" b="1" dirty="0"/>
              <a:t>, O.L (In Press). Evoked Potentials and Intelligence: the role of attention. </a:t>
            </a:r>
            <a:r>
              <a:rPr lang="en-GB" sz="1000" b="1" i="1" dirty="0"/>
              <a:t>Intelligence</a:t>
            </a:r>
            <a:endParaRPr lang="en-US" sz="1000" b="1" dirty="0"/>
          </a:p>
          <a:p>
            <a:pPr lvl="0"/>
            <a:r>
              <a:rPr lang="en-GB" sz="1000" b="1" dirty="0"/>
              <a:t>Stough, C. (1998). Nicotine and information processing: recent studies. </a:t>
            </a:r>
            <a:r>
              <a:rPr lang="en-GB" sz="1000" b="1" i="1" dirty="0"/>
              <a:t>Brain Topography Today</a:t>
            </a:r>
            <a:r>
              <a:rPr lang="en-GB" sz="1000" b="1" dirty="0"/>
              <a:t>, Koga, Y., Nagata, K., &amp; Hirata (</a:t>
            </a:r>
            <a:r>
              <a:rPr lang="en-GB" sz="1000" b="1" dirty="0" err="1"/>
              <a:t>Eds</a:t>
            </a:r>
            <a:r>
              <a:rPr lang="en-GB" sz="1000" b="1" dirty="0"/>
              <a:t>). </a:t>
            </a:r>
            <a:r>
              <a:rPr lang="en-GB" sz="1000" b="1" dirty="0" smtClean="0"/>
              <a:t>799-802</a:t>
            </a:r>
            <a:endParaRPr lang="en-US" sz="1000" b="1" dirty="0"/>
          </a:p>
        </p:txBody>
      </p:sp>
      <p:pic>
        <p:nvPicPr>
          <p:cNvPr id="9218"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28601"/>
            <a:ext cx="8077200"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1503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542" y="1295400"/>
            <a:ext cx="8229600" cy="619125"/>
          </a:xfrm>
        </p:spPr>
        <p:txBody>
          <a:bodyPr>
            <a:normAutofit/>
          </a:bodyPr>
          <a:lstStyle/>
          <a:p>
            <a:pPr algn="ctr"/>
            <a:r>
              <a:rPr lang="en-US" sz="2800" b="1" dirty="0" smtClean="0">
                <a:solidFill>
                  <a:schemeClr val="tx1"/>
                </a:solidFill>
                <a:effectLst/>
              </a:rPr>
              <a:t>Publications </a:t>
            </a:r>
            <a:r>
              <a:rPr lang="en-US" sz="2800" b="1" dirty="0" err="1">
                <a:solidFill>
                  <a:schemeClr val="tx1"/>
                </a:solidFill>
              </a:rPr>
              <a:t>cont</a:t>
            </a:r>
            <a:r>
              <a:rPr lang="en-US" sz="2800" b="1" dirty="0">
                <a:solidFill>
                  <a:schemeClr val="tx1"/>
                </a:solidFill>
              </a:rPr>
              <a:t>…</a:t>
            </a:r>
          </a:p>
        </p:txBody>
      </p:sp>
      <p:sp>
        <p:nvSpPr>
          <p:cNvPr id="3" name="Content Placeholder 2"/>
          <p:cNvSpPr>
            <a:spLocks noGrp="1"/>
          </p:cNvSpPr>
          <p:nvPr>
            <p:ph idx="1"/>
          </p:nvPr>
        </p:nvSpPr>
        <p:spPr>
          <a:xfrm>
            <a:off x="381000" y="1905000"/>
            <a:ext cx="8458200" cy="4724400"/>
          </a:xfrm>
        </p:spPr>
        <p:txBody>
          <a:bodyPr>
            <a:noAutofit/>
          </a:bodyPr>
          <a:lstStyle/>
          <a:p>
            <a:pPr lvl="0"/>
            <a:r>
              <a:rPr lang="en-GB" sz="1000" b="1" dirty="0"/>
              <a:t>Stough, C. &amp; </a:t>
            </a:r>
            <a:r>
              <a:rPr lang="en-GB" sz="1000" b="1" dirty="0" err="1"/>
              <a:t>Bonyhai</a:t>
            </a:r>
            <a:r>
              <a:rPr lang="en-GB" sz="1000" b="1" dirty="0"/>
              <a:t>, A. (1998). The effects of Ginkgo </a:t>
            </a:r>
            <a:r>
              <a:rPr lang="en-GB" sz="1000" b="1" dirty="0" err="1"/>
              <a:t>biloba</a:t>
            </a:r>
            <a:r>
              <a:rPr lang="en-GB" sz="1000" b="1" dirty="0"/>
              <a:t> administration on cognitive performance.  </a:t>
            </a:r>
            <a:r>
              <a:rPr lang="en-GB" sz="1000" b="1" i="1" dirty="0"/>
              <a:t>Brain Topography Today</a:t>
            </a:r>
            <a:r>
              <a:rPr lang="en-GB" sz="1000" b="1" dirty="0"/>
              <a:t>, Koga, Y., Nagata, K., &amp; Hirata (</a:t>
            </a:r>
            <a:r>
              <a:rPr lang="en-GB" sz="1000" b="1" dirty="0" err="1"/>
              <a:t>Eds</a:t>
            </a:r>
            <a:r>
              <a:rPr lang="en-GB" sz="1000" b="1" dirty="0"/>
              <a:t>). 715-72. </a:t>
            </a:r>
            <a:endParaRPr lang="en-US" sz="1000" b="1" dirty="0"/>
          </a:p>
          <a:p>
            <a:pPr lvl="0"/>
            <a:r>
              <a:rPr lang="en-GB" sz="1000" b="1" dirty="0"/>
              <a:t>Carty, M., Stough, C., &amp; Gillespie, N. (1999). The Psychological predictors of road accidents and driving convictions in the road transport industry. </a:t>
            </a:r>
            <a:r>
              <a:rPr lang="en-GB" sz="1000" b="1" i="1" dirty="0"/>
              <a:t>Safety Science Monitor. </a:t>
            </a:r>
            <a:r>
              <a:rPr lang="en-GB" sz="1000" b="1" dirty="0"/>
              <a:t>3, 1-13.</a:t>
            </a:r>
            <a:endParaRPr lang="en-US" sz="1000" b="1" dirty="0"/>
          </a:p>
          <a:p>
            <a:pPr lvl="0"/>
            <a:r>
              <a:rPr lang="en-GB" sz="1000" b="1" dirty="0"/>
              <a:t>Nicholls, M. E. R., </a:t>
            </a:r>
            <a:r>
              <a:rPr lang="en-GB" sz="1000" b="1" dirty="0" err="1"/>
              <a:t>Schier</a:t>
            </a:r>
            <a:r>
              <a:rPr lang="en-GB" sz="1000" b="1" dirty="0"/>
              <a:t>, M., Stough, C. &amp; Box, A. (1999). Psychophysical and electrophysiological support for a left hemisphere temporal processing advantage.  </a:t>
            </a:r>
            <a:r>
              <a:rPr lang="en-GB" sz="1000" b="1" i="1" dirty="0"/>
              <a:t>Journal of Neuropsychiatry Neuropsychology and </a:t>
            </a:r>
            <a:r>
              <a:rPr lang="en-GB" sz="1000" b="1" i="1" dirty="0" err="1"/>
              <a:t>Behavioral</a:t>
            </a:r>
            <a:r>
              <a:rPr lang="en-GB" sz="1000" b="1" i="1" dirty="0"/>
              <a:t> Neurology, </a:t>
            </a:r>
            <a:r>
              <a:rPr lang="en-GB" sz="1000" b="1" dirty="0"/>
              <a:t>12:1</a:t>
            </a:r>
            <a:r>
              <a:rPr lang="en-GB" sz="1000" b="1" i="1" dirty="0"/>
              <a:t> 11-16. </a:t>
            </a:r>
            <a:endParaRPr lang="en-US" sz="1000" b="1" dirty="0"/>
          </a:p>
          <a:p>
            <a:pPr lvl="0"/>
            <a:r>
              <a:rPr lang="en-GB" sz="1000" b="1" dirty="0"/>
              <a:t>C. Hocking, R. Silberstein, W.M. Lau, W. Roberts, C. Stough, D Amos (2000). Brain Electrical Activity Mapping and the Effects of Thermal Strain on a Spatial Working Memory Task</a:t>
            </a:r>
            <a:br>
              <a:rPr lang="en-GB" sz="1000" b="1" dirty="0"/>
            </a:br>
            <a:r>
              <a:rPr lang="en-GB" sz="1000" b="1" dirty="0"/>
              <a:t>In Lau, T, Cotter, J. &amp; Amos, D. (</a:t>
            </a:r>
            <a:r>
              <a:rPr lang="en-GB" sz="1000" b="1" dirty="0" err="1"/>
              <a:t>Eds</a:t>
            </a:r>
            <a:r>
              <a:rPr lang="en-GB" sz="1000" b="1" dirty="0"/>
              <a:t>). Cognition. </a:t>
            </a:r>
            <a:r>
              <a:rPr lang="en-GB" sz="1000" b="1" i="1" dirty="0"/>
              <a:t>Proceedings of the International Conference on Physiological and Cognitive Performance in Extreme Environments,</a:t>
            </a:r>
            <a:r>
              <a:rPr lang="en-GB" sz="1000" b="1" dirty="0"/>
              <a:t> pp141-143.  Defence Science Technology Organization: Canberra.</a:t>
            </a:r>
            <a:endParaRPr lang="en-US" sz="1000" b="1" dirty="0"/>
          </a:p>
          <a:p>
            <a:pPr lvl="0"/>
            <a:r>
              <a:rPr lang="en-US" sz="1000" b="1" dirty="0"/>
              <a:t>C. Hocking, R. Silberstein, W.M. Lau, W. Roberts, C. Stough, D. Amos (2000).</a:t>
            </a:r>
            <a:r>
              <a:rPr lang="en-US" sz="1000" b="1" baseline="30000" dirty="0"/>
              <a:t> </a:t>
            </a:r>
            <a:r>
              <a:rPr lang="en-US" sz="1000" b="1" dirty="0"/>
              <a:t> Psychometric Assessment of the Effects of Thermal Strain. In Cognition. In Lau, T, Cotter, J. &amp; Amos, D. (</a:t>
            </a:r>
            <a:r>
              <a:rPr lang="en-US" sz="1000" b="1" dirty="0" err="1"/>
              <a:t>Eds</a:t>
            </a:r>
            <a:r>
              <a:rPr lang="en-US" sz="1000" b="1" dirty="0"/>
              <a:t>). </a:t>
            </a:r>
            <a:r>
              <a:rPr lang="en-US" sz="1000" b="1" i="1" dirty="0"/>
              <a:t>Proceedings of the International Conference on Physiological and Cognitive Performance in Extreme Environments,</a:t>
            </a:r>
            <a:r>
              <a:rPr lang="en-US" sz="1000" b="1" dirty="0"/>
              <a:t> pp130-132.  </a:t>
            </a:r>
            <a:r>
              <a:rPr lang="en-US" sz="1000" b="1" dirty="0" err="1"/>
              <a:t>Defence</a:t>
            </a:r>
            <a:r>
              <a:rPr lang="en-US" sz="1000" b="1" dirty="0"/>
              <a:t> Science Technology Organization: Canberra.</a:t>
            </a:r>
          </a:p>
          <a:p>
            <a:pPr lvl="0"/>
            <a:r>
              <a:rPr lang="en-GB" sz="1000" b="1" dirty="0"/>
              <a:t>Song, J. &amp; Stough, C. (2000). The relationship between </a:t>
            </a:r>
            <a:r>
              <a:rPr lang="en-GB" sz="1000" b="1" dirty="0" err="1"/>
              <a:t>Morningness-Eveningness</a:t>
            </a:r>
            <a:r>
              <a:rPr lang="en-GB" sz="1000" b="1" dirty="0"/>
              <a:t>, Time-of-Day, Speed of Information Processing, and Intelligence. </a:t>
            </a:r>
            <a:r>
              <a:rPr lang="en-GB" sz="1000" b="1" i="1" dirty="0"/>
              <a:t>Personality and Individual Differences, </a:t>
            </a:r>
            <a:r>
              <a:rPr lang="en-GB" sz="1000" b="1" dirty="0"/>
              <a:t>29 (6), 1179-1190</a:t>
            </a:r>
            <a:r>
              <a:rPr lang="en-GB" sz="1000" b="1" i="1" dirty="0"/>
              <a:t> </a:t>
            </a:r>
            <a:endParaRPr lang="en-US" sz="1000" b="1" dirty="0"/>
          </a:p>
          <a:p>
            <a:pPr lvl="0"/>
            <a:r>
              <a:rPr lang="en-GB" sz="1000" b="1" dirty="0" err="1"/>
              <a:t>Tzambazis</a:t>
            </a:r>
            <a:r>
              <a:rPr lang="en-GB" sz="1000" b="1" dirty="0"/>
              <a:t>, K. &amp; Stough, C. (2000). Alcohol impairs speed of information processing and simple and choice reaction time and differentially impairs higher-order cognitive abilities.  </a:t>
            </a:r>
            <a:r>
              <a:rPr lang="en-GB" sz="1000" b="1" i="1" dirty="0"/>
              <a:t>Alcohol and Alcoholism, </a:t>
            </a:r>
            <a:r>
              <a:rPr lang="en-GB" sz="1000" b="1" dirty="0"/>
              <a:t>35 (2)</a:t>
            </a:r>
            <a:r>
              <a:rPr lang="en-GB" sz="1000" b="1" i="1" dirty="0"/>
              <a:t>,</a:t>
            </a:r>
            <a:r>
              <a:rPr lang="en-GB" sz="1000" b="1" dirty="0"/>
              <a:t> 197-201</a:t>
            </a:r>
            <a:r>
              <a:rPr lang="en-GB" sz="1000" b="1" i="1" dirty="0"/>
              <a:t>.</a:t>
            </a:r>
            <a:endParaRPr lang="en-US" sz="1000" b="1" dirty="0"/>
          </a:p>
          <a:p>
            <a:pPr lvl="0"/>
            <a:r>
              <a:rPr lang="en-GB" sz="1000" b="1" dirty="0"/>
              <a:t>Thompson, J., Stough, C., </a:t>
            </a:r>
            <a:r>
              <a:rPr lang="en-GB" sz="1000" b="1" dirty="0" err="1"/>
              <a:t>Papafotiou</a:t>
            </a:r>
            <a:r>
              <a:rPr lang="en-GB" sz="1000" b="1" dirty="0"/>
              <a:t>, K., Nagata, K. &amp; Silberstein, R. (2000). The effects of nicotine on the 13 Hz steady-state visually evoked potential. </a:t>
            </a:r>
            <a:r>
              <a:rPr lang="en-GB" sz="1000" b="1" i="1" dirty="0"/>
              <a:t>Journal of Clinical Neurophysiology</a:t>
            </a:r>
            <a:r>
              <a:rPr lang="en-GB" sz="1000" b="1" dirty="0"/>
              <a:t>, 111 (9), 1589-1595.</a:t>
            </a:r>
            <a:endParaRPr lang="en-US" sz="1000" b="1" dirty="0"/>
          </a:p>
          <a:p>
            <a:pPr lvl="0"/>
            <a:r>
              <a:rPr lang="en-GB" sz="1000" b="1" dirty="0"/>
              <a:t>Bates, T. C. &amp; Stough, C. (2000). Intelligence Arguments and Australian Psychology: A reply to </a:t>
            </a:r>
            <a:r>
              <a:rPr lang="en-GB" sz="1000" b="1" dirty="0" err="1"/>
              <a:t>Stankov</a:t>
            </a:r>
            <a:r>
              <a:rPr lang="en-GB" sz="1000" b="1" dirty="0"/>
              <a:t> and an Alternative View. </a:t>
            </a:r>
            <a:r>
              <a:rPr lang="en-GB" sz="1000" b="1" i="1" dirty="0"/>
              <a:t>Australian Journal of Psychology</a:t>
            </a:r>
            <a:r>
              <a:rPr lang="en-GB" sz="1000" b="1" dirty="0"/>
              <a:t>, 52 (3), 68-72. </a:t>
            </a:r>
            <a:endParaRPr lang="en-US" sz="1000" b="1" dirty="0"/>
          </a:p>
          <a:p>
            <a:pPr lvl="0"/>
            <a:r>
              <a:rPr lang="en-GB" sz="1000" b="1" dirty="0"/>
              <a:t>Palmer, B., Stough, C. &amp; Patterson, J. (1999). A Delivery system for olfactory stimuli.  </a:t>
            </a:r>
            <a:r>
              <a:rPr lang="en-GB" sz="1000" b="1" dirty="0" err="1"/>
              <a:t>Behavior</a:t>
            </a:r>
            <a:r>
              <a:rPr lang="en-GB" sz="1000" b="1" dirty="0"/>
              <a:t> Research Methods, Instruments, and Computers, 31 (4), 674-679.</a:t>
            </a:r>
            <a:endParaRPr lang="en-US" sz="1000" b="1" dirty="0"/>
          </a:p>
          <a:p>
            <a:pPr lvl="0"/>
            <a:r>
              <a:rPr lang="en-GB" sz="1000" b="1" dirty="0"/>
              <a:t>Van </a:t>
            </a:r>
            <a:r>
              <a:rPr lang="en-GB" sz="1000" b="1" dirty="0" err="1"/>
              <a:t>Rooy</a:t>
            </a:r>
            <a:r>
              <a:rPr lang="en-GB" sz="1000" b="1" dirty="0"/>
              <a:t>, C., Stough, C., </a:t>
            </a:r>
            <a:r>
              <a:rPr lang="en-GB" sz="1000" b="1" dirty="0" err="1"/>
              <a:t>Pipingas</a:t>
            </a:r>
            <a:r>
              <a:rPr lang="en-GB" sz="1000" b="1" dirty="0"/>
              <a:t>, A., Silberstein, R.B. &amp; Hocking, C. (2001). Spatial working memory and intelligence: Biological correlates. </a:t>
            </a:r>
            <a:r>
              <a:rPr lang="en-GB" sz="1000" b="1" i="1" dirty="0"/>
              <a:t>Intelligence</a:t>
            </a:r>
            <a:r>
              <a:rPr lang="en-GB" sz="1000" b="1" dirty="0"/>
              <a:t>, 29, 275-292.</a:t>
            </a:r>
            <a:endParaRPr lang="en-US" sz="1000" b="1" dirty="0"/>
          </a:p>
          <a:p>
            <a:pPr lvl="0"/>
            <a:r>
              <a:rPr lang="en-GB" sz="1000" b="1" dirty="0"/>
              <a:t>Stough, C. &amp; Withers, G. (2000). Sleep disturbance with Chronic Fatigue Syndrome and chronic fatigue.  </a:t>
            </a:r>
            <a:r>
              <a:rPr lang="en-GB" sz="1000" b="1" i="1" dirty="0"/>
              <a:t>Journal of Chronic Fatigue Syndrome,</a:t>
            </a:r>
            <a:r>
              <a:rPr lang="en-GB" sz="1000" b="1" dirty="0"/>
              <a:t> 6(2), 37-43.</a:t>
            </a:r>
            <a:endParaRPr lang="en-US" sz="1000" b="1" dirty="0"/>
          </a:p>
          <a:p>
            <a:pPr marL="109728" lvl="0" indent="0">
              <a:buNone/>
            </a:pPr>
            <a:endParaRPr lang="en-US" sz="1800" dirty="0" smtClean="0"/>
          </a:p>
        </p:txBody>
      </p:sp>
      <p:pic>
        <p:nvPicPr>
          <p:cNvPr id="9218"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81001"/>
            <a:ext cx="8077200" cy="99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0921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7847" y="1096028"/>
            <a:ext cx="8001000" cy="609599"/>
          </a:xfrm>
        </p:spPr>
        <p:txBody>
          <a:bodyPr>
            <a:normAutofit/>
          </a:bodyPr>
          <a:lstStyle/>
          <a:p>
            <a:pPr algn="ctr"/>
            <a:r>
              <a:rPr lang="en-US" sz="2800" b="1" dirty="0" smtClean="0">
                <a:solidFill>
                  <a:schemeClr val="tx1"/>
                </a:solidFill>
                <a:effectLst/>
              </a:rPr>
              <a:t>Publications </a:t>
            </a:r>
            <a:r>
              <a:rPr lang="en-US" sz="2800" b="1" dirty="0" err="1">
                <a:solidFill>
                  <a:schemeClr val="tx1"/>
                </a:solidFill>
              </a:rPr>
              <a:t>cont</a:t>
            </a:r>
            <a:r>
              <a:rPr lang="en-US" sz="2800" b="1" dirty="0">
                <a:solidFill>
                  <a:schemeClr val="tx1"/>
                </a:solidFill>
              </a:rPr>
              <a:t>…</a:t>
            </a:r>
          </a:p>
        </p:txBody>
      </p:sp>
      <p:sp>
        <p:nvSpPr>
          <p:cNvPr id="3" name="Content Placeholder 2"/>
          <p:cNvSpPr>
            <a:spLocks noGrp="1"/>
          </p:cNvSpPr>
          <p:nvPr>
            <p:ph idx="1"/>
          </p:nvPr>
        </p:nvSpPr>
        <p:spPr>
          <a:xfrm>
            <a:off x="415447" y="1676400"/>
            <a:ext cx="8458200" cy="4800600"/>
          </a:xfrm>
        </p:spPr>
        <p:txBody>
          <a:bodyPr>
            <a:noAutofit/>
          </a:bodyPr>
          <a:lstStyle/>
          <a:p>
            <a:pPr lvl="0"/>
            <a:r>
              <a:rPr lang="en-US" sz="1000" b="1" dirty="0"/>
              <a:t>Palmer, B., Walls, M., Burgess, Z. &amp; Stough, C. (2001). Emotional Intelligence and Effective Leadership? </a:t>
            </a:r>
            <a:r>
              <a:rPr lang="en-US" sz="1000" b="1" i="1" dirty="0"/>
              <a:t>The Journal of Leadership and Organizational Development, </a:t>
            </a:r>
            <a:r>
              <a:rPr lang="en-US" sz="1000" b="1" dirty="0"/>
              <a:t>22</a:t>
            </a:r>
            <a:r>
              <a:rPr lang="en-US" sz="1000" b="1" i="1" dirty="0"/>
              <a:t> </a:t>
            </a:r>
            <a:r>
              <a:rPr lang="en-US" sz="1000" b="1" dirty="0"/>
              <a:t>(01), 5-10</a:t>
            </a:r>
          </a:p>
          <a:p>
            <a:pPr lvl="0"/>
            <a:r>
              <a:rPr lang="en-GB" sz="1000" b="1" dirty="0"/>
              <a:t>Dennison, S. M., Stough, C., &amp; </a:t>
            </a:r>
            <a:r>
              <a:rPr lang="en-GB" sz="1000" b="1" dirty="0" err="1"/>
              <a:t>Birgden</a:t>
            </a:r>
            <a:r>
              <a:rPr lang="en-GB" sz="1000" b="1" dirty="0"/>
              <a:t>, A. (2001).  The big 5 dimensional personality approach to understanding sex offenders. </a:t>
            </a:r>
            <a:r>
              <a:rPr lang="en-GB" sz="1000" b="1" i="1" dirty="0"/>
              <a:t>Psychology, Crime and Law, </a:t>
            </a:r>
            <a:r>
              <a:rPr lang="en-GB" sz="1000" b="1" dirty="0"/>
              <a:t>7 (3), 243-262.</a:t>
            </a:r>
            <a:endParaRPr lang="en-US" sz="1000" b="1" dirty="0"/>
          </a:p>
          <a:p>
            <a:pPr lvl="0"/>
            <a:r>
              <a:rPr lang="en-GB" sz="1000" b="1" dirty="0"/>
              <a:t>Stough, C., Clarke, J., Lloyd, J. &amp; Nathan, P.J. (2001). Neuropsychological changes after 30 day Ginkgo </a:t>
            </a:r>
            <a:r>
              <a:rPr lang="en-GB" sz="1000" b="1" dirty="0" err="1"/>
              <a:t>biloba</a:t>
            </a:r>
            <a:r>
              <a:rPr lang="en-GB" sz="1000" b="1" dirty="0"/>
              <a:t> administration in healthy participants. </a:t>
            </a:r>
            <a:r>
              <a:rPr lang="en-GB" sz="1000" b="1" i="1" dirty="0"/>
              <a:t>International Journal of </a:t>
            </a:r>
            <a:r>
              <a:rPr lang="en-GB" sz="1000" b="1" i="1" dirty="0" err="1"/>
              <a:t>Neuropsychopharmacology</a:t>
            </a:r>
            <a:r>
              <a:rPr lang="en-GB" sz="1000" b="1" dirty="0"/>
              <a:t>, 4, 131-134.</a:t>
            </a:r>
            <a:endParaRPr lang="en-US" sz="1000" b="1" dirty="0"/>
          </a:p>
          <a:p>
            <a:pPr lvl="0"/>
            <a:r>
              <a:rPr lang="en-GB" sz="1000" b="1" dirty="0"/>
              <a:t>Stough, C., Donaldson, C., </a:t>
            </a:r>
            <a:r>
              <a:rPr lang="en-GB" sz="1000" b="1" dirty="0" err="1"/>
              <a:t>Scarlata</a:t>
            </a:r>
            <a:r>
              <a:rPr lang="en-GB" sz="1000" b="1" dirty="0"/>
              <a:t>, B., &amp; </a:t>
            </a:r>
            <a:r>
              <a:rPr lang="en-GB" sz="1000" b="1" dirty="0" err="1"/>
              <a:t>Ciorciari</a:t>
            </a:r>
            <a:r>
              <a:rPr lang="en-GB" sz="1000" b="1" dirty="0"/>
              <a:t>, J. (2001). Psychophysiological correlates of NEO PI-R Openness, Agreeableness and Conscientiousness: preliminary results. </a:t>
            </a:r>
            <a:r>
              <a:rPr lang="en-GB" sz="1000" b="1" i="1" dirty="0"/>
              <a:t>International Journal of Psychophysiology</a:t>
            </a:r>
            <a:r>
              <a:rPr lang="en-GB" sz="1000" b="1" dirty="0"/>
              <a:t>, 41, 87-91. </a:t>
            </a:r>
            <a:endParaRPr lang="en-US" sz="1000" b="1" dirty="0"/>
          </a:p>
          <a:p>
            <a:pPr lvl="0"/>
            <a:r>
              <a:rPr lang="en-GB" sz="1000" b="1" dirty="0"/>
              <a:t>Hocking, C., Silberstein</a:t>
            </a:r>
            <a:r>
              <a:rPr lang="en-GB" sz="1000" b="1" baseline="30000" dirty="0"/>
              <a:t>, </a:t>
            </a:r>
            <a:r>
              <a:rPr lang="en-GB" sz="1000" b="1" dirty="0"/>
              <a:t>R. B, Lau, W. M, Stough, C &amp; Roberts, W.</a:t>
            </a:r>
            <a:r>
              <a:rPr lang="en-GB" sz="1000" b="1" baseline="30000" dirty="0"/>
              <a:t> </a:t>
            </a:r>
            <a:r>
              <a:rPr lang="en-GB" sz="1000" b="1" dirty="0"/>
              <a:t>(2001). Evaluation of cognitive performance in the heat by functional brain imaging and psychometric testing. </a:t>
            </a:r>
            <a:r>
              <a:rPr lang="en-GB" sz="1000" b="1" i="1" dirty="0"/>
              <a:t>Comp </a:t>
            </a:r>
            <a:r>
              <a:rPr lang="en-GB" sz="1000" b="1" i="1" dirty="0" err="1"/>
              <a:t>Biochem</a:t>
            </a:r>
            <a:r>
              <a:rPr lang="en-GB" sz="1000" b="1" i="1" dirty="0"/>
              <a:t> </a:t>
            </a:r>
            <a:r>
              <a:rPr lang="en-GB" sz="1000" b="1" i="1" dirty="0" err="1"/>
              <a:t>Physiol</a:t>
            </a:r>
            <a:r>
              <a:rPr lang="en-GB" sz="1000" b="1" i="1" dirty="0"/>
              <a:t> A </a:t>
            </a:r>
            <a:r>
              <a:rPr lang="en-GB" sz="1000" b="1" i="1" dirty="0" err="1"/>
              <a:t>Mol</a:t>
            </a:r>
            <a:r>
              <a:rPr lang="en-GB" sz="1000" b="1" i="1" dirty="0"/>
              <a:t> </a:t>
            </a:r>
            <a:r>
              <a:rPr lang="en-GB" sz="1000" b="1" i="1" dirty="0" err="1"/>
              <a:t>Integr</a:t>
            </a:r>
            <a:r>
              <a:rPr lang="en-GB" sz="1000" b="1" i="1" dirty="0"/>
              <a:t> Physiol.</a:t>
            </a:r>
            <a:r>
              <a:rPr lang="en-GB" sz="1000" b="1" dirty="0"/>
              <a:t> 128 (4), 719-34</a:t>
            </a:r>
            <a:endParaRPr lang="en-US" sz="1000" b="1" dirty="0"/>
          </a:p>
          <a:p>
            <a:pPr lvl="0"/>
            <a:r>
              <a:rPr lang="en-GB" sz="1000" b="1" dirty="0"/>
              <a:t>Stough, C., Thompson, J.C., Bates, T.C. &amp; Nathan, P. J. (2001). Examining Neurochemical Determinants of Inspection Time: Development of a Biological Model. </a:t>
            </a:r>
            <a:r>
              <a:rPr lang="en-GB" sz="1000" b="1" i="1" dirty="0"/>
              <a:t>Intelligence</a:t>
            </a:r>
            <a:r>
              <a:rPr lang="en-GB" sz="1000" b="1" dirty="0"/>
              <a:t>,</a:t>
            </a:r>
            <a:r>
              <a:rPr lang="en-GB" sz="1000" b="1" i="1" dirty="0"/>
              <a:t> </a:t>
            </a:r>
            <a:r>
              <a:rPr lang="en-GB" sz="1000" b="1" dirty="0"/>
              <a:t>29, 511-522.</a:t>
            </a:r>
            <a:r>
              <a:rPr lang="en-GB" sz="1000" b="1" i="1" dirty="0"/>
              <a:t> </a:t>
            </a:r>
            <a:endParaRPr lang="en-US" sz="1000" b="1" dirty="0"/>
          </a:p>
          <a:p>
            <a:pPr lvl="0"/>
            <a:r>
              <a:rPr lang="en-GB" sz="1000" b="1" dirty="0" err="1"/>
              <a:t>Keetley</a:t>
            </a:r>
            <a:r>
              <a:rPr lang="en-GB" sz="1000" b="1" dirty="0"/>
              <a:t>, V., Wood, A., &amp; Stough, C. (2001). Neuropsychological </a:t>
            </a:r>
            <a:r>
              <a:rPr lang="en-GB" sz="1000" b="1" dirty="0" err="1"/>
              <a:t>sequelae</a:t>
            </a:r>
            <a:r>
              <a:rPr lang="en-GB" sz="1000" b="1" dirty="0"/>
              <a:t> of 50Hz magnetic fields. </a:t>
            </a:r>
            <a:r>
              <a:rPr lang="en-GB" sz="1000" b="1" i="1" dirty="0"/>
              <a:t>International Journal of Radiation Biology, </a:t>
            </a:r>
            <a:r>
              <a:rPr lang="en-GB" sz="1000" b="1" dirty="0"/>
              <a:t>77 (6), 735-742</a:t>
            </a:r>
            <a:r>
              <a:rPr lang="en-GB" sz="1000" b="1" i="1" dirty="0"/>
              <a:t>.</a:t>
            </a:r>
            <a:endParaRPr lang="en-US" sz="1000" b="1" dirty="0"/>
          </a:p>
          <a:p>
            <a:pPr lvl="0"/>
            <a:r>
              <a:rPr lang="en-GB" sz="1000" b="1" dirty="0"/>
              <a:t>Gillespie, N., Walsh, M., </a:t>
            </a:r>
            <a:r>
              <a:rPr lang="en-GB" sz="1000" b="1" dirty="0" err="1"/>
              <a:t>Winefield</a:t>
            </a:r>
            <a:r>
              <a:rPr lang="en-GB" sz="1000" b="1" dirty="0"/>
              <a:t>, A.H., </a:t>
            </a:r>
            <a:r>
              <a:rPr lang="en-GB" sz="1000" b="1" dirty="0" err="1"/>
              <a:t>Dua</a:t>
            </a:r>
            <a:r>
              <a:rPr lang="en-GB" sz="1000" b="1" dirty="0"/>
              <a:t>, J., &amp; Stough, C.</a:t>
            </a:r>
            <a:r>
              <a:rPr lang="en-GB" sz="1000" b="1" cap="small" dirty="0"/>
              <a:t> </a:t>
            </a:r>
            <a:r>
              <a:rPr lang="en-GB" sz="1000" b="1" dirty="0"/>
              <a:t>(2001).</a:t>
            </a:r>
            <a:r>
              <a:rPr lang="en-GB" sz="1000" b="1" cap="small" dirty="0"/>
              <a:t> </a:t>
            </a:r>
            <a:r>
              <a:rPr lang="en-GB" sz="1000" b="1" dirty="0"/>
              <a:t>Occupational Stress within Australian Universities: Staff perceptions of the determinants, consequences and moderators of stress. </a:t>
            </a:r>
            <a:r>
              <a:rPr lang="en-GB" sz="1000" b="1" i="1" dirty="0"/>
              <a:t>Work and Stress, </a:t>
            </a:r>
            <a:r>
              <a:rPr lang="en-GB" sz="1000" b="1" dirty="0"/>
              <a:t>15, 53-72.</a:t>
            </a:r>
            <a:endParaRPr lang="en-US" sz="1000" b="1" dirty="0"/>
          </a:p>
          <a:p>
            <a:pPr lvl="0"/>
            <a:r>
              <a:rPr lang="en-GB" sz="1000" b="1" dirty="0"/>
              <a:t>Hutchison, CW, Nathan, P J, </a:t>
            </a:r>
            <a:r>
              <a:rPr lang="en-GB" sz="1000" b="1" dirty="0" err="1"/>
              <a:t>Mrazek</a:t>
            </a:r>
            <a:r>
              <a:rPr lang="en-GB" sz="1000" b="1" dirty="0"/>
              <a:t>, L, Stough, C. (2001). Cholinergic Modulation of Speed of Early Information Processing: the Effect of Donepezil on Inspection Time. </a:t>
            </a:r>
            <a:r>
              <a:rPr lang="en-GB" sz="1000" b="1" i="1" dirty="0"/>
              <a:t>Psychopharmacology, </a:t>
            </a:r>
            <a:r>
              <a:rPr lang="en-GB" sz="1000" b="1" dirty="0"/>
              <a:t>44, 440-442.</a:t>
            </a:r>
            <a:endParaRPr lang="en-US" sz="1000" b="1" dirty="0"/>
          </a:p>
          <a:p>
            <a:pPr lvl="0"/>
            <a:r>
              <a:rPr lang="en-GB" sz="1000" b="1" dirty="0"/>
              <a:t>Nathan P.J, Clarke J, Lloyd J, Hutchison C.W</a:t>
            </a:r>
            <a:r>
              <a:rPr lang="en-GB" sz="1000" b="1" baseline="30000" dirty="0"/>
              <a:t>, </a:t>
            </a:r>
            <a:r>
              <a:rPr lang="en-GB" sz="1000" b="1" dirty="0"/>
              <a:t>Downey, L., &amp; Stough C. (2001). The Acute Effects of an extract of </a:t>
            </a:r>
            <a:r>
              <a:rPr lang="en-GB" sz="1000" b="1" dirty="0" err="1"/>
              <a:t>Bacopa</a:t>
            </a:r>
            <a:r>
              <a:rPr lang="en-GB" sz="1000" b="1" dirty="0"/>
              <a:t> </a:t>
            </a:r>
            <a:r>
              <a:rPr lang="en-GB" sz="1000" b="1" dirty="0" err="1"/>
              <a:t>Monniera</a:t>
            </a:r>
            <a:r>
              <a:rPr lang="en-GB" sz="1000" b="1" dirty="0"/>
              <a:t> (</a:t>
            </a:r>
            <a:r>
              <a:rPr lang="en-GB" sz="1000" b="1" dirty="0" err="1"/>
              <a:t>Brahmi</a:t>
            </a:r>
            <a:r>
              <a:rPr lang="en-GB" sz="1000" b="1" dirty="0"/>
              <a:t>) on Cognitive Function in Healthy Normal Subjects. </a:t>
            </a:r>
            <a:r>
              <a:rPr lang="en-GB" sz="1000" b="1" i="1" dirty="0"/>
              <a:t>Human Psychopharmacology</a:t>
            </a:r>
            <a:r>
              <a:rPr lang="en-GB" sz="1000" b="1" dirty="0"/>
              <a:t>, 16, 345-351.</a:t>
            </a:r>
            <a:endParaRPr lang="en-US" sz="1000" b="1" dirty="0"/>
          </a:p>
          <a:p>
            <a:pPr lvl="0"/>
            <a:r>
              <a:rPr lang="en-GB" sz="1000" b="1" dirty="0"/>
              <a:t>Ellis, K.A., Stough, C. </a:t>
            </a:r>
            <a:r>
              <a:rPr lang="en-GB" sz="1000" b="1" dirty="0" err="1"/>
              <a:t>Vitetta</a:t>
            </a:r>
            <a:r>
              <a:rPr lang="en-GB" sz="1000" b="1" dirty="0"/>
              <a:t>, L. Heinrich, K., Nathan, P. J. (2001). </a:t>
            </a:r>
            <a:r>
              <a:rPr lang="en-US" sz="1000" b="1" dirty="0"/>
              <a:t>An investigation into the acute </a:t>
            </a:r>
            <a:r>
              <a:rPr lang="en-US" sz="1000" b="1" dirty="0" err="1"/>
              <a:t>nootropic</a:t>
            </a:r>
            <a:r>
              <a:rPr lang="en-US" sz="1000" b="1" dirty="0"/>
              <a:t> effects of </a:t>
            </a:r>
            <a:r>
              <a:rPr lang="en-US" sz="1000" b="1" dirty="0" err="1"/>
              <a:t>Hypericum</a:t>
            </a:r>
            <a:r>
              <a:rPr lang="en-US" sz="1000" b="1" dirty="0"/>
              <a:t> </a:t>
            </a:r>
            <a:r>
              <a:rPr lang="en-US" sz="1000" b="1" dirty="0" err="1"/>
              <a:t>perforatum</a:t>
            </a:r>
            <a:r>
              <a:rPr lang="en-US" sz="1000" b="1" dirty="0"/>
              <a:t> L. (St. John’s </a:t>
            </a:r>
            <a:r>
              <a:rPr lang="en-US" sz="1000" b="1" dirty="0" err="1"/>
              <a:t>Wort</a:t>
            </a:r>
            <a:r>
              <a:rPr lang="en-US" sz="1000" b="1" dirty="0"/>
              <a:t>) in healthy human volunteers. </a:t>
            </a:r>
            <a:r>
              <a:rPr lang="en-US" sz="1000" b="1" i="1" dirty="0" err="1"/>
              <a:t>Behavioural</a:t>
            </a:r>
            <a:r>
              <a:rPr lang="en-US" sz="1000" b="1" i="1" dirty="0"/>
              <a:t> Pharmacology, </a:t>
            </a:r>
            <a:r>
              <a:rPr lang="en-US" sz="1000" b="1" dirty="0"/>
              <a:t>12 (3), 173-182.</a:t>
            </a:r>
          </a:p>
          <a:p>
            <a:pPr lvl="0"/>
            <a:r>
              <a:rPr lang="en-GB" sz="1000" b="1" dirty="0"/>
              <a:t>Stough, C., Lloyd, J., Clarke, J., Downey, L., &amp; Nathan, P. J</a:t>
            </a:r>
            <a:r>
              <a:rPr lang="en-GB" sz="1000" b="1" baseline="30000" dirty="0"/>
              <a:t>. </a:t>
            </a:r>
            <a:r>
              <a:rPr lang="en-GB" sz="1000" b="1" dirty="0"/>
              <a:t>(2001). The Chronic Effects of an extract of </a:t>
            </a:r>
            <a:r>
              <a:rPr lang="en-GB" sz="1000" b="1" dirty="0" err="1"/>
              <a:t>Bacopa</a:t>
            </a:r>
            <a:r>
              <a:rPr lang="en-GB" sz="1000" b="1" dirty="0"/>
              <a:t> </a:t>
            </a:r>
            <a:r>
              <a:rPr lang="en-GB" sz="1000" b="1" dirty="0" err="1"/>
              <a:t>monniera</a:t>
            </a:r>
            <a:r>
              <a:rPr lang="en-GB" sz="1000" b="1" dirty="0"/>
              <a:t> (</a:t>
            </a:r>
            <a:r>
              <a:rPr lang="en-GB" sz="1000" b="1" dirty="0" err="1"/>
              <a:t>Brahmi</a:t>
            </a:r>
            <a:r>
              <a:rPr lang="en-GB" sz="1000" b="1" dirty="0"/>
              <a:t>) on Cognitive Function in Healthy Human Subjects. </a:t>
            </a:r>
            <a:r>
              <a:rPr lang="en-GB" sz="1000" b="1" i="1" dirty="0"/>
              <a:t>Psychopharmacology</a:t>
            </a:r>
            <a:r>
              <a:rPr lang="en-GB" sz="1000" b="1" dirty="0"/>
              <a:t>, 156, 481-484.</a:t>
            </a:r>
            <a:endParaRPr lang="en-US" sz="1000" b="1" dirty="0"/>
          </a:p>
          <a:p>
            <a:pPr lvl="0"/>
            <a:r>
              <a:rPr lang="en-GB" sz="1000" b="1" dirty="0"/>
              <a:t>Hopper, A., </a:t>
            </a:r>
            <a:r>
              <a:rPr lang="en-GB" sz="1000" b="1" dirty="0" err="1"/>
              <a:t>Ciorciari</a:t>
            </a:r>
            <a:r>
              <a:rPr lang="en-GB" sz="1000" b="1" dirty="0"/>
              <a:t>, C., Johnson, G., </a:t>
            </a:r>
            <a:r>
              <a:rPr lang="en-GB" sz="1000" b="1" dirty="0" err="1"/>
              <a:t>Spensley</a:t>
            </a:r>
            <a:r>
              <a:rPr lang="en-GB" sz="1000" b="1" dirty="0"/>
              <a:t>, J., </a:t>
            </a:r>
            <a:r>
              <a:rPr lang="en-GB" sz="1000" b="1" dirty="0" err="1"/>
              <a:t>Sergejew</a:t>
            </a:r>
            <a:r>
              <a:rPr lang="en-GB" sz="1000" b="1" dirty="0"/>
              <a:t>, A. &amp; Stough, C. (2002). EEG Coherence and Dissociative Identity Disorder. </a:t>
            </a:r>
            <a:r>
              <a:rPr lang="en-GB" sz="1000" b="1" i="1" dirty="0"/>
              <a:t>Dissociation, </a:t>
            </a:r>
            <a:r>
              <a:rPr lang="en-GB" sz="1000" b="1" dirty="0"/>
              <a:t>3 (1)</a:t>
            </a:r>
            <a:r>
              <a:rPr lang="en-GB" sz="1000" b="1" i="1" dirty="0"/>
              <a:t>, </a:t>
            </a:r>
            <a:r>
              <a:rPr lang="en-GB" sz="1000" b="1" dirty="0"/>
              <a:t>75-78.</a:t>
            </a:r>
            <a:endParaRPr lang="en-US" sz="1000" b="1" dirty="0"/>
          </a:p>
          <a:p>
            <a:pPr lvl="0"/>
            <a:r>
              <a:rPr lang="en-GB" sz="1000" b="1" dirty="0" err="1"/>
              <a:t>Eide</a:t>
            </a:r>
            <a:r>
              <a:rPr lang="en-GB" sz="1000" b="1" dirty="0"/>
              <a:t>, P.,</a:t>
            </a:r>
            <a:r>
              <a:rPr lang="en-GB" sz="1000" b="1" baseline="30000" dirty="0"/>
              <a:t> </a:t>
            </a:r>
            <a:r>
              <a:rPr lang="en-GB" sz="1000" b="1" dirty="0"/>
              <a:t>Kemp, A., Silberstein, R.B., Nathan, P. J.</a:t>
            </a:r>
            <a:r>
              <a:rPr lang="en-GB" sz="1000" b="1" baseline="30000" dirty="0"/>
              <a:t>,</a:t>
            </a:r>
            <a:r>
              <a:rPr lang="en-GB" sz="1000" b="1" dirty="0"/>
              <a:t> &amp; Stough, C. (2002). Test re-test reliability of the Emotional </a:t>
            </a:r>
            <a:r>
              <a:rPr lang="en-GB" sz="1000" b="1" dirty="0" err="1"/>
              <a:t>Stroop</a:t>
            </a:r>
            <a:r>
              <a:rPr lang="en-GB" sz="1000" b="1" dirty="0"/>
              <a:t> task: examining the paradox of measurement change. </a:t>
            </a:r>
            <a:r>
              <a:rPr lang="en-GB" sz="1000" b="1" i="1" dirty="0"/>
              <a:t>Journal of Psychology</a:t>
            </a:r>
            <a:r>
              <a:rPr lang="en-GB" sz="1000" b="1" dirty="0"/>
              <a:t>, 136(5), 514-520.</a:t>
            </a:r>
            <a:endParaRPr lang="en-US" sz="1000" b="1" dirty="0"/>
          </a:p>
          <a:p>
            <a:pPr lvl="0"/>
            <a:r>
              <a:rPr lang="en-GB" sz="1000" b="1" dirty="0" smtClean="0"/>
              <a:t>.</a:t>
            </a:r>
            <a:endParaRPr lang="en-US" sz="1000" b="1" dirty="0"/>
          </a:p>
          <a:p>
            <a:pPr lvl="0">
              <a:buFont typeface="Wingdings" panose="05000000000000000000" pitchFamily="2" charset="2"/>
              <a:buChar char="Ø"/>
            </a:pPr>
            <a:endParaRPr lang="en-US" sz="1800" dirty="0" smtClean="0"/>
          </a:p>
        </p:txBody>
      </p:sp>
      <p:pic>
        <p:nvPicPr>
          <p:cNvPr id="10242"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5447" y="152401"/>
            <a:ext cx="8305800"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26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7847" y="762000"/>
            <a:ext cx="8001000" cy="609599"/>
          </a:xfrm>
        </p:spPr>
        <p:txBody>
          <a:bodyPr>
            <a:normAutofit/>
          </a:bodyPr>
          <a:lstStyle/>
          <a:p>
            <a:pPr algn="ctr"/>
            <a:r>
              <a:rPr lang="en-US" sz="2800" b="1" dirty="0" smtClean="0">
                <a:solidFill>
                  <a:schemeClr val="tx1"/>
                </a:solidFill>
                <a:effectLst/>
              </a:rPr>
              <a:t>Publications </a:t>
            </a:r>
            <a:r>
              <a:rPr lang="en-US" sz="2800" b="1" dirty="0" err="1">
                <a:solidFill>
                  <a:schemeClr val="tx1"/>
                </a:solidFill>
              </a:rPr>
              <a:t>cont</a:t>
            </a:r>
            <a:r>
              <a:rPr lang="en-US" sz="2800" b="1" dirty="0">
                <a:solidFill>
                  <a:schemeClr val="tx1"/>
                </a:solidFill>
              </a:rPr>
              <a:t>…</a:t>
            </a:r>
          </a:p>
        </p:txBody>
      </p:sp>
      <p:sp>
        <p:nvSpPr>
          <p:cNvPr id="3" name="Content Placeholder 2"/>
          <p:cNvSpPr>
            <a:spLocks noGrp="1"/>
          </p:cNvSpPr>
          <p:nvPr>
            <p:ph idx="1"/>
          </p:nvPr>
        </p:nvSpPr>
        <p:spPr>
          <a:xfrm>
            <a:off x="415447" y="1371600"/>
            <a:ext cx="8458200" cy="5257800"/>
          </a:xfrm>
        </p:spPr>
        <p:txBody>
          <a:bodyPr>
            <a:noAutofit/>
          </a:bodyPr>
          <a:lstStyle/>
          <a:p>
            <a:pPr lvl="0"/>
            <a:r>
              <a:rPr lang="en-GB" sz="1000" b="1" dirty="0"/>
              <a:t>Nathan, P.J., &amp; Stough, C. (2001). Inspection Time: A </a:t>
            </a:r>
            <a:r>
              <a:rPr lang="en-GB" sz="1000" b="1" dirty="0" err="1"/>
              <a:t>Neuropsychophysiological</a:t>
            </a:r>
            <a:r>
              <a:rPr lang="en-GB" sz="1000" b="1" dirty="0"/>
              <a:t> Test for Measuring the Functional Integrity of the Cholinergic System. </a:t>
            </a:r>
            <a:r>
              <a:rPr lang="en-GB" sz="1000" b="1" i="1" dirty="0"/>
              <a:t>Medical hypotheses, </a:t>
            </a:r>
            <a:r>
              <a:rPr lang="en-GB" sz="1000" b="1" dirty="0"/>
              <a:t>57, 759-760.</a:t>
            </a:r>
            <a:endParaRPr lang="en-US" sz="1000" b="1" dirty="0"/>
          </a:p>
          <a:p>
            <a:pPr lvl="0"/>
            <a:r>
              <a:rPr lang="en-GB" sz="1000" b="1" dirty="0"/>
              <a:t>Nathan, P. J., Baker, A., Carr, E., Earle, J., Jones, M., </a:t>
            </a:r>
            <a:r>
              <a:rPr lang="en-GB" sz="1000" b="1" dirty="0" err="1"/>
              <a:t>Nieciecki</a:t>
            </a:r>
            <a:r>
              <a:rPr lang="en-GB" sz="1000" b="1" dirty="0"/>
              <a:t>, M., Hutchison, C., Stough, C. (2001). Cholinergic Modulation of cognitive function in healthy subjects: acute effects of donepezil, a cholinesterase inhibitor. </a:t>
            </a:r>
            <a:r>
              <a:rPr lang="en-GB" sz="1000" b="1" i="1" dirty="0"/>
              <a:t>Human Psychopharmacology, </a:t>
            </a:r>
            <a:r>
              <a:rPr lang="en-GB" sz="1000" b="1" dirty="0"/>
              <a:t>16, 481-483.</a:t>
            </a:r>
            <a:endParaRPr lang="en-US" sz="1000" b="1" dirty="0"/>
          </a:p>
          <a:p>
            <a:pPr lvl="0"/>
            <a:r>
              <a:rPr lang="en-GB" sz="1000" b="1" dirty="0"/>
              <a:t>Thompson, J. C., </a:t>
            </a:r>
            <a:r>
              <a:rPr lang="en-GB" sz="1000" b="1" dirty="0" err="1"/>
              <a:t>Wilby</a:t>
            </a:r>
            <a:r>
              <a:rPr lang="en-GB" sz="1000" b="1" dirty="0"/>
              <a:t>, G, &amp; Stough, C. (2002). The Effects of Transdermal Nicotine on Inspection Time. </a:t>
            </a:r>
            <a:r>
              <a:rPr lang="en-GB" sz="1000" b="1" i="1" dirty="0"/>
              <a:t>Human Psychopharmacology: Clinical and Experimental,</a:t>
            </a:r>
            <a:r>
              <a:rPr lang="en-GB" sz="1000" b="1" dirty="0"/>
              <a:t> 17, 157-162.</a:t>
            </a:r>
            <a:endParaRPr lang="en-US" sz="1000" b="1" dirty="0"/>
          </a:p>
          <a:p>
            <a:pPr lvl="0"/>
            <a:r>
              <a:rPr lang="en-GB" sz="1000" b="1" dirty="0"/>
              <a:t>Palmer, B., Donaldson, C., &amp; Stough, C. Emotional Intelligence and Life Satisfaction. (2002) </a:t>
            </a:r>
            <a:r>
              <a:rPr lang="en-GB" sz="1000" b="1" i="1" dirty="0"/>
              <a:t>Personality and Individual Differences</a:t>
            </a:r>
            <a:r>
              <a:rPr lang="en-GB" sz="1000" b="1" dirty="0"/>
              <a:t>, 33 (7), 1091-1100.</a:t>
            </a:r>
            <a:endParaRPr lang="en-US" sz="1000" b="1" dirty="0"/>
          </a:p>
          <a:p>
            <a:pPr lvl="0"/>
            <a:r>
              <a:rPr lang="en-GB" sz="1000" b="1" dirty="0"/>
              <a:t>Nicholls, M.E.R., Gora, J., &amp; Stough, C. K. K. (2002). Hemispheric asymmetries for visual and auditory processing: An evoked potential study. </a:t>
            </a:r>
            <a:r>
              <a:rPr lang="en-GB" sz="1000" b="1" i="1" dirty="0"/>
              <a:t>International Journal of Psychophysiology</a:t>
            </a:r>
            <a:r>
              <a:rPr lang="en-GB" sz="1000" b="1" dirty="0"/>
              <a:t>, 44, 37-55.</a:t>
            </a:r>
            <a:endParaRPr lang="en-US" sz="1000" b="1" dirty="0"/>
          </a:p>
          <a:p>
            <a:pPr lvl="0"/>
            <a:r>
              <a:rPr lang="en-GB" sz="1000" b="1" dirty="0"/>
              <a:t>Gardner, L. &amp; Stough, C. (2002). Examining the relationship between Leadership and Emotional Intelligence in senior level managers. </a:t>
            </a:r>
            <a:r>
              <a:rPr lang="en-GB" sz="1000" b="1" i="1" dirty="0"/>
              <a:t>Leadership and Organizational Development Journal</a:t>
            </a:r>
            <a:r>
              <a:rPr lang="en-GB" sz="1000" b="1" dirty="0"/>
              <a:t>, 23(2), 68-78.</a:t>
            </a:r>
            <a:endParaRPr lang="en-US" sz="1000" b="1" dirty="0"/>
          </a:p>
          <a:p>
            <a:pPr lvl="0"/>
            <a:r>
              <a:rPr lang="en-GB" sz="1000" b="1" dirty="0"/>
              <a:t>Nathan, P.J., Ricketts, E., </a:t>
            </a:r>
            <a:r>
              <a:rPr lang="en-GB" sz="1000" b="1" dirty="0" err="1"/>
              <a:t>Wesnes</a:t>
            </a:r>
            <a:r>
              <a:rPr lang="en-GB" sz="1000" b="1" dirty="0"/>
              <a:t>, K., </a:t>
            </a:r>
            <a:r>
              <a:rPr lang="en-GB" sz="1000" b="1" dirty="0" err="1"/>
              <a:t>Mrazek</a:t>
            </a:r>
            <a:r>
              <a:rPr lang="en-GB" sz="1000" b="1" dirty="0"/>
              <a:t>, L., </a:t>
            </a:r>
            <a:r>
              <a:rPr lang="en-GB" sz="1000" b="1" dirty="0" err="1"/>
              <a:t>Greville</a:t>
            </a:r>
            <a:r>
              <a:rPr lang="en-GB" sz="1000" b="1" dirty="0"/>
              <a:t>, W., &amp; Stough, C. (2002). The acute </a:t>
            </a:r>
            <a:r>
              <a:rPr lang="en-GB" sz="1000" b="1" dirty="0" err="1"/>
              <a:t>nootropic</a:t>
            </a:r>
            <a:r>
              <a:rPr lang="en-GB" sz="1000" b="1" dirty="0"/>
              <a:t> effects of Ginkgo </a:t>
            </a:r>
            <a:r>
              <a:rPr lang="en-GB" sz="1000" b="1" dirty="0" err="1"/>
              <a:t>biloba</a:t>
            </a:r>
            <a:r>
              <a:rPr lang="en-GB" sz="1000" b="1" dirty="0"/>
              <a:t> in healthy older human subjects: a preliminary investigation. </a:t>
            </a:r>
            <a:r>
              <a:rPr lang="en-GB" sz="1000" b="1" i="1" dirty="0"/>
              <a:t>Human Psychopharmacology</a:t>
            </a:r>
            <a:r>
              <a:rPr lang="en-GB" sz="1000" b="1" dirty="0"/>
              <a:t>, 17, 45-49.</a:t>
            </a:r>
            <a:endParaRPr lang="en-US" sz="1000" b="1" dirty="0"/>
          </a:p>
          <a:p>
            <a:pPr lvl="0"/>
            <a:r>
              <a:rPr lang="en-GB" sz="1000" b="1" dirty="0" err="1"/>
              <a:t>Timoshanko</a:t>
            </a:r>
            <a:r>
              <a:rPr lang="en-GB" sz="1000" b="1" dirty="0"/>
              <a:t>, A., Stough, C., </a:t>
            </a:r>
            <a:r>
              <a:rPr lang="en-GB" sz="1000" b="1" dirty="0" err="1"/>
              <a:t>Vitetta</a:t>
            </a:r>
            <a:r>
              <a:rPr lang="en-GB" sz="1000" b="1" dirty="0"/>
              <a:t>, L., Nathan, P. J. (2001). A preliminary investigation on the acute </a:t>
            </a:r>
            <a:r>
              <a:rPr lang="en-GB" sz="1000" b="1" dirty="0" err="1"/>
              <a:t>pharmacodynamic</a:t>
            </a:r>
            <a:r>
              <a:rPr lang="en-GB" sz="1000" b="1" dirty="0"/>
              <a:t> effects of </a:t>
            </a:r>
            <a:r>
              <a:rPr lang="en-GB" sz="1000" b="1" dirty="0" err="1"/>
              <a:t>hypericum</a:t>
            </a:r>
            <a:r>
              <a:rPr lang="en-GB" sz="1000" b="1" dirty="0"/>
              <a:t> on cognitive and psychomotor performance, </a:t>
            </a:r>
            <a:r>
              <a:rPr lang="en-GB" sz="1000" b="1" i="1" dirty="0"/>
              <a:t>Behavioural Pharmacology</a:t>
            </a:r>
            <a:r>
              <a:rPr lang="en-GB" sz="1000" b="1" dirty="0"/>
              <a:t>, 12(8), 635-640).</a:t>
            </a:r>
            <a:endParaRPr lang="en-US" sz="1000" b="1" dirty="0"/>
          </a:p>
          <a:p>
            <a:pPr lvl="0"/>
            <a:r>
              <a:rPr lang="en-GB" sz="1000" b="1" dirty="0"/>
              <a:t>Maher, B. F. G., Stough, C., </a:t>
            </a:r>
            <a:r>
              <a:rPr lang="en-GB" sz="1000" b="1" dirty="0" err="1"/>
              <a:t>Shelmerdine</a:t>
            </a:r>
            <a:r>
              <a:rPr lang="en-GB" sz="1000" b="1" dirty="0"/>
              <a:t>, A., </a:t>
            </a:r>
            <a:r>
              <a:rPr lang="en-GB" sz="1000" b="1" dirty="0" err="1"/>
              <a:t>Wesnes</a:t>
            </a:r>
            <a:r>
              <a:rPr lang="en-GB" sz="1000" b="1" dirty="0"/>
              <a:t>, K. Nathan, P. J. (2002). The acute effects of combined administration of Ginkgo </a:t>
            </a:r>
            <a:r>
              <a:rPr lang="en-GB" sz="1000" b="1" dirty="0" err="1"/>
              <a:t>biloba</a:t>
            </a:r>
            <a:r>
              <a:rPr lang="en-GB" sz="1000" b="1" dirty="0"/>
              <a:t> and </a:t>
            </a:r>
            <a:r>
              <a:rPr lang="en-GB" sz="1000" b="1" dirty="0" err="1"/>
              <a:t>Bacopa</a:t>
            </a:r>
            <a:r>
              <a:rPr lang="en-GB" sz="1000" b="1" dirty="0"/>
              <a:t> </a:t>
            </a:r>
            <a:r>
              <a:rPr lang="en-GB" sz="1000" b="1" dirty="0" err="1"/>
              <a:t>monniera</a:t>
            </a:r>
            <a:r>
              <a:rPr lang="en-GB" sz="1000" b="1" dirty="0"/>
              <a:t> on cognitive function in humans. </a:t>
            </a:r>
            <a:r>
              <a:rPr lang="en-GB" sz="1000" b="1" i="1" dirty="0"/>
              <a:t>Human Psychopharmacology Clinical &amp; Experimental</a:t>
            </a:r>
            <a:r>
              <a:rPr lang="en-GB" sz="1000" b="1" dirty="0"/>
              <a:t>, 17(3), 163-164.</a:t>
            </a:r>
            <a:endParaRPr lang="en-US" sz="1000" b="1" dirty="0"/>
          </a:p>
          <a:p>
            <a:pPr lvl="0"/>
            <a:r>
              <a:rPr lang="en-GB" sz="1000" b="1" dirty="0"/>
              <a:t>*Palmer, B., </a:t>
            </a:r>
            <a:r>
              <a:rPr lang="en-GB" sz="1000" b="1" dirty="0" err="1"/>
              <a:t>Manocha</a:t>
            </a:r>
            <a:r>
              <a:rPr lang="en-GB" sz="1000" b="1" dirty="0"/>
              <a:t>, R.,</a:t>
            </a:r>
            <a:r>
              <a:rPr lang="en-GB" sz="1000" b="1" dirty="0" err="1"/>
              <a:t>Gignac</a:t>
            </a:r>
            <a:r>
              <a:rPr lang="en-GB" sz="1000" b="1" dirty="0"/>
              <a:t>, G., </a:t>
            </a:r>
            <a:r>
              <a:rPr lang="en-GB" sz="1000" b="1" i="1" dirty="0"/>
              <a:t>Stough</a:t>
            </a:r>
            <a:r>
              <a:rPr lang="en-GB" sz="1000" b="1" dirty="0"/>
              <a:t>, C.(2003). Examining the factor structure of the Bar-On Emotional Quotient Inventory with an Australian general population sample. Personality &amp; Individual Differences, 35 (5), 1191-2010.</a:t>
            </a:r>
            <a:endParaRPr lang="en-US" sz="1000" b="1" dirty="0"/>
          </a:p>
          <a:p>
            <a:pPr lvl="0"/>
            <a:r>
              <a:rPr lang="en-GB" sz="1000" b="1" dirty="0"/>
              <a:t>Johnson, A., Almeida, Q., </a:t>
            </a:r>
            <a:r>
              <a:rPr lang="en-GB" sz="1000" b="1" i="1" dirty="0"/>
              <a:t>Stough,</a:t>
            </a:r>
            <a:r>
              <a:rPr lang="en-GB" sz="1000" b="1" dirty="0"/>
              <a:t> C., Thompson, J., </a:t>
            </a:r>
            <a:r>
              <a:rPr lang="en-GB" sz="1000" b="1" dirty="0" err="1"/>
              <a:t>Singarayer</a:t>
            </a:r>
            <a:r>
              <a:rPr lang="en-GB" sz="1000" b="1" dirty="0"/>
              <a:t>, R. Jog, M. (2003). Visual inspection time in Parkinson’s disease: deficits in early stages of cognitive processing.</a:t>
            </a:r>
            <a:r>
              <a:rPr lang="en-GB" sz="1000" b="1" i="1" dirty="0"/>
              <a:t> </a:t>
            </a:r>
            <a:r>
              <a:rPr lang="en-GB" sz="1000" b="1" i="1" dirty="0" err="1"/>
              <a:t>Neuropsychologia</a:t>
            </a:r>
            <a:r>
              <a:rPr lang="en-GB" sz="1000" b="1" dirty="0"/>
              <a:t>, 42, 577-585, </a:t>
            </a:r>
            <a:endParaRPr lang="en-US" sz="1000" b="1" dirty="0"/>
          </a:p>
          <a:p>
            <a:pPr lvl="0"/>
            <a:r>
              <a:rPr lang="en-GB" sz="1000" b="1" dirty="0"/>
              <a:t>Hamblin, D. L. Wood, A. W. Croft, R. J. </a:t>
            </a:r>
            <a:r>
              <a:rPr lang="en-GB" sz="1000" b="1" i="1" dirty="0"/>
              <a:t>Stough</a:t>
            </a:r>
            <a:r>
              <a:rPr lang="en-GB" sz="1000" b="1" dirty="0"/>
              <a:t>, C. (2004). Examining the effects of electromagnetic fields emitted by GSM mobile phones on human event-related potentials and performance during an auditory task. </a:t>
            </a:r>
            <a:r>
              <a:rPr lang="en-GB" sz="1000" b="1" i="1" dirty="0"/>
              <a:t>Clinical Neurophysiology</a:t>
            </a:r>
            <a:r>
              <a:rPr lang="en-GB" sz="1000" b="1" dirty="0"/>
              <a:t>, 115, 171-179.</a:t>
            </a:r>
            <a:endParaRPr lang="en-US" sz="1000" b="1" dirty="0"/>
          </a:p>
          <a:p>
            <a:pPr lvl="0"/>
            <a:r>
              <a:rPr lang="en-GB" sz="1000" b="1" dirty="0"/>
              <a:t>*Palmer, B, </a:t>
            </a:r>
            <a:r>
              <a:rPr lang="en-GB" sz="1000" b="1" dirty="0" err="1"/>
              <a:t>Gignac</a:t>
            </a:r>
            <a:r>
              <a:rPr lang="en-GB" sz="1000" b="1" dirty="0"/>
              <a:t>, G, Bates, T, </a:t>
            </a:r>
            <a:r>
              <a:rPr lang="en-GB" sz="1000" b="1" i="1" dirty="0"/>
              <a:t>Stough</a:t>
            </a:r>
            <a:r>
              <a:rPr lang="en-GB" sz="1000" b="1" dirty="0"/>
              <a:t>, C. (2003). Examining the Structure of the Trait Meta-Mood Scale, </a:t>
            </a:r>
            <a:r>
              <a:rPr lang="en-GB" sz="1000" b="1" i="1" dirty="0"/>
              <a:t>Australian Journal of Psychology</a:t>
            </a:r>
            <a:r>
              <a:rPr lang="en-GB" sz="1000" b="1" dirty="0"/>
              <a:t>, 55, 154-159.</a:t>
            </a:r>
            <a:endParaRPr lang="en-US" sz="1000" b="1" dirty="0"/>
          </a:p>
          <a:p>
            <a:pPr lvl="0"/>
            <a:r>
              <a:rPr lang="en-GB" sz="1000" b="1" dirty="0"/>
              <a:t>Carter, J., Farrow, M., Stough, C., Silberstein, R. B. (2003). Assessing inhibitory control: A revised approach to the stop signal task. </a:t>
            </a:r>
            <a:r>
              <a:rPr lang="en-GB" sz="1000" b="1" i="1" dirty="0"/>
              <a:t>Journal of Attention Disorders</a:t>
            </a:r>
            <a:r>
              <a:rPr lang="en-GB" sz="1000" b="1" dirty="0"/>
              <a:t>, 6(4), 153-161. </a:t>
            </a:r>
            <a:endParaRPr lang="en-US" sz="1000" b="1" dirty="0"/>
          </a:p>
          <a:p>
            <a:pPr lvl="0">
              <a:buFont typeface="Wingdings" panose="05000000000000000000" pitchFamily="2" charset="2"/>
              <a:buChar char="Ø"/>
            </a:pPr>
            <a:endParaRPr lang="en-US" sz="1800" dirty="0" smtClean="0"/>
          </a:p>
        </p:txBody>
      </p:sp>
      <p:pic>
        <p:nvPicPr>
          <p:cNvPr id="10242"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5447" y="152401"/>
            <a:ext cx="8305800" cy="761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08763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5009</TotalTime>
  <Words>3859</Words>
  <Application>Microsoft Office PowerPoint</Application>
  <PresentationFormat>On-screen Show (4:3)</PresentationFormat>
  <Paragraphs>178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Austin</vt:lpstr>
      <vt:lpstr>PowerPoint Presentation</vt:lpstr>
      <vt:lpstr>PowerPoint Presentation</vt:lpstr>
      <vt:lpstr>BIO-Sketch  of  Dr. Con Kerry Kenneth Stough</vt:lpstr>
      <vt:lpstr>Biography</vt:lpstr>
      <vt:lpstr>Publications</vt:lpstr>
      <vt:lpstr>Publications cont…</vt:lpstr>
      <vt:lpstr>Publications cont…</vt:lpstr>
      <vt:lpstr>Publications cont…</vt:lpstr>
      <vt:lpstr>Publications cont…</vt:lpstr>
      <vt:lpstr>Publications cont…</vt:lpstr>
      <vt:lpstr>Publications cont…</vt:lpstr>
      <vt:lpstr>Research Grants</vt:lpstr>
      <vt:lpstr>Research Grants</vt:lpstr>
      <vt:lpstr>Research Grants</vt:lpstr>
      <vt:lpstr>Committee Memberships </vt:lpstr>
      <vt:lpstr>Committee Memberships </vt:lpstr>
      <vt:lpstr>PowerPoint Presentation</vt:lpstr>
      <vt:lpstr>Related Conferences </vt:lpstr>
      <vt:lpstr>OMICS Group Open Access Membership</vt:lpstr>
    </vt:vector>
  </TitlesOfParts>
  <Company>M. D. Anderson Cancer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Singh,Pankaj Kumar  (ro-whm6nnn1)</dc:creator>
  <cp:lastModifiedBy>Bhargavi Kancherla</cp:lastModifiedBy>
  <cp:revision>90</cp:revision>
  <dcterms:created xsi:type="dcterms:W3CDTF">2014-08-08T16:12:39Z</dcterms:created>
  <dcterms:modified xsi:type="dcterms:W3CDTF">2014-09-26T12:26:45Z</dcterms:modified>
</cp:coreProperties>
</file>