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0" r:id="rId2"/>
    <p:sldId id="331" r:id="rId3"/>
    <p:sldId id="264" r:id="rId4"/>
    <p:sldId id="258" r:id="rId5"/>
    <p:sldId id="336" r:id="rId6"/>
    <p:sldId id="326" r:id="rId7"/>
    <p:sldId id="332" r:id="rId8"/>
    <p:sldId id="333" r:id="rId9"/>
    <p:sldId id="33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193566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264622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25610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6977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47EC17-62CB-413B-9BA3-AB7EE584A314}" type="datetimeFigureOut">
              <a:rPr lang="en-US" smtClean="0"/>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5430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47EC17-62CB-413B-9BA3-AB7EE584A314}" type="datetimeFigureOut">
              <a:rPr lang="en-US" smtClean="0"/>
              <a:t>11/2/2015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627572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47EC17-62CB-413B-9BA3-AB7EE584A314}" type="datetimeFigureOut">
              <a:rPr lang="en-US" smtClean="0"/>
              <a:t>11/2/2015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166023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47EC17-62CB-413B-9BA3-AB7EE584A314}" type="datetimeFigureOut">
              <a:rPr lang="en-US" smtClean="0"/>
              <a:t>11/2/2015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4243538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7EC17-62CB-413B-9BA3-AB7EE584A314}" type="datetimeFigureOut">
              <a:rPr lang="en-US" smtClean="0"/>
              <a:t>11/2/2015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128795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573429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73671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7EC17-62CB-413B-9BA3-AB7EE584A314}" type="datetimeFigureOut">
              <a:rPr lang="en-US" smtClean="0"/>
              <a:t>11/2/2015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BEAC9-7C09-4AFD-8E07-945639C5BD61}" type="slidenum">
              <a:rPr lang="en-US" smtClean="0"/>
              <a:t>‹#›</a:t>
            </a:fld>
            <a:endParaRPr lang="en-US"/>
          </a:p>
        </p:txBody>
      </p:sp>
    </p:spTree>
    <p:extLst>
      <p:ext uri="{BB962C8B-B14F-4D97-AF65-F5344CB8AC3E}">
        <p14:creationId xmlns:p14="http://schemas.microsoft.com/office/powerpoint/2010/main" val="4118376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555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988951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4102581"/>
            <a:ext cx="7635299" cy="1477328"/>
          </a:xfrm>
          <a:prstGeom prst="rect">
            <a:avLst/>
          </a:prstGeom>
        </p:spPr>
        <p:txBody>
          <a:bodyPr wrap="square">
            <a:spAutoFit/>
          </a:bodyPr>
          <a:lstStyle/>
          <a:p>
            <a:r>
              <a:rPr lang="en-IN" b="1" dirty="0">
                <a:latin typeface="Times New Roman" pitchFamily="18" charset="0"/>
                <a:cs typeface="Times New Roman" pitchFamily="18" charset="0"/>
              </a:rPr>
              <a:t>Daniel Yam </a:t>
            </a:r>
            <a:r>
              <a:rPr lang="en-IN" b="1" dirty="0" err="1">
                <a:latin typeface="Times New Roman" pitchFamily="18" charset="0"/>
                <a:cs typeface="Times New Roman" pitchFamily="18" charset="0"/>
              </a:rPr>
              <a:t>Thiam</a:t>
            </a:r>
            <a:r>
              <a:rPr lang="en-IN" b="1" dirty="0">
                <a:latin typeface="Times New Roman" pitchFamily="18" charset="0"/>
                <a:cs typeface="Times New Roman" pitchFamily="18" charset="0"/>
              </a:rPr>
              <a:t> </a:t>
            </a:r>
            <a:r>
              <a:rPr lang="en-IN" b="1" dirty="0" err="1">
                <a:latin typeface="Times New Roman" pitchFamily="18" charset="0"/>
                <a:cs typeface="Times New Roman" pitchFamily="18" charset="0"/>
              </a:rPr>
              <a:t>Goh</a:t>
            </a:r>
            <a:endParaRPr lang="en-IN" b="1" dirty="0">
              <a:latin typeface="Times New Roman" pitchFamily="18" charset="0"/>
              <a:cs typeface="Times New Roman" pitchFamily="18" charset="0"/>
            </a:endParaRPr>
          </a:p>
          <a:p>
            <a:r>
              <a:rPr lang="en-IN" dirty="0">
                <a:latin typeface="Times New Roman" pitchFamily="18" charset="0"/>
                <a:cs typeface="Times New Roman" pitchFamily="18" charset="0"/>
              </a:rPr>
              <a:t>Associate Professor</a:t>
            </a:r>
          </a:p>
          <a:p>
            <a:r>
              <a:rPr lang="en-IN" dirty="0">
                <a:latin typeface="Times New Roman" pitchFamily="18" charset="0"/>
                <a:cs typeface="Times New Roman" pitchFamily="18" charset="0"/>
              </a:rPr>
              <a:t>Department of </a:t>
            </a:r>
            <a:r>
              <a:rPr lang="en-IN" dirty="0" err="1">
                <a:latin typeface="Times New Roman" pitchFamily="18" charset="0"/>
                <a:cs typeface="Times New Roman" pitchFamily="18" charset="0"/>
              </a:rPr>
              <a:t>Pediatrics</a:t>
            </a:r>
            <a:endParaRPr lang="en-IN" dirty="0">
              <a:latin typeface="Times New Roman" pitchFamily="18" charset="0"/>
              <a:cs typeface="Times New Roman" pitchFamily="18" charset="0"/>
            </a:endParaRPr>
          </a:p>
          <a:p>
            <a:r>
              <a:rPr lang="en-IN" dirty="0">
                <a:latin typeface="Times New Roman" pitchFamily="18" charset="0"/>
                <a:cs typeface="Times New Roman" pitchFamily="18" charset="0"/>
              </a:rPr>
              <a:t>National University of Singapore</a:t>
            </a:r>
          </a:p>
          <a:p>
            <a:r>
              <a:rPr lang="en-IN" dirty="0">
                <a:latin typeface="Times New Roman" pitchFamily="18" charset="0"/>
                <a:cs typeface="Times New Roman" pitchFamily="18" charset="0"/>
              </a:rPr>
              <a:t>Singapore</a:t>
            </a:r>
            <a:endParaRPr lang="en-US" dirty="0" smtClean="0">
              <a:latin typeface="Times New Roman" pitchFamily="18" charset="0"/>
              <a:cs typeface="Times New Roman" pitchFamily="18" charset="0"/>
            </a:endParaRPr>
          </a:p>
        </p:txBody>
      </p:sp>
      <p:sp>
        <p:nvSpPr>
          <p:cNvPr id="4" name="Rectangle 3"/>
          <p:cNvSpPr/>
          <p:nvPr/>
        </p:nvSpPr>
        <p:spPr>
          <a:xfrm>
            <a:off x="533401" y="2133600"/>
            <a:ext cx="7468322" cy="1200329"/>
          </a:xfrm>
          <a:prstGeom prst="rect">
            <a:avLst/>
          </a:prstGeom>
        </p:spPr>
        <p:txBody>
          <a:bodyPr wrap="square">
            <a:spAutoFit/>
          </a:bodyPr>
          <a:lstStyle/>
          <a:p>
            <a:r>
              <a:rPr lang="en-US" sz="3600" b="1" i="1" dirty="0" smtClean="0">
                <a:latin typeface="Times New Roman" pitchFamily="18" charset="0"/>
                <a:cs typeface="Times New Roman" pitchFamily="18" charset="0"/>
              </a:rPr>
              <a:t>Editor</a:t>
            </a:r>
          </a:p>
          <a:p>
            <a:r>
              <a:rPr lang="en-US" sz="3600" b="1" i="1" dirty="0" smtClean="0">
                <a:solidFill>
                  <a:srgbClr val="7030A0"/>
                </a:solidFill>
                <a:latin typeface="Times New Roman" pitchFamily="18" charset="0"/>
                <a:cs typeface="Times New Roman" pitchFamily="18" charset="0"/>
              </a:rPr>
              <a:t>Pediatrics &amp; Therapeutics</a:t>
            </a:r>
            <a:endParaRPr lang="en-US" sz="3600" i="1" dirty="0">
              <a:solidFill>
                <a:srgbClr val="7030A0"/>
              </a:solidFill>
              <a:latin typeface="Times New Roman" pitchFamily="18" charset="0"/>
              <a:cs typeface="Times New Roman" pitchFamily="18" charset="0"/>
            </a:endParaRPr>
          </a:p>
        </p:txBody>
      </p:sp>
      <p:pic>
        <p:nvPicPr>
          <p:cNvPr id="8" name="Picture 7"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
        <p:nvSpPr>
          <p:cNvPr id="6" name="AutoShape 2" descr="Image result for University of Kentucky 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2" name="AutoShape 2" descr="Image result for University of Arkansas 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9" name="AutoShape 2" descr="Image result for University of Illinois 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5" name="Picture 2" descr="Image result for National University of Singapore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54882" y="4160636"/>
            <a:ext cx="2151625" cy="13612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7331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1443280"/>
            <a:ext cx="8382000" cy="5078313"/>
          </a:xfrm>
          <a:prstGeom prst="rect">
            <a:avLst/>
          </a:prstGeom>
        </p:spPr>
        <p:txBody>
          <a:bodyPr wrap="square">
            <a:spAutoFit/>
          </a:bodyPr>
          <a:lstStyle/>
          <a:p>
            <a:r>
              <a:rPr lang="en-US" sz="3600" b="1" i="1" dirty="0" smtClean="0">
                <a:solidFill>
                  <a:srgbClr val="7030A0"/>
                </a:solidFill>
                <a:latin typeface="Times New Roman" pitchFamily="18" charset="0"/>
                <a:cs typeface="Times New Roman" pitchFamily="18" charset="0"/>
              </a:rPr>
              <a:t>Biography:</a:t>
            </a:r>
          </a:p>
          <a:p>
            <a:r>
              <a:rPr lang="en-IN" sz="2400" dirty="0">
                <a:latin typeface="Times New Roman" pitchFamily="18" charset="0"/>
                <a:cs typeface="Times New Roman" pitchFamily="18" charset="0"/>
              </a:rPr>
              <a:t>Daniel </a:t>
            </a:r>
            <a:r>
              <a:rPr lang="en-IN" sz="2400" dirty="0" err="1">
                <a:latin typeface="Times New Roman" pitchFamily="18" charset="0"/>
                <a:cs typeface="Times New Roman" pitchFamily="18" charset="0"/>
              </a:rPr>
              <a:t>Goh</a:t>
            </a:r>
            <a:r>
              <a:rPr lang="en-IN" sz="2400" dirty="0">
                <a:latin typeface="Times New Roman" pitchFamily="18" charset="0"/>
                <a:cs typeface="Times New Roman" pitchFamily="18" charset="0"/>
              </a:rPr>
              <a:t> was trained in paediatrics in Singapore and underwent subspecialty training in paediatric pulmonology and sleep at the Johns Hopkins </a:t>
            </a:r>
            <a:r>
              <a:rPr lang="en-IN" sz="2400" dirty="0" err="1">
                <a:latin typeface="Times New Roman" pitchFamily="18" charset="0"/>
                <a:cs typeface="Times New Roman" pitchFamily="18" charset="0"/>
              </a:rPr>
              <a:t>Childrens</a:t>
            </a:r>
            <a:r>
              <a:rPr lang="en-IN" sz="2400" dirty="0">
                <a:latin typeface="Times New Roman" pitchFamily="18" charset="0"/>
                <a:cs typeface="Times New Roman" pitchFamily="18" charset="0"/>
              </a:rPr>
              <a:t> Centre, USA.  </a:t>
            </a:r>
            <a:r>
              <a:rPr lang="en-IN" sz="2400" dirty="0" err="1">
                <a:latin typeface="Times New Roman" pitchFamily="18" charset="0"/>
                <a:cs typeface="Times New Roman" pitchFamily="18" charset="0"/>
              </a:rPr>
              <a:t>Goh</a:t>
            </a:r>
            <a:r>
              <a:rPr lang="en-IN" sz="2400" dirty="0">
                <a:latin typeface="Times New Roman" pitchFamily="18" charset="0"/>
                <a:cs typeface="Times New Roman" pitchFamily="18" charset="0"/>
              </a:rPr>
              <a:t> was awarded the Young Investigators Award at the Singapore-Malaysian Congress of Medicine in 1994 for his research on allergen sensitisation to local air </a:t>
            </a:r>
            <a:r>
              <a:rPr lang="en-IN" sz="2400" dirty="0" err="1">
                <a:latin typeface="Times New Roman" pitchFamily="18" charset="0"/>
                <a:cs typeface="Times New Roman" pitchFamily="18" charset="0"/>
              </a:rPr>
              <a:t>spora</a:t>
            </a:r>
            <a:r>
              <a:rPr lang="en-IN" sz="2400" dirty="0">
                <a:latin typeface="Times New Roman" pitchFamily="18" charset="0"/>
                <a:cs typeface="Times New Roman" pitchFamily="18" charset="0"/>
              </a:rPr>
              <a:t> and indoor allergens. He is the Head of Paediatrics at the National University Hospital and he also heads the Division of Paediatric Pulmonary &amp; Sleep at the National University Hospital, Singapore and is the Founding Chairman of the </a:t>
            </a:r>
            <a:r>
              <a:rPr lang="en-IN" sz="2400" dirty="0" err="1">
                <a:latin typeface="Times New Roman" pitchFamily="18" charset="0"/>
                <a:cs typeface="Times New Roman" pitchFamily="18" charset="0"/>
              </a:rPr>
              <a:t>Childrens</a:t>
            </a:r>
            <a:r>
              <a:rPr lang="en-IN" sz="2400" dirty="0">
                <a:latin typeface="Times New Roman" pitchFamily="18" charset="0"/>
                <a:cs typeface="Times New Roman" pitchFamily="18" charset="0"/>
              </a:rPr>
              <a:t> Asthma and Allergy Network, better known as the I CAN! programme (a comprehensive programme for the management of asthma and allergies in children). </a:t>
            </a:r>
            <a:endParaRPr lang="en-US" sz="2400" dirty="0" smtClean="0">
              <a:latin typeface="Times New Roman" pitchFamily="18" charset="0"/>
              <a:cs typeface="Times New Roman" pitchFamily="18" charset="0"/>
            </a:endParaRPr>
          </a:p>
        </p:txBody>
      </p:sp>
      <p:pic>
        <p:nvPicPr>
          <p:cNvPr id="5" name="Picture 4"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2122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1443280"/>
            <a:ext cx="8382000" cy="5262979"/>
          </a:xfrm>
          <a:prstGeom prst="rect">
            <a:avLst/>
          </a:prstGeom>
        </p:spPr>
        <p:txBody>
          <a:bodyPr wrap="square">
            <a:spAutoFit/>
          </a:bodyPr>
          <a:lstStyle/>
          <a:p>
            <a:r>
              <a:rPr lang="en-IN" sz="2800" dirty="0" smtClean="0">
                <a:latin typeface="Times New Roman" pitchFamily="18" charset="0"/>
                <a:cs typeface="Times New Roman" pitchFamily="18" charset="0"/>
              </a:rPr>
              <a:t>He </a:t>
            </a:r>
            <a:r>
              <a:rPr lang="en-IN" sz="2800" dirty="0">
                <a:latin typeface="Times New Roman" pitchFamily="18" charset="0"/>
                <a:cs typeface="Times New Roman" pitchFamily="18" charset="0"/>
              </a:rPr>
              <a:t>is the current President of the </a:t>
            </a:r>
            <a:r>
              <a:rPr lang="en-IN" sz="2800" dirty="0" err="1">
                <a:latin typeface="Times New Roman" pitchFamily="18" charset="0"/>
                <a:cs typeface="Times New Roman" pitchFamily="18" charset="0"/>
              </a:rPr>
              <a:t>Asean</a:t>
            </a:r>
            <a:r>
              <a:rPr lang="en-IN" sz="2800" dirty="0">
                <a:latin typeface="Times New Roman" pitchFamily="18" charset="0"/>
                <a:cs typeface="Times New Roman" pitchFamily="18" charset="0"/>
              </a:rPr>
              <a:t> Paediatric Federation and the Vice-President of the College of Paediatrics and Child Health, Singapore as well as the immediate past-president of the Singapore Paediatric Society. A/Prof </a:t>
            </a:r>
            <a:r>
              <a:rPr lang="en-IN" sz="2800" dirty="0" err="1">
                <a:latin typeface="Times New Roman" pitchFamily="18" charset="0"/>
                <a:cs typeface="Times New Roman" pitchFamily="18" charset="0"/>
              </a:rPr>
              <a:t>Goh</a:t>
            </a:r>
            <a:r>
              <a:rPr lang="en-IN" sz="2800" dirty="0">
                <a:latin typeface="Times New Roman" pitchFamily="18" charset="0"/>
                <a:cs typeface="Times New Roman" pitchFamily="18" charset="0"/>
              </a:rPr>
              <a:t> sits on multiple committees and advisory boards at institutional, regional and national level. He is also a reviewer for many regional and international peer-reviewed journals. He is a Fellow of the Royal College of Paediatrics and Child Health (UK) and Governor (of Singapore) of the American College of Chest Physicians and a Fellow of the College of Chest Physicians (USA).</a:t>
            </a:r>
            <a:endParaRPr lang="en-US" sz="2800" dirty="0" smtClean="0">
              <a:latin typeface="Times New Roman" pitchFamily="18" charset="0"/>
              <a:cs typeface="Times New Roman" pitchFamily="18" charset="0"/>
            </a:endParaRPr>
          </a:p>
        </p:txBody>
      </p:sp>
      <p:pic>
        <p:nvPicPr>
          <p:cNvPr id="5" name="Picture 4"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8920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1676400"/>
            <a:ext cx="8077200" cy="4247317"/>
          </a:xfrm>
          <a:prstGeom prst="rect">
            <a:avLst/>
          </a:prstGeom>
        </p:spPr>
        <p:txBody>
          <a:bodyPr wrap="square">
            <a:spAutoFit/>
          </a:bodyPr>
          <a:lstStyle/>
          <a:p>
            <a:r>
              <a:rPr lang="en-US" sz="5400" b="1" i="1" dirty="0" smtClean="0">
                <a:solidFill>
                  <a:srgbClr val="7030A0"/>
                </a:solidFill>
                <a:latin typeface="Times New Roman" pitchFamily="18" charset="0"/>
                <a:cs typeface="Times New Roman" pitchFamily="18" charset="0"/>
              </a:rPr>
              <a:t>Research </a:t>
            </a:r>
            <a:r>
              <a:rPr lang="en-US" sz="5400" b="1" i="1" dirty="0">
                <a:solidFill>
                  <a:srgbClr val="7030A0"/>
                </a:solidFill>
                <a:latin typeface="Times New Roman" pitchFamily="18" charset="0"/>
                <a:cs typeface="Times New Roman" pitchFamily="18" charset="0"/>
              </a:rPr>
              <a:t>Interest</a:t>
            </a:r>
            <a:r>
              <a:rPr lang="en-US" sz="5400" b="1" i="1" dirty="0" smtClean="0">
                <a:solidFill>
                  <a:srgbClr val="7030A0"/>
                </a:solidFill>
                <a:latin typeface="Times New Roman" pitchFamily="18" charset="0"/>
                <a:cs typeface="Times New Roman" pitchFamily="18" charset="0"/>
              </a:rPr>
              <a:t>:</a:t>
            </a:r>
          </a:p>
          <a:p>
            <a:r>
              <a:rPr lang="en-IN" sz="3600" dirty="0" smtClean="0">
                <a:latin typeface="Times New Roman" pitchFamily="18" charset="0"/>
                <a:cs typeface="Times New Roman" pitchFamily="18" charset="0"/>
              </a:rPr>
              <a:t>Childhood </a:t>
            </a:r>
            <a:r>
              <a:rPr lang="en-IN" sz="3600" dirty="0">
                <a:latin typeface="Times New Roman" pitchFamily="18" charset="0"/>
                <a:cs typeface="Times New Roman" pitchFamily="18" charset="0"/>
              </a:rPr>
              <a:t>respiratory conditions including childhood asthma and allergies, sleep-related breathing disorders in children, paediatric </a:t>
            </a:r>
            <a:r>
              <a:rPr lang="en-IN" sz="3600" dirty="0" err="1">
                <a:latin typeface="Times New Roman" pitchFamily="18" charset="0"/>
                <a:cs typeface="Times New Roman" pitchFamily="18" charset="0"/>
              </a:rPr>
              <a:t>bronchology</a:t>
            </a:r>
            <a:r>
              <a:rPr lang="en-IN" sz="3600" dirty="0">
                <a:latin typeface="Times New Roman" pitchFamily="18" charset="0"/>
                <a:cs typeface="Times New Roman" pitchFamily="18" charset="0"/>
              </a:rPr>
              <a:t> and </a:t>
            </a:r>
            <a:r>
              <a:rPr lang="en-IN" sz="3600" dirty="0" err="1">
                <a:latin typeface="Times New Roman" pitchFamily="18" charset="0"/>
                <a:cs typeface="Times New Roman" pitchFamily="18" charset="0"/>
              </a:rPr>
              <a:t>fiberoptic</a:t>
            </a:r>
            <a:r>
              <a:rPr lang="en-IN" sz="3600" dirty="0">
                <a:latin typeface="Times New Roman" pitchFamily="18" charset="0"/>
                <a:cs typeface="Times New Roman" pitchFamily="18" charset="0"/>
              </a:rPr>
              <a:t>  bronchoscopy as well as paediatric </a:t>
            </a:r>
            <a:r>
              <a:rPr lang="en-IN" sz="3600" dirty="0" err="1">
                <a:latin typeface="Times New Roman" pitchFamily="18" charset="0"/>
                <a:cs typeface="Times New Roman" pitchFamily="18" charset="0"/>
              </a:rPr>
              <a:t>vaccinology</a:t>
            </a:r>
            <a:r>
              <a:rPr lang="en-IN" sz="3600" dirty="0">
                <a:latin typeface="Times New Roman" pitchFamily="18" charset="0"/>
                <a:cs typeface="Times New Roman" pitchFamily="18" charset="0"/>
              </a:rPr>
              <a:t>.</a:t>
            </a:r>
            <a:endParaRPr lang="en-US" sz="3600" dirty="0" smtClean="0">
              <a:latin typeface="Times New Roman" pitchFamily="18" charset="0"/>
              <a:cs typeface="Times New Roman" pitchFamily="18" charset="0"/>
            </a:endParaRPr>
          </a:p>
        </p:txBody>
      </p:sp>
      <p:pic>
        <p:nvPicPr>
          <p:cNvPr id="5" name="Picture 4"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4385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Pediatrics &amp; Therapeutics</a:t>
            </a:r>
          </a:p>
          <a:p>
            <a:pPr>
              <a:defRPr/>
            </a:pPr>
            <a:r>
              <a:rPr lang="en-US" dirty="0" smtClean="0"/>
              <a:t>Related Journals</a:t>
            </a:r>
            <a:endParaRPr lang="en-US" dirty="0"/>
          </a:p>
        </p:txBody>
      </p:sp>
      <p:sp>
        <p:nvSpPr>
          <p:cNvPr id="7" name="Vertical Scroll 6"/>
          <p:cNvSpPr/>
          <p:nvPr/>
        </p:nvSpPr>
        <p:spPr>
          <a:xfrm>
            <a:off x="-82550"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000" dirty="0">
                <a:solidFill>
                  <a:schemeClr val="bg1"/>
                </a:solidFill>
              </a:rPr>
              <a:t>Insights in Pediatric Cardiology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rPr>
              <a:t>Pediatric Oncology: Open </a:t>
            </a:r>
            <a:r>
              <a:rPr lang="en-US" sz="2000" dirty="0" smtClean="0">
                <a:solidFill>
                  <a:schemeClr val="bg1"/>
                </a:solidFill>
              </a:rPr>
              <a:t>Access</a:t>
            </a:r>
          </a:p>
          <a:p>
            <a:pPr marL="342900" indent="-342900">
              <a:buFont typeface="Wingdings" panose="05000000000000000000" pitchFamily="2" charset="2"/>
              <a:buChar char="Ø"/>
              <a:defRPr/>
            </a:pPr>
            <a:r>
              <a:rPr lang="en-US" sz="2000" dirty="0">
                <a:solidFill>
                  <a:schemeClr val="bg1"/>
                </a:solidFill>
              </a:rPr>
              <a:t>Clinical Pediatrics: Open </a:t>
            </a:r>
            <a:r>
              <a:rPr lang="en-US" sz="2000" dirty="0" smtClean="0">
                <a:solidFill>
                  <a:schemeClr val="bg1"/>
                </a:solidFill>
              </a:rPr>
              <a:t>Access</a:t>
            </a:r>
          </a:p>
          <a:p>
            <a:pPr marL="342900" indent="-342900">
              <a:buFont typeface="Wingdings" panose="05000000000000000000" pitchFamily="2" charset="2"/>
              <a:buChar char="Ø"/>
              <a:defRPr/>
            </a:pPr>
            <a:r>
              <a:rPr lang="en-US" sz="2000" dirty="0">
                <a:solidFill>
                  <a:schemeClr val="bg1"/>
                </a:solidFill>
              </a:rPr>
              <a:t>Pediatric </a:t>
            </a:r>
            <a:r>
              <a:rPr lang="en-US" sz="2000" dirty="0" smtClean="0">
                <a:solidFill>
                  <a:schemeClr val="bg1"/>
                </a:solidFill>
              </a:rPr>
              <a:t>Care</a:t>
            </a:r>
          </a:p>
          <a:p>
            <a:pPr marL="342900" indent="-342900">
              <a:buFont typeface="Wingdings" panose="05000000000000000000" pitchFamily="2" charset="2"/>
              <a:buChar char="Ø"/>
              <a:defRPr/>
            </a:pPr>
            <a:r>
              <a:rPr lang="en-US" sz="2000" dirty="0">
                <a:solidFill>
                  <a:schemeClr val="bg1"/>
                </a:solidFill>
              </a:rPr>
              <a:t>Neonatal and Pediatric Medicine </a:t>
            </a:r>
            <a:endParaRPr lang="en-US" sz="2000" dirty="0" smtClean="0">
              <a:solidFill>
                <a:schemeClr val="bg1"/>
              </a:solidFill>
            </a:endParaRPr>
          </a:p>
          <a:p>
            <a:pPr marL="342900" indent="-342900">
              <a:buFont typeface="Wingdings" panose="05000000000000000000" pitchFamily="2" charset="2"/>
              <a:buChar char="Ø"/>
              <a:defRPr/>
            </a:pPr>
            <a:r>
              <a:rPr lang="en-US" sz="2000" dirty="0" smtClean="0">
                <a:solidFill>
                  <a:schemeClr val="bg1"/>
                </a:solidFill>
              </a:rPr>
              <a:t>Child </a:t>
            </a:r>
            <a:r>
              <a:rPr lang="en-US" sz="2000" dirty="0">
                <a:solidFill>
                  <a:schemeClr val="bg1"/>
                </a:solidFill>
              </a:rPr>
              <a:t>and Adolescent </a:t>
            </a:r>
            <a:r>
              <a:rPr lang="en-US" sz="2000" dirty="0" smtClean="0">
                <a:solidFill>
                  <a:schemeClr val="bg1"/>
                </a:solidFill>
              </a:rPr>
              <a:t>Behavior</a:t>
            </a:r>
          </a:p>
          <a:p>
            <a:pPr marL="342900" indent="-342900">
              <a:buFont typeface="Wingdings" panose="05000000000000000000" pitchFamily="2" charset="2"/>
              <a:buChar char="Ø"/>
              <a:defRPr/>
            </a:pPr>
            <a:r>
              <a:rPr lang="en-US" sz="2000" dirty="0">
                <a:solidFill>
                  <a:schemeClr val="bg1"/>
                </a:solidFill>
              </a:rPr>
              <a:t>Psychological Abnormalities in Children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rPr>
              <a:t>Neonatal Biology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Interventional Pediatrics &amp; Research</a:t>
            </a:r>
          </a:p>
        </p:txBody>
      </p:sp>
      <p:pic>
        <p:nvPicPr>
          <p:cNvPr id="15367" name="Picture 8" descr="C:\Users\rakesh-s\Desktop\gocr-header.jpg"/>
          <p:cNvPicPr>
            <a:picLocks noChangeAspect="1" noChangeArrowheads="1"/>
          </p:cNvPicPr>
          <p:nvPr/>
        </p:nvPicPr>
        <p:blipFill>
          <a:blip r:embed="rId3">
            <a:extLst>
              <a:ext uri="{28A0092B-C50C-407E-A947-70E740481C1C}">
                <a14:useLocalDpi xmlns:a14="http://schemas.microsoft.com/office/drawing/2010/main" val="0"/>
              </a:ext>
            </a:extLst>
          </a:blip>
          <a:srcRect l="22462" r="12379"/>
          <a:stretch>
            <a:fillRect/>
          </a:stretch>
        </p:blipFill>
        <p:spPr bwMode="auto">
          <a:xfrm>
            <a:off x="5076825" y="4370388"/>
            <a:ext cx="3930650" cy="255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56775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4th International Conference </a:t>
            </a:r>
            <a:r>
              <a:rPr lang="en-IN" dirty="0" smtClean="0"/>
              <a:t>on </a:t>
            </a:r>
            <a:r>
              <a:rPr lang="en-IN" dirty="0" err="1" smtClean="0"/>
              <a:t>Pediatrics</a:t>
            </a:r>
            <a:endParaRPr lang="en-US" dirty="0" smtClean="0"/>
          </a:p>
          <a:p>
            <a:pPr marL="285750" indent="-285750">
              <a:buFont typeface="Wingdings" panose="05000000000000000000" pitchFamily="2" charset="2"/>
              <a:buChar char="Ø"/>
              <a:defRPr/>
            </a:pPr>
            <a:r>
              <a:rPr lang="en-US" dirty="0"/>
              <a:t>5th World Pediatric </a:t>
            </a:r>
            <a:r>
              <a:rPr lang="en-US" dirty="0" smtClean="0"/>
              <a:t>Congress</a:t>
            </a:r>
          </a:p>
          <a:p>
            <a:pPr marL="285750" indent="-285750">
              <a:buFont typeface="Wingdings" panose="05000000000000000000" pitchFamily="2" charset="2"/>
              <a:buChar char="Ø"/>
              <a:defRPr/>
            </a:pPr>
            <a:r>
              <a:rPr lang="en-IN" dirty="0"/>
              <a:t>2</a:t>
            </a:r>
            <a:r>
              <a:rPr lang="en-IN" baseline="30000" dirty="0"/>
              <a:t>nd</a:t>
            </a:r>
            <a:r>
              <a:rPr lang="en-IN" dirty="0"/>
              <a:t> International Conference and Exhibition </a:t>
            </a:r>
            <a:r>
              <a:rPr lang="en-IN" dirty="0" smtClean="0"/>
              <a:t>on Pediatric </a:t>
            </a:r>
            <a:r>
              <a:rPr lang="en-IN" dirty="0"/>
              <a:t>Cardiology</a:t>
            </a:r>
          </a:p>
          <a:p>
            <a:pPr marL="285750" indent="-285750">
              <a:buFont typeface="Wingdings" panose="05000000000000000000" pitchFamily="2" charset="2"/>
              <a:buChar char="Ø"/>
              <a:defRPr/>
            </a:pPr>
            <a:endParaRPr lang="en-US" dirty="0" smtClean="0"/>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b="1" dirty="0"/>
              <a:t>Pediatrics &amp; </a:t>
            </a:r>
            <a:r>
              <a:rPr lang="en-US" sz="3600" b="1" dirty="0" smtClean="0"/>
              <a:t>Therapeutics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41475768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950733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1897</TotalTime>
  <Words>605</Words>
  <Application>Microsoft Office PowerPoint</Application>
  <PresentationFormat>On-screen Show (4:3)</PresentationFormat>
  <Paragraphs>40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Pramoda Earla</dc:creator>
  <cp:lastModifiedBy>Pramoda</cp:lastModifiedBy>
  <cp:revision>245</cp:revision>
  <dcterms:created xsi:type="dcterms:W3CDTF">2014-10-14T11:42:21Z</dcterms:created>
  <dcterms:modified xsi:type="dcterms:W3CDTF">2015-11-02T11:55:03Z</dcterms:modified>
</cp:coreProperties>
</file>