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336" r:id="rId5"/>
    <p:sldId id="337" r:id="rId6"/>
    <p:sldId id="338" r:id="rId7"/>
    <p:sldId id="326" r:id="rId8"/>
    <p:sldId id="332" r:id="rId9"/>
    <p:sldId id="333" r:id="rId10"/>
    <p:sldId id="33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dirty="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9695" y="4987496"/>
            <a:ext cx="7845425" cy="1477328"/>
          </a:xfrm>
          <a:prstGeom prst="rect">
            <a:avLst/>
          </a:prstGeom>
        </p:spPr>
        <p:txBody>
          <a:bodyPr wrap="square">
            <a:spAutoFit/>
          </a:bodyPr>
          <a:lstStyle/>
          <a:p>
            <a:r>
              <a:rPr lang="en-IN" b="1" dirty="0">
                <a:latin typeface="Times New Roman" pitchFamily="18" charset="0"/>
                <a:cs typeface="Times New Roman" pitchFamily="18" charset="0"/>
              </a:rPr>
              <a:t>Danny H. W. Li </a:t>
            </a:r>
          </a:p>
          <a:p>
            <a:r>
              <a:rPr lang="en-IN" dirty="0">
                <a:latin typeface="Times New Roman" pitchFamily="18" charset="0"/>
                <a:cs typeface="Times New Roman" pitchFamily="18" charset="0"/>
              </a:rPr>
              <a:t>Associate Professor </a:t>
            </a:r>
          </a:p>
          <a:p>
            <a:r>
              <a:rPr lang="en-IN" dirty="0">
                <a:latin typeface="Times New Roman" pitchFamily="18" charset="0"/>
                <a:cs typeface="Times New Roman" pitchFamily="18" charset="0"/>
              </a:rPr>
              <a:t>Department of Architecture and Civil Engineering </a:t>
            </a:r>
          </a:p>
          <a:p>
            <a:r>
              <a:rPr lang="en-IN" dirty="0">
                <a:latin typeface="Times New Roman" pitchFamily="18" charset="0"/>
                <a:cs typeface="Times New Roman" pitchFamily="18" charset="0"/>
              </a:rPr>
              <a:t>City University of Hong Kong</a:t>
            </a:r>
          </a:p>
          <a:p>
            <a:r>
              <a:rPr lang="en-IN" dirty="0">
                <a:latin typeface="Times New Roman" pitchFamily="18" charset="0"/>
                <a:cs typeface="Times New Roman" pitchFamily="18" charset="0"/>
              </a:rPr>
              <a:t>Hong Kong SAR, China</a:t>
            </a:r>
            <a:endParaRPr lang="en-US" dirty="0" smtClean="0">
              <a:latin typeface="Times New Roman" pitchFamily="18" charset="0"/>
              <a:cs typeface="Times New Roman" pitchFamily="18" charset="0"/>
            </a:endParaRPr>
          </a:p>
        </p:txBody>
      </p:sp>
      <p:sp>
        <p:nvSpPr>
          <p:cNvPr id="4" name="Rectangle 3"/>
          <p:cNvSpPr/>
          <p:nvPr/>
        </p:nvSpPr>
        <p:spPr>
          <a:xfrm>
            <a:off x="2700917" y="1911928"/>
            <a:ext cx="6323877" cy="2308324"/>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IN" sz="3600" b="1" i="1" dirty="0" smtClean="0">
                <a:solidFill>
                  <a:srgbClr val="7030A0"/>
                </a:solidFill>
                <a:latin typeface="Times New Roman" pitchFamily="18" charset="0"/>
                <a:cs typeface="Times New Roman" pitchFamily="18" charset="0"/>
              </a:rPr>
              <a:t>Journal of Fundamentals of Renewable Energy and Applications</a:t>
            </a:r>
            <a:endParaRPr lang="en-US" sz="3600" i="1" dirty="0">
              <a:solidFill>
                <a:srgbClr val="7030A0"/>
              </a:solidFill>
              <a:latin typeface="Times New Roman" pitchFamily="18" charset="0"/>
              <a:cs typeface="Times New Roman" pitchFamily="18" charset="0"/>
            </a:endParaRPr>
          </a:p>
        </p:txBody>
      </p:sp>
      <p:sp>
        <p:nvSpPr>
          <p:cNvPr id="2" name="AutoShape 2" descr="Image result for Women and Infants Center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6" name="AutoShape 2" descr="Image result for University of Alabama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5" name="AutoShape 2" descr="Image result for Childrens Hospital of Pittsburgh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7" name="AutoShape 2" descr="Image result for Medical University of Graz logo"/>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pic>
        <p:nvPicPr>
          <p:cNvPr id="9"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
        <p:nvSpPr>
          <p:cNvPr id="10" name="AutoShape 4" descr="Image result for Dalhousie University logo"/>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8" name="AutoShape 4" descr="Image result for Indian Institute of Technology logo"/>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13" name="AutoShape 4" descr="Image result for University of California  logo"/>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sp>
        <p:nvSpPr>
          <p:cNvPr id="12" name="AutoShape 2" descr="Image result for NED University of Engineering and Technology"/>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5187264"/>
            <a:ext cx="1136581" cy="1077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2775" y="2057400"/>
            <a:ext cx="1506199" cy="2162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7976" y="1828800"/>
            <a:ext cx="8382000" cy="4770537"/>
          </a:xfrm>
          <a:prstGeom prst="rect">
            <a:avLst/>
          </a:prstGeom>
        </p:spPr>
        <p:txBody>
          <a:bodyPr wrap="square">
            <a:spAutoFit/>
          </a:bodyPr>
          <a:lstStyle/>
          <a:p>
            <a:r>
              <a:rPr lang="en-US" sz="4400" b="1" i="1" dirty="0" smtClean="0">
                <a:solidFill>
                  <a:srgbClr val="7030A0"/>
                </a:solidFill>
                <a:latin typeface="Times New Roman" pitchFamily="18" charset="0"/>
                <a:cs typeface="Times New Roman" pitchFamily="18" charset="0"/>
              </a:rPr>
              <a:t>Biography:</a:t>
            </a:r>
          </a:p>
          <a:p>
            <a:endParaRPr lang="en-IN" sz="2000" dirty="0" smtClean="0">
              <a:latin typeface="Times New Roman" pitchFamily="18" charset="0"/>
              <a:cs typeface="Times New Roman" pitchFamily="18" charset="0"/>
            </a:endParaRPr>
          </a:p>
          <a:p>
            <a:r>
              <a:rPr lang="en-IN" sz="2400" dirty="0" err="1">
                <a:latin typeface="Times New Roman" pitchFamily="18" charset="0"/>
                <a:cs typeface="Times New Roman" pitchFamily="18" charset="0"/>
              </a:rPr>
              <a:t>Dr.</a:t>
            </a:r>
            <a:r>
              <a:rPr lang="en-IN" sz="2400" dirty="0">
                <a:latin typeface="Times New Roman" pitchFamily="18" charset="0"/>
                <a:cs typeface="Times New Roman" pitchFamily="18" charset="0"/>
              </a:rPr>
              <a:t> Danny H. W. Li graduated with a </a:t>
            </a:r>
            <a:r>
              <a:rPr lang="en-IN" sz="2400" dirty="0" smtClean="0">
                <a:latin typeface="Times New Roman" pitchFamily="18" charset="0"/>
                <a:cs typeface="Times New Roman" pitchFamily="18" charset="0"/>
              </a:rPr>
              <a:t>BSc (</a:t>
            </a:r>
            <a:r>
              <a:rPr lang="en-IN" sz="2400" dirty="0" err="1">
                <a:latin typeface="Times New Roman" pitchFamily="18" charset="0"/>
                <a:cs typeface="Times New Roman" pitchFamily="18" charset="0"/>
              </a:rPr>
              <a:t>Hons</a:t>
            </a:r>
            <a:r>
              <a:rPr lang="en-IN" sz="2400" dirty="0">
                <a:latin typeface="Times New Roman" pitchFamily="18" charset="0"/>
                <a:cs typeface="Times New Roman" pitchFamily="18" charset="0"/>
              </a:rPr>
              <a:t>) in Building/Environmental </a:t>
            </a:r>
            <a:r>
              <a:rPr lang="en-IN" sz="2400" dirty="0" smtClean="0">
                <a:latin typeface="Times New Roman" pitchFamily="18" charset="0"/>
                <a:cs typeface="Times New Roman" pitchFamily="18" charset="0"/>
              </a:rPr>
              <a:t>Services Engineering </a:t>
            </a:r>
            <a:r>
              <a:rPr lang="en-IN" sz="2400" dirty="0">
                <a:latin typeface="Times New Roman" pitchFamily="18" charset="0"/>
                <a:cs typeface="Times New Roman" pitchFamily="18" charset="0"/>
              </a:rPr>
              <a:t>at the University of Bath (UK) in 1992. He obtained his PhD in solar </a:t>
            </a:r>
            <a:r>
              <a:rPr lang="en-IN" sz="2400" dirty="0" smtClean="0">
                <a:latin typeface="Times New Roman" pitchFamily="18" charset="0"/>
                <a:cs typeface="Times New Roman" pitchFamily="18" charset="0"/>
              </a:rPr>
              <a:t>energy and day lighting </a:t>
            </a:r>
            <a:r>
              <a:rPr lang="en-IN" sz="2400" dirty="0">
                <a:latin typeface="Times New Roman" pitchFamily="18" charset="0"/>
                <a:cs typeface="Times New Roman" pitchFamily="18" charset="0"/>
              </a:rPr>
              <a:t>from the Department of Building and Construction at the City </a:t>
            </a:r>
            <a:r>
              <a:rPr lang="en-IN" sz="2400" dirty="0" smtClean="0">
                <a:latin typeface="Times New Roman" pitchFamily="18" charset="0"/>
                <a:cs typeface="Times New Roman" pitchFamily="18" charset="0"/>
              </a:rPr>
              <a:t>University of </a:t>
            </a:r>
            <a:r>
              <a:rPr lang="en-IN" sz="2400" dirty="0">
                <a:latin typeface="Times New Roman" pitchFamily="18" charset="0"/>
                <a:cs typeface="Times New Roman" pitchFamily="18" charset="0"/>
              </a:rPr>
              <a:t>Hong Kong in 1997. He is currently an associate professor in the Department of Civil and Architectural Engineering at the City University of Hong Kong. His </a:t>
            </a:r>
            <a:r>
              <a:rPr lang="en-IN" sz="2400" dirty="0" smtClean="0">
                <a:latin typeface="Times New Roman" pitchFamily="18" charset="0"/>
                <a:cs typeface="Times New Roman" pitchFamily="18" charset="0"/>
              </a:rPr>
              <a:t>research interests </a:t>
            </a:r>
            <a:r>
              <a:rPr lang="en-IN" sz="2400" dirty="0">
                <a:latin typeface="Times New Roman" pitchFamily="18" charset="0"/>
                <a:cs typeface="Times New Roman" pitchFamily="18" charset="0"/>
              </a:rPr>
              <a:t>are related to “building, energy and the environment” in general and “solar radiation</a:t>
            </a:r>
            <a:r>
              <a:rPr lang="en-IN" sz="2400" dirty="0" smtClean="0">
                <a:latin typeface="Times New Roman" pitchFamily="18" charset="0"/>
                <a:cs typeface="Times New Roman" pitchFamily="18" charset="0"/>
              </a:rPr>
              <a:t>, day lighting </a:t>
            </a:r>
            <a:r>
              <a:rPr lang="en-IN" sz="2400" dirty="0">
                <a:latin typeface="Times New Roman" pitchFamily="18" charset="0"/>
                <a:cs typeface="Times New Roman" pitchFamily="18" charset="0"/>
              </a:rPr>
              <a:t>and their design implications” in </a:t>
            </a:r>
            <a:r>
              <a:rPr lang="en-IN" sz="2400" dirty="0" smtClean="0">
                <a:latin typeface="Times New Roman" pitchFamily="18" charset="0"/>
                <a:cs typeface="Times New Roman" pitchFamily="18" charset="0"/>
              </a:rPr>
              <a:t>particular. </a:t>
            </a:r>
            <a:endParaRPr lang="en-IN" sz="2400" dirty="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878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7976" y="2057400"/>
            <a:ext cx="8382000" cy="3970318"/>
          </a:xfrm>
          <a:prstGeom prst="rect">
            <a:avLst/>
          </a:prstGeom>
        </p:spPr>
        <p:txBody>
          <a:bodyPr wrap="square">
            <a:spAutoFit/>
          </a:bodyPr>
          <a:lstStyle/>
          <a:p>
            <a:r>
              <a:rPr lang="en-IN" sz="2800" dirty="0" smtClean="0">
                <a:latin typeface="Times New Roman" pitchFamily="18" charset="0"/>
                <a:cs typeface="Times New Roman" pitchFamily="18" charset="0"/>
              </a:rPr>
              <a:t>He </a:t>
            </a:r>
            <a:r>
              <a:rPr lang="en-IN" sz="2800" dirty="0">
                <a:latin typeface="Times New Roman" pitchFamily="18" charset="0"/>
                <a:cs typeface="Times New Roman" pitchFamily="18" charset="0"/>
              </a:rPr>
              <a:t>has been successful as the Principal </a:t>
            </a:r>
            <a:r>
              <a:rPr lang="en-IN" sz="2800" dirty="0" smtClean="0">
                <a:latin typeface="Times New Roman" pitchFamily="18" charset="0"/>
                <a:cs typeface="Times New Roman" pitchFamily="18" charset="0"/>
              </a:rPr>
              <a:t>Investigator in </a:t>
            </a:r>
            <a:r>
              <a:rPr lang="en-IN" sz="2800" dirty="0">
                <a:latin typeface="Times New Roman" pitchFamily="18" charset="0"/>
                <a:cs typeface="Times New Roman" pitchFamily="18" charset="0"/>
              </a:rPr>
              <a:t>receiving a number of research funding. With the support of these grants, he has successfully published more than 110 articles in the international refereed journals of repute and presented over 45 papers in local and international conferences</a:t>
            </a:r>
            <a:r>
              <a:rPr lang="en-IN" sz="2800" dirty="0" smtClean="0">
                <a:latin typeface="Times New Roman" pitchFamily="18" charset="0"/>
                <a:cs typeface="Times New Roman" pitchFamily="18" charset="0"/>
              </a:rPr>
              <a:t>. He has guided </a:t>
            </a:r>
            <a:r>
              <a:rPr lang="en-IN" sz="2800" dirty="0">
                <a:latin typeface="Times New Roman" pitchFamily="18" charset="0"/>
                <a:cs typeface="Times New Roman" pitchFamily="18" charset="0"/>
              </a:rPr>
              <a:t>6 research students and a number of research assistants. Under my supervision, 4 PhD and 2 MPhil candidates successfully gained their awards. </a:t>
            </a:r>
            <a:endParaRPr lang="en-IN" sz="2800" dirty="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8554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7976" y="1676400"/>
            <a:ext cx="8382000" cy="4893647"/>
          </a:xfrm>
          <a:prstGeom prst="rect">
            <a:avLst/>
          </a:prstGeom>
        </p:spPr>
        <p:txBody>
          <a:bodyPr wrap="square">
            <a:spAutoFit/>
          </a:bodyPr>
          <a:lstStyle/>
          <a:p>
            <a:r>
              <a:rPr lang="en-IN" sz="2400" dirty="0" smtClean="0">
                <a:latin typeface="Times New Roman" pitchFamily="18" charset="0"/>
                <a:cs typeface="Times New Roman" pitchFamily="18" charset="0"/>
              </a:rPr>
              <a:t>He </a:t>
            </a:r>
            <a:r>
              <a:rPr lang="en-IN" sz="2400" dirty="0">
                <a:latin typeface="Times New Roman" pitchFamily="18" charset="0"/>
                <a:cs typeface="Times New Roman" pitchFamily="18" charset="0"/>
              </a:rPr>
              <a:t>has served as a reviewer for a number of international academic/professional journals, including Applied Energy Journal, Energy</a:t>
            </a:r>
            <a:r>
              <a:rPr lang="en-IN" sz="2400" dirty="0" smtClean="0">
                <a:latin typeface="Times New Roman" pitchFamily="18" charset="0"/>
                <a:cs typeface="Times New Roman" pitchFamily="18" charset="0"/>
              </a:rPr>
              <a:t>, Energy </a:t>
            </a:r>
            <a:r>
              <a:rPr lang="en-IN" sz="2400" dirty="0">
                <a:latin typeface="Times New Roman" pitchFamily="18" charset="0"/>
                <a:cs typeface="Times New Roman" pitchFamily="18" charset="0"/>
              </a:rPr>
              <a:t>and Buildings, Lighting Research and Technology, Building Services Research and Technology, Energy Conversion and Management, Renewable Energy, Solar Energy, Building and Environment, Indoor Built &amp;Environment, Journal of Atmospheric and Solar-Terrestrial Physics, the International Journal of Green Energy, Architectural Science Review</a:t>
            </a:r>
            <a:r>
              <a:rPr lang="en-IN" sz="2400" dirty="0" smtClean="0">
                <a:latin typeface="Times New Roman" pitchFamily="18" charset="0"/>
                <a:cs typeface="Times New Roman" pitchFamily="18" charset="0"/>
              </a:rPr>
              <a:t>, Renewable </a:t>
            </a:r>
            <a:r>
              <a:rPr lang="en-IN" sz="2400" dirty="0">
                <a:latin typeface="Times New Roman" pitchFamily="18" charset="0"/>
                <a:cs typeface="Times New Roman" pitchFamily="18" charset="0"/>
              </a:rPr>
              <a:t>and Sustainable Energy, and Renewable and Sustainable Energy Review</a:t>
            </a:r>
            <a:r>
              <a:rPr lang="en-IN" sz="2400" dirty="0" smtClean="0">
                <a:latin typeface="Times New Roman" pitchFamily="18" charset="0"/>
                <a:cs typeface="Times New Roman" pitchFamily="18" charset="0"/>
              </a:rPr>
              <a:t>. He </a:t>
            </a:r>
            <a:r>
              <a:rPr lang="en-IN" sz="2400" dirty="0">
                <a:latin typeface="Times New Roman" pitchFamily="18" charset="0"/>
                <a:cs typeface="Times New Roman" pitchFamily="18" charset="0"/>
              </a:rPr>
              <a:t>is Associate Editor for Architectural Science Review and Indoor Built &amp; Environment. He organized (secretary) a conference in Measurement and </a:t>
            </a:r>
            <a:r>
              <a:rPr lang="en-IN" sz="2400" dirty="0" smtClean="0">
                <a:latin typeface="Times New Roman" pitchFamily="18" charset="0"/>
                <a:cs typeface="Times New Roman" pitchFamily="18" charset="0"/>
              </a:rPr>
              <a:t>Modelling </a:t>
            </a:r>
            <a:r>
              <a:rPr lang="en-IN" sz="2400" dirty="0">
                <a:latin typeface="Times New Roman" pitchFamily="18" charset="0"/>
                <a:cs typeface="Times New Roman" pitchFamily="18" charset="0"/>
              </a:rPr>
              <a:t>of Solar Radiation and Daylight (SOLARIA) which was taken place in Hong Kong in 2008.</a:t>
            </a:r>
            <a:endParaRPr lang="en-IN" sz="2400" dirty="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4507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7976" y="1828800"/>
            <a:ext cx="8305800" cy="4154984"/>
          </a:xfrm>
          <a:prstGeom prst="rect">
            <a:avLst/>
          </a:prstGeom>
        </p:spPr>
        <p:txBody>
          <a:bodyPr wrap="square">
            <a:spAutoFit/>
          </a:bodyPr>
          <a:lstStyle/>
          <a:p>
            <a:r>
              <a:rPr lang="en-US" sz="6000" b="1" i="1" dirty="0" smtClean="0">
                <a:solidFill>
                  <a:srgbClr val="7030A0"/>
                </a:solidFill>
                <a:latin typeface="Times New Roman" pitchFamily="18" charset="0"/>
                <a:cs typeface="Times New Roman" pitchFamily="18" charset="0"/>
              </a:rPr>
              <a:t>Research </a:t>
            </a:r>
            <a:r>
              <a:rPr lang="en-US" sz="6000" b="1" i="1" dirty="0">
                <a:solidFill>
                  <a:srgbClr val="7030A0"/>
                </a:solidFill>
                <a:latin typeface="Times New Roman" pitchFamily="18" charset="0"/>
                <a:cs typeface="Times New Roman" pitchFamily="18" charset="0"/>
              </a:rPr>
              <a:t>Interest</a:t>
            </a:r>
            <a:r>
              <a:rPr lang="en-US" sz="6000" b="1" i="1" dirty="0" smtClean="0">
                <a:solidFill>
                  <a:srgbClr val="7030A0"/>
                </a:solidFill>
                <a:latin typeface="Times New Roman" pitchFamily="18" charset="0"/>
                <a:cs typeface="Times New Roman" pitchFamily="18" charset="0"/>
              </a:rPr>
              <a:t>:</a:t>
            </a:r>
          </a:p>
          <a:p>
            <a:endParaRPr lang="en-US" sz="2800" b="1" i="1" dirty="0" smtClean="0">
              <a:solidFill>
                <a:srgbClr val="7030A0"/>
              </a:solidFill>
              <a:latin typeface="Times New Roman" pitchFamily="18" charset="0"/>
              <a:cs typeface="Times New Roman" pitchFamily="18" charset="0"/>
            </a:endParaRPr>
          </a:p>
          <a:p>
            <a:r>
              <a:rPr lang="en-IN" sz="4400" dirty="0">
                <a:latin typeface="Times New Roman" pitchFamily="18" charset="0"/>
                <a:cs typeface="Times New Roman" pitchFamily="18" charset="0"/>
              </a:rPr>
              <a:t>Building, energy and the environment in general and solar radiation</a:t>
            </a:r>
            <a:r>
              <a:rPr lang="en-IN" sz="4400" dirty="0" smtClean="0">
                <a:latin typeface="Times New Roman" pitchFamily="18" charset="0"/>
                <a:cs typeface="Times New Roman" pitchFamily="18" charset="0"/>
              </a:rPr>
              <a:t>, day lighting </a:t>
            </a:r>
            <a:r>
              <a:rPr lang="en-IN" sz="4400" dirty="0">
                <a:latin typeface="Times New Roman" pitchFamily="18" charset="0"/>
                <a:cs typeface="Times New Roman" pitchFamily="18" charset="0"/>
              </a:rPr>
              <a:t>and their design implications in particular.</a:t>
            </a:r>
            <a:endParaRPr lang="en-US" sz="4400" dirty="0" smtClean="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dirty="0"/>
              <a:t>Journal of Fundamentals of Renewable Energy and </a:t>
            </a:r>
            <a:r>
              <a:rPr lang="en-IN" dirty="0" smtClean="0"/>
              <a:t>Applications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IN" sz="2000" dirty="0">
                <a:solidFill>
                  <a:schemeClr val="bg1"/>
                </a:solidFill>
              </a:rPr>
              <a:t>International Journal of Waste Resources</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Hydrology: Current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Innovative Energy &amp;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Advances in Recycling &amp; Waste </a:t>
            </a:r>
            <a:r>
              <a:rPr lang="en-US" sz="2000" dirty="0" smtClean="0">
                <a:solidFill>
                  <a:schemeClr val="bg1"/>
                </a:solidFill>
                <a:latin typeface="Estrangelo Edessa" panose="03080600000000000000" pitchFamily="66" charset="0"/>
                <a:cs typeface="Estrangelo Edessa" panose="03080600000000000000" pitchFamily="66" charset="0"/>
              </a:rPr>
              <a:t>Management</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Journal of Nuclear Energy Science &amp; Power Generation </a:t>
            </a:r>
            <a:r>
              <a:rPr lang="en-IN" sz="2000" dirty="0" smtClean="0">
                <a:solidFill>
                  <a:schemeClr val="bg1"/>
                </a:solidFill>
                <a:latin typeface="Estrangelo Edessa" panose="03080600000000000000" pitchFamily="66" charset="0"/>
                <a:cs typeface="Estrangelo Edessa" panose="03080600000000000000" pitchFamily="66" charset="0"/>
              </a:rPr>
              <a:t>Technology</a:t>
            </a:r>
            <a:endParaRPr lang="en-US" sz="2000" dirty="0" smtClean="0">
              <a:solidFill>
                <a:schemeClr val="bg1"/>
              </a:solidFill>
              <a:latin typeface="Estrangelo Edessa" panose="03080600000000000000" pitchFamily="66" charset="0"/>
              <a:cs typeface="Estrangelo Edessa" panose="03080600000000000000" pitchFamily="66" charset="0"/>
            </a:endParaRPr>
          </a:p>
          <a:p>
            <a:pPr marL="342900" indent="-342900">
              <a:buFont typeface="Wingdings" panose="05000000000000000000" pitchFamily="2" charset="2"/>
              <a:buChar char="Ø"/>
              <a:defRPr/>
            </a:pP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5122" name="Picture 2" descr="Image result for renewable energ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4038600"/>
            <a:ext cx="4038600" cy="2972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2nd International Congress and Expo on Biofuels &amp; Bioenergy</a:t>
            </a:r>
          </a:p>
          <a:p>
            <a:pPr marL="285750" indent="-285750">
              <a:buFont typeface="Wingdings" panose="05000000000000000000" pitchFamily="2" charset="2"/>
              <a:buChar char="Ø"/>
              <a:defRPr/>
            </a:pPr>
            <a:r>
              <a:rPr lang="en-US" dirty="0"/>
              <a:t>Global Energy Summit &amp; Expo</a:t>
            </a: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400" b="1" dirty="0"/>
              <a:t>Journal of Fundamentals of Renewable Energy and </a:t>
            </a:r>
            <a:r>
              <a:rPr lang="en-IN" sz="2400" b="1" dirty="0" smtClean="0"/>
              <a:t>Applications</a:t>
            </a:r>
            <a:r>
              <a:rPr lang="en-US" sz="2400" dirty="0" smtClean="0"/>
              <a:t/>
            </a:r>
            <a:br>
              <a:rPr lang="en-US" sz="24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1991</TotalTime>
  <Words>714</Words>
  <Application>Microsoft Office PowerPoint</Application>
  <PresentationFormat>On-screen Show (4:3)</PresentationFormat>
  <Paragraphs>38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312</cp:revision>
  <dcterms:created xsi:type="dcterms:W3CDTF">2014-10-14T11:42:21Z</dcterms:created>
  <dcterms:modified xsi:type="dcterms:W3CDTF">2015-11-17T11:44:37Z</dcterms:modified>
</cp:coreProperties>
</file>