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64" r:id="rId3"/>
    <p:sldId id="260" r:id="rId4"/>
    <p:sldId id="261" r:id="rId5"/>
    <p:sldId id="263" r:id="rId6"/>
    <p:sldId id="258" r:id="rId7"/>
    <p:sldId id="259"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CA227B36-9192-4676-A098-001A6846494D}" type="datetimeFigureOut">
              <a:rPr lang="en-US" smtClean="0"/>
              <a:t>11/4/2015</a:t>
            </a:fld>
            <a:endParaRPr lang="en-US"/>
          </a:p>
        </p:txBody>
      </p:sp>
      <p:sp>
        <p:nvSpPr>
          <p:cNvPr id="17" name="Footer Placeholder 16"/>
          <p:cNvSpPr>
            <a:spLocks noGrp="1"/>
          </p:cNvSpPr>
          <p:nvPr>
            <p:ph type="ftr" sz="quarter" idx="11"/>
          </p:nvPr>
        </p:nvSpPr>
        <p:spPr>
          <a:xfrm>
            <a:off x="5410200" y="4205288"/>
            <a:ext cx="1295400" cy="457200"/>
          </a:xfrm>
        </p:spPr>
        <p:txBody>
          <a:bodyPr/>
          <a:lstStyle/>
          <a:p>
            <a:endParaRPr lang="en-US"/>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BFEDBBDC-7E4C-4773-AC21-4C169E4BF4BF}"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A227B36-9192-4676-A098-001A6846494D}" type="datetimeFigureOut">
              <a:rPr lang="en-US" smtClean="0"/>
              <a:t>11/4/2015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EDBBDC-7E4C-4773-AC21-4C169E4BF4BF}"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A227B36-9192-4676-A098-001A6846494D}" type="datetimeFigureOut">
              <a:rPr lang="en-US" smtClean="0"/>
              <a:t>11/4/2015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EDBBDC-7E4C-4773-AC21-4C169E4BF4BF}"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A227B36-9192-4676-A098-001A6846494D}" type="datetimeFigureOut">
              <a:rPr lang="en-US" smtClean="0"/>
              <a:t>11/4/2015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EDBBDC-7E4C-4773-AC21-4C169E4BF4BF}"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CA227B36-9192-4676-A098-001A6846494D}" type="datetimeFigureOut">
              <a:rPr lang="en-US" smtClean="0"/>
              <a:t>11/4/2015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EDBBDC-7E4C-4773-AC21-4C169E4BF4BF}"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A227B36-9192-4676-A098-001A6846494D}" type="datetimeFigureOut">
              <a:rPr lang="en-US" smtClean="0"/>
              <a:t>11/4/2015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EDBBDC-7E4C-4773-AC21-4C169E4BF4BF}"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CA227B36-9192-4676-A098-001A6846494D}" type="datetimeFigureOut">
              <a:rPr lang="en-US" smtClean="0"/>
              <a:t>11/4/2015</a:t>
            </a:fld>
            <a:endParaRPr lang="en-US"/>
          </a:p>
        </p:txBody>
      </p:sp>
      <p:sp>
        <p:nvSpPr>
          <p:cNvPr id="27" name="Slide Number Placeholder 26"/>
          <p:cNvSpPr>
            <a:spLocks noGrp="1"/>
          </p:cNvSpPr>
          <p:nvPr>
            <p:ph type="sldNum" sz="quarter" idx="11"/>
          </p:nvPr>
        </p:nvSpPr>
        <p:spPr/>
        <p:txBody>
          <a:bodyPr rtlCol="0"/>
          <a:lstStyle/>
          <a:p>
            <a:fld id="{BFEDBBDC-7E4C-4773-AC21-4C169E4BF4BF}" type="slidenum">
              <a:rPr lang="en-US" smtClean="0"/>
              <a:t>‹#›</a:t>
            </a:fld>
            <a:endParaRPr lang="en-US"/>
          </a:p>
        </p:txBody>
      </p:sp>
      <p:sp>
        <p:nvSpPr>
          <p:cNvPr id="28" name="Footer Placeholder 27"/>
          <p:cNvSpPr>
            <a:spLocks noGrp="1"/>
          </p:cNvSpPr>
          <p:nvPr>
            <p:ph type="ftr" sz="quarter" idx="12"/>
          </p:nvPr>
        </p:nvSpPr>
        <p:spPr/>
        <p:txBody>
          <a:bodyPr rtlCol="0"/>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CA227B36-9192-4676-A098-001A6846494D}" type="datetimeFigureOut">
              <a:rPr lang="en-US" smtClean="0"/>
              <a:t>11/4/2015</a:t>
            </a:fld>
            <a:endParaRPr lang="en-US"/>
          </a:p>
        </p:txBody>
      </p:sp>
      <p:sp>
        <p:nvSpPr>
          <p:cNvPr id="4" name="Footer Placeholder 3"/>
          <p:cNvSpPr>
            <a:spLocks noGrp="1"/>
          </p:cNvSpPr>
          <p:nvPr>
            <p:ph type="ftr" sz="quarter" idx="11"/>
          </p:nvPr>
        </p:nvSpPr>
        <p:spPr>
          <a:xfrm>
            <a:off x="5257800" y="612648"/>
            <a:ext cx="1325880" cy="457200"/>
          </a:xfrm>
        </p:spPr>
        <p:txBody>
          <a:bodyPr/>
          <a:lstStyle/>
          <a:p>
            <a:endParaRPr lang="en-US"/>
          </a:p>
        </p:txBody>
      </p:sp>
      <p:sp>
        <p:nvSpPr>
          <p:cNvPr id="5" name="Slide Number Placeholder 4"/>
          <p:cNvSpPr>
            <a:spLocks noGrp="1"/>
          </p:cNvSpPr>
          <p:nvPr>
            <p:ph type="sldNum" sz="quarter" idx="12"/>
          </p:nvPr>
        </p:nvSpPr>
        <p:spPr>
          <a:xfrm>
            <a:off x="8174736" y="2272"/>
            <a:ext cx="762000" cy="365760"/>
          </a:xfrm>
        </p:spPr>
        <p:txBody>
          <a:bodyPr/>
          <a:lstStyle/>
          <a:p>
            <a:fld id="{BFEDBBDC-7E4C-4773-AC21-4C169E4BF4BF}"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227B36-9192-4676-A098-001A6846494D}" type="datetimeFigureOut">
              <a:rPr lang="en-US" smtClean="0"/>
              <a:t>11/4/2015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FEDBBDC-7E4C-4773-AC21-4C169E4BF4BF}"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A227B36-9192-4676-A098-001A6846494D}" type="datetimeFigureOut">
              <a:rPr lang="en-US" smtClean="0"/>
              <a:t>11/4/2015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EDBBDC-7E4C-4773-AC21-4C169E4BF4BF}"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CA227B36-9192-4676-A098-001A6846494D}" type="datetimeFigureOut">
              <a:rPr lang="en-US" smtClean="0"/>
              <a:t>11/4/2015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EDBBDC-7E4C-4773-AC21-4C169E4BF4BF}"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CA227B36-9192-4676-A098-001A6846494D}" type="datetimeFigureOut">
              <a:rPr lang="en-US" smtClean="0"/>
              <a:t>11/4/2015</a:t>
            </a:fld>
            <a:endParaRPr lang="en-US"/>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US"/>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BFEDBBDC-7E4C-4773-AC21-4C169E4BF4BF}"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omicsonline.org/Submitmanuscript.php" TargetMode="External"/><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conferenceseries.com/" TargetMode="External"/><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hyperlink" Target="http://omicsonline.org/membership.ph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rakesh-s\Desktop\blue_light_background_04_vector_181887.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3663"/>
            <a:ext cx="9144000" cy="692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Flowchart: Display 4"/>
          <p:cNvSpPr/>
          <p:nvPr/>
        </p:nvSpPr>
        <p:spPr>
          <a:xfrm>
            <a:off x="14288" y="831850"/>
            <a:ext cx="9129712" cy="4959350"/>
          </a:xfrm>
          <a:prstGeom prst="flowChartDisplay">
            <a:avLst/>
          </a:prstGeom>
        </p:spPr>
        <p:style>
          <a:lnRef idx="2">
            <a:schemeClr val="accent2"/>
          </a:lnRef>
          <a:fillRef idx="1">
            <a:schemeClr val="lt1"/>
          </a:fillRef>
          <a:effectRef idx="0">
            <a:schemeClr val="accent2"/>
          </a:effectRef>
          <a:fontRef idx="minor">
            <a:schemeClr val="dk1"/>
          </a:fontRef>
        </p:style>
        <p:txBody>
          <a:bodyPr anchor="ctr"/>
          <a:lstStyle/>
          <a:p>
            <a:pPr algn="ctr">
              <a:defRPr/>
            </a:pPr>
            <a:r>
              <a:rPr lang="en-IN" sz="2000" dirty="0">
                <a:solidFill>
                  <a:schemeClr val="bg2">
                    <a:lumMod val="10000"/>
                  </a:schemeClr>
                </a:solidFill>
                <a:latin typeface="Centaur" panose="02030504050205020304" pitchFamily="18" charset="0"/>
              </a:rPr>
              <a:t>OMICS </a:t>
            </a:r>
            <a:r>
              <a:rPr lang="en-IN" sz="2000" dirty="0" smtClean="0">
                <a:solidFill>
                  <a:schemeClr val="bg2">
                    <a:lumMod val="10000"/>
                  </a:schemeClr>
                </a:solidFill>
                <a:latin typeface="Centaur" panose="02030504050205020304" pitchFamily="18" charset="0"/>
              </a:rPr>
              <a:t>International welcomes </a:t>
            </a:r>
            <a:r>
              <a:rPr lang="en-IN" sz="2000" dirty="0">
                <a:solidFill>
                  <a:schemeClr val="bg2">
                    <a:lumMod val="10000"/>
                  </a:schemeClr>
                </a:solidFill>
                <a:latin typeface="Centaur" panose="02030504050205020304" pitchFamily="18" charset="0"/>
              </a:rPr>
              <a:t>submissions that are original and technically so as to serve both the developing world and developed countries in the best possible way.</a:t>
            </a:r>
          </a:p>
          <a:p>
            <a:pPr algn="ctr">
              <a:defRPr/>
            </a:pPr>
            <a:r>
              <a:rPr lang="en-US" sz="2000" dirty="0">
                <a:solidFill>
                  <a:schemeClr val="bg2">
                    <a:lumMod val="10000"/>
                  </a:schemeClr>
                </a:solidFill>
                <a:latin typeface="Centaur" panose="02030504050205020304" pitchFamily="18" charset="0"/>
              </a:rPr>
              <a:t>OMICS Journals  are poised in excellence by publishing high quality research. </a:t>
            </a:r>
            <a:r>
              <a:rPr lang="en-IN" sz="2000" dirty="0">
                <a:solidFill>
                  <a:schemeClr val="bg2">
                    <a:lumMod val="10000"/>
                  </a:schemeClr>
                </a:solidFill>
                <a:latin typeface="Centaur" panose="02030504050205020304" pitchFamily="18" charset="0"/>
              </a:rPr>
              <a:t>OMICS International </a:t>
            </a:r>
            <a:r>
              <a:rPr lang="en-IN" sz="2000" dirty="0" smtClean="0">
                <a:solidFill>
                  <a:schemeClr val="bg2">
                    <a:lumMod val="10000"/>
                  </a:schemeClr>
                </a:solidFill>
                <a:latin typeface="Centaur" panose="02030504050205020304" pitchFamily="18" charset="0"/>
              </a:rPr>
              <a:t> follows </a:t>
            </a:r>
            <a:r>
              <a:rPr lang="en-IN" sz="2000" dirty="0">
                <a:solidFill>
                  <a:schemeClr val="bg2">
                    <a:lumMod val="10000"/>
                  </a:schemeClr>
                </a:solidFill>
                <a:latin typeface="Centaur" panose="02030504050205020304" pitchFamily="18" charset="0"/>
              </a:rPr>
              <a:t>an Editorial Manager® System peer review process and boasts of a strong and active editorial board.</a:t>
            </a:r>
            <a:endParaRPr lang="en-US" sz="2000" dirty="0">
              <a:solidFill>
                <a:schemeClr val="bg2">
                  <a:lumMod val="10000"/>
                </a:schemeClr>
              </a:solidFill>
              <a:latin typeface="Centaur" panose="02030504050205020304" pitchFamily="18" charset="0"/>
            </a:endParaRPr>
          </a:p>
          <a:p>
            <a:pPr algn="ctr">
              <a:defRPr/>
            </a:pPr>
            <a:r>
              <a:rPr lang="en-US" sz="2000" dirty="0">
                <a:solidFill>
                  <a:schemeClr val="bg2">
                    <a:lumMod val="10000"/>
                  </a:schemeClr>
                </a:solidFill>
                <a:latin typeface="Centaur" panose="02030504050205020304" pitchFamily="18" charset="0"/>
              </a:rPr>
              <a:t>Editors and reviewers are experts in their field and provide anonymous, unbiased and detailed reviews of all submissions.</a:t>
            </a:r>
          </a:p>
          <a:p>
            <a:pPr algn="ctr">
              <a:defRPr/>
            </a:pPr>
            <a:r>
              <a:rPr lang="en-IN" sz="2000" dirty="0">
                <a:solidFill>
                  <a:schemeClr val="bg2">
                    <a:lumMod val="10000"/>
                  </a:schemeClr>
                </a:solidFill>
                <a:latin typeface="Centaur" panose="02030504050205020304" pitchFamily="18" charset="0"/>
              </a:rPr>
              <a:t>The journal gives the options of multiple language translations for all the articles and all archived articles are available in HTML, XML, PDF and audio formats. Also, all the published articles are archived in repositories and indexing services like DOAJ, CAS, Google Scholar, Scientific Commons, Index Copernicus, EBSCO, HINARI and GALE.</a:t>
            </a:r>
            <a:endParaRPr lang="en-US" sz="2000" dirty="0">
              <a:solidFill>
                <a:schemeClr val="bg2">
                  <a:lumMod val="10000"/>
                </a:schemeClr>
              </a:solidFill>
              <a:latin typeface="Centaur" panose="02030504050205020304" pitchFamily="18" charset="0"/>
            </a:endParaRPr>
          </a:p>
          <a:p>
            <a:pPr>
              <a:defRPr/>
            </a:pPr>
            <a:endParaRPr lang="en-US" sz="2000" dirty="0"/>
          </a:p>
        </p:txBody>
      </p:sp>
      <p:sp>
        <p:nvSpPr>
          <p:cNvPr id="6" name="Rectangle 5"/>
          <p:cNvSpPr/>
          <p:nvPr/>
        </p:nvSpPr>
        <p:spPr>
          <a:xfrm>
            <a:off x="319088" y="5910262"/>
            <a:ext cx="7010400" cy="922338"/>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a:defRPr/>
            </a:pPr>
            <a:r>
              <a:rPr lang="en-US" b="1" dirty="0">
                <a:solidFill>
                  <a:srgbClr val="0070C0"/>
                </a:solidFill>
                <a:latin typeface="Microsoft YaHei" panose="020B0503020204020204" pitchFamily="34" charset="-122"/>
                <a:ea typeface="Microsoft YaHei" panose="020B0503020204020204" pitchFamily="34" charset="-122"/>
              </a:rPr>
              <a:t>For more details please visit our website: </a:t>
            </a:r>
            <a:r>
              <a:rPr lang="en-US" b="1" dirty="0">
                <a:solidFill>
                  <a:schemeClr val="accent5">
                    <a:lumMod val="10000"/>
                  </a:schemeClr>
                </a:solidFill>
                <a:latin typeface="Microsoft YaHei" panose="020B0503020204020204" pitchFamily="34" charset="-122"/>
                <a:ea typeface="Microsoft YaHei" panose="020B0503020204020204" pitchFamily="34" charset="-122"/>
                <a:hlinkClick r:id="rId3"/>
              </a:rPr>
              <a:t>http://omicsonline.org/Submitmanuscript.php</a:t>
            </a:r>
            <a:r>
              <a:rPr lang="en-US" b="1" dirty="0">
                <a:solidFill>
                  <a:schemeClr val="accent5">
                    <a:lumMod val="10000"/>
                  </a:schemeClr>
                </a:solidFill>
                <a:latin typeface="Microsoft YaHei" panose="020B0503020204020204" pitchFamily="34" charset="-122"/>
                <a:ea typeface="Microsoft YaHei" panose="020B0503020204020204" pitchFamily="34" charset="-122"/>
              </a:rPr>
              <a:t> </a:t>
            </a:r>
          </a:p>
          <a:p>
            <a:pPr>
              <a:defRPr/>
            </a:pPr>
            <a:endParaRPr lang="en-US" dirty="0">
              <a:solidFill>
                <a:srgbClr val="0070C0"/>
              </a:solidFill>
              <a:latin typeface="Microsoft YaHei" panose="020B0503020204020204" pitchFamily="34" charset="-122"/>
              <a:ea typeface="Microsoft YaHei" panose="020B0503020204020204" pitchFamily="34" charset="-122"/>
            </a:endParaRPr>
          </a:p>
        </p:txBody>
      </p:sp>
      <p:sp>
        <p:nvSpPr>
          <p:cNvPr id="7" name="Title 1"/>
          <p:cNvSpPr txBox="1">
            <a:spLocks/>
          </p:cNvSpPr>
          <p:nvPr/>
        </p:nvSpPr>
        <p:spPr>
          <a:xfrm>
            <a:off x="319088" y="41275"/>
            <a:ext cx="8534400" cy="831850"/>
          </a:xfrm>
          <a:prstGeom prst="rect">
            <a:avLst/>
          </a:prstGeom>
        </p:spPr>
        <p:txBody>
          <a:bodyPr anchor="ctr">
            <a:normAutofit fontScale="9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r>
              <a:rPr lang="en-US" sz="3200" b="1" dirty="0" smtClean="0">
                <a:solidFill>
                  <a:schemeClr val="accent4">
                    <a:lumMod val="10000"/>
                  </a:schemeClr>
                </a:solidFill>
                <a:latin typeface="Baskerville Old Face" panose="02020602080505020303" pitchFamily="18" charset="0"/>
              </a:rPr>
              <a:t>OMICS </a:t>
            </a:r>
            <a:r>
              <a:rPr lang="en-US" sz="3200" b="1" dirty="0" smtClean="0">
                <a:solidFill>
                  <a:schemeClr val="accent4">
                    <a:lumMod val="10000"/>
                  </a:schemeClr>
                </a:solidFill>
                <a:latin typeface="Modern No. 20" pitchFamily="18" charset="0"/>
              </a:rPr>
              <a:t>Journals</a:t>
            </a:r>
            <a:r>
              <a:rPr lang="en-US" sz="3200" b="1" dirty="0" smtClean="0">
                <a:solidFill>
                  <a:schemeClr val="accent4">
                    <a:lumMod val="10000"/>
                  </a:schemeClr>
                </a:solidFill>
                <a:latin typeface="Baskerville Old Face" panose="02020602080505020303" pitchFamily="18" charset="0"/>
              </a:rPr>
              <a:t> are welcoming Submissions</a:t>
            </a:r>
            <a:r>
              <a:rPr lang="en-US" sz="3200" b="1" dirty="0" smtClean="0">
                <a:solidFill>
                  <a:schemeClr val="accent4">
                    <a:lumMod val="10000"/>
                  </a:schemeClr>
                </a:solidFill>
              </a:rPr>
              <a:t/>
            </a:r>
            <a:br>
              <a:rPr lang="en-US" sz="3200" b="1" dirty="0" smtClean="0">
                <a:solidFill>
                  <a:schemeClr val="accent4">
                    <a:lumMod val="10000"/>
                  </a:schemeClr>
                </a:solidFill>
              </a:rPr>
            </a:br>
            <a:endParaRPr lang="en-US" sz="3200" dirty="0">
              <a:solidFill>
                <a:schemeClr val="accent4">
                  <a:lumMod val="10000"/>
                </a:schemeClr>
              </a:solidFill>
            </a:endParaRPr>
          </a:p>
        </p:txBody>
      </p:sp>
    </p:spTree>
    <p:extLst>
      <p:ext uri="{BB962C8B-B14F-4D97-AF65-F5344CB8AC3E}">
        <p14:creationId xmlns:p14="http://schemas.microsoft.com/office/powerpoint/2010/main" val="247939464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lnSpcReduction="10000"/>
          </a:bodyPr>
          <a:lstStyle/>
          <a:p>
            <a:r>
              <a:rPr lang="en-US" b="1" dirty="0"/>
              <a:t>David Fukuda</a:t>
            </a:r>
            <a:r>
              <a:rPr lang="en-US" dirty="0"/>
              <a:t/>
            </a:r>
            <a:br>
              <a:rPr lang="en-US" dirty="0"/>
            </a:br>
            <a:r>
              <a:rPr lang="en-US" dirty="0"/>
              <a:t>Department of Exercise Physiology</a:t>
            </a:r>
            <a:br>
              <a:rPr lang="en-US" dirty="0"/>
            </a:br>
            <a:r>
              <a:rPr lang="en-US" dirty="0"/>
              <a:t>University of Oklahoma</a:t>
            </a:r>
            <a:br>
              <a:rPr lang="en-US" dirty="0"/>
            </a:br>
            <a:r>
              <a:rPr lang="en-US" dirty="0"/>
              <a:t>USA</a:t>
            </a:r>
          </a:p>
          <a:p>
            <a:endParaRPr lang="en-US" dirty="0"/>
          </a:p>
        </p:txBody>
      </p:sp>
      <p:sp>
        <p:nvSpPr>
          <p:cNvPr id="4" name="Title 1"/>
          <p:cNvSpPr txBox="1">
            <a:spLocks/>
          </p:cNvSpPr>
          <p:nvPr/>
        </p:nvSpPr>
        <p:spPr>
          <a:xfrm>
            <a:off x="609600" y="242455"/>
            <a:ext cx="8229600" cy="533400"/>
          </a:xfrm>
          <a:prstGeom prst="rect">
            <a:avLst/>
          </a:prstGeom>
        </p:spPr>
        <p:txBody>
          <a:bodyPr vert="horz" anchor="b">
            <a:normAutofit fontScale="97500" lnSpcReduction="10000"/>
          </a:bodyPr>
          <a:lstStyle>
            <a:lvl1pPr algn="l" rtl="0" eaLnBrk="1" latinLnBrk="0" hangingPunct="1">
              <a:spcBef>
                <a:spcPct val="0"/>
              </a:spcBef>
              <a:buNone/>
              <a:defRPr kumimoji="0" sz="4400" kern="1200">
                <a:solidFill>
                  <a:schemeClr val="bg1"/>
                </a:solidFill>
                <a:latin typeface="+mj-lt"/>
                <a:ea typeface="+mj-ea"/>
                <a:cs typeface="+mj-cs"/>
              </a:defRPr>
            </a:lvl1pPr>
          </a:lstStyle>
          <a:p>
            <a:pPr algn="ctr"/>
            <a:r>
              <a:rPr lang="en-US" sz="3200" b="1" dirty="0" smtClean="0">
                <a:latin typeface="Times New Roman" pitchFamily="18" charset="0"/>
                <a:cs typeface="Times New Roman" pitchFamily="18" charset="0"/>
              </a:rPr>
              <a:t>Journal of Sports Medicine and Doping Studies</a:t>
            </a:r>
            <a:endParaRPr lang="en-US" sz="3200" b="1" dirty="0">
              <a:latin typeface="Times New Roman" pitchFamily="18" charset="0"/>
              <a:cs typeface="Times New Roman" pitchFamily="18" charset="0"/>
            </a:endParaRPr>
          </a:p>
        </p:txBody>
      </p:sp>
      <p:pic>
        <p:nvPicPr>
          <p:cNvPr id="5" name="Content Placeholder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29000" y="796637"/>
            <a:ext cx="1981200" cy="2773680"/>
          </a:xfrm>
          <a:prstGeom prst="rect">
            <a:avLst/>
          </a:prstGeom>
        </p:spPr>
      </p:pic>
      <p:sp>
        <p:nvSpPr>
          <p:cNvPr id="6" name="TextBox 5"/>
          <p:cNvSpPr txBox="1"/>
          <p:nvPr/>
        </p:nvSpPr>
        <p:spPr>
          <a:xfrm>
            <a:off x="2819400" y="5735782"/>
            <a:ext cx="3810000" cy="461665"/>
          </a:xfrm>
          <a:prstGeom prst="rect">
            <a:avLst/>
          </a:prstGeom>
          <a:noFill/>
        </p:spPr>
        <p:txBody>
          <a:bodyPr wrap="square" rtlCol="0">
            <a:spAutoFit/>
          </a:bodyPr>
          <a:lstStyle/>
          <a:p>
            <a:r>
              <a:rPr lang="en-US" sz="2400" b="1" dirty="0" smtClean="0">
                <a:latin typeface="Times New Roman" pitchFamily="18" charset="0"/>
                <a:cs typeface="Times New Roman" pitchFamily="18" charset="0"/>
              </a:rPr>
              <a:t>Editorial Board Member</a:t>
            </a:r>
            <a:endParaRPr lang="en-US" sz="2400" b="1" dirty="0">
              <a:latin typeface="Times New Roman" pitchFamily="18" charset="0"/>
              <a:cs typeface="Times New Roman" pitchFamily="18" charset="0"/>
            </a:endParaRPr>
          </a:p>
        </p:txBody>
      </p:sp>
    </p:spTree>
    <p:extLst>
      <p:ext uri="{BB962C8B-B14F-4D97-AF65-F5344CB8AC3E}">
        <p14:creationId xmlns:p14="http://schemas.microsoft.com/office/powerpoint/2010/main" val="20854838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latin typeface="Times New Roman" pitchFamily="18" charset="0"/>
                <a:cs typeface="Times New Roman" pitchFamily="18" charset="0"/>
              </a:rPr>
              <a:t>Biography</a:t>
            </a:r>
            <a:endParaRPr lang="en-US" u="sng" dirty="0">
              <a:latin typeface="Times New Roman" pitchFamily="18" charset="0"/>
              <a:cs typeface="Times New Roman" pitchFamily="18" charset="0"/>
            </a:endParaRPr>
          </a:p>
        </p:txBody>
      </p:sp>
      <p:sp>
        <p:nvSpPr>
          <p:cNvPr id="3" name="Content Placeholder 2"/>
          <p:cNvSpPr>
            <a:spLocks noGrp="1"/>
          </p:cNvSpPr>
          <p:nvPr>
            <p:ph idx="1"/>
          </p:nvPr>
        </p:nvSpPr>
        <p:spPr/>
        <p:txBody>
          <a:bodyPr>
            <a:noAutofit/>
          </a:bodyPr>
          <a:lstStyle/>
          <a:p>
            <a:pPr algn="just"/>
            <a:r>
              <a:rPr lang="en-US" sz="2000" dirty="0">
                <a:latin typeface="Times New Roman" pitchFamily="18" charset="0"/>
                <a:cs typeface="Times New Roman" pitchFamily="18" charset="0"/>
              </a:rPr>
              <a:t>David Fukuda is currently a PhD student working in the Metabolic and Body Composition Laboratory at the University of Oklahoma, under the mentorship of Dr Jeffrey Stout David. </a:t>
            </a:r>
            <a:endParaRPr lang="en-US" sz="2000" dirty="0" smtClean="0">
              <a:latin typeface="Times New Roman" pitchFamily="18" charset="0"/>
              <a:cs typeface="Times New Roman" pitchFamily="18" charset="0"/>
            </a:endParaRPr>
          </a:p>
          <a:p>
            <a:pPr algn="just"/>
            <a:r>
              <a:rPr lang="en-US" sz="2000" dirty="0" smtClean="0">
                <a:latin typeface="Times New Roman" pitchFamily="18" charset="0"/>
                <a:cs typeface="Times New Roman" pitchFamily="18" charset="0"/>
              </a:rPr>
              <a:t>Earned </a:t>
            </a:r>
            <a:r>
              <a:rPr lang="en-US" sz="2000" dirty="0">
                <a:latin typeface="Times New Roman" pitchFamily="18" charset="0"/>
                <a:cs typeface="Times New Roman" pitchFamily="18" charset="0"/>
              </a:rPr>
              <a:t>a Bachelor’s degree in Operations Management from Boise State University, 2004 and a Master’s degree in Exercise Physiology from the University of Oklahoma 2010. </a:t>
            </a:r>
            <a:endParaRPr lang="en-US" sz="2000" dirty="0" smtClean="0">
              <a:latin typeface="Times New Roman" pitchFamily="18" charset="0"/>
              <a:cs typeface="Times New Roman" pitchFamily="18" charset="0"/>
            </a:endParaRPr>
          </a:p>
          <a:p>
            <a:pPr algn="just"/>
            <a:r>
              <a:rPr lang="en-US" sz="2000" dirty="0" smtClean="0">
                <a:latin typeface="Times New Roman" pitchFamily="18" charset="0"/>
                <a:cs typeface="Times New Roman" pitchFamily="18" charset="0"/>
              </a:rPr>
              <a:t>He </a:t>
            </a:r>
            <a:r>
              <a:rPr lang="en-US" sz="2000" dirty="0">
                <a:latin typeface="Times New Roman" pitchFamily="18" charset="0"/>
                <a:cs typeface="Times New Roman" pitchFamily="18" charset="0"/>
              </a:rPr>
              <a:t>has been involved with the Olympic sport of judo for over 20 years as a competitor instructor coach and referee. </a:t>
            </a:r>
            <a:endParaRPr lang="en-US" sz="2000" dirty="0" smtClean="0">
              <a:latin typeface="Times New Roman" pitchFamily="18" charset="0"/>
              <a:cs typeface="Times New Roman" pitchFamily="18" charset="0"/>
            </a:endParaRPr>
          </a:p>
          <a:p>
            <a:pPr algn="just"/>
            <a:r>
              <a:rPr lang="en-US" sz="2000" dirty="0" smtClean="0">
                <a:latin typeface="Times New Roman" pitchFamily="18" charset="0"/>
                <a:cs typeface="Times New Roman" pitchFamily="18" charset="0"/>
              </a:rPr>
              <a:t>Another </a:t>
            </a:r>
            <a:r>
              <a:rPr lang="en-US" sz="2000" dirty="0">
                <a:latin typeface="Times New Roman" pitchFamily="18" charset="0"/>
                <a:cs typeface="Times New Roman" pitchFamily="18" charset="0"/>
              </a:rPr>
              <a:t>area of interest is the response to training and nutritional supplementation on strength and functionality testing, in elderly individuals. David is also a Certified Strength and Conditioning Specialist CSCS through the National Strength and Conditioning Association NSCA.</a:t>
            </a:r>
          </a:p>
        </p:txBody>
      </p:sp>
    </p:spTree>
    <p:extLst>
      <p:ext uri="{BB962C8B-B14F-4D97-AF65-F5344CB8AC3E}">
        <p14:creationId xmlns:p14="http://schemas.microsoft.com/office/powerpoint/2010/main" val="42502522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latin typeface="Times New Roman" pitchFamily="18" charset="0"/>
                <a:cs typeface="Times New Roman" pitchFamily="18" charset="0"/>
              </a:rPr>
              <a:t>Research Interest</a:t>
            </a:r>
            <a:endParaRPr lang="en-US" u="sng"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lgn="just"/>
            <a:r>
              <a:rPr lang="en-US" sz="2000" dirty="0">
                <a:latin typeface="Times New Roman" pitchFamily="18" charset="0"/>
                <a:cs typeface="Times New Roman" pitchFamily="18" charset="0"/>
              </a:rPr>
              <a:t>His current research interests are high-intensity interval training, sports nutrition, and metabolism with an emphasis on specific populations, including grappling athletes (judo, wrestling, and jiu-jitsu) and tactical athletes (military, police, and firefighters). </a:t>
            </a:r>
          </a:p>
        </p:txBody>
      </p:sp>
    </p:spTree>
    <p:extLst>
      <p:ext uri="{BB962C8B-B14F-4D97-AF65-F5344CB8AC3E}">
        <p14:creationId xmlns:p14="http://schemas.microsoft.com/office/powerpoint/2010/main" val="41689669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a:latin typeface="Times New Roman" pitchFamily="18" charset="0"/>
                <a:cs typeface="Times New Roman" pitchFamily="18" charset="0"/>
              </a:rPr>
              <a:t>Publication Details</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5287399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1" descr="C:\Users\rakesh-s\Desktop\speak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962400"/>
            <a:ext cx="9144000" cy="281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Horizontal Scroll 5"/>
          <p:cNvSpPr/>
          <p:nvPr/>
        </p:nvSpPr>
        <p:spPr>
          <a:xfrm>
            <a:off x="346075" y="914400"/>
            <a:ext cx="8229600" cy="3429000"/>
          </a:xfrm>
          <a:prstGeom prst="horizontalScroll">
            <a:avLst/>
          </a:prstGeom>
        </p:spPr>
        <p:style>
          <a:lnRef idx="3">
            <a:schemeClr val="lt1"/>
          </a:lnRef>
          <a:fillRef idx="1">
            <a:schemeClr val="accent2"/>
          </a:fillRef>
          <a:effectRef idx="1">
            <a:schemeClr val="accent2"/>
          </a:effectRef>
          <a:fontRef idx="minor">
            <a:schemeClr val="lt1"/>
          </a:fontRef>
        </p:style>
        <p:txBody>
          <a:bodyPr anchor="ctr"/>
          <a:lstStyle/>
          <a:p>
            <a:pPr marL="285750" indent="-285750">
              <a:buFont typeface="Wingdings" panose="05000000000000000000" pitchFamily="2" charset="2"/>
              <a:buChar char="Ø"/>
              <a:defRPr/>
            </a:pPr>
            <a:r>
              <a:rPr lang="en-US" sz="2200" dirty="0">
                <a:latin typeface="Times New Roman" pitchFamily="18" charset="0"/>
                <a:cs typeface="Times New Roman" pitchFamily="18" charset="0"/>
                <a:hlinkClick r:id="rId3"/>
              </a:rPr>
              <a:t>http://www.conferenceseries.com</a:t>
            </a:r>
            <a:r>
              <a:rPr lang="en-US" sz="2200" dirty="0" smtClean="0">
                <a:latin typeface="Times New Roman" pitchFamily="18" charset="0"/>
                <a:cs typeface="Times New Roman" pitchFamily="18" charset="0"/>
                <a:hlinkClick r:id="rId3"/>
              </a:rPr>
              <a:t>/</a:t>
            </a:r>
            <a:r>
              <a:rPr lang="en-US" sz="2200" dirty="0" smtClean="0">
                <a:latin typeface="Times New Roman" pitchFamily="18" charset="0"/>
                <a:cs typeface="Times New Roman" pitchFamily="18" charset="0"/>
              </a:rPr>
              <a:t> </a:t>
            </a:r>
            <a:endParaRPr lang="en-US" sz="2200" dirty="0">
              <a:latin typeface="Times New Roman" pitchFamily="18" charset="0"/>
              <a:cs typeface="Times New Roman" pitchFamily="18" charset="0"/>
            </a:endParaRPr>
          </a:p>
        </p:txBody>
      </p:sp>
      <p:sp>
        <p:nvSpPr>
          <p:cNvPr id="7" name="Double Wave 6"/>
          <p:cNvSpPr/>
          <p:nvPr/>
        </p:nvSpPr>
        <p:spPr>
          <a:xfrm>
            <a:off x="187325" y="0"/>
            <a:ext cx="8777288" cy="1435100"/>
          </a:xfrm>
          <a:prstGeom prst="doubleWave">
            <a:avLst/>
          </a:prstGeom>
        </p:spPr>
        <p:style>
          <a:lnRef idx="1">
            <a:schemeClr val="accent5"/>
          </a:lnRef>
          <a:fillRef idx="2">
            <a:schemeClr val="accent5"/>
          </a:fillRef>
          <a:effectRef idx="1">
            <a:schemeClr val="accent5"/>
          </a:effectRef>
          <a:fontRef idx="minor">
            <a:schemeClr val="dk1"/>
          </a:fontRef>
        </p:style>
        <p:txBody>
          <a:bodyPr anchor="ctr"/>
          <a:lstStyle/>
          <a:p>
            <a:pPr algn="ctr">
              <a:defRPr/>
            </a:pPr>
            <a:r>
              <a:rPr lang="en-US" sz="3600" dirty="0" smtClean="0">
                <a:latin typeface="Times New Roman" pitchFamily="18" charset="0"/>
                <a:cs typeface="Times New Roman" pitchFamily="18" charset="0"/>
              </a:rPr>
              <a:t>For Upcoming </a:t>
            </a:r>
            <a:r>
              <a:rPr lang="en-US" sz="3600" dirty="0">
                <a:latin typeface="Times New Roman" pitchFamily="18" charset="0"/>
                <a:cs typeface="Times New Roman" pitchFamily="18" charset="0"/>
              </a:rPr>
              <a:t>Conferences</a:t>
            </a:r>
          </a:p>
        </p:txBody>
      </p:sp>
    </p:spTree>
    <p:extLst>
      <p:ext uri="{BB962C8B-B14F-4D97-AF65-F5344CB8AC3E}">
        <p14:creationId xmlns:p14="http://schemas.microsoft.com/office/powerpoint/2010/main" val="313937860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endParaRPr lang="en-US"/>
          </a:p>
        </p:txBody>
      </p:sp>
      <p:sp>
        <p:nvSpPr>
          <p:cNvPr id="3" name="Content Placeholder 2"/>
          <p:cNvSpPr>
            <a:spLocks noGrp="1"/>
          </p:cNvSpPr>
          <p:nvPr>
            <p:ph idx="1"/>
          </p:nvPr>
        </p:nvSpPr>
        <p:spPr/>
        <p:txBody>
          <a:bodyPr/>
          <a:lstStyle/>
          <a:p>
            <a:pPr>
              <a:defRPr/>
            </a:pPr>
            <a:endParaRPr lang="en-US" dirty="0"/>
          </a:p>
        </p:txBody>
      </p:sp>
      <p:pic>
        <p:nvPicPr>
          <p:cNvPr id="17412" name="Picture 2" descr="C:\Users\rakesh-s\Desktop\2-2nd-dec.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4348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3" name="Picture 3" descr="C:\Users\rakesh-s\Desktop\membership.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4191000"/>
            <a:ext cx="9144000" cy="266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p:cNvSpPr/>
          <p:nvPr/>
        </p:nvSpPr>
        <p:spPr>
          <a:xfrm>
            <a:off x="2819400" y="30163"/>
            <a:ext cx="7086600" cy="830262"/>
          </a:xfrm>
          <a:prstGeom prst="rect">
            <a:avLst/>
          </a:prstGeom>
        </p:spPr>
        <p:txBody>
          <a:bodyPr>
            <a:spAutoFit/>
          </a:bodyPr>
          <a:lstStyle/>
          <a:p>
            <a:pPr>
              <a:defRPr/>
            </a:pPr>
            <a:r>
              <a:rPr lang="en-US" sz="2400" dirty="0">
                <a:solidFill>
                  <a:schemeClr val="accent5">
                    <a:lumMod val="10000"/>
                  </a:schemeClr>
                </a:solidFill>
                <a:latin typeface="Andalus" panose="02020603050405020304" pitchFamily="18" charset="-78"/>
                <a:cs typeface="Andalus" panose="02020603050405020304" pitchFamily="18" charset="-78"/>
              </a:rPr>
              <a:t>OMICS </a:t>
            </a:r>
            <a:r>
              <a:rPr lang="en-US" sz="2400" dirty="0" smtClean="0">
                <a:solidFill>
                  <a:schemeClr val="accent5">
                    <a:lumMod val="10000"/>
                  </a:schemeClr>
                </a:solidFill>
                <a:latin typeface="Andalus" panose="02020603050405020304" pitchFamily="18" charset="-78"/>
                <a:cs typeface="Andalus" panose="02020603050405020304" pitchFamily="18" charset="-78"/>
              </a:rPr>
              <a:t>International </a:t>
            </a:r>
            <a:r>
              <a:rPr lang="en-US" sz="2400" b="1" dirty="0">
                <a:solidFill>
                  <a:schemeClr val="accent5">
                    <a:lumMod val="10000"/>
                  </a:schemeClr>
                </a:solidFill>
                <a:latin typeface="Andalus" panose="02020603050405020304" pitchFamily="18" charset="-78"/>
                <a:cs typeface="Andalus" panose="02020603050405020304" pitchFamily="18" charset="-78"/>
              </a:rPr>
              <a:t>Open Access Membership</a:t>
            </a:r>
            <a:br>
              <a:rPr lang="en-US" sz="2400" b="1" dirty="0">
                <a:solidFill>
                  <a:schemeClr val="accent5">
                    <a:lumMod val="10000"/>
                  </a:schemeClr>
                </a:solidFill>
                <a:latin typeface="Andalus" panose="02020603050405020304" pitchFamily="18" charset="-78"/>
                <a:cs typeface="Andalus" panose="02020603050405020304" pitchFamily="18" charset="-78"/>
              </a:rPr>
            </a:br>
            <a:endParaRPr lang="en-US" sz="2400" dirty="0">
              <a:solidFill>
                <a:schemeClr val="accent5">
                  <a:lumMod val="10000"/>
                </a:schemeClr>
              </a:solidFill>
              <a:latin typeface="Andalus" panose="02020603050405020304" pitchFamily="18" charset="-78"/>
              <a:cs typeface="Andalus" panose="02020603050405020304" pitchFamily="18" charset="-78"/>
            </a:endParaRPr>
          </a:p>
        </p:txBody>
      </p:sp>
      <p:sp>
        <p:nvSpPr>
          <p:cNvPr id="7" name="Teardrop 6"/>
          <p:cNvSpPr/>
          <p:nvPr/>
        </p:nvSpPr>
        <p:spPr>
          <a:xfrm>
            <a:off x="1295400" y="630238"/>
            <a:ext cx="7696200" cy="3560762"/>
          </a:xfrm>
          <a:prstGeom prst="teardrop">
            <a:avLst/>
          </a:prstGeom>
          <a:solidFill>
            <a:schemeClr val="accent3">
              <a:lumMod val="75000"/>
            </a:schemeClr>
          </a:solidFill>
        </p:spPr>
        <p:style>
          <a:lnRef idx="1">
            <a:schemeClr val="accent5"/>
          </a:lnRef>
          <a:fillRef idx="2">
            <a:schemeClr val="accent5"/>
          </a:fillRef>
          <a:effectRef idx="1">
            <a:schemeClr val="accent5"/>
          </a:effectRef>
          <a:fontRef idx="minor">
            <a:schemeClr val="dk1"/>
          </a:fontRef>
        </p:style>
        <p:txBody>
          <a:bodyPr anchor="ctr"/>
          <a:lstStyle/>
          <a:p>
            <a:pPr>
              <a:defRPr/>
            </a:pPr>
            <a:r>
              <a:rPr lang="en-US" dirty="0">
                <a:latin typeface="Calisto MT" panose="02040603050505030304" pitchFamily="18" charset="0"/>
              </a:rPr>
              <a:t>OMICS </a:t>
            </a:r>
            <a:r>
              <a:rPr lang="en-US" dirty="0" smtClean="0">
                <a:latin typeface="Calisto MT" panose="02040603050505030304" pitchFamily="18" charset="0"/>
              </a:rPr>
              <a:t>International </a:t>
            </a:r>
            <a:r>
              <a:rPr lang="en-US" dirty="0">
                <a:latin typeface="Calisto MT" panose="02040603050505030304" pitchFamily="18" charset="0"/>
              </a:rPr>
              <a:t>Open Access Membership enables academic and research institutions, funders and corporations to actively encourage open access in scholarly communication and the dissemination of research published by their authors.</a:t>
            </a:r>
          </a:p>
          <a:p>
            <a:pPr>
              <a:defRPr/>
            </a:pPr>
            <a:r>
              <a:rPr lang="en-US" dirty="0">
                <a:latin typeface="Calisto MT" panose="02040603050505030304" pitchFamily="18" charset="0"/>
              </a:rPr>
              <a:t>For more details and benefits, click on the link below:</a:t>
            </a:r>
          </a:p>
          <a:p>
            <a:pPr>
              <a:defRPr/>
            </a:pPr>
            <a:r>
              <a:rPr lang="en-US" dirty="0">
                <a:solidFill>
                  <a:schemeClr val="accent4">
                    <a:lumMod val="10000"/>
                  </a:schemeClr>
                </a:solidFill>
                <a:latin typeface="Calisto MT" panose="02040603050505030304" pitchFamily="18" charset="0"/>
                <a:hlinkClick r:id="rId4"/>
              </a:rPr>
              <a:t>http://omicsonline.org/membership.php</a:t>
            </a:r>
            <a:r>
              <a:rPr lang="en-US" dirty="0">
                <a:solidFill>
                  <a:schemeClr val="accent4">
                    <a:lumMod val="10000"/>
                  </a:schemeClr>
                </a:solidFill>
                <a:latin typeface="Calisto MT" panose="02040603050505030304" pitchFamily="18" charset="0"/>
              </a:rPr>
              <a:t> </a:t>
            </a:r>
          </a:p>
        </p:txBody>
      </p:sp>
    </p:spTree>
    <p:extLst>
      <p:ext uri="{BB962C8B-B14F-4D97-AF65-F5344CB8AC3E}">
        <p14:creationId xmlns:p14="http://schemas.microsoft.com/office/powerpoint/2010/main" val="396457468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59</TotalTime>
  <Words>357</Words>
  <Application>Microsoft Office PowerPoint</Application>
  <PresentationFormat>On-screen Show (4:3)</PresentationFormat>
  <Paragraphs>23</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Urban</vt:lpstr>
      <vt:lpstr>PowerPoint Presentation</vt:lpstr>
      <vt:lpstr>PowerPoint Presentation</vt:lpstr>
      <vt:lpstr>Biography</vt:lpstr>
      <vt:lpstr>Research Interest</vt:lpstr>
      <vt:lpstr>Publication Details</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rahul-s</dc:creator>
  <cp:lastModifiedBy>rahul-s</cp:lastModifiedBy>
  <cp:revision>12</cp:revision>
  <dcterms:created xsi:type="dcterms:W3CDTF">2015-10-14T08:23:48Z</dcterms:created>
  <dcterms:modified xsi:type="dcterms:W3CDTF">2015-11-04T12:58:15Z</dcterms:modified>
</cp:coreProperties>
</file>