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61" r:id="rId4"/>
    <p:sldId id="262" r:id="rId5"/>
    <p:sldId id="263" r:id="rId6"/>
    <p:sldId id="264" r:id="rId7"/>
    <p:sldId id="265" r:id="rId8"/>
    <p:sldId id="267" r:id="rId9"/>
    <p:sldId id="269" r:id="rId10"/>
    <p:sldId id="270" r:id="rId11"/>
    <p:sldId id="279" r:id="rId12"/>
    <p:sldId id="273" r:id="rId13"/>
    <p:sldId id="274" r:id="rId14"/>
    <p:sldId id="275" r:id="rId15"/>
    <p:sldId id="276" r:id="rId16"/>
    <p:sldId id="277" r:id="rId17"/>
    <p:sldId id="278" r:id="rId18"/>
    <p:sldId id="260" r:id="rId19"/>
    <p:sldId id="280" r:id="rId20"/>
    <p:sldId id="281" r:id="rId21"/>
    <p:sldId id="25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5D9FF9-40C4-4099-BD3F-0CC90F5D6837}" type="datetimeFigureOut">
              <a:rPr lang="en-IN" smtClean="0"/>
              <a:t>29-10-2014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FFDF39-89A8-458E-9DBC-D042417AC526}" type="slidenum">
              <a:rPr lang="en-IN" smtClean="0"/>
              <a:t>‹#›</a:t>
            </a:fld>
            <a:endParaRPr lang="en-IN"/>
          </a:p>
        </p:txBody>
      </p:sp>
    </p:spTree>
    <p:extLst>
      <p:ext uri="{BB962C8B-B14F-4D97-AF65-F5344CB8AC3E}">
        <p14:creationId xmlns:p14="http://schemas.microsoft.com/office/powerpoint/2010/main" val="2695816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06DA8A-BD0A-46E2-AD0A-A37BB4737A57}"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A971F19-BDE4-4E18-ACC8-AC304A9664C9}"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8D365A-5276-48EA-82FD-EEDCA446CCD0}" type="slidenum">
              <a:rPr lang="en-IN" smtClean="0"/>
              <a:t>‹#›</a:t>
            </a:fld>
            <a:endParaRPr lang="en-IN"/>
          </a:p>
        </p:txBody>
      </p:sp>
    </p:spTree>
    <p:extLst>
      <p:ext uri="{BB962C8B-B14F-4D97-AF65-F5344CB8AC3E}">
        <p14:creationId xmlns:p14="http://schemas.microsoft.com/office/powerpoint/2010/main" val="4293328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A971F19-BDE4-4E18-ACC8-AC304A9664C9}"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8D365A-5276-48EA-82FD-EEDCA446CCD0}" type="slidenum">
              <a:rPr lang="en-IN" smtClean="0"/>
              <a:t>‹#›</a:t>
            </a:fld>
            <a:endParaRPr lang="en-IN"/>
          </a:p>
        </p:txBody>
      </p:sp>
    </p:spTree>
    <p:extLst>
      <p:ext uri="{BB962C8B-B14F-4D97-AF65-F5344CB8AC3E}">
        <p14:creationId xmlns:p14="http://schemas.microsoft.com/office/powerpoint/2010/main" val="3268518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A971F19-BDE4-4E18-ACC8-AC304A9664C9}"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8D365A-5276-48EA-82FD-EEDCA446CCD0}" type="slidenum">
              <a:rPr lang="en-IN" smtClean="0"/>
              <a:t>‹#›</a:t>
            </a:fld>
            <a:endParaRPr lang="en-IN"/>
          </a:p>
        </p:txBody>
      </p:sp>
    </p:spTree>
    <p:extLst>
      <p:ext uri="{BB962C8B-B14F-4D97-AF65-F5344CB8AC3E}">
        <p14:creationId xmlns:p14="http://schemas.microsoft.com/office/powerpoint/2010/main" val="4137315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A971F19-BDE4-4E18-ACC8-AC304A9664C9}"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8D365A-5276-48EA-82FD-EEDCA446CCD0}" type="slidenum">
              <a:rPr lang="en-IN" smtClean="0"/>
              <a:t>‹#›</a:t>
            </a:fld>
            <a:endParaRPr lang="en-IN"/>
          </a:p>
        </p:txBody>
      </p:sp>
    </p:spTree>
    <p:extLst>
      <p:ext uri="{BB962C8B-B14F-4D97-AF65-F5344CB8AC3E}">
        <p14:creationId xmlns:p14="http://schemas.microsoft.com/office/powerpoint/2010/main" val="4237456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71F19-BDE4-4E18-ACC8-AC304A9664C9}"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8D365A-5276-48EA-82FD-EEDCA446CCD0}" type="slidenum">
              <a:rPr lang="en-IN" smtClean="0"/>
              <a:t>‹#›</a:t>
            </a:fld>
            <a:endParaRPr lang="en-IN"/>
          </a:p>
        </p:txBody>
      </p:sp>
    </p:spTree>
    <p:extLst>
      <p:ext uri="{BB962C8B-B14F-4D97-AF65-F5344CB8AC3E}">
        <p14:creationId xmlns:p14="http://schemas.microsoft.com/office/powerpoint/2010/main" val="4219367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A971F19-BDE4-4E18-ACC8-AC304A9664C9}" type="datetimeFigureOut">
              <a:rPr lang="en-IN" smtClean="0"/>
              <a:t>29-10-2014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98D365A-5276-48EA-82FD-EEDCA446CCD0}" type="slidenum">
              <a:rPr lang="en-IN" smtClean="0"/>
              <a:t>‹#›</a:t>
            </a:fld>
            <a:endParaRPr lang="en-IN"/>
          </a:p>
        </p:txBody>
      </p:sp>
    </p:spTree>
    <p:extLst>
      <p:ext uri="{BB962C8B-B14F-4D97-AF65-F5344CB8AC3E}">
        <p14:creationId xmlns:p14="http://schemas.microsoft.com/office/powerpoint/2010/main" val="3295084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A971F19-BDE4-4E18-ACC8-AC304A9664C9}" type="datetimeFigureOut">
              <a:rPr lang="en-IN" smtClean="0"/>
              <a:t>29-10-2014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98D365A-5276-48EA-82FD-EEDCA446CCD0}" type="slidenum">
              <a:rPr lang="en-IN" smtClean="0"/>
              <a:t>‹#›</a:t>
            </a:fld>
            <a:endParaRPr lang="en-IN"/>
          </a:p>
        </p:txBody>
      </p:sp>
    </p:spTree>
    <p:extLst>
      <p:ext uri="{BB962C8B-B14F-4D97-AF65-F5344CB8AC3E}">
        <p14:creationId xmlns:p14="http://schemas.microsoft.com/office/powerpoint/2010/main" val="269979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A971F19-BDE4-4E18-ACC8-AC304A9664C9}" type="datetimeFigureOut">
              <a:rPr lang="en-IN" smtClean="0"/>
              <a:t>29-10-2014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98D365A-5276-48EA-82FD-EEDCA446CCD0}" type="slidenum">
              <a:rPr lang="en-IN" smtClean="0"/>
              <a:t>‹#›</a:t>
            </a:fld>
            <a:endParaRPr lang="en-IN"/>
          </a:p>
        </p:txBody>
      </p:sp>
    </p:spTree>
    <p:extLst>
      <p:ext uri="{BB962C8B-B14F-4D97-AF65-F5344CB8AC3E}">
        <p14:creationId xmlns:p14="http://schemas.microsoft.com/office/powerpoint/2010/main" val="302402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71F19-BDE4-4E18-ACC8-AC304A9664C9}" type="datetimeFigureOut">
              <a:rPr lang="en-IN" smtClean="0"/>
              <a:t>29-10-2014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98D365A-5276-48EA-82FD-EEDCA446CCD0}" type="slidenum">
              <a:rPr lang="en-IN" smtClean="0"/>
              <a:t>‹#›</a:t>
            </a:fld>
            <a:endParaRPr lang="en-IN"/>
          </a:p>
        </p:txBody>
      </p:sp>
    </p:spTree>
    <p:extLst>
      <p:ext uri="{BB962C8B-B14F-4D97-AF65-F5344CB8AC3E}">
        <p14:creationId xmlns:p14="http://schemas.microsoft.com/office/powerpoint/2010/main" val="867275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71F19-BDE4-4E18-ACC8-AC304A9664C9}" type="datetimeFigureOut">
              <a:rPr lang="en-IN" smtClean="0"/>
              <a:t>29-10-2014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98D365A-5276-48EA-82FD-EEDCA446CCD0}" type="slidenum">
              <a:rPr lang="en-IN" smtClean="0"/>
              <a:t>‹#›</a:t>
            </a:fld>
            <a:endParaRPr lang="en-IN"/>
          </a:p>
        </p:txBody>
      </p:sp>
    </p:spTree>
    <p:extLst>
      <p:ext uri="{BB962C8B-B14F-4D97-AF65-F5344CB8AC3E}">
        <p14:creationId xmlns:p14="http://schemas.microsoft.com/office/powerpoint/2010/main" val="1772013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71F19-BDE4-4E18-ACC8-AC304A9664C9}" type="datetimeFigureOut">
              <a:rPr lang="en-IN" smtClean="0"/>
              <a:t>29-10-2014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98D365A-5276-48EA-82FD-EEDCA446CCD0}" type="slidenum">
              <a:rPr lang="en-IN" smtClean="0"/>
              <a:t>‹#›</a:t>
            </a:fld>
            <a:endParaRPr lang="en-IN"/>
          </a:p>
        </p:txBody>
      </p:sp>
    </p:spTree>
    <p:extLst>
      <p:ext uri="{BB962C8B-B14F-4D97-AF65-F5344CB8AC3E}">
        <p14:creationId xmlns:p14="http://schemas.microsoft.com/office/powerpoint/2010/main" val="3776545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71F19-BDE4-4E18-ACC8-AC304A9664C9}" type="datetimeFigureOut">
              <a:rPr lang="en-IN" smtClean="0"/>
              <a:t>29-10-2014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8D365A-5276-48EA-82FD-EEDCA446CCD0}" type="slidenum">
              <a:rPr lang="en-IN" smtClean="0"/>
              <a:t>‹#›</a:t>
            </a:fld>
            <a:endParaRPr lang="en-IN"/>
          </a:p>
        </p:txBody>
      </p:sp>
    </p:spTree>
    <p:extLst>
      <p:ext uri="{BB962C8B-B14F-4D97-AF65-F5344CB8AC3E}">
        <p14:creationId xmlns:p14="http://schemas.microsoft.com/office/powerpoint/2010/main" val="356840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4100"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2000">
                <a:solidFill>
                  <a:srgbClr val="7030A0"/>
                </a:solidFill>
                <a:cs typeface="Arial" charset="0"/>
              </a:rPr>
              <a:t>Contact us at: contact.omics@omicsonline.org</a:t>
            </a:r>
          </a:p>
        </p:txBody>
      </p:sp>
      <p:pic>
        <p:nvPicPr>
          <p:cNvPr id="4101"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26557938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ypes-of-investors.gif"/>
          <p:cNvPicPr>
            <a:picLocks noChangeAspect="1"/>
          </p:cNvPicPr>
          <p:nvPr/>
        </p:nvPicPr>
        <p:blipFill>
          <a:blip r:embed="rId2">
            <a:lum bright="20000" contrast="-30000"/>
          </a:blip>
          <a:stretch>
            <a:fillRect/>
          </a:stretch>
        </p:blipFill>
        <p:spPr>
          <a:xfrm>
            <a:off x="5508104" y="3810000"/>
            <a:ext cx="3024336" cy="2525829"/>
          </a:xfrm>
          <a:prstGeom prst="rect">
            <a:avLst/>
          </a:prstGeom>
        </p:spPr>
      </p:pic>
      <p:sp>
        <p:nvSpPr>
          <p:cNvPr id="2" name="Title 1"/>
          <p:cNvSpPr>
            <a:spLocks noGrp="1"/>
          </p:cNvSpPr>
          <p:nvPr>
            <p:ph type="title"/>
          </p:nvPr>
        </p:nvSpPr>
        <p:spPr>
          <a:xfrm>
            <a:off x="457200" y="188640"/>
            <a:ext cx="8229600" cy="720080"/>
          </a:xfrm>
        </p:spPr>
        <p:txBody>
          <a:bodyPr>
            <a:normAutofit fontScale="90000"/>
          </a:bodyPr>
          <a:lstStyle/>
          <a:p>
            <a:r>
              <a:rPr lang="en-US" b="1" dirty="0" smtClean="0">
                <a:latin typeface="Times New Roman" pitchFamily="18" charset="0"/>
                <a:cs typeface="Times New Roman" pitchFamily="18" charset="0"/>
              </a:rPr>
              <a:t>Major Participants: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23528" y="908720"/>
            <a:ext cx="8496944" cy="5616624"/>
          </a:xfrm>
        </p:spPr>
        <p:txBody>
          <a:bodyPr>
            <a:noAutofit/>
          </a:bodyPr>
          <a:lstStyle/>
          <a:p>
            <a:pPr algn="just">
              <a:lnSpc>
                <a:spcPct val="150000"/>
              </a:lnSpc>
            </a:pPr>
            <a:r>
              <a:rPr lang="en-US" sz="2300" dirty="0">
                <a:latin typeface="Times New Roman" pitchFamily="18" charset="0"/>
                <a:cs typeface="Times New Roman" pitchFamily="18" charset="0"/>
              </a:rPr>
              <a:t>Individual </a:t>
            </a:r>
            <a:r>
              <a:rPr lang="en-US" sz="2300" dirty="0" smtClean="0">
                <a:latin typeface="Times New Roman" pitchFamily="18" charset="0"/>
                <a:cs typeface="Times New Roman" pitchFamily="18" charset="0"/>
              </a:rPr>
              <a:t>Retail Investors</a:t>
            </a:r>
            <a:endParaRPr lang="en-US" sz="2300" dirty="0">
              <a:latin typeface="Times New Roman" pitchFamily="18" charset="0"/>
              <a:cs typeface="Times New Roman" pitchFamily="18" charset="0"/>
            </a:endParaRPr>
          </a:p>
          <a:p>
            <a:pPr algn="just">
              <a:lnSpc>
                <a:spcPct val="150000"/>
              </a:lnSpc>
            </a:pPr>
            <a:r>
              <a:rPr lang="en-US" sz="2300" dirty="0">
                <a:latin typeface="Times New Roman" pitchFamily="18" charset="0"/>
                <a:cs typeface="Times New Roman" pitchFamily="18" charset="0"/>
              </a:rPr>
              <a:t>Institutional investors such as mutual funds, banks, insurance companies and hedge funds, and also publicly traded corporations trading in their own </a:t>
            </a:r>
            <a:r>
              <a:rPr lang="en-US" sz="2300" dirty="0" smtClean="0">
                <a:latin typeface="Times New Roman" pitchFamily="18" charset="0"/>
                <a:cs typeface="Times New Roman" pitchFamily="18" charset="0"/>
              </a:rPr>
              <a:t>shares. </a:t>
            </a:r>
          </a:p>
          <a:p>
            <a:pPr algn="just">
              <a:lnSpc>
                <a:spcPct val="150000"/>
              </a:lnSpc>
            </a:pPr>
            <a:r>
              <a:rPr lang="en-IN" sz="2300" dirty="0" smtClean="0">
                <a:latin typeface="Times New Roman" pitchFamily="18" charset="0"/>
                <a:cs typeface="Times New Roman" pitchFamily="18" charset="0"/>
              </a:rPr>
              <a:t>The smooth functioning of all these </a:t>
            </a:r>
          </a:p>
          <a:p>
            <a:pPr marL="0" indent="0" algn="just">
              <a:lnSpc>
                <a:spcPct val="150000"/>
              </a:lnSpc>
              <a:buNone/>
            </a:pPr>
            <a:r>
              <a:rPr lang="en-IN" sz="2300" dirty="0" smtClean="0">
                <a:latin typeface="Times New Roman" pitchFamily="18" charset="0"/>
                <a:cs typeface="Times New Roman" pitchFamily="18" charset="0"/>
              </a:rPr>
              <a:t>     activities facilitates economic growth </a:t>
            </a:r>
          </a:p>
          <a:p>
            <a:pPr marL="0" indent="0" algn="just">
              <a:lnSpc>
                <a:spcPct val="150000"/>
              </a:lnSpc>
              <a:buNone/>
            </a:pPr>
            <a:r>
              <a:rPr lang="en-IN" sz="2300" dirty="0" smtClean="0">
                <a:latin typeface="Times New Roman" pitchFamily="18" charset="0"/>
                <a:cs typeface="Times New Roman" pitchFamily="18" charset="0"/>
              </a:rPr>
              <a:t>     in that lower costs and enterprise risks </a:t>
            </a:r>
          </a:p>
          <a:p>
            <a:pPr marL="0" indent="0" algn="just">
              <a:lnSpc>
                <a:spcPct val="150000"/>
              </a:lnSpc>
              <a:buNone/>
            </a:pPr>
            <a:r>
              <a:rPr lang="en-IN" sz="2300" dirty="0" smtClean="0">
                <a:latin typeface="Times New Roman" pitchFamily="18" charset="0"/>
                <a:cs typeface="Times New Roman" pitchFamily="18" charset="0"/>
              </a:rPr>
              <a:t>     promote the production of goods </a:t>
            </a:r>
          </a:p>
          <a:p>
            <a:pPr marL="0" indent="0" algn="just">
              <a:lnSpc>
                <a:spcPct val="150000"/>
              </a:lnSpc>
              <a:buNone/>
            </a:pPr>
            <a:r>
              <a:rPr lang="en-IN" sz="2300" dirty="0">
                <a:latin typeface="Times New Roman" pitchFamily="18" charset="0"/>
                <a:cs typeface="Times New Roman" pitchFamily="18" charset="0"/>
              </a:rPr>
              <a:t> </a:t>
            </a:r>
            <a:r>
              <a:rPr lang="en-IN" sz="2300" dirty="0" smtClean="0">
                <a:latin typeface="Times New Roman" pitchFamily="18" charset="0"/>
                <a:cs typeface="Times New Roman" pitchFamily="18" charset="0"/>
              </a:rPr>
              <a:t>    and services as well as employment</a:t>
            </a:r>
            <a:endParaRPr lang="en-US" sz="2300" dirty="0" smtClean="0">
              <a:latin typeface="Times New Roman" pitchFamily="18" charset="0"/>
              <a:cs typeface="Times New Roman" pitchFamily="18" charset="0"/>
            </a:endParaRPr>
          </a:p>
          <a:p>
            <a:pPr algn="just">
              <a:lnSpc>
                <a:spcPct val="150000"/>
              </a:lnSpc>
              <a:buNone/>
            </a:pPr>
            <a:r>
              <a:rPr lang="en-US" sz="2300" b="1" dirty="0" smtClean="0">
                <a:latin typeface="Comic Sans MS" pitchFamily="66" charset="0"/>
              </a:rPr>
              <a:t>	</a:t>
            </a:r>
            <a:r>
              <a:rPr lang="en-US" sz="2300" b="1" dirty="0">
                <a:latin typeface="Comic Sans MS" pitchFamily="66" charset="0"/>
              </a:rPr>
              <a:t>	</a:t>
            </a:r>
            <a:endParaRPr lang="en-US" sz="2300" b="1" dirty="0" smtClean="0">
              <a:latin typeface="Comic Sans MS" pitchFamily="66" charset="0"/>
            </a:endParaRPr>
          </a:p>
        </p:txBody>
      </p:sp>
    </p:spTree>
    <p:extLst>
      <p:ext uri="{BB962C8B-B14F-4D97-AF65-F5344CB8AC3E}">
        <p14:creationId xmlns:p14="http://schemas.microsoft.com/office/powerpoint/2010/main" val="1968685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16" presetClass="entr" presetSubtype="2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Horizontal)">
                                      <p:cBhvr>
                                        <p:cTn id="11" dur="500"/>
                                        <p:tgtEl>
                                          <p:spTgt spid="3">
                                            <p:txEl>
                                              <p:pRg st="0" end="0"/>
                                            </p:txEl>
                                          </p:spTgt>
                                        </p:tgtEl>
                                      </p:cBhvr>
                                    </p:animEffect>
                                  </p:childTnLst>
                                </p:cTn>
                              </p:par>
                            </p:childTnLst>
                          </p:cTn>
                        </p:par>
                        <p:par>
                          <p:cTn id="12" fill="hold">
                            <p:stCondLst>
                              <p:cond delay="2500"/>
                            </p:stCondLst>
                            <p:childTnLst>
                              <p:par>
                                <p:cTn id="13" presetID="16" presetClass="entr" presetSubtype="26"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Horizont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6"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Horizont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Horizontal)">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6"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Horizont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arn(inHorizontal)">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6"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barn(inHorizontal)">
                                      <p:cBhvr>
                                        <p:cTn id="40" dur="500"/>
                                        <p:tgtEl>
                                          <p:spTgt spid="3">
                                            <p:txEl>
                                              <p:pRg st="6" end="6"/>
                                            </p:txEl>
                                          </p:spTgt>
                                        </p:tgtEl>
                                      </p:cBhvr>
                                    </p:animEffect>
                                  </p:childTnLst>
                                </p:cTn>
                              </p:par>
                            </p:childTnLst>
                          </p:cTn>
                        </p:par>
                        <p:par>
                          <p:cTn id="41" fill="hold">
                            <p:stCondLst>
                              <p:cond delay="500"/>
                            </p:stCondLst>
                            <p:childTnLst>
                              <p:par>
                                <p:cTn id="42" presetID="16" presetClass="entr" presetSubtype="26" fill="hold" grpId="0" nodeType="after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barn(inHorizontal)">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38138"/>
          </a:xfrm>
        </p:spPr>
        <p:txBody>
          <a:bodyPr>
            <a:noAutofit/>
          </a:bodyPr>
          <a:lstStyle/>
          <a:p>
            <a:r>
              <a:rPr lang="en-US" sz="3600" b="1" dirty="0" smtClean="0">
                <a:latin typeface="Times New Roman" pitchFamily="18" charset="0"/>
                <a:cs typeface="Times New Roman" pitchFamily="18" charset="0"/>
              </a:rPr>
              <a:t>Important Terms Relating To ‘Stock Market’</a:t>
            </a: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a:xfrm>
            <a:off x="395536" y="1772816"/>
            <a:ext cx="8496944" cy="4680520"/>
          </a:xfrm>
        </p:spPr>
        <p:txBody>
          <a:bodyPr>
            <a:normAutofit/>
          </a:bodyPr>
          <a:lstStyle/>
          <a:p>
            <a:pPr algn="just">
              <a:lnSpc>
                <a:spcPct val="150000"/>
              </a:lnSpc>
            </a:pPr>
            <a:r>
              <a:rPr lang="en-US" sz="2300" dirty="0" smtClean="0">
                <a:latin typeface="Times New Roman" pitchFamily="18" charset="0"/>
                <a:cs typeface="Times New Roman" pitchFamily="18" charset="0"/>
              </a:rPr>
              <a:t>Market Capitalization</a:t>
            </a:r>
          </a:p>
          <a:p>
            <a:pPr algn="just">
              <a:lnSpc>
                <a:spcPct val="150000"/>
              </a:lnSpc>
            </a:pPr>
            <a:r>
              <a:rPr lang="en-US" sz="2300" dirty="0" smtClean="0">
                <a:latin typeface="Times New Roman" pitchFamily="18" charset="0"/>
                <a:cs typeface="Times New Roman" pitchFamily="18" charset="0"/>
              </a:rPr>
              <a:t>Capital Structure</a:t>
            </a:r>
          </a:p>
          <a:p>
            <a:pPr algn="just">
              <a:lnSpc>
                <a:spcPct val="150000"/>
              </a:lnSpc>
            </a:pPr>
            <a:r>
              <a:rPr lang="en-US" sz="2300" dirty="0" smtClean="0">
                <a:latin typeface="Times New Roman" pitchFamily="18" charset="0"/>
                <a:cs typeface="Times New Roman" pitchFamily="18" charset="0"/>
              </a:rPr>
              <a:t>Cornering</a:t>
            </a:r>
          </a:p>
          <a:p>
            <a:pPr algn="just">
              <a:lnSpc>
                <a:spcPct val="150000"/>
              </a:lnSpc>
            </a:pPr>
            <a:r>
              <a:rPr lang="en-US" sz="2300" dirty="0" smtClean="0">
                <a:latin typeface="Times New Roman" pitchFamily="18" charset="0"/>
                <a:cs typeface="Times New Roman" pitchFamily="18" charset="0"/>
              </a:rPr>
              <a:t>Speculation</a:t>
            </a:r>
            <a:endParaRPr lang="en-IN" sz="2300" dirty="0">
              <a:latin typeface="Times New Roman" pitchFamily="18" charset="0"/>
              <a:cs typeface="Times New Roman" pitchFamily="18" charset="0"/>
            </a:endParaRPr>
          </a:p>
        </p:txBody>
      </p:sp>
      <p:pic>
        <p:nvPicPr>
          <p:cNvPr id="4" name="Picture 3" descr="11402954.cms.jpg"/>
          <p:cNvPicPr>
            <a:picLocks noChangeAspect="1"/>
          </p:cNvPicPr>
          <p:nvPr/>
        </p:nvPicPr>
        <p:blipFill>
          <a:blip r:embed="rId2"/>
          <a:stretch>
            <a:fillRect/>
          </a:stretch>
        </p:blipFill>
        <p:spPr>
          <a:xfrm>
            <a:off x="5364088" y="3501008"/>
            <a:ext cx="3240360" cy="2592288"/>
          </a:xfrm>
          <a:prstGeom prst="rect">
            <a:avLst/>
          </a:prstGeom>
          <a:ln>
            <a:noFill/>
          </a:ln>
        </p:spPr>
      </p:pic>
    </p:spTree>
    <p:extLst>
      <p:ext uri="{BB962C8B-B14F-4D97-AF65-F5344CB8AC3E}">
        <p14:creationId xmlns:p14="http://schemas.microsoft.com/office/powerpoint/2010/main" val="1343675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360"/>
                                          </p:val>
                                        </p:tav>
                                        <p:tav tm="100000">
                                          <p:val>
                                            <p:fltVal val="0"/>
                                          </p:val>
                                        </p:tav>
                                      </p:tavLst>
                                    </p:anim>
                                    <p:animEffect transition="in" filter="fade">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itchFamily="18" charset="0"/>
                <a:cs typeface="Times New Roman" pitchFamily="18" charset="0"/>
              </a:rPr>
              <a:t>Market Capitalisation</a:t>
            </a:r>
            <a:r>
              <a:rPr lang="en-US" b="1" i="1" dirty="0" smtClean="0">
                <a:solidFill>
                  <a:srgbClr val="002060"/>
                </a:solidFill>
              </a:rPr>
              <a:t>:</a:t>
            </a:r>
            <a:endParaRPr lang="en-US" b="1" i="1" dirty="0">
              <a:solidFill>
                <a:srgbClr val="002060"/>
              </a:solidFill>
            </a:endParaRPr>
          </a:p>
        </p:txBody>
      </p:sp>
      <p:sp>
        <p:nvSpPr>
          <p:cNvPr id="3" name="Content Placeholder 2"/>
          <p:cNvSpPr>
            <a:spLocks noGrp="1"/>
          </p:cNvSpPr>
          <p:nvPr>
            <p:ph idx="1"/>
          </p:nvPr>
        </p:nvSpPr>
        <p:spPr>
          <a:xfrm>
            <a:off x="395536" y="1412776"/>
            <a:ext cx="8229600" cy="4824536"/>
          </a:xfrm>
        </p:spPr>
        <p:txBody>
          <a:bodyPr>
            <a:noAutofit/>
          </a:bodyPr>
          <a:lstStyle/>
          <a:p>
            <a:pPr algn="just">
              <a:lnSpc>
                <a:spcPct val="150000"/>
              </a:lnSpc>
            </a:pPr>
            <a:r>
              <a:rPr lang="en-US" sz="2300" dirty="0" smtClean="0">
                <a:solidFill>
                  <a:schemeClr val="dk1"/>
                </a:solidFill>
                <a:latin typeface="Times New Roman" pitchFamily="18" charset="0"/>
                <a:cs typeface="Times New Roman" pitchFamily="18" charset="0"/>
              </a:rPr>
              <a:t>Market capitalization is the measure of corporate size of a country. It shows the current stock price multiplied by the number of outstanding shares. It is commonly referred to as Market cap.</a:t>
            </a:r>
          </a:p>
          <a:p>
            <a:pPr algn="just">
              <a:lnSpc>
                <a:spcPct val="150000"/>
              </a:lnSpc>
              <a:buNone/>
            </a:pPr>
            <a:r>
              <a:rPr lang="en-US" sz="2300" dirty="0" smtClean="0">
                <a:solidFill>
                  <a:schemeClr val="dk1"/>
                </a:solidFill>
                <a:latin typeface="Times New Roman" pitchFamily="18" charset="0"/>
                <a:cs typeface="Times New Roman" pitchFamily="18" charset="0"/>
              </a:rPr>
              <a:t>	</a:t>
            </a:r>
          </a:p>
        </p:txBody>
      </p:sp>
    </p:spTree>
    <p:extLst>
      <p:ext uri="{BB962C8B-B14F-4D97-AF65-F5344CB8AC3E}">
        <p14:creationId xmlns:p14="http://schemas.microsoft.com/office/powerpoint/2010/main" val="274616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30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3600" b="1" dirty="0" smtClean="0">
                <a:solidFill>
                  <a:srgbClr val="002060"/>
                </a:solidFill>
                <a:latin typeface="Times New Roman" pitchFamily="18" charset="0"/>
                <a:cs typeface="Times New Roman" pitchFamily="18" charset="0"/>
              </a:rPr>
              <a:t>Capital Structure</a:t>
            </a:r>
            <a:endParaRPr lang="en-US" sz="3600" b="1"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pPr>
            <a:r>
              <a:rPr lang="en-US" sz="2400" dirty="0" smtClean="0">
                <a:solidFill>
                  <a:schemeClr val="dk1"/>
                </a:solidFill>
                <a:latin typeface="Times" pitchFamily="18" charset="0"/>
              </a:rPr>
              <a:t>Capital structure means the proportion of debt and equity used for financing the operations of a business or an enterprises.</a:t>
            </a:r>
          </a:p>
          <a:p>
            <a:pPr algn="just">
              <a:lnSpc>
                <a:spcPct val="150000"/>
              </a:lnSpc>
              <a:buNone/>
            </a:pPr>
            <a:r>
              <a:rPr lang="en-US" sz="2400" dirty="0" smtClean="0">
                <a:solidFill>
                  <a:schemeClr val="dk1"/>
                </a:solidFill>
                <a:latin typeface="Times" pitchFamily="18" charset="0"/>
              </a:rPr>
              <a:t>	The capital structure should be such which increases the value of equity shares or maximises the wealth of share holder.</a:t>
            </a: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7" name="Rectangle 3"/>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8"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956939" y="4509120"/>
            <a:ext cx="4648200" cy="958691"/>
          </a:xfrm>
          <a:prstGeom prst="rect">
            <a:avLst/>
          </a:prstGeom>
          <a:ln w="228600" cap="sq" cmpd="thickThin">
            <a:solidFill>
              <a:srgbClr val="000000"/>
            </a:solidFill>
            <a:prstDash val="solid"/>
            <a:miter lim="800000"/>
          </a:ln>
          <a:effectLst>
            <a:innerShdw blurRad="76200">
              <a:srgbClr val="000000"/>
            </a:innerShdw>
          </a:effectLst>
        </p:spPr>
      </p:pic>
      <p:sp>
        <p:nvSpPr>
          <p:cNvPr id="1030" name="Rectangle 6"/>
          <p:cNvSpPr>
            <a:spLocks noChangeArrowheads="1"/>
          </p:cNvSpPr>
          <p:nvPr/>
        </p:nvSpPr>
        <p:spPr bwMode="auto">
          <a:xfrm>
            <a:off x="0" y="1400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3963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31" presetClass="entr" presetSubtype="0" fill="hold" nodeType="afterEffect">
                                  <p:stCondLst>
                                    <p:cond delay="0"/>
                                  </p:stCondLst>
                                  <p:iterate type="lt">
                                    <p:tmPct val="5000"/>
                                  </p:iterate>
                                  <p:childTnLst>
                                    <p:set>
                                      <p:cBhvr>
                                        <p:cTn id="10" dur="1" fill="hold">
                                          <p:stCondLst>
                                            <p:cond delay="0"/>
                                          </p:stCondLst>
                                        </p:cTn>
                                        <p:tgtEl>
                                          <p:spTgt spid="1028"/>
                                        </p:tgtEl>
                                        <p:attrNameLst>
                                          <p:attrName>style.visibility</p:attrName>
                                        </p:attrNameLst>
                                      </p:cBhvr>
                                      <p:to>
                                        <p:strVal val="visible"/>
                                      </p:to>
                                    </p:set>
                                    <p:anim calcmode="lin" valueType="num">
                                      <p:cBhvr>
                                        <p:cTn id="11" dur="1000" fill="hold"/>
                                        <p:tgtEl>
                                          <p:spTgt spid="1028"/>
                                        </p:tgtEl>
                                        <p:attrNameLst>
                                          <p:attrName>ppt_w</p:attrName>
                                        </p:attrNameLst>
                                      </p:cBhvr>
                                      <p:tavLst>
                                        <p:tav tm="0">
                                          <p:val>
                                            <p:fltVal val="0"/>
                                          </p:val>
                                        </p:tav>
                                        <p:tav tm="100000">
                                          <p:val>
                                            <p:strVal val="#ppt_w"/>
                                          </p:val>
                                        </p:tav>
                                      </p:tavLst>
                                    </p:anim>
                                    <p:anim calcmode="lin" valueType="num">
                                      <p:cBhvr>
                                        <p:cTn id="12" dur="1000" fill="hold"/>
                                        <p:tgtEl>
                                          <p:spTgt spid="1028"/>
                                        </p:tgtEl>
                                        <p:attrNameLst>
                                          <p:attrName>ppt_h</p:attrName>
                                        </p:attrNameLst>
                                      </p:cBhvr>
                                      <p:tavLst>
                                        <p:tav tm="0">
                                          <p:val>
                                            <p:fltVal val="0"/>
                                          </p:val>
                                        </p:tav>
                                        <p:tav tm="100000">
                                          <p:val>
                                            <p:strVal val="#ppt_h"/>
                                          </p:val>
                                        </p:tav>
                                      </p:tavLst>
                                    </p:anim>
                                    <p:anim calcmode="lin" valueType="num">
                                      <p:cBhvr>
                                        <p:cTn id="13" dur="1000" fill="hold"/>
                                        <p:tgtEl>
                                          <p:spTgt spid="1028"/>
                                        </p:tgtEl>
                                        <p:attrNameLst>
                                          <p:attrName>style.rotation</p:attrName>
                                        </p:attrNameLst>
                                      </p:cBhvr>
                                      <p:tavLst>
                                        <p:tav tm="0">
                                          <p:val>
                                            <p:fltVal val="90"/>
                                          </p:val>
                                        </p:tav>
                                        <p:tav tm="100000">
                                          <p:val>
                                            <p:fltVal val="0"/>
                                          </p:val>
                                        </p:tav>
                                      </p:tavLst>
                                    </p:anim>
                                    <p:animEffect transition="in" filter="fade">
                                      <p:cBhvr>
                                        <p:cTn id="14" dur="1000"/>
                                        <p:tgtEl>
                                          <p:spTgt spid="1028"/>
                                        </p:tgtEl>
                                      </p:cBhvr>
                                    </p:animEffect>
                                  </p:childTnLst>
                                </p:cTn>
                              </p:par>
                            </p:childTnLst>
                          </p:cTn>
                        </p:par>
                        <p:par>
                          <p:cTn id="15" fill="hold">
                            <p:stCondLst>
                              <p:cond delay="3000"/>
                            </p:stCondLst>
                            <p:childTnLst>
                              <p:par>
                                <p:cTn id="16" presetID="42" presetClass="entr" presetSubtype="0" fill="hold" grpId="0"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21" fill="hold">
                            <p:stCondLst>
                              <p:cond delay="4000"/>
                            </p:stCondLst>
                            <p:childTnLst>
                              <p:par>
                                <p:cTn id="22" presetID="42"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tock_market_technical_analysis_1983990024.jpg"/>
          <p:cNvPicPr>
            <a:picLocks noChangeAspect="1"/>
          </p:cNvPicPr>
          <p:nvPr/>
        </p:nvPicPr>
        <p:blipFill>
          <a:blip r:embed="rId3"/>
          <a:stretch>
            <a:fillRect/>
          </a:stretch>
        </p:blipFill>
        <p:spPr>
          <a:xfrm>
            <a:off x="5029200" y="4114800"/>
            <a:ext cx="2463800" cy="2209800"/>
          </a:xfrm>
          <a:prstGeom prst="rect">
            <a:avLst/>
          </a:prstGeom>
        </p:spPr>
      </p:pic>
      <p:sp>
        <p:nvSpPr>
          <p:cNvPr id="3" name="Content Placeholder 2"/>
          <p:cNvSpPr>
            <a:spLocks noGrp="1"/>
          </p:cNvSpPr>
          <p:nvPr>
            <p:ph idx="1"/>
          </p:nvPr>
        </p:nvSpPr>
        <p:spPr>
          <a:xfrm>
            <a:off x="381000" y="1219200"/>
            <a:ext cx="8511480" cy="5378152"/>
          </a:xfrm>
        </p:spPr>
        <p:txBody>
          <a:bodyPr>
            <a:normAutofit/>
          </a:bodyPr>
          <a:lstStyle/>
          <a:p>
            <a:pPr algn="just">
              <a:lnSpc>
                <a:spcPct val="150000"/>
              </a:lnSpc>
            </a:pPr>
            <a:r>
              <a:rPr lang="en-US" sz="2300" dirty="0" smtClean="0">
                <a:latin typeface="Times New Roman" pitchFamily="18" charset="0"/>
                <a:cs typeface="Times New Roman" pitchFamily="18" charset="0"/>
              </a:rPr>
              <a:t>In finance, to corner the market is to get sufficient control of a particular stock, commodity, or other asset to allow the price to be manipulated. </a:t>
            </a:r>
          </a:p>
          <a:p>
            <a:pPr algn="just">
              <a:lnSpc>
                <a:spcPct val="150000"/>
              </a:lnSpc>
            </a:pPr>
            <a:r>
              <a:rPr lang="en-US" sz="2300" dirty="0" smtClean="0">
                <a:latin typeface="Times New Roman" pitchFamily="18" charset="0"/>
                <a:cs typeface="Times New Roman" pitchFamily="18" charset="0"/>
              </a:rPr>
              <a:t>Corner the market to have the greatest market share in a particular industry without having a monopoly. </a:t>
            </a:r>
          </a:p>
          <a:p>
            <a:pPr algn="just">
              <a:lnSpc>
                <a:spcPct val="150000"/>
              </a:lnSpc>
            </a:pPr>
            <a:r>
              <a:rPr lang="en-US" sz="2300" dirty="0">
                <a:latin typeface="Times New Roman" pitchFamily="18" charset="0"/>
                <a:cs typeface="Times New Roman" pitchFamily="18" charset="0"/>
              </a:rPr>
              <a:t> </a:t>
            </a:r>
            <a:r>
              <a:rPr lang="en-US" sz="2300" dirty="0" smtClean="0">
                <a:latin typeface="Times New Roman" pitchFamily="18" charset="0"/>
                <a:cs typeface="Times New Roman" pitchFamily="18" charset="0"/>
              </a:rPr>
              <a:t>They may charge higher prices for their </a:t>
            </a:r>
          </a:p>
          <a:p>
            <a:pPr algn="just">
              <a:lnSpc>
                <a:spcPct val="150000"/>
              </a:lnSpc>
              <a:buNone/>
            </a:pPr>
            <a:r>
              <a:rPr lang="en-US" sz="2300" dirty="0">
                <a:latin typeface="Times New Roman" pitchFamily="18" charset="0"/>
                <a:cs typeface="Times New Roman" pitchFamily="18" charset="0"/>
              </a:rPr>
              <a:t> </a:t>
            </a:r>
            <a:r>
              <a:rPr lang="en-US" sz="2300" dirty="0" smtClean="0">
                <a:latin typeface="Times New Roman" pitchFamily="18" charset="0"/>
                <a:cs typeface="Times New Roman" pitchFamily="18" charset="0"/>
              </a:rPr>
              <a:t>     products without fear of losing too </a:t>
            </a:r>
          </a:p>
          <a:p>
            <a:pPr algn="just">
              <a:lnSpc>
                <a:spcPct val="150000"/>
              </a:lnSpc>
              <a:buNone/>
            </a:pPr>
            <a:r>
              <a:rPr lang="en-US" sz="2300" dirty="0">
                <a:latin typeface="Times New Roman" pitchFamily="18" charset="0"/>
                <a:cs typeface="Times New Roman" pitchFamily="18" charset="0"/>
              </a:rPr>
              <a:t> </a:t>
            </a:r>
            <a:r>
              <a:rPr lang="en-US" sz="2300" dirty="0" smtClean="0">
                <a:latin typeface="Times New Roman" pitchFamily="18" charset="0"/>
                <a:cs typeface="Times New Roman" pitchFamily="18" charset="0"/>
              </a:rPr>
              <a:t>     much business. </a:t>
            </a:r>
          </a:p>
        </p:txBody>
      </p:sp>
      <p:sp>
        <p:nvSpPr>
          <p:cNvPr id="4" name="Title 1"/>
          <p:cNvSpPr>
            <a:spLocks noGrp="1"/>
          </p:cNvSpPr>
          <p:nvPr>
            <p:ph type="title"/>
          </p:nvPr>
        </p:nvSpPr>
        <p:spPr>
          <a:xfrm>
            <a:off x="457200" y="152400"/>
            <a:ext cx="8229600" cy="1066800"/>
          </a:xfrm>
        </p:spPr>
        <p:txBody>
          <a:bodyPr/>
          <a:lstStyle/>
          <a:p>
            <a:r>
              <a:rPr lang="en-US" sz="3600" b="1" dirty="0" smtClean="0">
                <a:latin typeface="Times New Roman" pitchFamily="18" charset="0"/>
                <a:cs typeface="Times New Roman" pitchFamily="18" charset="0"/>
              </a:rPr>
              <a:t>Cornering</a:t>
            </a:r>
            <a:endParaRPr lang="en-US" b="1" i="1" dirty="0">
              <a:solidFill>
                <a:srgbClr val="002060"/>
              </a:solidFill>
            </a:endParaRPr>
          </a:p>
        </p:txBody>
      </p:sp>
    </p:spTree>
    <p:extLst>
      <p:ext uri="{BB962C8B-B14F-4D97-AF65-F5344CB8AC3E}">
        <p14:creationId xmlns:p14="http://schemas.microsoft.com/office/powerpoint/2010/main" val="301542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par>
                          <p:cTn id="8" fill="hold">
                            <p:stCondLst>
                              <p:cond delay="2000"/>
                            </p:stCondLst>
                            <p:childTnLst>
                              <p:par>
                                <p:cTn id="9" presetID="31" presetClass="entr" presetSubtype="0" fill="hold" nodeType="afterEffect">
                                  <p:stCondLst>
                                    <p:cond delay="0"/>
                                  </p:stCondLst>
                                  <p:iterate type="lt">
                                    <p:tmPct val="5000"/>
                                  </p:iterate>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fltVal val="0"/>
                                          </p:val>
                                        </p:tav>
                                        <p:tav tm="100000">
                                          <p:val>
                                            <p:strVal val="#ppt_w"/>
                                          </p:val>
                                        </p:tav>
                                      </p:tavLst>
                                    </p:anim>
                                    <p:anim calcmode="lin" valueType="num">
                                      <p:cBhvr>
                                        <p:cTn id="12" dur="1000" fill="hold"/>
                                        <p:tgtEl>
                                          <p:spTgt spid="5"/>
                                        </p:tgtEl>
                                        <p:attrNameLst>
                                          <p:attrName>ppt_h</p:attrName>
                                        </p:attrNameLst>
                                      </p:cBhvr>
                                      <p:tavLst>
                                        <p:tav tm="0">
                                          <p:val>
                                            <p:fltVal val="0"/>
                                          </p:val>
                                        </p:tav>
                                        <p:tav tm="100000">
                                          <p:val>
                                            <p:strVal val="#ppt_h"/>
                                          </p:val>
                                        </p:tav>
                                      </p:tavLst>
                                    </p:anim>
                                    <p:anim calcmode="lin" valueType="num">
                                      <p:cBhvr>
                                        <p:cTn id="13" dur="1000" fill="hold"/>
                                        <p:tgtEl>
                                          <p:spTgt spid="5"/>
                                        </p:tgtEl>
                                        <p:attrNameLst>
                                          <p:attrName>style.rotation</p:attrName>
                                        </p:attrNameLst>
                                      </p:cBhvr>
                                      <p:tavLst>
                                        <p:tav tm="0">
                                          <p:val>
                                            <p:fltVal val="90"/>
                                          </p:val>
                                        </p:tav>
                                        <p:tav tm="100000">
                                          <p:val>
                                            <p:fltVal val="0"/>
                                          </p:val>
                                        </p:tav>
                                      </p:tavLst>
                                    </p:anim>
                                    <p:animEffect transition="in" filter="fade">
                                      <p:cBhvr>
                                        <p:cTn id="14" dur="1000"/>
                                        <p:tgtEl>
                                          <p:spTgt spid="5"/>
                                        </p:tgtEl>
                                      </p:cBhvr>
                                    </p:animEffect>
                                  </p:childTnLst>
                                </p:cTn>
                              </p:par>
                            </p:childTnLst>
                          </p:cTn>
                        </p:par>
                        <p:par>
                          <p:cTn id="15" fill="hold">
                            <p:stCondLst>
                              <p:cond delay="3000"/>
                            </p:stCondLst>
                            <p:childTnLst>
                              <p:par>
                                <p:cTn id="16" presetID="42" presetClass="entr" presetSubtype="0" fill="hold" grpId="0"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21" fill="hold">
                            <p:stCondLst>
                              <p:cond delay="4000"/>
                            </p:stCondLst>
                            <p:childTnLst>
                              <p:par>
                                <p:cTn id="22" presetID="42"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7" fill="hold">
                            <p:stCondLst>
                              <p:cond delay="5000"/>
                            </p:stCondLst>
                            <p:childTnLst>
                              <p:par>
                                <p:cTn id="28" presetID="42" presetClass="entr" presetSubtype="0" fill="hold" grpId="0" nodeType="after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1000"/>
                                        <p:tgtEl>
                                          <p:spTgt spid="3">
                                            <p:txEl>
                                              <p:pRg st="2" end="2"/>
                                            </p:txEl>
                                          </p:spTgt>
                                        </p:tgtEl>
                                      </p:cBhvr>
                                    </p:animEffect>
                                    <p:anim calcmode="lin" valueType="num">
                                      <p:cBhvr>
                                        <p:cTn id="3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33" fill="hold">
                            <p:stCondLst>
                              <p:cond delay="6000"/>
                            </p:stCondLst>
                            <p:childTnLst>
                              <p:par>
                                <p:cTn id="34" presetID="42" presetClass="entr" presetSubtype="0" fill="hold" grpId="0" nodeType="after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9" fill="hold">
                            <p:stCondLst>
                              <p:cond delay="7000"/>
                            </p:stCondLst>
                            <p:childTnLst>
                              <p:par>
                                <p:cTn id="40" presetID="42" presetClass="entr" presetSubtype="0" fill="hold" grpId="0" nodeType="after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600" b="1" dirty="0" smtClean="0">
                <a:latin typeface="Times New Roman" pitchFamily="18" charset="0"/>
                <a:cs typeface="Times New Roman" pitchFamily="18" charset="0"/>
              </a:rPr>
              <a:t>Speculation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395536" y="1052736"/>
            <a:ext cx="8367464" cy="5472608"/>
          </a:xfrm>
        </p:spPr>
        <p:txBody>
          <a:bodyPr>
            <a:noAutofit/>
          </a:bodyPr>
          <a:lstStyle/>
          <a:p>
            <a:pPr algn="just">
              <a:lnSpc>
                <a:spcPct val="150000"/>
              </a:lnSpc>
            </a:pPr>
            <a:r>
              <a:rPr lang="en-US" sz="2300" dirty="0" smtClean="0">
                <a:solidFill>
                  <a:schemeClr val="dk1"/>
                </a:solidFill>
                <a:latin typeface="Times New Roman" pitchFamily="18" charset="0"/>
                <a:cs typeface="Times New Roman" pitchFamily="18" charset="0"/>
              </a:rPr>
              <a:t>Speculation is the practice of engaging in risky financial transactions in an attempt to profit from short or medium term fluctuations in the </a:t>
            </a:r>
            <a:r>
              <a:rPr lang="en-US" sz="2300" dirty="0" smtClean="0">
                <a:solidFill>
                  <a:srgbClr val="002060"/>
                </a:solidFill>
                <a:latin typeface="Times New Roman" pitchFamily="18" charset="0"/>
                <a:cs typeface="Times New Roman" pitchFamily="18" charset="0"/>
              </a:rPr>
              <a:t>market value </a:t>
            </a:r>
            <a:r>
              <a:rPr lang="en-US" sz="2300" dirty="0" smtClean="0">
                <a:solidFill>
                  <a:schemeClr val="dk1"/>
                </a:solidFill>
                <a:latin typeface="Times New Roman" pitchFamily="18" charset="0"/>
                <a:cs typeface="Times New Roman" pitchFamily="18" charset="0"/>
              </a:rPr>
              <a:t>of a tradable good.</a:t>
            </a:r>
          </a:p>
          <a:p>
            <a:pPr algn="just">
              <a:lnSpc>
                <a:spcPct val="150000"/>
              </a:lnSpc>
            </a:pPr>
            <a:r>
              <a:rPr lang="en-US" sz="2300" dirty="0" smtClean="0">
                <a:solidFill>
                  <a:schemeClr val="dk1"/>
                </a:solidFill>
                <a:latin typeface="Times New Roman" pitchFamily="18" charset="0"/>
                <a:cs typeface="Times New Roman" pitchFamily="18" charset="0"/>
              </a:rPr>
              <a:t>Speculation can in principle involve any tradable good or financial instrument. </a:t>
            </a:r>
          </a:p>
          <a:p>
            <a:pPr algn="just">
              <a:lnSpc>
                <a:spcPct val="150000"/>
              </a:lnSpc>
            </a:pPr>
            <a:r>
              <a:rPr lang="en-US" sz="2300" b="1" dirty="0" smtClean="0">
                <a:solidFill>
                  <a:srgbClr val="002060"/>
                </a:solidFill>
                <a:latin typeface="Times New Roman" pitchFamily="18" charset="0"/>
                <a:cs typeface="Times New Roman" pitchFamily="18" charset="0"/>
              </a:rPr>
              <a:t>Speculators:</a:t>
            </a:r>
          </a:p>
          <a:p>
            <a:r>
              <a:rPr lang="en-US" sz="2300" dirty="0" smtClean="0">
                <a:solidFill>
                  <a:schemeClr val="dk1"/>
                </a:solidFill>
                <a:latin typeface="Times New Roman" pitchFamily="18" charset="0"/>
                <a:cs typeface="Times New Roman" pitchFamily="18" charset="0"/>
              </a:rPr>
              <a:t>Many speculators pay little attention to the </a:t>
            </a:r>
            <a:r>
              <a:rPr lang="en-US" sz="2300" dirty="0" smtClean="0">
                <a:solidFill>
                  <a:srgbClr val="002060"/>
                </a:solidFill>
                <a:latin typeface="Times New Roman" pitchFamily="18" charset="0"/>
                <a:cs typeface="Times New Roman" pitchFamily="18" charset="0"/>
              </a:rPr>
              <a:t>fundamental value</a:t>
            </a:r>
            <a:r>
              <a:rPr lang="en-US" sz="2300" dirty="0" smtClean="0">
                <a:solidFill>
                  <a:schemeClr val="dk1"/>
                </a:solidFill>
                <a:latin typeface="Times New Roman" pitchFamily="18" charset="0"/>
                <a:cs typeface="Times New Roman" pitchFamily="18" charset="0"/>
              </a:rPr>
              <a:t> of a security and instead focus purely on </a:t>
            </a:r>
            <a:r>
              <a:rPr lang="en-US" sz="2300" dirty="0" smtClean="0">
                <a:solidFill>
                  <a:srgbClr val="002060"/>
                </a:solidFill>
                <a:latin typeface="Times New Roman" pitchFamily="18" charset="0"/>
                <a:cs typeface="Times New Roman" pitchFamily="18" charset="0"/>
              </a:rPr>
              <a:t>price movements.</a:t>
            </a:r>
            <a:r>
              <a:rPr lang="en-US" sz="2300" dirty="0" smtClean="0">
                <a:solidFill>
                  <a:schemeClr val="dk1"/>
                </a:solidFill>
                <a:latin typeface="Times New Roman" pitchFamily="18" charset="0"/>
                <a:cs typeface="Times New Roman" pitchFamily="18" charset="0"/>
              </a:rPr>
              <a:t> </a:t>
            </a:r>
            <a:endParaRPr lang="en-US" sz="2300" dirty="0" smtClean="0">
              <a:solidFill>
                <a:srgbClr val="002060"/>
              </a:solidFill>
              <a:latin typeface="Times New Roman" pitchFamily="18" charset="0"/>
              <a:cs typeface="Times New Roman" pitchFamily="18" charset="0"/>
            </a:endParaRPr>
          </a:p>
          <a:p>
            <a:pPr>
              <a:buNone/>
            </a:pPr>
            <a:r>
              <a:rPr lang="en-US" sz="2300" dirty="0" smtClean="0">
                <a:solidFill>
                  <a:srgbClr val="002060"/>
                </a:solidFill>
                <a:latin typeface="Times New Roman" pitchFamily="18" charset="0"/>
                <a:cs typeface="Times New Roman" pitchFamily="18" charset="0"/>
              </a:rPr>
              <a:t>	</a:t>
            </a:r>
          </a:p>
          <a:p>
            <a:pPr>
              <a:buNone/>
            </a:pPr>
            <a:r>
              <a:rPr lang="en-US" sz="2300" dirty="0" smtClean="0">
                <a:solidFill>
                  <a:srgbClr val="000000"/>
                </a:solidFill>
                <a:latin typeface="Times New Roman" pitchFamily="18" charset="0"/>
                <a:cs typeface="Times New Roman" pitchFamily="18" charset="0"/>
              </a:rPr>
              <a:t>	</a:t>
            </a:r>
            <a:r>
              <a:rPr lang="en-US" sz="2300" dirty="0" smtClean="0">
                <a:solidFill>
                  <a:schemeClr val="dk1"/>
                </a:solidFill>
                <a:latin typeface="Times New Roman" pitchFamily="18" charset="0"/>
                <a:cs typeface="Times New Roman" pitchFamily="18" charset="0"/>
              </a:rPr>
              <a:t>Four kinds of speculators operate in the Indian Stock Exchange. </a:t>
            </a:r>
            <a:endParaRPr lang="en-US" sz="2300" b="1" dirty="0" smtClean="0">
              <a:solidFill>
                <a:srgbClr val="002060"/>
              </a:solidFill>
              <a:latin typeface="Times New Roman" pitchFamily="18" charset="0"/>
              <a:cs typeface="Times New Roman" pitchFamily="18" charset="0"/>
            </a:endParaRPr>
          </a:p>
          <a:p>
            <a:pPr algn="just">
              <a:lnSpc>
                <a:spcPct val="150000"/>
              </a:lnSpc>
            </a:pPr>
            <a:endParaRPr lang="en-US" sz="2300" b="1" dirty="0" smtClean="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28348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30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32656"/>
            <a:ext cx="8439472" cy="6264696"/>
          </a:xfrm>
        </p:spPr>
        <p:txBody>
          <a:bodyPr>
            <a:normAutofit lnSpcReduction="10000"/>
          </a:bodyPr>
          <a:lstStyle/>
          <a:p>
            <a:pPr algn="just">
              <a:lnSpc>
                <a:spcPct val="150000"/>
              </a:lnSpc>
              <a:buNone/>
            </a:pPr>
            <a:r>
              <a:rPr lang="en-US" sz="2300" dirty="0" smtClean="0">
                <a:latin typeface="Times New Roman" pitchFamily="18" charset="0"/>
                <a:cs typeface="Times New Roman" pitchFamily="18" charset="0"/>
              </a:rPr>
              <a:t>They are known as :</a:t>
            </a:r>
          </a:p>
          <a:p>
            <a:pPr algn="just">
              <a:lnSpc>
                <a:spcPct val="150000"/>
              </a:lnSpc>
              <a:buFont typeface="Wingdings" pitchFamily="2" charset="2"/>
              <a:buChar char="v"/>
            </a:pPr>
            <a:r>
              <a:rPr lang="en-US" sz="2300" dirty="0" smtClean="0">
                <a:latin typeface="Times New Roman" pitchFamily="18" charset="0"/>
                <a:cs typeface="Times New Roman" pitchFamily="18" charset="0"/>
              </a:rPr>
              <a:t> Bull </a:t>
            </a:r>
          </a:p>
          <a:p>
            <a:pPr algn="just">
              <a:lnSpc>
                <a:spcPct val="150000"/>
              </a:lnSpc>
              <a:buFont typeface="Wingdings" pitchFamily="2" charset="2"/>
              <a:buChar char="v"/>
            </a:pPr>
            <a:r>
              <a:rPr lang="en-US" sz="2300" dirty="0" smtClean="0">
                <a:latin typeface="Times New Roman" pitchFamily="18" charset="0"/>
                <a:cs typeface="Times New Roman" pitchFamily="18" charset="0"/>
              </a:rPr>
              <a:t> Bear </a:t>
            </a:r>
          </a:p>
          <a:p>
            <a:pPr algn="just">
              <a:lnSpc>
                <a:spcPct val="150000"/>
              </a:lnSpc>
              <a:buFont typeface="Wingdings" pitchFamily="2" charset="2"/>
              <a:buChar char="v"/>
            </a:pPr>
            <a:r>
              <a:rPr lang="en-US" sz="2300" dirty="0" smtClean="0">
                <a:latin typeface="Times New Roman" pitchFamily="18" charset="0"/>
                <a:cs typeface="Times New Roman" pitchFamily="18" charset="0"/>
              </a:rPr>
              <a:t> Stag and </a:t>
            </a:r>
          </a:p>
          <a:p>
            <a:pPr algn="just">
              <a:lnSpc>
                <a:spcPct val="150000"/>
              </a:lnSpc>
              <a:buFont typeface="Wingdings" pitchFamily="2" charset="2"/>
              <a:buChar char="v"/>
            </a:pPr>
            <a:r>
              <a:rPr lang="en-US" sz="2300" dirty="0" smtClean="0">
                <a:latin typeface="Times New Roman" pitchFamily="18" charset="0"/>
                <a:cs typeface="Times New Roman" pitchFamily="18" charset="0"/>
              </a:rPr>
              <a:t> Lame duck.</a:t>
            </a:r>
          </a:p>
          <a:p>
            <a:pPr algn="just">
              <a:lnSpc>
                <a:spcPct val="150000"/>
              </a:lnSpc>
            </a:pPr>
            <a:r>
              <a:rPr lang="en-US" sz="2300" dirty="0" smtClean="0">
                <a:latin typeface="Times New Roman" pitchFamily="18" charset="0"/>
                <a:cs typeface="Times New Roman" pitchFamily="18" charset="0"/>
              </a:rPr>
              <a:t>There is one major factor that causes the movement of the market and this is BUYER / BUYERS.</a:t>
            </a:r>
          </a:p>
          <a:p>
            <a:pPr>
              <a:lnSpc>
                <a:spcPct val="150000"/>
              </a:lnSpc>
            </a:pPr>
            <a:r>
              <a:rPr lang="en-US" sz="2300" dirty="0" smtClean="0">
                <a:latin typeface="Times New Roman" pitchFamily="18" charset="0"/>
                <a:cs typeface="Times New Roman" pitchFamily="18" charset="0"/>
              </a:rPr>
              <a:t>The more buyers for a given security, the higher the price of that security will go, if there are no buyers, the price of the security will drop.</a:t>
            </a:r>
            <a:br>
              <a:rPr lang="en-US" sz="2300" dirty="0" smtClean="0">
                <a:latin typeface="Times New Roman" pitchFamily="18" charset="0"/>
                <a:cs typeface="Times New Roman" pitchFamily="18" charset="0"/>
              </a:rPr>
            </a:br>
            <a:endParaRPr lang="en-US" sz="2300" dirty="0">
              <a:latin typeface="Times New Roman" pitchFamily="18" charset="0"/>
              <a:cs typeface="Times New Roman" pitchFamily="18" charset="0"/>
            </a:endParaRPr>
          </a:p>
        </p:txBody>
      </p:sp>
    </p:spTree>
    <p:extLst>
      <p:ext uri="{BB962C8B-B14F-4D97-AF65-F5344CB8AC3E}">
        <p14:creationId xmlns:p14="http://schemas.microsoft.com/office/powerpoint/2010/main" val="206481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32656"/>
            <a:ext cx="8439472" cy="6120680"/>
          </a:xfrm>
        </p:spPr>
        <p:txBody>
          <a:bodyPr>
            <a:normAutofit/>
          </a:bodyPr>
          <a:lstStyle/>
          <a:p>
            <a:pPr algn="just">
              <a:lnSpc>
                <a:spcPct val="150000"/>
              </a:lnSpc>
            </a:pPr>
            <a:r>
              <a:rPr lang="en-US" sz="2400" dirty="0" smtClean="0">
                <a:solidFill>
                  <a:schemeClr val="dk1"/>
                </a:solidFill>
                <a:latin typeface="Times New Roman" pitchFamily="18" charset="0"/>
                <a:cs typeface="Times New Roman" pitchFamily="18" charset="0"/>
              </a:rPr>
              <a:t>Companies can have the greatest product/service in the world but if no one  wants to buy,  the price  of the  stock  will   go   no</a:t>
            </a:r>
          </a:p>
          <a:p>
            <a:pPr algn="just">
              <a:lnSpc>
                <a:spcPct val="150000"/>
              </a:lnSpc>
              <a:buNone/>
            </a:pPr>
            <a:r>
              <a:rPr lang="en-US" sz="2400" dirty="0" smtClean="0">
                <a:solidFill>
                  <a:schemeClr val="dk1"/>
                </a:solidFill>
                <a:latin typeface="Times New Roman" pitchFamily="18" charset="0"/>
                <a:cs typeface="Times New Roman" pitchFamily="18" charset="0"/>
              </a:rPr>
              <a:t>    where and if it does move it will move down.</a:t>
            </a:r>
            <a:endParaRPr lang="en-US" sz="2400" dirty="0">
              <a:solidFill>
                <a:schemeClr val="dk1"/>
              </a:solidFill>
              <a:latin typeface="Times New Roman" pitchFamily="18" charset="0"/>
              <a:cs typeface="Times New Roman" pitchFamily="18" charset="0"/>
            </a:endParaRPr>
          </a:p>
        </p:txBody>
      </p:sp>
      <p:pic>
        <p:nvPicPr>
          <p:cNvPr id="5" name="Picture 4" descr="stock-photos-business-agreement-bombay-stock-exchange-36943151.jpg"/>
          <p:cNvPicPr>
            <a:picLocks noChangeAspect="1"/>
          </p:cNvPicPr>
          <p:nvPr/>
        </p:nvPicPr>
        <p:blipFill>
          <a:blip r:embed="rId2"/>
          <a:stretch>
            <a:fillRect/>
          </a:stretch>
        </p:blipFill>
        <p:spPr>
          <a:xfrm>
            <a:off x="4932040" y="2348880"/>
            <a:ext cx="3378129" cy="2363344"/>
          </a:xfrm>
          <a:prstGeom prst="rect">
            <a:avLst/>
          </a:prstGeom>
        </p:spPr>
      </p:pic>
    </p:spTree>
    <p:extLst>
      <p:ext uri="{BB962C8B-B14F-4D97-AF65-F5344CB8AC3E}">
        <p14:creationId xmlns:p14="http://schemas.microsoft.com/office/powerpoint/2010/main" val="132400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54" presetClass="entr" presetSubtype="0" accel="10000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5" dur="2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2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7" dur="2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8" dur="2000"/>
                                        <p:tgtEl>
                                          <p:spTgt spid="3">
                                            <p:txEl>
                                              <p:pRg st="0" end="0"/>
                                            </p:txEl>
                                          </p:spTgt>
                                        </p:tgtEl>
                                      </p:cBhvr>
                                    </p:animEffect>
                                  </p:childTnLst>
                                </p:cTn>
                              </p:par>
                            </p:childTnLst>
                          </p:cTn>
                        </p:par>
                        <p:par>
                          <p:cTn id="19" fill="hold">
                            <p:stCondLst>
                              <p:cond delay="3000"/>
                            </p:stCondLst>
                            <p:childTnLst>
                              <p:par>
                                <p:cTn id="20" presetID="54" presetClass="entr" presetSubtype="0" accel="100000"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20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3" dur="2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4" dur="2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5" dur="2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6894" y="2743200"/>
            <a:ext cx="2557110" cy="707886"/>
          </a:xfrm>
          <a:prstGeom prst="rect">
            <a:avLst/>
          </a:prstGeom>
        </p:spPr>
        <p:txBody>
          <a:bodyPr wrap="none">
            <a:spAutoFit/>
          </a:bodyPr>
          <a:lstStyle/>
          <a:p>
            <a:r>
              <a:rPr lang="en-US" sz="4000" b="1" dirty="0" smtClean="0">
                <a:latin typeface="Monotype Corsiva" pitchFamily="66" charset="0"/>
              </a:rPr>
              <a:t>Thank You..!</a:t>
            </a:r>
            <a:endParaRPr lang="en-US" sz="4000" b="1" dirty="0">
              <a:latin typeface="Monotype Corsiva" pitchFamily="66" charset="0"/>
            </a:endParaRPr>
          </a:p>
        </p:txBody>
      </p:sp>
    </p:spTree>
    <p:extLst>
      <p:ext uri="{BB962C8B-B14F-4D97-AF65-F5344CB8AC3E}">
        <p14:creationId xmlns:p14="http://schemas.microsoft.com/office/powerpoint/2010/main" val="829336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4" y="1"/>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Vertical Scroll 6"/>
          <p:cNvSpPr/>
          <p:nvPr/>
        </p:nvSpPr>
        <p:spPr>
          <a:xfrm>
            <a:off x="-226241" y="131111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lIns="91426" tIns="45713" rIns="91426" bIns="45713" anchor="ctr"/>
          <a:lstStyle/>
          <a:p>
            <a:pPr marL="342846" indent="-342846">
              <a:buFont typeface="Wingdings" panose="05000000000000000000" pitchFamily="2" charset="2"/>
              <a:buChar char="Ø"/>
              <a:defRPr/>
            </a:pPr>
            <a:r>
              <a:rPr lang="en-US" sz="2000" u="sng" dirty="0" smtClean="0">
                <a:solidFill>
                  <a:srgbClr val="7030A0"/>
                </a:solidFill>
              </a:rPr>
              <a:t>Journal of Accounting and Marketing</a:t>
            </a:r>
          </a:p>
          <a:p>
            <a:pPr marL="342846" indent="-342846">
              <a:buFont typeface="Wingdings" panose="05000000000000000000" pitchFamily="2" charset="2"/>
              <a:buChar char="Ø"/>
              <a:defRPr/>
            </a:pPr>
            <a:r>
              <a:rPr lang="en-IN" sz="2000" u="sng" dirty="0">
                <a:solidFill>
                  <a:srgbClr val="7030A0"/>
                </a:solidFill>
              </a:rPr>
              <a:t>International Journal of Accounting Research </a:t>
            </a:r>
          </a:p>
          <a:p>
            <a:pPr>
              <a:defRPr/>
            </a:pPr>
            <a:endParaRPr lang="en-US" sz="2000" u="sng" dirty="0">
              <a:solidFill>
                <a:srgbClr val="002060"/>
              </a:solidFill>
            </a:endParaRPr>
          </a:p>
        </p:txBody>
      </p:sp>
      <p:sp>
        <p:nvSpPr>
          <p:cNvPr id="4" name="TextBox 3"/>
          <p:cNvSpPr txBox="1"/>
          <p:nvPr/>
        </p:nvSpPr>
        <p:spPr>
          <a:xfrm>
            <a:off x="1564140" y="1589438"/>
            <a:ext cx="3357802" cy="402218"/>
          </a:xfrm>
          <a:prstGeom prst="rect">
            <a:avLst/>
          </a:prstGeom>
          <a:noFill/>
        </p:spPr>
        <p:txBody>
          <a:bodyPr wrap="square" lIns="63048" tIns="31524" rIns="63048" bIns="31524" rtlCol="0">
            <a:spAutoFit/>
          </a:bodyPr>
          <a:lstStyle/>
          <a:p>
            <a:r>
              <a:rPr lang="en-US" sz="2200" dirty="0">
                <a:solidFill>
                  <a:srgbClr val="0070C0"/>
                </a:solidFill>
                <a:latin typeface="Times New Roman" pitchFamily="18" charset="0"/>
                <a:cs typeface="Times New Roman" pitchFamily="18" charset="0"/>
              </a:rPr>
              <a:t>Related Journals</a:t>
            </a:r>
          </a:p>
        </p:txBody>
      </p:sp>
      <p:pic>
        <p:nvPicPr>
          <p:cNvPr id="3074" name="Picture 2" descr="D:\EB_MEMBERS_IMAGES_UNIVERSITY LOGOS\JAMK\JAMK.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1" y="149253"/>
            <a:ext cx="9144000" cy="112395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D:\EB_MEMBERS_IMAGES_UNIVERSITY LOGOS\JAMK\JAMK_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6136" y="3861048"/>
            <a:ext cx="3059926"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0471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407199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075987"/>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lIns="91426" tIns="45713" rIns="91426" bIns="45713" anchor="ctr"/>
          <a:lstStyle/>
          <a:p>
            <a:pPr marL="342900" indent="-342900">
              <a:buFont typeface="Wingdings" pitchFamily="2" charset="2"/>
              <a:buChar char="Ø"/>
              <a:defRPr/>
            </a:pPr>
            <a:r>
              <a:rPr lang="en-IN" sz="2200" dirty="0"/>
              <a:t>2nd International Conference on Business Economics and Management</a:t>
            </a:r>
            <a:endParaRPr lang="en-US" sz="2200" dirty="0">
              <a:latin typeface="Footlight MT Light" panose="0204060206030A020304" pitchFamily="18" charset="0"/>
            </a:endParaRPr>
          </a:p>
        </p:txBody>
      </p:sp>
      <p:pic>
        <p:nvPicPr>
          <p:cNvPr id="5" name="Picture 2" descr="D:\EB_MEMBERS_IMAGES_UNIVERSITY LOGOS\JAMK\JAMK.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1" y="149253"/>
            <a:ext cx="9144000" cy="1123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91269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endParaRPr lang="en-US" smtClean="0"/>
          </a:p>
        </p:txBody>
      </p:sp>
      <p:sp>
        <p:nvSpPr>
          <p:cNvPr id="26627" name="Content Placeholder 2"/>
          <p:cNvSpPr>
            <a:spLocks noGrp="1"/>
          </p:cNvSpPr>
          <p:nvPr>
            <p:ph idx="1"/>
          </p:nvPr>
        </p:nvSpPr>
        <p:spPr/>
        <p:txBody>
          <a:bodyPr/>
          <a:lstStyle/>
          <a:p>
            <a:endParaRPr lang="en-US" smtClean="0"/>
          </a:p>
        </p:txBody>
      </p:sp>
      <p:pic>
        <p:nvPicPr>
          <p:cNvPr id="26628"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578682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smtClean="0">
                <a:latin typeface="Times New Roman" pitchFamily="18" charset="0"/>
                <a:cs typeface="Times New Roman" pitchFamily="18" charset="0"/>
              </a:rPr>
              <a:t>Executive Editor </a:t>
            </a: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IN" sz="2300" b="1" dirty="0" smtClean="0">
                <a:latin typeface="Times New Roman" pitchFamily="18" charset="0"/>
                <a:cs typeface="Times New Roman" pitchFamily="18" charset="0"/>
              </a:rPr>
              <a:t>David </a:t>
            </a:r>
            <a:r>
              <a:rPr lang="en-IN" sz="2300" b="1" dirty="0">
                <a:latin typeface="Times New Roman" pitchFamily="18" charset="0"/>
                <a:cs typeface="Times New Roman" pitchFamily="18" charset="0"/>
              </a:rPr>
              <a:t>G McMillan</a:t>
            </a:r>
            <a:r>
              <a:rPr lang="en-IN" sz="2300" dirty="0" smtClean="0">
                <a:latin typeface="Times New Roman" pitchFamily="18" charset="0"/>
                <a:cs typeface="Times New Roman" pitchFamily="18" charset="0"/>
              </a:rPr>
              <a:t/>
            </a:r>
            <a:br>
              <a:rPr lang="en-IN" sz="2300" dirty="0" smtClean="0">
                <a:latin typeface="Times New Roman" pitchFamily="18" charset="0"/>
                <a:cs typeface="Times New Roman" pitchFamily="18" charset="0"/>
              </a:rPr>
            </a:br>
            <a:r>
              <a:rPr lang="en-IN" sz="2300" dirty="0">
                <a:latin typeface="Times New Roman" pitchFamily="18" charset="0"/>
                <a:cs typeface="Times New Roman" pitchFamily="18" charset="0"/>
              </a:rPr>
              <a:t>Professor</a:t>
            </a:r>
            <a:r>
              <a:rPr lang="en-IN" sz="2300" dirty="0" smtClean="0">
                <a:latin typeface="Times New Roman" pitchFamily="18" charset="0"/>
                <a:cs typeface="Times New Roman" pitchFamily="18" charset="0"/>
              </a:rPr>
              <a:t/>
            </a:r>
            <a:br>
              <a:rPr lang="en-IN" sz="2300" dirty="0" smtClean="0">
                <a:latin typeface="Times New Roman" pitchFamily="18" charset="0"/>
                <a:cs typeface="Times New Roman" pitchFamily="18" charset="0"/>
              </a:rPr>
            </a:br>
            <a:r>
              <a:rPr lang="en-IN" sz="2300" dirty="0">
                <a:latin typeface="Times New Roman" pitchFamily="18" charset="0"/>
                <a:cs typeface="Times New Roman" pitchFamily="18" charset="0"/>
              </a:rPr>
              <a:t>Accounting and Finance Division</a:t>
            </a:r>
            <a:r>
              <a:rPr lang="en-IN" sz="2300" dirty="0" smtClean="0">
                <a:latin typeface="Times New Roman" pitchFamily="18" charset="0"/>
                <a:cs typeface="Times New Roman" pitchFamily="18" charset="0"/>
              </a:rPr>
              <a:t/>
            </a:r>
            <a:br>
              <a:rPr lang="en-IN" sz="2300" dirty="0" smtClean="0">
                <a:latin typeface="Times New Roman" pitchFamily="18" charset="0"/>
                <a:cs typeface="Times New Roman" pitchFamily="18" charset="0"/>
              </a:rPr>
            </a:br>
            <a:r>
              <a:rPr lang="en-IN" sz="2300" dirty="0">
                <a:latin typeface="Times New Roman" pitchFamily="18" charset="0"/>
                <a:cs typeface="Times New Roman" pitchFamily="18" charset="0"/>
              </a:rPr>
              <a:t>University of </a:t>
            </a:r>
            <a:r>
              <a:rPr lang="en-IN" sz="2300" dirty="0" smtClean="0">
                <a:latin typeface="Times New Roman" pitchFamily="18" charset="0"/>
                <a:cs typeface="Times New Roman" pitchFamily="18" charset="0"/>
              </a:rPr>
              <a:t>Stirling </a:t>
            </a:r>
            <a:br>
              <a:rPr lang="en-IN" sz="2300" dirty="0" smtClean="0">
                <a:latin typeface="Times New Roman" pitchFamily="18" charset="0"/>
                <a:cs typeface="Times New Roman" pitchFamily="18" charset="0"/>
              </a:rPr>
            </a:br>
            <a:r>
              <a:rPr lang="en-IN" sz="2300" dirty="0">
                <a:latin typeface="Times New Roman" pitchFamily="18" charset="0"/>
                <a:cs typeface="Times New Roman" pitchFamily="18" charset="0"/>
              </a:rPr>
              <a:t>UK</a:t>
            </a:r>
          </a:p>
        </p:txBody>
      </p:sp>
      <p:pic>
        <p:nvPicPr>
          <p:cNvPr id="1026" name="Picture 2" descr="D:\EB_MEMBERS_IMAGES_UNIVERSITY LOGOS\JAMK\David-g-mcmillan\david-g-mcmilla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1916832"/>
            <a:ext cx="2160240" cy="223224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EB_MEMBERS_IMAGES_UNIVERSITY LOGOS\JAMK\David-g-mcmillan\university-of-stirling-219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8160" y="4725144"/>
            <a:ext cx="3888432"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9381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864096"/>
          </a:xfrm>
        </p:spPr>
        <p:txBody>
          <a:bodyPr>
            <a:normAutofit/>
          </a:bodyPr>
          <a:lstStyle/>
          <a:p>
            <a:r>
              <a:rPr lang="en-IN" sz="3600" b="1" dirty="0" smtClean="0">
                <a:latin typeface="Times New Roman" pitchFamily="18" charset="0"/>
                <a:cs typeface="Times New Roman" pitchFamily="18" charset="0"/>
              </a:rPr>
              <a:t>Biography</a:t>
            </a:r>
            <a:endParaRPr lang="en-IN"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24744"/>
            <a:ext cx="8229600" cy="5328592"/>
          </a:xfrm>
        </p:spPr>
        <p:txBody>
          <a:bodyPr>
            <a:normAutofit/>
          </a:bodyPr>
          <a:lstStyle/>
          <a:p>
            <a:pPr algn="just">
              <a:lnSpc>
                <a:spcPct val="150000"/>
              </a:lnSpc>
            </a:pPr>
            <a:r>
              <a:rPr lang="en-IN" sz="2300" dirty="0">
                <a:latin typeface="Times New Roman" pitchFamily="18" charset="0"/>
                <a:cs typeface="Times New Roman" pitchFamily="18" charset="0"/>
              </a:rPr>
              <a:t>David McMillan is a Professor of Finance at the University of Stirling, UK. </a:t>
            </a:r>
            <a:endParaRPr lang="en-IN" sz="2300" dirty="0" smtClean="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He </a:t>
            </a:r>
            <a:r>
              <a:rPr lang="en-IN" sz="2300" dirty="0">
                <a:latin typeface="Times New Roman" pitchFamily="18" charset="0"/>
                <a:cs typeface="Times New Roman" pitchFamily="18" charset="0"/>
              </a:rPr>
              <a:t>has previously held a similar position at the University of St Andrews, UK. </a:t>
            </a:r>
            <a:endParaRPr lang="en-IN" sz="2300" dirty="0" smtClean="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His </a:t>
            </a:r>
            <a:r>
              <a:rPr lang="en-IN" sz="2300" dirty="0">
                <a:latin typeface="Times New Roman" pitchFamily="18" charset="0"/>
                <a:cs typeface="Times New Roman" pitchFamily="18" charset="0"/>
              </a:rPr>
              <a:t>research interests include empirical finance, with focus on asset pricing, volatility and forecasting asset returns. </a:t>
            </a:r>
            <a:endParaRPr lang="en-IN" sz="2300" dirty="0" smtClean="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He </a:t>
            </a:r>
            <a:r>
              <a:rPr lang="en-IN" sz="2300" dirty="0">
                <a:latin typeface="Times New Roman" pitchFamily="18" charset="0"/>
                <a:cs typeface="Times New Roman" pitchFamily="18" charset="0"/>
              </a:rPr>
              <a:t>has published widely on these topic in Internationally respected peer-reviewed journals.</a:t>
            </a:r>
          </a:p>
        </p:txBody>
      </p:sp>
    </p:spTree>
    <p:extLst>
      <p:ext uri="{BB962C8B-B14F-4D97-AF65-F5344CB8AC3E}">
        <p14:creationId xmlns:p14="http://schemas.microsoft.com/office/powerpoint/2010/main" val="1561936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IN" sz="3600" b="1" dirty="0" smtClean="0">
                <a:latin typeface="Times New Roman" pitchFamily="18" charset="0"/>
                <a:cs typeface="Times New Roman" pitchFamily="18" charset="0"/>
              </a:rPr>
              <a:t>Research Interest</a:t>
            </a:r>
            <a:endParaRPr lang="en-IN"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323528" y="1196752"/>
            <a:ext cx="8496944" cy="5256584"/>
          </a:xfrm>
        </p:spPr>
        <p:txBody>
          <a:bodyPr>
            <a:normAutofit/>
          </a:bodyPr>
          <a:lstStyle/>
          <a:p>
            <a:pPr algn="just">
              <a:lnSpc>
                <a:spcPct val="150000"/>
              </a:lnSpc>
            </a:pPr>
            <a:r>
              <a:rPr lang="en-IN" sz="2300" dirty="0">
                <a:latin typeface="Times New Roman" pitchFamily="18" charset="0"/>
                <a:cs typeface="Times New Roman" pitchFamily="18" charset="0"/>
              </a:rPr>
              <a:t>Over-Arching Theme of Empirical Finance: Especially time-series modelling and the investigation of non-linear dynamics within data. </a:t>
            </a:r>
            <a:endParaRPr lang="en-IN" sz="2300" dirty="0" smtClean="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Work </a:t>
            </a:r>
            <a:r>
              <a:rPr lang="en-IN" sz="2300" dirty="0">
                <a:latin typeface="Times New Roman" pitchFamily="18" charset="0"/>
                <a:cs typeface="Times New Roman" pitchFamily="18" charset="0"/>
              </a:rPr>
              <a:t>includes the use of data on stock markets, futures and forward markets, interest rates and exchange rates (nominal and real). </a:t>
            </a:r>
            <a:endParaRPr lang="en-IN" sz="2300" dirty="0" smtClean="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Do </a:t>
            </a:r>
            <a:r>
              <a:rPr lang="en-IN" sz="2300" dirty="0">
                <a:latin typeface="Times New Roman" pitchFamily="18" charset="0"/>
                <a:cs typeface="Times New Roman" pitchFamily="18" charset="0"/>
              </a:rPr>
              <a:t>non-linear models provide better forecasts, and the implication for efficiency, both in terms of profit making, and whether prices reflect their fair value, for example, the relationship between prices and dividends, and arbitrage relationship in spot and future and interest rate </a:t>
            </a:r>
            <a:r>
              <a:rPr lang="en-IN" sz="2300" dirty="0" smtClean="0">
                <a:latin typeface="Times New Roman" pitchFamily="18" charset="0"/>
                <a:cs typeface="Times New Roman" pitchFamily="18" charset="0"/>
              </a:rPr>
              <a:t>dynamics.</a:t>
            </a:r>
          </a:p>
        </p:txBody>
      </p:sp>
    </p:spTree>
    <p:extLst>
      <p:ext uri="{BB962C8B-B14F-4D97-AF65-F5344CB8AC3E}">
        <p14:creationId xmlns:p14="http://schemas.microsoft.com/office/powerpoint/2010/main" val="371316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496944" cy="6120680"/>
          </a:xfrm>
        </p:spPr>
        <p:txBody>
          <a:bodyPr>
            <a:normAutofit/>
          </a:bodyPr>
          <a:lstStyle/>
          <a:p>
            <a:pPr algn="just">
              <a:lnSpc>
                <a:spcPct val="150000"/>
              </a:lnSpc>
            </a:pPr>
            <a:r>
              <a:rPr lang="en-IN" sz="2300" dirty="0" smtClean="0">
                <a:latin typeface="Times New Roman" pitchFamily="18" charset="0"/>
                <a:cs typeface="Times New Roman" pitchFamily="18" charset="0"/>
              </a:rPr>
              <a:t>Modelling and Forecasting Volatility and Realised Volatility: especially the use of intra-day data and the implications for risk management and whether academic models provide superior performance in the areas of hedging and </a:t>
            </a:r>
            <a:r>
              <a:rPr lang="en-IN" sz="2300" dirty="0" err="1" smtClean="0">
                <a:latin typeface="Times New Roman" pitchFamily="18" charset="0"/>
                <a:cs typeface="Times New Roman" pitchFamily="18" charset="0"/>
              </a:rPr>
              <a:t>VaR</a:t>
            </a:r>
            <a:r>
              <a:rPr lang="en-IN" sz="2300" dirty="0" smtClean="0">
                <a:latin typeface="Times New Roman" pitchFamily="18" charset="0"/>
                <a:cs typeface="Times New Roman" pitchFamily="18" charset="0"/>
              </a:rPr>
              <a:t> calculation Predicting Stock Returns and the Relationship between Macroeconomic and Financial Data: examining the nature of the predictive equation and its implications for asset pricing. </a:t>
            </a:r>
          </a:p>
          <a:p>
            <a:pPr algn="just">
              <a:lnSpc>
                <a:spcPct val="150000"/>
              </a:lnSpc>
            </a:pPr>
            <a:r>
              <a:rPr lang="en-IN" sz="2300" dirty="0" smtClean="0">
                <a:latin typeface="Times New Roman" pitchFamily="18" charset="0"/>
                <a:cs typeface="Times New Roman" pitchFamily="18" charset="0"/>
              </a:rPr>
              <a:t>What economic variables help explain predictability. </a:t>
            </a:r>
            <a:br>
              <a:rPr lang="en-IN" sz="2300" dirty="0" smtClean="0">
                <a:latin typeface="Times New Roman" pitchFamily="18" charset="0"/>
                <a:cs typeface="Times New Roman" pitchFamily="18" charset="0"/>
              </a:rPr>
            </a:br>
            <a:endParaRPr lang="en-IN" sz="2300" dirty="0" smtClean="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2923075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994122"/>
          </a:xfrm>
        </p:spPr>
        <p:txBody>
          <a:bodyPr>
            <a:normAutofit/>
          </a:bodyPr>
          <a:lstStyle/>
          <a:p>
            <a:r>
              <a:rPr lang="en-IN" sz="3600" b="1" dirty="0">
                <a:latin typeface="Times New Roman" pitchFamily="18" charset="0"/>
                <a:cs typeface="Times New Roman" pitchFamily="18" charset="0"/>
              </a:rPr>
              <a:t>S</a:t>
            </a:r>
            <a:r>
              <a:rPr lang="en-IN" sz="3600" b="1" dirty="0" smtClean="0">
                <a:latin typeface="Times New Roman" pitchFamily="18" charset="0"/>
                <a:cs typeface="Times New Roman" pitchFamily="18" charset="0"/>
              </a:rPr>
              <a:t>tock Markets</a:t>
            </a:r>
            <a:endParaRPr lang="en-IN" sz="3600" b="1" dirty="0"/>
          </a:p>
        </p:txBody>
      </p:sp>
      <p:sp>
        <p:nvSpPr>
          <p:cNvPr id="3" name="Content Placeholder 2"/>
          <p:cNvSpPr>
            <a:spLocks noGrp="1"/>
          </p:cNvSpPr>
          <p:nvPr>
            <p:ph idx="1"/>
          </p:nvPr>
        </p:nvSpPr>
        <p:spPr>
          <a:xfrm>
            <a:off x="323528" y="1196752"/>
            <a:ext cx="8496944" cy="5256584"/>
          </a:xfrm>
        </p:spPr>
        <p:txBody>
          <a:bodyPr/>
          <a:lstStyle/>
          <a:p>
            <a:pPr algn="just">
              <a:lnSpc>
                <a:spcPct val="150000"/>
              </a:lnSpc>
            </a:pPr>
            <a:r>
              <a:rPr lang="en-US" sz="2300" dirty="0" smtClean="0">
                <a:latin typeface="Times New Roman" pitchFamily="18" charset="0"/>
                <a:cs typeface="Times New Roman" pitchFamily="18" charset="0"/>
              </a:rPr>
              <a:t>A stock market or equity market is a public entity for the trading of company stock (shares) and derivatives at an agreed price; these are securities listed on a stock exchange as well as those only traded privately.</a:t>
            </a:r>
          </a:p>
          <a:p>
            <a:pPr algn="just">
              <a:lnSpc>
                <a:spcPct val="150000"/>
              </a:lnSpc>
            </a:pPr>
            <a:r>
              <a:rPr lang="en-IN" sz="2300" dirty="0" smtClean="0">
                <a:latin typeface="Times New Roman" pitchFamily="18" charset="0"/>
                <a:cs typeface="Times New Roman" pitchFamily="18" charset="0"/>
              </a:rPr>
              <a:t>The stock market is one of the most important sources for companies to raise money. This allows businesses to be publicly traded, or raise additional capital for expansion by selling shares of ownership of the company in a public market.</a:t>
            </a:r>
          </a:p>
          <a:p>
            <a:pPr algn="just">
              <a:lnSpc>
                <a:spcPct val="150000"/>
              </a:lnSpc>
            </a:pPr>
            <a:endParaRPr lang="en-US" sz="2300" dirty="0" smtClean="0">
              <a:latin typeface="Times New Roman" pitchFamily="18" charset="0"/>
              <a:cs typeface="Times New Roman" pitchFamily="18" charset="0"/>
            </a:endParaRPr>
          </a:p>
          <a:p>
            <a:pPr algn="just">
              <a:lnSpc>
                <a:spcPct val="150000"/>
              </a:lnSpc>
            </a:pPr>
            <a:endParaRPr lang="en-US" sz="2300" dirty="0" smtClean="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227331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32656"/>
            <a:ext cx="8439472" cy="6192688"/>
          </a:xfrm>
        </p:spPr>
        <p:txBody>
          <a:bodyPr>
            <a:normAutofit lnSpcReduction="10000"/>
          </a:bodyPr>
          <a:lstStyle/>
          <a:p>
            <a:pPr>
              <a:lnSpc>
                <a:spcPct val="150000"/>
              </a:lnSpc>
              <a:buFont typeface="Wingdings" pitchFamily="2" charset="2"/>
              <a:buChar char="Ø"/>
            </a:pPr>
            <a:r>
              <a:rPr lang="en-US" sz="2300" dirty="0" smtClean="0">
                <a:solidFill>
                  <a:schemeClr val="dk1"/>
                </a:solidFill>
                <a:latin typeface="Times New Roman" pitchFamily="18" charset="0"/>
                <a:cs typeface="Times New Roman" pitchFamily="18" charset="0"/>
              </a:rPr>
              <a:t>History has shown that the price of shares and other assets is an important part of the dynamics of economic activity, and can influence or be an indicator of social mood. </a:t>
            </a:r>
          </a:p>
          <a:p>
            <a:pPr>
              <a:lnSpc>
                <a:spcPct val="150000"/>
              </a:lnSpc>
              <a:buFont typeface="Wingdings" pitchFamily="2" charset="2"/>
              <a:buChar char="Ø"/>
            </a:pPr>
            <a:r>
              <a:rPr lang="en-US" sz="2300" dirty="0" smtClean="0">
                <a:solidFill>
                  <a:schemeClr val="dk1"/>
                </a:solidFill>
                <a:latin typeface="Times New Roman" pitchFamily="18" charset="0"/>
                <a:cs typeface="Times New Roman" pitchFamily="18" charset="0"/>
              </a:rPr>
              <a:t>An economy where the stock market is on the rise is considered to be an up-and-coming economy. </a:t>
            </a:r>
          </a:p>
          <a:p>
            <a:pPr>
              <a:lnSpc>
                <a:spcPct val="150000"/>
              </a:lnSpc>
              <a:buFont typeface="Wingdings" pitchFamily="2" charset="2"/>
              <a:buChar char="Ø"/>
            </a:pPr>
            <a:r>
              <a:rPr lang="en-IN" sz="2300" dirty="0" smtClean="0">
                <a:solidFill>
                  <a:schemeClr val="dk1"/>
                </a:solidFill>
                <a:latin typeface="Times New Roman" pitchFamily="18" charset="0"/>
                <a:cs typeface="Times New Roman" pitchFamily="18" charset="0"/>
              </a:rPr>
              <a:t>Share prices also affect the wealth of households and their consumption</a:t>
            </a:r>
          </a:p>
          <a:p>
            <a:pPr>
              <a:lnSpc>
                <a:spcPct val="150000"/>
              </a:lnSpc>
              <a:buFont typeface="Wingdings" pitchFamily="2" charset="2"/>
              <a:buChar char="Ø"/>
            </a:pPr>
            <a:r>
              <a:rPr lang="en-IN" sz="2300" dirty="0" smtClean="0">
                <a:solidFill>
                  <a:schemeClr val="dk1"/>
                </a:solidFill>
                <a:latin typeface="Times New Roman" pitchFamily="18" charset="0"/>
                <a:cs typeface="Times New Roman" pitchFamily="18" charset="0"/>
              </a:rPr>
              <a:t>Exchanges also act as the clearinghouse </a:t>
            </a:r>
          </a:p>
          <a:p>
            <a:pPr marL="0" indent="0">
              <a:lnSpc>
                <a:spcPct val="150000"/>
              </a:lnSpc>
              <a:buNone/>
            </a:pPr>
            <a:r>
              <a:rPr lang="en-IN" sz="2300" dirty="0">
                <a:solidFill>
                  <a:schemeClr val="dk1"/>
                </a:solidFill>
                <a:latin typeface="Times New Roman" pitchFamily="18" charset="0"/>
                <a:cs typeface="Times New Roman" pitchFamily="18" charset="0"/>
              </a:rPr>
              <a:t> </a:t>
            </a:r>
            <a:r>
              <a:rPr lang="en-IN" sz="2300" dirty="0" smtClean="0">
                <a:solidFill>
                  <a:schemeClr val="dk1"/>
                </a:solidFill>
                <a:latin typeface="Times New Roman" pitchFamily="18" charset="0"/>
                <a:cs typeface="Times New Roman" pitchFamily="18" charset="0"/>
              </a:rPr>
              <a:t>    for each transaction, meaning that they </a:t>
            </a:r>
          </a:p>
          <a:p>
            <a:pPr marL="0" indent="0">
              <a:lnSpc>
                <a:spcPct val="150000"/>
              </a:lnSpc>
              <a:buNone/>
            </a:pPr>
            <a:r>
              <a:rPr lang="en-IN" sz="2300" dirty="0">
                <a:solidFill>
                  <a:schemeClr val="dk1"/>
                </a:solidFill>
                <a:latin typeface="Times New Roman" pitchFamily="18" charset="0"/>
                <a:cs typeface="Times New Roman" pitchFamily="18" charset="0"/>
              </a:rPr>
              <a:t> </a:t>
            </a:r>
            <a:r>
              <a:rPr lang="en-IN" sz="2300" dirty="0" smtClean="0">
                <a:solidFill>
                  <a:schemeClr val="dk1"/>
                </a:solidFill>
                <a:latin typeface="Times New Roman" pitchFamily="18" charset="0"/>
                <a:cs typeface="Times New Roman" pitchFamily="18" charset="0"/>
              </a:rPr>
              <a:t>    collect and deliver the shares, and guarantee </a:t>
            </a:r>
          </a:p>
          <a:p>
            <a:pPr marL="0" indent="0">
              <a:lnSpc>
                <a:spcPct val="150000"/>
              </a:lnSpc>
              <a:buNone/>
            </a:pPr>
            <a:r>
              <a:rPr lang="en-IN" sz="2300" dirty="0">
                <a:solidFill>
                  <a:schemeClr val="dk1"/>
                </a:solidFill>
                <a:latin typeface="Times New Roman" pitchFamily="18" charset="0"/>
                <a:cs typeface="Times New Roman" pitchFamily="18" charset="0"/>
              </a:rPr>
              <a:t> </a:t>
            </a:r>
            <a:r>
              <a:rPr lang="en-IN" sz="2300" dirty="0" smtClean="0">
                <a:solidFill>
                  <a:schemeClr val="dk1"/>
                </a:solidFill>
                <a:latin typeface="Times New Roman" pitchFamily="18" charset="0"/>
                <a:cs typeface="Times New Roman" pitchFamily="18" charset="0"/>
              </a:rPr>
              <a:t>    payment to the seller of a security. </a:t>
            </a:r>
          </a:p>
          <a:p>
            <a:pPr>
              <a:lnSpc>
                <a:spcPct val="150000"/>
              </a:lnSpc>
              <a:buFont typeface="Wingdings" pitchFamily="2" charset="2"/>
              <a:buChar char="Ø"/>
            </a:pPr>
            <a:endParaRPr lang="en-US" sz="2300" dirty="0" smtClean="0">
              <a:solidFill>
                <a:schemeClr val="dk1"/>
              </a:solidFill>
              <a:latin typeface="Times New Roman" pitchFamily="18" charset="0"/>
              <a:cs typeface="Times New Roman" pitchFamily="18" charset="0"/>
            </a:endParaRPr>
          </a:p>
        </p:txBody>
      </p:sp>
      <p:pic>
        <p:nvPicPr>
          <p:cNvPr id="4" name="Picture 3" descr="1288425941_133151761_1-Pictures-of--SP-CNX-Nifty-1288425941.jpg"/>
          <p:cNvPicPr>
            <a:picLocks noChangeAspect="1"/>
          </p:cNvPicPr>
          <p:nvPr/>
        </p:nvPicPr>
        <p:blipFill>
          <a:blip r:embed="rId2"/>
          <a:stretch>
            <a:fillRect/>
          </a:stretch>
        </p:blipFill>
        <p:spPr>
          <a:xfrm>
            <a:off x="6228184" y="3505199"/>
            <a:ext cx="2378596" cy="2156049"/>
          </a:xfrm>
          <a:prstGeom prst="rect">
            <a:avLst/>
          </a:prstGeom>
        </p:spPr>
      </p:pic>
    </p:spTree>
    <p:extLst>
      <p:ext uri="{BB962C8B-B14F-4D97-AF65-F5344CB8AC3E}">
        <p14:creationId xmlns:p14="http://schemas.microsoft.com/office/powerpoint/2010/main" val="388143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36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43"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
                                        <p:tgtEl>
                                          <p:spTgt spid="3">
                                            <p:txEl>
                                              <p:pRg st="0" end="0"/>
                                            </p:txEl>
                                          </p:spTgt>
                                        </p:tgtEl>
                                      </p:cBhvr>
                                    </p:animEffect>
                                    <p:anim calcmode="lin" valueType="num">
                                      <p:cBhvr>
                                        <p:cTn id="15" dur="8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8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7" dur="1200" decel="50000" fill="hold">
                                          <p:stCondLst>
                                            <p:cond delay="8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1200" decel="50000" fill="hold">
                                          <p:stCondLst>
                                            <p:cond delay="8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9" fill="hold">
                            <p:stCondLst>
                              <p:cond delay="3000"/>
                            </p:stCondLst>
                            <p:childTnLst>
                              <p:par>
                                <p:cTn id="20" presetID="43" presetClass="entr" presetSubtype="0"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200"/>
                                        <p:tgtEl>
                                          <p:spTgt spid="3">
                                            <p:txEl>
                                              <p:pRg st="1" end="1"/>
                                            </p:txEl>
                                          </p:spTgt>
                                        </p:tgtEl>
                                      </p:cBhvr>
                                    </p:animEffect>
                                    <p:anim calcmode="lin" valueType="num">
                                      <p:cBhvr>
                                        <p:cTn id="23" dur="8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8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25" dur="1200" decel="50000" fill="hold">
                                          <p:stCondLst>
                                            <p:cond delay="8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6" dur="1200" decel="50000" fill="hold">
                                          <p:stCondLst>
                                            <p:cond delay="8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3"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
                                        <p:tgtEl>
                                          <p:spTgt spid="3">
                                            <p:txEl>
                                              <p:pRg st="2" end="2"/>
                                            </p:txEl>
                                          </p:spTgt>
                                        </p:tgtEl>
                                      </p:cBhvr>
                                    </p:animEffect>
                                    <p:anim calcmode="lin" valueType="num">
                                      <p:cBhvr>
                                        <p:cTn id="32" dur="8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8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34" dur="1200" decel="50000" fill="hold">
                                          <p:stCondLst>
                                            <p:cond delay="8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5" dur="1200" decel="50000" fill="hold">
                                          <p:stCondLst>
                                            <p:cond delay="8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3"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200"/>
                                        <p:tgtEl>
                                          <p:spTgt spid="3">
                                            <p:txEl>
                                              <p:pRg st="3" end="3"/>
                                            </p:txEl>
                                          </p:spTgt>
                                        </p:tgtEl>
                                      </p:cBhvr>
                                    </p:animEffect>
                                    <p:anim calcmode="lin" valueType="num">
                                      <p:cBhvr>
                                        <p:cTn id="41" dur="8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2" dur="8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43" dur="1200" decel="50000" fill="hold">
                                          <p:stCondLst>
                                            <p:cond delay="8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4" dur="1200" decel="50000" fill="hold">
                                          <p:stCondLst>
                                            <p:cond delay="8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3"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200"/>
                                        <p:tgtEl>
                                          <p:spTgt spid="3">
                                            <p:txEl>
                                              <p:pRg st="4" end="4"/>
                                            </p:txEl>
                                          </p:spTgt>
                                        </p:tgtEl>
                                      </p:cBhvr>
                                    </p:animEffect>
                                    <p:anim calcmode="lin" valueType="num">
                                      <p:cBhvr>
                                        <p:cTn id="50" dur="8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800" fill="hold"/>
                                        <p:tgtEl>
                                          <p:spTgt spid="3">
                                            <p:txEl>
                                              <p:pRg st="4" end="4"/>
                                            </p:txEl>
                                          </p:spTgt>
                                        </p:tgtEl>
                                        <p:attrNameLst>
                                          <p:attrName>ppt_y</p:attrName>
                                        </p:attrNameLst>
                                      </p:cBhvr>
                                      <p:tavLst>
                                        <p:tav tm="0">
                                          <p:val>
                                            <p:strVal val="#ppt_y+0.31"/>
                                          </p:val>
                                        </p:tav>
                                        <p:tav tm="100000">
                                          <p:val>
                                            <p:strVal val="#ppt_y+0.31"/>
                                          </p:val>
                                        </p:tav>
                                      </p:tavLst>
                                    </p:anim>
                                    <p:anim calcmode="lin" valueType="num">
                                      <p:cBhvr>
                                        <p:cTn id="52" dur="1200" decel="50000" fill="hold">
                                          <p:stCondLst>
                                            <p:cond delay="800"/>
                                          </p:stCondLst>
                                        </p:cTn>
                                        <p:tgtEl>
                                          <p:spTgt spid="3">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3" dur="1200" decel="50000" fill="hold">
                                          <p:stCondLst>
                                            <p:cond delay="800"/>
                                          </p:stCondLst>
                                        </p:cTn>
                                        <p:tgtEl>
                                          <p:spTgt spid="3">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3" presetClass="entr" presetSubtype="0" fill="hold" grpId="0" nodeType="clickEffect">
                                  <p:stCondLst>
                                    <p:cond delay="0"/>
                                  </p:stCondLst>
                                  <p:childTnLst>
                                    <p:set>
                                      <p:cBhvr>
                                        <p:cTn id="57" dur="1" fill="hold">
                                          <p:stCondLst>
                                            <p:cond delay="0"/>
                                          </p:stCondLst>
                                        </p:cTn>
                                        <p:tgtEl>
                                          <p:spTgt spid="3">
                                            <p:txEl>
                                              <p:pRg st="5" end="5"/>
                                            </p:txEl>
                                          </p:spTgt>
                                        </p:tgtEl>
                                        <p:attrNameLst>
                                          <p:attrName>style.visibility</p:attrName>
                                        </p:attrNameLst>
                                      </p:cBhvr>
                                      <p:to>
                                        <p:strVal val="visible"/>
                                      </p:to>
                                    </p:set>
                                    <p:animEffect transition="in" filter="fade">
                                      <p:cBhvr>
                                        <p:cTn id="58" dur="200"/>
                                        <p:tgtEl>
                                          <p:spTgt spid="3">
                                            <p:txEl>
                                              <p:pRg st="5" end="5"/>
                                            </p:txEl>
                                          </p:spTgt>
                                        </p:tgtEl>
                                      </p:cBhvr>
                                    </p:animEffect>
                                    <p:anim calcmode="lin" valueType="num">
                                      <p:cBhvr>
                                        <p:cTn id="59" dur="8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0" dur="800" fill="hold"/>
                                        <p:tgtEl>
                                          <p:spTgt spid="3">
                                            <p:txEl>
                                              <p:pRg st="5" end="5"/>
                                            </p:txEl>
                                          </p:spTgt>
                                        </p:tgtEl>
                                        <p:attrNameLst>
                                          <p:attrName>ppt_y</p:attrName>
                                        </p:attrNameLst>
                                      </p:cBhvr>
                                      <p:tavLst>
                                        <p:tav tm="0">
                                          <p:val>
                                            <p:strVal val="#ppt_y+0.31"/>
                                          </p:val>
                                        </p:tav>
                                        <p:tav tm="100000">
                                          <p:val>
                                            <p:strVal val="#ppt_y+0.31"/>
                                          </p:val>
                                        </p:tav>
                                      </p:tavLst>
                                    </p:anim>
                                    <p:anim calcmode="lin" valueType="num">
                                      <p:cBhvr>
                                        <p:cTn id="61" dur="1200" decel="50000" fill="hold">
                                          <p:stCondLst>
                                            <p:cond delay="800"/>
                                          </p:stCondLst>
                                        </p:cTn>
                                        <p:tgtEl>
                                          <p:spTgt spid="3">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2" dur="1200" decel="50000" fill="hold">
                                          <p:stCondLst>
                                            <p:cond delay="800"/>
                                          </p:stCondLst>
                                        </p:cTn>
                                        <p:tgtEl>
                                          <p:spTgt spid="3">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3" presetClass="entr" presetSubtype="0" fill="hold" grpId="0"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fade">
                                      <p:cBhvr>
                                        <p:cTn id="67" dur="200"/>
                                        <p:tgtEl>
                                          <p:spTgt spid="3">
                                            <p:txEl>
                                              <p:pRg st="6" end="6"/>
                                            </p:txEl>
                                          </p:spTgt>
                                        </p:tgtEl>
                                      </p:cBhvr>
                                    </p:animEffect>
                                    <p:anim calcmode="lin" valueType="num">
                                      <p:cBhvr>
                                        <p:cTn id="68" dur="8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9" dur="800" fill="hold"/>
                                        <p:tgtEl>
                                          <p:spTgt spid="3">
                                            <p:txEl>
                                              <p:pRg st="6" end="6"/>
                                            </p:txEl>
                                          </p:spTgt>
                                        </p:tgtEl>
                                        <p:attrNameLst>
                                          <p:attrName>ppt_y</p:attrName>
                                        </p:attrNameLst>
                                      </p:cBhvr>
                                      <p:tavLst>
                                        <p:tav tm="0">
                                          <p:val>
                                            <p:strVal val="#ppt_y+0.31"/>
                                          </p:val>
                                        </p:tav>
                                        <p:tav tm="100000">
                                          <p:val>
                                            <p:strVal val="#ppt_y+0.31"/>
                                          </p:val>
                                        </p:tav>
                                      </p:tavLst>
                                    </p:anim>
                                    <p:anim calcmode="lin" valueType="num">
                                      <p:cBhvr>
                                        <p:cTn id="70" dur="1200" decel="50000" fill="hold">
                                          <p:stCondLst>
                                            <p:cond delay="800"/>
                                          </p:stCondLst>
                                        </p:cTn>
                                        <p:tgtEl>
                                          <p:spTgt spid="3">
                                            <p:txEl>
                                              <p:pRg st="6" end="6"/>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71" dur="1200" decel="50000" fill="hold">
                                          <p:stCondLst>
                                            <p:cond delay="800"/>
                                          </p:stCondLst>
                                        </p:cTn>
                                        <p:tgtEl>
                                          <p:spTgt spid="3">
                                            <p:txEl>
                                              <p:pRg st="6" end="6"/>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dirty="0" smtClean="0">
                <a:latin typeface="Times New Roman" pitchFamily="18" charset="0"/>
                <a:cs typeface="Times New Roman" pitchFamily="18" charset="0"/>
              </a:rPr>
              <a:t>Major Stock Exchanges: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40768"/>
            <a:ext cx="8229600" cy="5184576"/>
          </a:xfrm>
        </p:spPr>
        <p:txBody>
          <a:bodyPr>
            <a:normAutofit/>
          </a:bodyPr>
          <a:lstStyle/>
          <a:p>
            <a:pPr algn="just">
              <a:lnSpc>
                <a:spcPct val="150000"/>
              </a:lnSpc>
            </a:pPr>
            <a:r>
              <a:rPr lang="en-US" sz="2300" dirty="0" smtClean="0">
                <a:latin typeface="Times New Roman" pitchFamily="18" charset="0"/>
                <a:cs typeface="Times New Roman" pitchFamily="18" charset="0"/>
              </a:rPr>
              <a:t>New York Stock Exchange (NYSE- USA)</a:t>
            </a:r>
          </a:p>
          <a:p>
            <a:pPr algn="just">
              <a:lnSpc>
                <a:spcPct val="150000"/>
              </a:lnSpc>
            </a:pPr>
            <a:r>
              <a:rPr lang="en-US" sz="2300" dirty="0" smtClean="0">
                <a:latin typeface="Times New Roman" pitchFamily="18" charset="0"/>
                <a:cs typeface="Times New Roman" pitchFamily="18" charset="0"/>
              </a:rPr>
              <a:t>Toronto Stock Exchange (Canada)</a:t>
            </a:r>
          </a:p>
          <a:p>
            <a:pPr algn="just">
              <a:lnSpc>
                <a:spcPct val="150000"/>
              </a:lnSpc>
            </a:pPr>
            <a:r>
              <a:rPr lang="en-US" sz="2300" dirty="0" smtClean="0">
                <a:latin typeface="Times New Roman" pitchFamily="18" charset="0"/>
                <a:cs typeface="Times New Roman" pitchFamily="18" charset="0"/>
              </a:rPr>
              <a:t> Amsterdam Stock Exchange</a:t>
            </a:r>
          </a:p>
          <a:p>
            <a:pPr algn="just">
              <a:lnSpc>
                <a:spcPct val="150000"/>
              </a:lnSpc>
            </a:pPr>
            <a:r>
              <a:rPr lang="en-US" sz="2300" dirty="0" smtClean="0">
                <a:latin typeface="Times New Roman" pitchFamily="18" charset="0"/>
                <a:cs typeface="Times New Roman" pitchFamily="18" charset="0"/>
              </a:rPr>
              <a:t>London Stock Exchange </a:t>
            </a:r>
          </a:p>
          <a:p>
            <a:pPr algn="just">
              <a:lnSpc>
                <a:spcPct val="150000"/>
              </a:lnSpc>
            </a:pPr>
            <a:r>
              <a:rPr lang="en-US" sz="2300" dirty="0" smtClean="0">
                <a:latin typeface="Times New Roman" pitchFamily="18" charset="0"/>
                <a:cs typeface="Times New Roman" pitchFamily="18" charset="0"/>
              </a:rPr>
              <a:t>Singapore Exchange</a:t>
            </a:r>
          </a:p>
          <a:p>
            <a:pPr algn="just">
              <a:lnSpc>
                <a:spcPct val="150000"/>
              </a:lnSpc>
            </a:pPr>
            <a:r>
              <a:rPr lang="en-US" sz="2300" dirty="0" smtClean="0">
                <a:latin typeface="Times New Roman" pitchFamily="18" charset="0"/>
                <a:cs typeface="Times New Roman" pitchFamily="18" charset="0"/>
              </a:rPr>
              <a:t>Tokyo Stock Exchange</a:t>
            </a:r>
          </a:p>
          <a:p>
            <a:pPr algn="just">
              <a:lnSpc>
                <a:spcPct val="150000"/>
              </a:lnSpc>
            </a:pPr>
            <a:r>
              <a:rPr lang="en-US" sz="2300" dirty="0" smtClean="0">
                <a:latin typeface="Times New Roman" pitchFamily="18" charset="0"/>
                <a:cs typeface="Times New Roman" pitchFamily="18" charset="0"/>
              </a:rPr>
              <a:t>Hong Kong Stock Exchange</a:t>
            </a:r>
          </a:p>
          <a:p>
            <a:pPr algn="just">
              <a:lnSpc>
                <a:spcPct val="150000"/>
              </a:lnSpc>
            </a:pPr>
            <a:r>
              <a:rPr lang="en-US" sz="2300" dirty="0" smtClean="0">
                <a:latin typeface="Times New Roman" pitchFamily="18" charset="0"/>
                <a:cs typeface="Times New Roman" pitchFamily="18" charset="0"/>
              </a:rPr>
              <a:t>Bombay Stock Exchange (BSE- India)</a:t>
            </a:r>
            <a:endParaRPr lang="en-US" sz="2300" dirty="0">
              <a:latin typeface="Times New Roman" pitchFamily="18" charset="0"/>
              <a:cs typeface="Times New Roman" pitchFamily="18" charset="0"/>
            </a:endParaRPr>
          </a:p>
        </p:txBody>
      </p:sp>
      <p:pic>
        <p:nvPicPr>
          <p:cNvPr id="6" name="Picture 5" descr="business angel 200 x 200.jpg"/>
          <p:cNvPicPr>
            <a:picLocks noChangeAspect="1"/>
          </p:cNvPicPr>
          <p:nvPr/>
        </p:nvPicPr>
        <p:blipFill>
          <a:blip r:embed="rId2"/>
          <a:stretch>
            <a:fillRect/>
          </a:stretch>
        </p:blipFill>
        <p:spPr>
          <a:xfrm>
            <a:off x="5940152" y="2204864"/>
            <a:ext cx="2768600" cy="2540000"/>
          </a:xfrm>
          <a:prstGeom prst="rect">
            <a:avLst/>
          </a:prstGeom>
        </p:spPr>
      </p:pic>
    </p:spTree>
    <p:extLst>
      <p:ext uri="{BB962C8B-B14F-4D97-AF65-F5344CB8AC3E}">
        <p14:creationId xmlns:p14="http://schemas.microsoft.com/office/powerpoint/2010/main" val="220421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13"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plus(in)">
                                      <p:cBhvr>
                                        <p:cTn id="11" dur="1000"/>
                                        <p:tgtEl>
                                          <p:spTgt spid="3">
                                            <p:txEl>
                                              <p:pRg st="0" end="0"/>
                                            </p:txEl>
                                          </p:spTgt>
                                        </p:tgtEl>
                                      </p:cBhvr>
                                    </p:animEffect>
                                  </p:childTnLst>
                                </p:cTn>
                              </p:par>
                            </p:childTnLst>
                          </p:cTn>
                        </p:par>
                        <p:par>
                          <p:cTn id="12" fill="hold">
                            <p:stCondLst>
                              <p:cond delay="3000"/>
                            </p:stCondLst>
                            <p:childTnLst>
                              <p:par>
                                <p:cTn id="13" presetID="13" presetClass="entr" presetSubtype="16"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plus(in)">
                                      <p:cBhvr>
                                        <p:cTn id="15" dur="1000"/>
                                        <p:tgtEl>
                                          <p:spTgt spid="3">
                                            <p:txEl>
                                              <p:pRg st="1" end="1"/>
                                            </p:txEl>
                                          </p:spTgt>
                                        </p:tgtEl>
                                      </p:cBhvr>
                                    </p:animEffect>
                                  </p:childTnLst>
                                </p:cTn>
                              </p:par>
                            </p:childTnLst>
                          </p:cTn>
                        </p:par>
                        <p:par>
                          <p:cTn id="16" fill="hold">
                            <p:stCondLst>
                              <p:cond delay="4000"/>
                            </p:stCondLst>
                            <p:childTnLst>
                              <p:par>
                                <p:cTn id="17" presetID="1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plus(in)">
                                      <p:cBhvr>
                                        <p:cTn id="19" dur="1000"/>
                                        <p:tgtEl>
                                          <p:spTgt spid="3">
                                            <p:txEl>
                                              <p:pRg st="2" end="2"/>
                                            </p:txEl>
                                          </p:spTgt>
                                        </p:tgtEl>
                                      </p:cBhvr>
                                    </p:animEffect>
                                  </p:childTnLst>
                                </p:cTn>
                              </p:par>
                            </p:childTnLst>
                          </p:cTn>
                        </p:par>
                        <p:par>
                          <p:cTn id="20" fill="hold">
                            <p:stCondLst>
                              <p:cond delay="5000"/>
                            </p:stCondLst>
                            <p:childTnLst>
                              <p:par>
                                <p:cTn id="21" presetID="13" presetClass="entr" presetSubtype="16"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plus(in)">
                                      <p:cBhvr>
                                        <p:cTn id="23" dur="1000"/>
                                        <p:tgtEl>
                                          <p:spTgt spid="3">
                                            <p:txEl>
                                              <p:pRg st="3" end="3"/>
                                            </p:txEl>
                                          </p:spTgt>
                                        </p:tgtEl>
                                      </p:cBhvr>
                                    </p:animEffect>
                                  </p:childTnLst>
                                </p:cTn>
                              </p:par>
                            </p:childTnLst>
                          </p:cTn>
                        </p:par>
                        <p:par>
                          <p:cTn id="24" fill="hold">
                            <p:stCondLst>
                              <p:cond delay="6000"/>
                            </p:stCondLst>
                            <p:childTnLst>
                              <p:par>
                                <p:cTn id="25" presetID="13" presetClass="entr" presetSubtype="16"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plus(in)">
                                      <p:cBhvr>
                                        <p:cTn id="27" dur="1000"/>
                                        <p:tgtEl>
                                          <p:spTgt spid="3">
                                            <p:txEl>
                                              <p:pRg st="4" end="4"/>
                                            </p:txEl>
                                          </p:spTgt>
                                        </p:tgtEl>
                                      </p:cBhvr>
                                    </p:animEffect>
                                  </p:childTnLst>
                                </p:cTn>
                              </p:par>
                            </p:childTnLst>
                          </p:cTn>
                        </p:par>
                        <p:par>
                          <p:cTn id="28" fill="hold">
                            <p:stCondLst>
                              <p:cond delay="7000"/>
                            </p:stCondLst>
                            <p:childTnLst>
                              <p:par>
                                <p:cTn id="29" presetID="13" presetClass="entr" presetSubtype="16"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plus(in)">
                                      <p:cBhvr>
                                        <p:cTn id="31" dur="1000"/>
                                        <p:tgtEl>
                                          <p:spTgt spid="3">
                                            <p:txEl>
                                              <p:pRg st="5" end="5"/>
                                            </p:txEl>
                                          </p:spTgt>
                                        </p:tgtEl>
                                      </p:cBhvr>
                                    </p:animEffect>
                                  </p:childTnLst>
                                </p:cTn>
                              </p:par>
                            </p:childTnLst>
                          </p:cTn>
                        </p:par>
                        <p:par>
                          <p:cTn id="32" fill="hold">
                            <p:stCondLst>
                              <p:cond delay="8000"/>
                            </p:stCondLst>
                            <p:childTnLst>
                              <p:par>
                                <p:cTn id="33" presetID="13" presetClass="entr" presetSubtype="16"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plus(in)">
                                      <p:cBhvr>
                                        <p:cTn id="35" dur="1000"/>
                                        <p:tgtEl>
                                          <p:spTgt spid="3">
                                            <p:txEl>
                                              <p:pRg st="6" end="6"/>
                                            </p:txEl>
                                          </p:spTgt>
                                        </p:tgtEl>
                                      </p:cBhvr>
                                    </p:animEffect>
                                  </p:childTnLst>
                                </p:cTn>
                              </p:par>
                            </p:childTnLst>
                          </p:cTn>
                        </p:par>
                        <p:par>
                          <p:cTn id="36" fill="hold">
                            <p:stCondLst>
                              <p:cond delay="9000"/>
                            </p:stCondLst>
                            <p:childTnLst>
                              <p:par>
                                <p:cTn id="37" presetID="13" presetClass="entr" presetSubtype="16"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plus(in)">
                                      <p:cBhvr>
                                        <p:cTn id="39" dur="1000"/>
                                        <p:tgtEl>
                                          <p:spTgt spid="3">
                                            <p:txEl>
                                              <p:pRg st="7" end="7"/>
                                            </p:txEl>
                                          </p:spTgt>
                                        </p:tgtEl>
                                      </p:cBhvr>
                                    </p:animEffect>
                                  </p:childTnLst>
                                </p:cTn>
                              </p:par>
                            </p:childTnLst>
                          </p:cTn>
                        </p:par>
                        <p:par>
                          <p:cTn id="40" fill="hold">
                            <p:stCondLst>
                              <p:cond delay="10000"/>
                            </p:stCondLst>
                            <p:childTnLst>
                              <p:par>
                                <p:cTn id="41" presetID="49" presetClass="entr" presetSubtype="0" decel="100000" fill="hold" nodeType="after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p:cTn id="43" dur="2000" fill="hold"/>
                                        <p:tgtEl>
                                          <p:spTgt spid="6"/>
                                        </p:tgtEl>
                                        <p:attrNameLst>
                                          <p:attrName>ppt_w</p:attrName>
                                        </p:attrNameLst>
                                      </p:cBhvr>
                                      <p:tavLst>
                                        <p:tav tm="0">
                                          <p:val>
                                            <p:fltVal val="0"/>
                                          </p:val>
                                        </p:tav>
                                        <p:tav tm="100000">
                                          <p:val>
                                            <p:strVal val="#ppt_w"/>
                                          </p:val>
                                        </p:tav>
                                      </p:tavLst>
                                    </p:anim>
                                    <p:anim calcmode="lin" valueType="num">
                                      <p:cBhvr>
                                        <p:cTn id="44" dur="2000" fill="hold"/>
                                        <p:tgtEl>
                                          <p:spTgt spid="6"/>
                                        </p:tgtEl>
                                        <p:attrNameLst>
                                          <p:attrName>ppt_h</p:attrName>
                                        </p:attrNameLst>
                                      </p:cBhvr>
                                      <p:tavLst>
                                        <p:tav tm="0">
                                          <p:val>
                                            <p:fltVal val="0"/>
                                          </p:val>
                                        </p:tav>
                                        <p:tav tm="100000">
                                          <p:val>
                                            <p:strVal val="#ppt_h"/>
                                          </p:val>
                                        </p:tav>
                                      </p:tavLst>
                                    </p:anim>
                                    <p:anim calcmode="lin" valueType="num">
                                      <p:cBhvr>
                                        <p:cTn id="45" dur="2000" fill="hold"/>
                                        <p:tgtEl>
                                          <p:spTgt spid="6"/>
                                        </p:tgtEl>
                                        <p:attrNameLst>
                                          <p:attrName>style.rotation</p:attrName>
                                        </p:attrNameLst>
                                      </p:cBhvr>
                                      <p:tavLst>
                                        <p:tav tm="0">
                                          <p:val>
                                            <p:fltVal val="360"/>
                                          </p:val>
                                        </p:tav>
                                        <p:tav tm="100000">
                                          <p:val>
                                            <p:fltVal val="0"/>
                                          </p:val>
                                        </p:tav>
                                      </p:tavLst>
                                    </p:anim>
                                    <p:animEffect transition="in" filter="fade">
                                      <p:cBhvr>
                                        <p:cTn id="4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1136</Words>
  <Application>Microsoft Office PowerPoint</Application>
  <PresentationFormat>On-screen Show (4:3)</PresentationFormat>
  <Paragraphs>94</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Executive Editor </vt:lpstr>
      <vt:lpstr>Biography</vt:lpstr>
      <vt:lpstr>Research Interest</vt:lpstr>
      <vt:lpstr>PowerPoint Presentation</vt:lpstr>
      <vt:lpstr>Stock Markets</vt:lpstr>
      <vt:lpstr>PowerPoint Presentation</vt:lpstr>
      <vt:lpstr>Major Stock Exchanges:</vt:lpstr>
      <vt:lpstr>Major Participants:</vt:lpstr>
      <vt:lpstr>Important Terms Relating To ‘Stock Market’</vt:lpstr>
      <vt:lpstr>Market Capitalisation:</vt:lpstr>
      <vt:lpstr>Capital Structure</vt:lpstr>
      <vt:lpstr>Cornering</vt:lpstr>
      <vt:lpstr>Speculation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Anu</dc:creator>
  <cp:lastModifiedBy>Anu</cp:lastModifiedBy>
  <cp:revision>10</cp:revision>
  <dcterms:created xsi:type="dcterms:W3CDTF">2014-10-16T09:54:01Z</dcterms:created>
  <dcterms:modified xsi:type="dcterms:W3CDTF">2014-10-29T09:02:57Z</dcterms:modified>
</cp:coreProperties>
</file>