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8A0BDD-DA4C-42E2-81EA-A4B0BD017440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F561ED-1EDC-45FE-A7A6-8C53E2B37890}">
      <dgm:prSet phldrT="[Text]" custT="1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800" b="1" dirty="0" smtClean="0"/>
            <a:t>Ground water</a:t>
          </a:r>
          <a:endParaRPr lang="en-US" sz="1800" b="1" dirty="0"/>
        </a:p>
      </dgm:t>
    </dgm:pt>
    <dgm:pt modelId="{C8CB2E32-7BC9-41D1-A3B4-78E63DE88823}" type="parTrans" cxnId="{2CBD4400-1235-4A76-A805-D75993BF83E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b="1"/>
        </a:p>
      </dgm:t>
    </dgm:pt>
    <dgm:pt modelId="{B2B64459-2AF0-4553-905B-3A91DB484B82}" type="sibTrans" cxnId="{2CBD4400-1235-4A76-A805-D75993BF83E4}">
      <dgm:prSet/>
      <dgm:spPr>
        <a:solidFill>
          <a:schemeClr val="bg1">
            <a:lumMod val="50000"/>
          </a:schemeClr>
        </a:solidFill>
        <a:ln w="76200">
          <a:solidFill>
            <a:schemeClr val="bg1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b="1"/>
        </a:p>
      </dgm:t>
    </dgm:pt>
    <dgm:pt modelId="{8B020422-52EB-48A9-ABDE-85A2071215E8}">
      <dgm:prSet phldrT="[Text]" custT="1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200" b="1" dirty="0" smtClean="0"/>
            <a:t>Pond Water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200" b="1" dirty="0" smtClean="0"/>
            <a:t>Traces:-0.174 mg l</a:t>
          </a:r>
          <a:r>
            <a:rPr lang="en-US" sz="1200" b="1" baseline="30000" dirty="0" smtClean="0"/>
            <a:t>-1</a:t>
          </a:r>
          <a:endParaRPr lang="en-US" sz="1200" b="1" baseline="30000" dirty="0"/>
        </a:p>
      </dgm:t>
    </dgm:pt>
    <dgm:pt modelId="{65674E6D-C434-435C-9061-6E40DDBB2B05}" type="parTrans" cxnId="{77CB5B3F-A120-47EB-A5A7-76A3C72AAF4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b="1"/>
        </a:p>
      </dgm:t>
    </dgm:pt>
    <dgm:pt modelId="{A66AFE7E-AF03-4C7E-A1AD-96323BE7F9CE}" type="sibTrans" cxnId="{77CB5B3F-A120-47EB-A5A7-76A3C72AAF44}">
      <dgm:prSet/>
      <dgm:spPr>
        <a:solidFill>
          <a:schemeClr val="bg1">
            <a:lumMod val="50000"/>
          </a:schemeClr>
        </a:solidFill>
        <a:ln w="76200">
          <a:solidFill>
            <a:schemeClr val="bg1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b="1"/>
        </a:p>
      </dgm:t>
    </dgm:pt>
    <dgm:pt modelId="{BA402539-4787-4E97-BB0A-630DFA1203F4}">
      <dgm:prSet phldrT="[Text]" custT="1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dirty="0" smtClean="0"/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dirty="0" smtClean="0"/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200" b="1" dirty="0" smtClean="0"/>
            <a:t>0.072-0.147 mg kg</a:t>
          </a:r>
          <a:r>
            <a:rPr lang="en-US" sz="1200" b="1" baseline="30000" dirty="0" smtClean="0"/>
            <a:t>-1</a:t>
          </a:r>
          <a:endParaRPr lang="en-US" sz="1200" b="1" dirty="0"/>
        </a:p>
      </dgm:t>
    </dgm:pt>
    <dgm:pt modelId="{631F34FE-4B10-4B79-BD7B-0ED9DB3B003A}" type="parTrans" cxnId="{45EB2E1D-4232-4F73-9D0A-609E2FB5D9A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b="1"/>
        </a:p>
      </dgm:t>
    </dgm:pt>
    <dgm:pt modelId="{A8D2572D-3761-48A1-9617-F8E70C0E4BF3}" type="sibTrans" cxnId="{45EB2E1D-4232-4F73-9D0A-609E2FB5D9A7}">
      <dgm:prSet/>
      <dgm:spPr>
        <a:solidFill>
          <a:schemeClr val="bg1">
            <a:lumMod val="50000"/>
          </a:schemeClr>
        </a:solidFill>
        <a:ln w="76200">
          <a:solidFill>
            <a:schemeClr val="bg1">
              <a:lumMod val="50000"/>
            </a:schemeClr>
          </a:solidFill>
          <a:headEnd type="none" w="med" len="med"/>
          <a:tailEnd type="triangle" w="med" len="med"/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b="1"/>
        </a:p>
      </dgm:t>
    </dgm:pt>
    <dgm:pt modelId="{ABC532F9-F4EC-4E55-9E75-C260DA83B641}">
      <dgm:prSet phldrT="[Text]" phldr="1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b="1" dirty="0"/>
        </a:p>
      </dgm:t>
    </dgm:pt>
    <dgm:pt modelId="{DCF76960-E08F-4406-BD30-A9352F646089}" type="parTrans" cxnId="{9F4AAC83-79E5-4DA8-A8CF-87A8AF42549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b="1"/>
        </a:p>
      </dgm:t>
    </dgm:pt>
    <dgm:pt modelId="{0B7A03D6-931B-4B5C-9BAC-0E22907A474C}" type="sibTrans" cxnId="{9F4AAC83-79E5-4DA8-A8CF-87A8AF425498}">
      <dgm:prSet/>
      <dgm:spPr>
        <a:solidFill>
          <a:schemeClr val="bg1">
            <a:lumMod val="50000"/>
          </a:schemeClr>
        </a:solidFill>
        <a:ln w="76200">
          <a:solidFill>
            <a:schemeClr val="bg1">
              <a:lumMod val="50000"/>
            </a:schemeClr>
          </a:solidFill>
          <a:headEnd type="triangle" w="med" len="med"/>
          <a:tailEnd type="none" w="med" len="med"/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b="1"/>
        </a:p>
      </dgm:t>
    </dgm:pt>
    <dgm:pt modelId="{AFA78834-5319-44FF-96F0-DFDFAD9077C6}">
      <dgm:prSet phldrT="[Text]" custT="1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200" b="1" dirty="0" smtClean="0"/>
            <a:t>Agricultural       produce (mg kg</a:t>
          </a:r>
          <a:r>
            <a:rPr lang="en-US" sz="1200" b="1" baseline="30000" dirty="0" smtClean="0"/>
            <a:t>-1</a:t>
          </a:r>
          <a:r>
            <a:rPr lang="en-US" sz="1200" b="1" dirty="0" smtClean="0"/>
            <a:t> 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200" b="1" dirty="0" smtClean="0"/>
            <a:t>Rice: 0.03-1.5,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200" b="1" dirty="0" smtClean="0"/>
            <a:t>Wheat: 0.02-0.78 </a:t>
          </a:r>
          <a:endParaRPr lang="en-US" sz="1200" b="1" baseline="30000" dirty="0" smtClean="0"/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200" b="1" dirty="0" smtClean="0"/>
            <a:t>Potato 0.28-2.1,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200" b="1" dirty="0" smtClean="0"/>
            <a:t>Tomato 0.09-1.51</a:t>
          </a:r>
          <a:endParaRPr lang="en-US" sz="1200" b="1" dirty="0"/>
        </a:p>
      </dgm:t>
    </dgm:pt>
    <dgm:pt modelId="{B841199C-23DD-408F-A032-7D747B8D81A6}" type="parTrans" cxnId="{F35B07C0-C95A-4F29-ABE3-DF446A63D13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b="1"/>
        </a:p>
      </dgm:t>
    </dgm:pt>
    <dgm:pt modelId="{C2938E54-7857-43E1-A1EB-25022148D278}" type="sibTrans" cxnId="{F35B07C0-C95A-4F29-ABE3-DF446A63D139}">
      <dgm:prSet/>
      <dgm:spPr>
        <a:ln w="76200">
          <a:solidFill>
            <a:schemeClr val="bg1">
              <a:lumMod val="50000"/>
            </a:schemeClr>
          </a:solidFill>
          <a:headEnd type="triangle" w="med" len="med"/>
          <a:tailEnd type="none" w="med" len="med"/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b="1"/>
        </a:p>
      </dgm:t>
    </dgm:pt>
    <dgm:pt modelId="{EBE89DB0-41B4-4B64-9975-AFC33A562E47}">
      <dgm:prSet phldrT="[Text]" custT="1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200" b="1" dirty="0" smtClean="0"/>
            <a:t>Irrigation water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200" b="1" dirty="0" smtClean="0"/>
            <a:t>0.006-0.548, mg L</a:t>
          </a:r>
          <a:r>
            <a:rPr lang="en-US" sz="1200" b="1" baseline="30000" dirty="0" smtClean="0"/>
            <a:t>-1</a:t>
          </a:r>
          <a:endParaRPr lang="en-US" sz="1200" b="1" dirty="0"/>
        </a:p>
      </dgm:t>
    </dgm:pt>
    <dgm:pt modelId="{EA4E645C-300E-421A-A9F7-6F507BC96AD0}" type="parTrans" cxnId="{F54D008E-C9DA-422E-B539-52F41A5535F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b="1"/>
        </a:p>
      </dgm:t>
    </dgm:pt>
    <dgm:pt modelId="{7E1B0B29-EFDD-4D30-A4F1-97F7849D64AB}" type="sibTrans" cxnId="{F54D008E-C9DA-422E-B539-52F41A5535FF}">
      <dgm:prSet/>
      <dgm:spPr>
        <a:solidFill>
          <a:schemeClr val="bg1">
            <a:lumMod val="50000"/>
          </a:schemeClr>
        </a:solidFill>
        <a:ln w="76200">
          <a:solidFill>
            <a:schemeClr val="bg1">
              <a:lumMod val="50000"/>
            </a:schemeClr>
          </a:solidFill>
          <a:headEnd type="triangle" w="med" len="med"/>
          <a:tailEnd type="none" w="med" len="med"/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400" b="1"/>
        </a:p>
      </dgm:t>
    </dgm:pt>
    <dgm:pt modelId="{B523C55C-7B56-4621-955A-C730CFED4FCE}" type="pres">
      <dgm:prSet presAssocID="{F68A0BDD-DA4C-42E2-81EA-A4B0BD01744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E5E5E0B8-E062-440D-A730-88410A8E2070}" type="pres">
      <dgm:prSet presAssocID="{2BF561ED-1EDC-45FE-A7A6-8C53E2B37890}" presName="node" presStyleLbl="node1" presStyleIdx="0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09C942B9-D45B-4497-8E45-D011E94FA102}" type="pres">
      <dgm:prSet presAssocID="{2BF561ED-1EDC-45FE-A7A6-8C53E2B37890}" presName="spNode" presStyleCnt="0"/>
      <dgm:spPr/>
    </dgm:pt>
    <dgm:pt modelId="{2A2CF1B1-0BBA-4DFA-A43C-861131B338F3}" type="pres">
      <dgm:prSet presAssocID="{B2B64459-2AF0-4553-905B-3A91DB484B82}" presName="sibTrans" presStyleLbl="sibTrans1D1" presStyleIdx="0" presStyleCnt="6"/>
      <dgm:spPr/>
      <dgm:t>
        <a:bodyPr/>
        <a:lstStyle/>
        <a:p>
          <a:endParaRPr lang="en-IN"/>
        </a:p>
      </dgm:t>
    </dgm:pt>
    <dgm:pt modelId="{9BEF97E8-18D2-475F-A612-8C580F48CA48}" type="pres">
      <dgm:prSet presAssocID="{8B020422-52EB-48A9-ABDE-85A2071215E8}" presName="node" presStyleLbl="node1" presStyleIdx="1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EE6F259B-6BE1-4962-A15F-74417D1D3211}" type="pres">
      <dgm:prSet presAssocID="{8B020422-52EB-48A9-ABDE-85A2071215E8}" presName="spNode" presStyleCnt="0"/>
      <dgm:spPr/>
    </dgm:pt>
    <dgm:pt modelId="{EB85161E-DB00-4C8E-9AC8-7467D9F00628}" type="pres">
      <dgm:prSet presAssocID="{A66AFE7E-AF03-4C7E-A1AD-96323BE7F9CE}" presName="sibTrans" presStyleLbl="sibTrans1D1" presStyleIdx="1" presStyleCnt="6"/>
      <dgm:spPr/>
      <dgm:t>
        <a:bodyPr/>
        <a:lstStyle/>
        <a:p>
          <a:endParaRPr lang="en-IN"/>
        </a:p>
      </dgm:t>
    </dgm:pt>
    <dgm:pt modelId="{9CA9ECD6-75A2-4E90-BDD0-A73BA9436439}" type="pres">
      <dgm:prSet presAssocID="{BA402539-4787-4E97-BB0A-630DFA1203F4}" presName="node" presStyleLbl="node1" presStyleIdx="2" presStyleCnt="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B8B3415-0CF2-4365-81C1-C1680C4750BE}" type="pres">
      <dgm:prSet presAssocID="{BA402539-4787-4E97-BB0A-630DFA1203F4}" presName="spNode" presStyleCnt="0"/>
      <dgm:spPr/>
    </dgm:pt>
    <dgm:pt modelId="{6540ED06-0C32-4B87-ADE2-A082AC27EA7D}" type="pres">
      <dgm:prSet presAssocID="{A8D2572D-3761-48A1-9617-F8E70C0E4BF3}" presName="sibTrans" presStyleLbl="sibTrans1D1" presStyleIdx="2" presStyleCnt="6"/>
      <dgm:spPr/>
      <dgm:t>
        <a:bodyPr/>
        <a:lstStyle/>
        <a:p>
          <a:endParaRPr lang="en-IN"/>
        </a:p>
      </dgm:t>
    </dgm:pt>
    <dgm:pt modelId="{E8134231-57EA-4A39-B69B-0FAD71F389D2}" type="pres">
      <dgm:prSet presAssocID="{ABC532F9-F4EC-4E55-9E75-C260DA83B641}" presName="node" presStyleLbl="node1" presStyleIdx="3" presStyleCnt="6" custScaleY="13369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IN"/>
        </a:p>
      </dgm:t>
    </dgm:pt>
    <dgm:pt modelId="{BD42D619-B075-48B4-B7CD-85CFFD2AFC4D}" type="pres">
      <dgm:prSet presAssocID="{ABC532F9-F4EC-4E55-9E75-C260DA83B641}" presName="spNode" presStyleCnt="0"/>
      <dgm:spPr/>
    </dgm:pt>
    <dgm:pt modelId="{89224EA3-574B-4E6B-B06F-98F29FD7AABD}" type="pres">
      <dgm:prSet presAssocID="{0B7A03D6-931B-4B5C-9BAC-0E22907A474C}" presName="sibTrans" presStyleLbl="sibTrans1D1" presStyleIdx="3" presStyleCnt="6"/>
      <dgm:spPr/>
      <dgm:t>
        <a:bodyPr/>
        <a:lstStyle/>
        <a:p>
          <a:endParaRPr lang="en-IN"/>
        </a:p>
      </dgm:t>
    </dgm:pt>
    <dgm:pt modelId="{AD41C96D-51E8-46F6-BE20-1A30566E0E80}" type="pres">
      <dgm:prSet presAssocID="{AFA78834-5319-44FF-96F0-DFDFAD9077C6}" presName="node" presStyleLbl="node1" presStyleIdx="4" presStyleCnt="6" custScaleX="151329" custScaleY="12936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29739647-D22B-40A2-93D4-0AA6DA930E4D}" type="pres">
      <dgm:prSet presAssocID="{AFA78834-5319-44FF-96F0-DFDFAD9077C6}" presName="spNode" presStyleCnt="0"/>
      <dgm:spPr/>
    </dgm:pt>
    <dgm:pt modelId="{E245D853-A564-459E-A772-2D2B6E831630}" type="pres">
      <dgm:prSet presAssocID="{C2938E54-7857-43E1-A1EB-25022148D278}" presName="sibTrans" presStyleLbl="sibTrans1D1" presStyleIdx="4" presStyleCnt="6"/>
      <dgm:spPr/>
      <dgm:t>
        <a:bodyPr/>
        <a:lstStyle/>
        <a:p>
          <a:endParaRPr lang="en-IN"/>
        </a:p>
      </dgm:t>
    </dgm:pt>
    <dgm:pt modelId="{B8E2F545-8CF2-4E19-9A40-1957DDED24F5}" type="pres">
      <dgm:prSet presAssocID="{EBE89DB0-41B4-4B64-9975-AFC33A562E47}" presName="node" presStyleLbl="node1" presStyleIdx="5" presStyleCnt="6" custScaleX="131917" custRadScaleRad="100456" custRadScaleInc="1795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35F67D6-4E5B-42DF-9660-00D3503452DB}" type="pres">
      <dgm:prSet presAssocID="{EBE89DB0-41B4-4B64-9975-AFC33A562E47}" presName="spNode" presStyleCnt="0"/>
      <dgm:spPr/>
    </dgm:pt>
    <dgm:pt modelId="{963DF323-B30F-4367-B890-52159EDED05E}" type="pres">
      <dgm:prSet presAssocID="{7E1B0B29-EFDD-4D30-A4F1-97F7849D64AB}" presName="sibTrans" presStyleLbl="sibTrans1D1" presStyleIdx="5" presStyleCnt="6"/>
      <dgm:spPr/>
      <dgm:t>
        <a:bodyPr/>
        <a:lstStyle/>
        <a:p>
          <a:endParaRPr lang="en-IN"/>
        </a:p>
      </dgm:t>
    </dgm:pt>
  </dgm:ptLst>
  <dgm:cxnLst>
    <dgm:cxn modelId="{3F57EE49-FBDA-4A6B-8602-F6736A368981}" type="presOf" srcId="{EBE89DB0-41B4-4B64-9975-AFC33A562E47}" destId="{B8E2F545-8CF2-4E19-9A40-1957DDED24F5}" srcOrd="0" destOrd="0" presId="urn:microsoft.com/office/officeart/2005/8/layout/cycle6"/>
    <dgm:cxn modelId="{E74EFBEA-F697-4C6F-8280-1D2A6B87E1EB}" type="presOf" srcId="{A66AFE7E-AF03-4C7E-A1AD-96323BE7F9CE}" destId="{EB85161E-DB00-4C8E-9AC8-7467D9F00628}" srcOrd="0" destOrd="0" presId="urn:microsoft.com/office/officeart/2005/8/layout/cycle6"/>
    <dgm:cxn modelId="{E6285DC0-0B14-4931-8023-00448CB3C55E}" type="presOf" srcId="{2BF561ED-1EDC-45FE-A7A6-8C53E2B37890}" destId="{E5E5E0B8-E062-440D-A730-88410A8E2070}" srcOrd="0" destOrd="0" presId="urn:microsoft.com/office/officeart/2005/8/layout/cycle6"/>
    <dgm:cxn modelId="{2CBD4400-1235-4A76-A805-D75993BF83E4}" srcId="{F68A0BDD-DA4C-42E2-81EA-A4B0BD017440}" destId="{2BF561ED-1EDC-45FE-A7A6-8C53E2B37890}" srcOrd="0" destOrd="0" parTransId="{C8CB2E32-7BC9-41D1-A3B4-78E63DE88823}" sibTransId="{B2B64459-2AF0-4553-905B-3A91DB484B82}"/>
    <dgm:cxn modelId="{8935DC04-E309-40B2-8FE6-29FC79235E83}" type="presOf" srcId="{AFA78834-5319-44FF-96F0-DFDFAD9077C6}" destId="{AD41C96D-51E8-46F6-BE20-1A30566E0E80}" srcOrd="0" destOrd="0" presId="urn:microsoft.com/office/officeart/2005/8/layout/cycle6"/>
    <dgm:cxn modelId="{B90827A3-40F8-423D-B4AB-04F2BE6EB29F}" type="presOf" srcId="{8B020422-52EB-48A9-ABDE-85A2071215E8}" destId="{9BEF97E8-18D2-475F-A612-8C580F48CA48}" srcOrd="0" destOrd="0" presId="urn:microsoft.com/office/officeart/2005/8/layout/cycle6"/>
    <dgm:cxn modelId="{E8B8321E-56A3-48CE-AF27-DACD85A279D3}" type="presOf" srcId="{BA402539-4787-4E97-BB0A-630DFA1203F4}" destId="{9CA9ECD6-75A2-4E90-BDD0-A73BA9436439}" srcOrd="0" destOrd="0" presId="urn:microsoft.com/office/officeart/2005/8/layout/cycle6"/>
    <dgm:cxn modelId="{9F4AAC83-79E5-4DA8-A8CF-87A8AF425498}" srcId="{F68A0BDD-DA4C-42E2-81EA-A4B0BD017440}" destId="{ABC532F9-F4EC-4E55-9E75-C260DA83B641}" srcOrd="3" destOrd="0" parTransId="{DCF76960-E08F-4406-BD30-A9352F646089}" sibTransId="{0B7A03D6-931B-4B5C-9BAC-0E22907A474C}"/>
    <dgm:cxn modelId="{F35B07C0-C95A-4F29-ABE3-DF446A63D139}" srcId="{F68A0BDD-DA4C-42E2-81EA-A4B0BD017440}" destId="{AFA78834-5319-44FF-96F0-DFDFAD9077C6}" srcOrd="4" destOrd="0" parTransId="{B841199C-23DD-408F-A032-7D747B8D81A6}" sibTransId="{C2938E54-7857-43E1-A1EB-25022148D278}"/>
    <dgm:cxn modelId="{6303E48C-0D69-424C-BFE2-E4594ACF30BA}" type="presOf" srcId="{C2938E54-7857-43E1-A1EB-25022148D278}" destId="{E245D853-A564-459E-A772-2D2B6E831630}" srcOrd="0" destOrd="0" presId="urn:microsoft.com/office/officeart/2005/8/layout/cycle6"/>
    <dgm:cxn modelId="{45EB2E1D-4232-4F73-9D0A-609E2FB5D9A7}" srcId="{F68A0BDD-DA4C-42E2-81EA-A4B0BD017440}" destId="{BA402539-4787-4E97-BB0A-630DFA1203F4}" srcOrd="2" destOrd="0" parTransId="{631F34FE-4B10-4B79-BD7B-0ED9DB3B003A}" sibTransId="{A8D2572D-3761-48A1-9617-F8E70C0E4BF3}"/>
    <dgm:cxn modelId="{A7793984-4135-4A99-894D-DFE9C83DAA89}" type="presOf" srcId="{7E1B0B29-EFDD-4D30-A4F1-97F7849D64AB}" destId="{963DF323-B30F-4367-B890-52159EDED05E}" srcOrd="0" destOrd="0" presId="urn:microsoft.com/office/officeart/2005/8/layout/cycle6"/>
    <dgm:cxn modelId="{1F0C45ED-8712-4FA9-B026-A61817432D15}" type="presOf" srcId="{A8D2572D-3761-48A1-9617-F8E70C0E4BF3}" destId="{6540ED06-0C32-4B87-ADE2-A082AC27EA7D}" srcOrd="0" destOrd="0" presId="urn:microsoft.com/office/officeart/2005/8/layout/cycle6"/>
    <dgm:cxn modelId="{F6BD0506-E52B-4B11-8F73-BE50F20C921C}" type="presOf" srcId="{ABC532F9-F4EC-4E55-9E75-C260DA83B641}" destId="{E8134231-57EA-4A39-B69B-0FAD71F389D2}" srcOrd="0" destOrd="0" presId="urn:microsoft.com/office/officeart/2005/8/layout/cycle6"/>
    <dgm:cxn modelId="{84D977CB-90A1-49AA-89C8-9FB7BC407E24}" type="presOf" srcId="{0B7A03D6-931B-4B5C-9BAC-0E22907A474C}" destId="{89224EA3-574B-4E6B-B06F-98F29FD7AABD}" srcOrd="0" destOrd="0" presId="urn:microsoft.com/office/officeart/2005/8/layout/cycle6"/>
    <dgm:cxn modelId="{CE6950B0-6B52-45BB-BCDC-D7F3CF8891EC}" type="presOf" srcId="{B2B64459-2AF0-4553-905B-3A91DB484B82}" destId="{2A2CF1B1-0BBA-4DFA-A43C-861131B338F3}" srcOrd="0" destOrd="0" presId="urn:microsoft.com/office/officeart/2005/8/layout/cycle6"/>
    <dgm:cxn modelId="{F54D008E-C9DA-422E-B539-52F41A5535FF}" srcId="{F68A0BDD-DA4C-42E2-81EA-A4B0BD017440}" destId="{EBE89DB0-41B4-4B64-9975-AFC33A562E47}" srcOrd="5" destOrd="0" parTransId="{EA4E645C-300E-421A-A9F7-6F507BC96AD0}" sibTransId="{7E1B0B29-EFDD-4D30-A4F1-97F7849D64AB}"/>
    <dgm:cxn modelId="{00232B1C-3EBB-4E40-9ADA-1A7FC1E4D5A8}" type="presOf" srcId="{F68A0BDD-DA4C-42E2-81EA-A4B0BD017440}" destId="{B523C55C-7B56-4621-955A-C730CFED4FCE}" srcOrd="0" destOrd="0" presId="urn:microsoft.com/office/officeart/2005/8/layout/cycle6"/>
    <dgm:cxn modelId="{77CB5B3F-A120-47EB-A5A7-76A3C72AAF44}" srcId="{F68A0BDD-DA4C-42E2-81EA-A4B0BD017440}" destId="{8B020422-52EB-48A9-ABDE-85A2071215E8}" srcOrd="1" destOrd="0" parTransId="{65674E6D-C434-435C-9061-6E40DDBB2B05}" sibTransId="{A66AFE7E-AF03-4C7E-A1AD-96323BE7F9CE}"/>
    <dgm:cxn modelId="{BFC74092-1F53-4947-9069-75ACB58F1E7A}" type="presParOf" srcId="{B523C55C-7B56-4621-955A-C730CFED4FCE}" destId="{E5E5E0B8-E062-440D-A730-88410A8E2070}" srcOrd="0" destOrd="0" presId="urn:microsoft.com/office/officeart/2005/8/layout/cycle6"/>
    <dgm:cxn modelId="{14243273-F401-4B29-B9A8-544A5C22F889}" type="presParOf" srcId="{B523C55C-7B56-4621-955A-C730CFED4FCE}" destId="{09C942B9-D45B-4497-8E45-D011E94FA102}" srcOrd="1" destOrd="0" presId="urn:microsoft.com/office/officeart/2005/8/layout/cycle6"/>
    <dgm:cxn modelId="{3A497E12-14BE-47B2-B7D3-947E50EDAE36}" type="presParOf" srcId="{B523C55C-7B56-4621-955A-C730CFED4FCE}" destId="{2A2CF1B1-0BBA-4DFA-A43C-861131B338F3}" srcOrd="2" destOrd="0" presId="urn:microsoft.com/office/officeart/2005/8/layout/cycle6"/>
    <dgm:cxn modelId="{39D81FCC-FAD5-455A-B301-E535548851BC}" type="presParOf" srcId="{B523C55C-7B56-4621-955A-C730CFED4FCE}" destId="{9BEF97E8-18D2-475F-A612-8C580F48CA48}" srcOrd="3" destOrd="0" presId="urn:microsoft.com/office/officeart/2005/8/layout/cycle6"/>
    <dgm:cxn modelId="{B57025D4-6E9A-462F-A9D4-9E62342D8691}" type="presParOf" srcId="{B523C55C-7B56-4621-955A-C730CFED4FCE}" destId="{EE6F259B-6BE1-4962-A15F-74417D1D3211}" srcOrd="4" destOrd="0" presId="urn:microsoft.com/office/officeart/2005/8/layout/cycle6"/>
    <dgm:cxn modelId="{64261B6E-4B01-4344-A7D4-7AA6390CDA2D}" type="presParOf" srcId="{B523C55C-7B56-4621-955A-C730CFED4FCE}" destId="{EB85161E-DB00-4C8E-9AC8-7467D9F00628}" srcOrd="5" destOrd="0" presId="urn:microsoft.com/office/officeart/2005/8/layout/cycle6"/>
    <dgm:cxn modelId="{D8CE0953-5427-4A1C-B843-ECBC7582F6E7}" type="presParOf" srcId="{B523C55C-7B56-4621-955A-C730CFED4FCE}" destId="{9CA9ECD6-75A2-4E90-BDD0-A73BA9436439}" srcOrd="6" destOrd="0" presId="urn:microsoft.com/office/officeart/2005/8/layout/cycle6"/>
    <dgm:cxn modelId="{0881BF7C-26C3-4566-AC6E-9D13EC252CB2}" type="presParOf" srcId="{B523C55C-7B56-4621-955A-C730CFED4FCE}" destId="{AB8B3415-0CF2-4365-81C1-C1680C4750BE}" srcOrd="7" destOrd="0" presId="urn:microsoft.com/office/officeart/2005/8/layout/cycle6"/>
    <dgm:cxn modelId="{6F82FC82-4FEB-4A61-8FB2-4953CDBB6F34}" type="presParOf" srcId="{B523C55C-7B56-4621-955A-C730CFED4FCE}" destId="{6540ED06-0C32-4B87-ADE2-A082AC27EA7D}" srcOrd="8" destOrd="0" presId="urn:microsoft.com/office/officeart/2005/8/layout/cycle6"/>
    <dgm:cxn modelId="{A1A3905A-276C-4606-B9E5-2BDA2091FF70}" type="presParOf" srcId="{B523C55C-7B56-4621-955A-C730CFED4FCE}" destId="{E8134231-57EA-4A39-B69B-0FAD71F389D2}" srcOrd="9" destOrd="0" presId="urn:microsoft.com/office/officeart/2005/8/layout/cycle6"/>
    <dgm:cxn modelId="{2C85F81F-8DD8-4EE7-9925-235E6DE4D040}" type="presParOf" srcId="{B523C55C-7B56-4621-955A-C730CFED4FCE}" destId="{BD42D619-B075-48B4-B7CD-85CFFD2AFC4D}" srcOrd="10" destOrd="0" presId="urn:microsoft.com/office/officeart/2005/8/layout/cycle6"/>
    <dgm:cxn modelId="{1C2E80A0-DD26-4AB8-9EAB-A74BD5DB7F4B}" type="presParOf" srcId="{B523C55C-7B56-4621-955A-C730CFED4FCE}" destId="{89224EA3-574B-4E6B-B06F-98F29FD7AABD}" srcOrd="11" destOrd="0" presId="urn:microsoft.com/office/officeart/2005/8/layout/cycle6"/>
    <dgm:cxn modelId="{2812A2D9-5139-4213-8B2F-181CBCC28CE6}" type="presParOf" srcId="{B523C55C-7B56-4621-955A-C730CFED4FCE}" destId="{AD41C96D-51E8-46F6-BE20-1A30566E0E80}" srcOrd="12" destOrd="0" presId="urn:microsoft.com/office/officeart/2005/8/layout/cycle6"/>
    <dgm:cxn modelId="{23E3C317-1AD5-4A05-A9FC-495E8FADB839}" type="presParOf" srcId="{B523C55C-7B56-4621-955A-C730CFED4FCE}" destId="{29739647-D22B-40A2-93D4-0AA6DA930E4D}" srcOrd="13" destOrd="0" presId="urn:microsoft.com/office/officeart/2005/8/layout/cycle6"/>
    <dgm:cxn modelId="{3F704A1B-96E0-4B92-9B40-5D16AC6EAF11}" type="presParOf" srcId="{B523C55C-7B56-4621-955A-C730CFED4FCE}" destId="{E245D853-A564-459E-A772-2D2B6E831630}" srcOrd="14" destOrd="0" presId="urn:microsoft.com/office/officeart/2005/8/layout/cycle6"/>
    <dgm:cxn modelId="{49A31B9A-2B09-4E4D-892C-788C0271CAD0}" type="presParOf" srcId="{B523C55C-7B56-4621-955A-C730CFED4FCE}" destId="{B8E2F545-8CF2-4E19-9A40-1957DDED24F5}" srcOrd="15" destOrd="0" presId="urn:microsoft.com/office/officeart/2005/8/layout/cycle6"/>
    <dgm:cxn modelId="{0789D99A-38A9-4410-8173-148AEE9ADB98}" type="presParOf" srcId="{B523C55C-7B56-4621-955A-C730CFED4FCE}" destId="{A35F67D6-4E5B-42DF-9660-00D3503452DB}" srcOrd="16" destOrd="0" presId="urn:microsoft.com/office/officeart/2005/8/layout/cycle6"/>
    <dgm:cxn modelId="{310E2C9A-FD77-4B6F-8CC7-24DAFA5C702A}" type="presParOf" srcId="{B523C55C-7B56-4621-955A-C730CFED4FCE}" destId="{963DF323-B30F-4367-B890-52159EDED05E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E5E0B8-E062-440D-A730-88410A8E2070}">
      <dsp:nvSpPr>
        <dsp:cNvPr id="0" name=""/>
        <dsp:cNvSpPr/>
      </dsp:nvSpPr>
      <dsp:spPr>
        <a:xfrm>
          <a:off x="3825063" y="-91424"/>
          <a:ext cx="1702110" cy="110637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/>
            <a:t>Ground water</a:t>
          </a:r>
          <a:endParaRPr lang="en-US" sz="1800" b="1" kern="1200" dirty="0"/>
        </a:p>
      </dsp:txBody>
      <dsp:txXfrm>
        <a:off x="4074331" y="70600"/>
        <a:ext cx="1203574" cy="782323"/>
      </dsp:txXfrm>
    </dsp:sp>
    <dsp:sp modelId="{2A2CF1B1-0BBA-4DFA-A43C-861131B338F3}">
      <dsp:nvSpPr>
        <dsp:cNvPr id="0" name=""/>
        <dsp:cNvSpPr/>
      </dsp:nvSpPr>
      <dsp:spPr>
        <a:xfrm>
          <a:off x="2068770" y="461761"/>
          <a:ext cx="5214697" cy="5214697"/>
        </a:xfrm>
        <a:custGeom>
          <a:avLst/>
          <a:gdLst/>
          <a:ahLst/>
          <a:cxnLst/>
          <a:rect l="0" t="0" r="0" b="0"/>
          <a:pathLst>
            <a:path>
              <a:moveTo>
                <a:pt x="3469289" y="146591"/>
              </a:moveTo>
              <a:arcTo wR="2607348" hR="2607348" stAng="17358244" swAng="1501884"/>
            </a:path>
          </a:pathLst>
        </a:custGeom>
        <a:noFill/>
        <a:ln w="76200" cap="flat" cmpd="sng" algn="ctr">
          <a:solidFill>
            <a:schemeClr val="bg1">
              <a:lumMod val="50000"/>
            </a:schemeClr>
          </a:solidFill>
          <a:prstDash val="solid"/>
          <a:headEnd type="none" w="med" len="med"/>
          <a:tailEnd type="triangl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EF97E8-18D2-475F-A612-8C580F48CA48}">
      <dsp:nvSpPr>
        <dsp:cNvPr id="0" name=""/>
        <dsp:cNvSpPr/>
      </dsp:nvSpPr>
      <dsp:spPr>
        <a:xfrm>
          <a:off x="6083094" y="1212250"/>
          <a:ext cx="1702110" cy="110637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/>
            <a:t>Pond Water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/>
            <a:t>Traces:-0.174 mg l</a:t>
          </a:r>
          <a:r>
            <a:rPr lang="en-US" sz="1200" b="1" kern="1200" baseline="30000" dirty="0" smtClean="0"/>
            <a:t>-1</a:t>
          </a:r>
          <a:endParaRPr lang="en-US" sz="1200" b="1" kern="1200" baseline="30000" dirty="0"/>
        </a:p>
      </dsp:txBody>
      <dsp:txXfrm>
        <a:off x="6332362" y="1374274"/>
        <a:ext cx="1203574" cy="782323"/>
      </dsp:txXfrm>
    </dsp:sp>
    <dsp:sp modelId="{EB85161E-DB00-4C8E-9AC8-7467D9F00628}">
      <dsp:nvSpPr>
        <dsp:cNvPr id="0" name=""/>
        <dsp:cNvSpPr/>
      </dsp:nvSpPr>
      <dsp:spPr>
        <a:xfrm>
          <a:off x="2068770" y="461761"/>
          <a:ext cx="5214697" cy="5214697"/>
        </a:xfrm>
        <a:custGeom>
          <a:avLst/>
          <a:gdLst/>
          <a:ahLst/>
          <a:cxnLst/>
          <a:rect l="0" t="0" r="0" b="0"/>
          <a:pathLst>
            <a:path>
              <a:moveTo>
                <a:pt x="5108633" y="1871247"/>
              </a:moveTo>
              <a:arcTo wR="2607348" hR="2607348" stAng="20616084" swAng="1967833"/>
            </a:path>
          </a:pathLst>
        </a:custGeom>
        <a:noFill/>
        <a:ln w="76200" cap="flat" cmpd="sng" algn="ctr">
          <a:solidFill>
            <a:schemeClr val="bg1">
              <a:lumMod val="50000"/>
            </a:schemeClr>
          </a:solidFill>
          <a:prstDash val="solid"/>
          <a:headEnd type="none" w="med" len="med"/>
          <a:tailEnd type="triangl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9ECD6-75A2-4E90-BDD0-A73BA9436439}">
      <dsp:nvSpPr>
        <dsp:cNvPr id="0" name=""/>
        <dsp:cNvSpPr/>
      </dsp:nvSpPr>
      <dsp:spPr>
        <a:xfrm>
          <a:off x="6083094" y="3819599"/>
          <a:ext cx="1702110" cy="110637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400" kern="1200" dirty="0" smtClean="0"/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400" kern="1200" dirty="0" smtClean="0"/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/>
            <a:t>0.072-0.147 mg kg</a:t>
          </a:r>
          <a:r>
            <a:rPr lang="en-US" sz="1200" b="1" kern="1200" baseline="30000" dirty="0" smtClean="0"/>
            <a:t>-1</a:t>
          </a:r>
          <a:endParaRPr lang="en-US" sz="1200" b="1" kern="1200" dirty="0"/>
        </a:p>
      </dsp:txBody>
      <dsp:txXfrm>
        <a:off x="6332362" y="3981623"/>
        <a:ext cx="1203574" cy="782323"/>
      </dsp:txXfrm>
    </dsp:sp>
    <dsp:sp modelId="{6540ED06-0C32-4B87-ADE2-A082AC27EA7D}">
      <dsp:nvSpPr>
        <dsp:cNvPr id="0" name=""/>
        <dsp:cNvSpPr/>
      </dsp:nvSpPr>
      <dsp:spPr>
        <a:xfrm>
          <a:off x="2068770" y="461761"/>
          <a:ext cx="5214697" cy="5214697"/>
        </a:xfrm>
        <a:custGeom>
          <a:avLst/>
          <a:gdLst/>
          <a:ahLst/>
          <a:cxnLst/>
          <a:rect l="0" t="0" r="0" b="0"/>
          <a:pathLst>
            <a:path>
              <a:moveTo>
                <a:pt x="4429515" y="4472282"/>
              </a:moveTo>
              <a:arcTo wR="2607348" hR="2607348" stAng="2739872" swAng="1501884"/>
            </a:path>
          </a:pathLst>
        </a:custGeom>
        <a:noFill/>
        <a:ln w="76200" cap="flat" cmpd="sng" algn="ctr">
          <a:solidFill>
            <a:schemeClr val="bg1">
              <a:lumMod val="50000"/>
            </a:schemeClr>
          </a:solidFill>
          <a:prstDash val="solid"/>
          <a:headEnd type="none" w="med" len="med"/>
          <a:tailEnd type="triangl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34231-57EA-4A39-B69B-0FAD71F389D2}">
      <dsp:nvSpPr>
        <dsp:cNvPr id="0" name=""/>
        <dsp:cNvSpPr/>
      </dsp:nvSpPr>
      <dsp:spPr>
        <a:xfrm>
          <a:off x="3825063" y="4936894"/>
          <a:ext cx="1702110" cy="147913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400" b="1" kern="1200" dirty="0"/>
        </a:p>
      </dsp:txBody>
      <dsp:txXfrm>
        <a:off x="4074331" y="5153508"/>
        <a:ext cx="1203574" cy="1045902"/>
      </dsp:txXfrm>
    </dsp:sp>
    <dsp:sp modelId="{89224EA3-574B-4E6B-B06F-98F29FD7AABD}">
      <dsp:nvSpPr>
        <dsp:cNvPr id="0" name=""/>
        <dsp:cNvSpPr/>
      </dsp:nvSpPr>
      <dsp:spPr>
        <a:xfrm>
          <a:off x="2068770" y="461761"/>
          <a:ext cx="5214697" cy="5214697"/>
        </a:xfrm>
        <a:custGeom>
          <a:avLst/>
          <a:gdLst/>
          <a:ahLst/>
          <a:cxnLst/>
          <a:rect l="0" t="0" r="0" b="0"/>
          <a:pathLst>
            <a:path>
              <a:moveTo>
                <a:pt x="1747658" y="5068893"/>
              </a:moveTo>
              <a:arcTo wR="2607348" hR="2607348" stAng="6555101" swAng="1187448"/>
            </a:path>
          </a:pathLst>
        </a:custGeom>
        <a:noFill/>
        <a:ln w="76200" cap="flat" cmpd="sng" algn="ctr">
          <a:solidFill>
            <a:schemeClr val="bg1">
              <a:lumMod val="50000"/>
            </a:schemeClr>
          </a:solidFill>
          <a:prstDash val="solid"/>
          <a:headEnd type="triangle" w="med" len="med"/>
          <a:tailEnd type="non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41C96D-51E8-46F6-BE20-1A30566E0E80}">
      <dsp:nvSpPr>
        <dsp:cNvPr id="0" name=""/>
        <dsp:cNvSpPr/>
      </dsp:nvSpPr>
      <dsp:spPr>
        <a:xfrm>
          <a:off x="1130195" y="3657156"/>
          <a:ext cx="2575786" cy="1431257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/>
            <a:t>Agricultural       produce (mg kg</a:t>
          </a:r>
          <a:r>
            <a:rPr lang="en-US" sz="1200" b="1" kern="1200" baseline="30000" dirty="0" smtClean="0"/>
            <a:t>-1</a:t>
          </a:r>
          <a:r>
            <a:rPr lang="en-US" sz="1200" b="1" kern="1200" dirty="0" smtClean="0"/>
            <a:t> 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/>
            <a:t>Rice: 0.03-1.5,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/>
            <a:t>Wheat: 0.02-0.78 </a:t>
          </a:r>
          <a:endParaRPr lang="en-US" sz="1200" b="1" kern="1200" baseline="300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/>
            <a:t>Potato 0.28-2.1,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/>
            <a:t>Tomato 0.09-1.51</a:t>
          </a:r>
          <a:endParaRPr lang="en-US" sz="1200" b="1" kern="1200" dirty="0"/>
        </a:p>
      </dsp:txBody>
      <dsp:txXfrm>
        <a:off x="1507410" y="3866759"/>
        <a:ext cx="1821356" cy="1012051"/>
      </dsp:txXfrm>
    </dsp:sp>
    <dsp:sp modelId="{E245D853-A564-459E-A772-2D2B6E831630}">
      <dsp:nvSpPr>
        <dsp:cNvPr id="0" name=""/>
        <dsp:cNvSpPr/>
      </dsp:nvSpPr>
      <dsp:spPr>
        <a:xfrm>
          <a:off x="2063768" y="440558"/>
          <a:ext cx="5214697" cy="5214697"/>
        </a:xfrm>
        <a:custGeom>
          <a:avLst/>
          <a:gdLst/>
          <a:ahLst/>
          <a:cxnLst/>
          <a:rect l="0" t="0" r="0" b="0"/>
          <a:pathLst>
            <a:path>
              <a:moveTo>
                <a:pt x="68748" y="3202138"/>
              </a:moveTo>
              <a:arcTo wR="2607348" hR="2607348" stAng="10008813" swAng="1947734"/>
            </a:path>
          </a:pathLst>
        </a:custGeom>
        <a:noFill/>
        <a:ln w="76200" cap="flat" cmpd="sng" algn="ctr">
          <a:solidFill>
            <a:schemeClr val="bg1">
              <a:lumMod val="50000"/>
            </a:schemeClr>
          </a:solidFill>
          <a:prstDash val="solid"/>
          <a:headEnd type="triangle" w="med" len="med"/>
          <a:tailEnd type="non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E2F545-8CF2-4E19-9A40-1957DDED24F5}">
      <dsp:nvSpPr>
        <dsp:cNvPr id="0" name=""/>
        <dsp:cNvSpPr/>
      </dsp:nvSpPr>
      <dsp:spPr>
        <a:xfrm>
          <a:off x="1371590" y="1066795"/>
          <a:ext cx="2245372" cy="110637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/>
            <a:t>Irrigation water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/>
            <a:t>0.006-0.548, mg L</a:t>
          </a:r>
          <a:r>
            <a:rPr lang="en-US" sz="1200" b="1" kern="1200" baseline="30000" dirty="0" smtClean="0"/>
            <a:t>-1</a:t>
          </a:r>
          <a:endParaRPr lang="en-US" sz="1200" b="1" kern="1200" dirty="0"/>
        </a:p>
      </dsp:txBody>
      <dsp:txXfrm>
        <a:off x="1700417" y="1228819"/>
        <a:ext cx="1587718" cy="782323"/>
      </dsp:txXfrm>
    </dsp:sp>
    <dsp:sp modelId="{963DF323-B30F-4367-B890-52159EDED05E}">
      <dsp:nvSpPr>
        <dsp:cNvPr id="0" name=""/>
        <dsp:cNvSpPr/>
      </dsp:nvSpPr>
      <dsp:spPr>
        <a:xfrm>
          <a:off x="2037506" y="472336"/>
          <a:ext cx="5214697" cy="5214697"/>
        </a:xfrm>
        <a:custGeom>
          <a:avLst/>
          <a:gdLst/>
          <a:ahLst/>
          <a:cxnLst/>
          <a:rect l="0" t="0" r="0" b="0"/>
          <a:pathLst>
            <a:path>
              <a:moveTo>
                <a:pt x="957475" y="588392"/>
              </a:moveTo>
              <a:arcTo wR="2607348" hR="2607348" stAng="13844677" swAng="1243179"/>
            </a:path>
          </a:pathLst>
        </a:custGeom>
        <a:noFill/>
        <a:ln w="76200" cap="flat" cmpd="sng" algn="ctr">
          <a:solidFill>
            <a:schemeClr val="bg1">
              <a:lumMod val="50000"/>
            </a:schemeClr>
          </a:solidFill>
          <a:prstDash val="solid"/>
          <a:headEnd type="triangle" w="med" len="med"/>
          <a:tailEnd type="non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C664-D832-464F-A7A4-A9EB83DB948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40-9785-4EE2-9441-A0743130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6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C664-D832-464F-A7A4-A9EB83DB948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40-9785-4EE2-9441-A0743130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58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C664-D832-464F-A7A4-A9EB83DB948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40-9785-4EE2-9441-A0743130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3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C664-D832-464F-A7A4-A9EB83DB948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40-9785-4EE2-9441-A0743130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2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C664-D832-464F-A7A4-A9EB83DB948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40-9785-4EE2-9441-A0743130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2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C664-D832-464F-A7A4-A9EB83DB948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40-9785-4EE2-9441-A0743130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9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C664-D832-464F-A7A4-A9EB83DB948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40-9785-4EE2-9441-A0743130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6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C664-D832-464F-A7A4-A9EB83DB948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40-9785-4EE2-9441-A0743130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9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C664-D832-464F-A7A4-A9EB83DB948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40-9785-4EE2-9441-A0743130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2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C664-D832-464F-A7A4-A9EB83DB948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40-9785-4EE2-9441-A0743130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8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C664-D832-464F-A7A4-A9EB83DB948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40-9785-4EE2-9441-A0743130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8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EC664-D832-464F-A7A4-A9EB83DB948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6E140-9785-4EE2-9441-A0743130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2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irri.org/genomics/database/riceplant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omicsonline.org/membership.ph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7845425" y="5186363"/>
            <a:ext cx="803275" cy="547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lang="de-DE"/>
              <a:t>0.01</a:t>
            </a:r>
            <a:endParaRPr 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5905500" y="5186363"/>
            <a:ext cx="1939925" cy="547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lang="de-DE"/>
              <a:t>corn / soil</a:t>
            </a:r>
            <a:endParaRPr lang="en-US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7845425" y="4670425"/>
            <a:ext cx="803275" cy="515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lang="de-DE"/>
              <a:t>0.03</a:t>
            </a:r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5905500" y="4670425"/>
            <a:ext cx="1939925" cy="515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de-DE"/>
              <a:t>husk / soil</a:t>
            </a: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7845425" y="4043363"/>
            <a:ext cx="803275" cy="627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lang="de-DE"/>
              <a:t>0.2</a:t>
            </a:r>
            <a:endParaRPr lang="en-US"/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5905500" y="4043363"/>
            <a:ext cx="1939925" cy="627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de-DE"/>
              <a:t>stem / soil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7845425" y="3540125"/>
            <a:ext cx="803275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lang="de-DE"/>
              <a:t>5.1</a:t>
            </a:r>
            <a:endParaRPr lang="en-US"/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5905500" y="3540125"/>
            <a:ext cx="1939925" cy="503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r>
              <a:rPr lang="de-DE"/>
              <a:t>root / soil</a:t>
            </a:r>
          </a:p>
        </p:txBody>
      </p:sp>
      <p:sp>
        <p:nvSpPr>
          <p:cNvPr id="73738" name="Rectangle 10"/>
          <p:cNvSpPr>
            <a:spLocks noChangeArrowheads="1"/>
          </p:cNvSpPr>
          <p:nvPr/>
        </p:nvSpPr>
        <p:spPr bwMode="auto">
          <a:xfrm>
            <a:off x="5905500" y="2914650"/>
            <a:ext cx="2743200" cy="625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/>
          <a:p>
            <a:pPr algn="ctr">
              <a:spcBef>
                <a:spcPct val="20000"/>
              </a:spcBef>
            </a:pPr>
            <a:endParaRPr lang="sv-SE" sz="2000" b="1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>
            <a:off x="5905500" y="2914650"/>
            <a:ext cx="2743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 anchorCtr="1"/>
          <a:lstStyle/>
          <a:p>
            <a:endParaRPr lang="en-US"/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>
            <a:off x="5905500" y="3540125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 anchorCtr="1"/>
          <a:lstStyle/>
          <a:p>
            <a:endParaRPr lang="en-US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>
            <a:off x="5905500" y="4043363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 anchorCtr="1"/>
          <a:lstStyle/>
          <a:p>
            <a:endParaRPr lang="en-US"/>
          </a:p>
        </p:txBody>
      </p:sp>
      <p:sp>
        <p:nvSpPr>
          <p:cNvPr id="73742" name="Line 14"/>
          <p:cNvSpPr>
            <a:spLocks noChangeShapeType="1"/>
          </p:cNvSpPr>
          <p:nvPr/>
        </p:nvSpPr>
        <p:spPr bwMode="auto">
          <a:xfrm>
            <a:off x="5905500" y="4670425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 anchorCtr="1"/>
          <a:lstStyle/>
          <a:p>
            <a:endParaRPr lang="en-US"/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>
            <a:off x="5905500" y="5186363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 anchorCtr="1"/>
          <a:lstStyle/>
          <a:p>
            <a:endParaRPr lang="en-US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>
            <a:off x="7845425" y="3540125"/>
            <a:ext cx="0" cy="2193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 anchorCtr="1"/>
          <a:lstStyle/>
          <a:p>
            <a:endParaRPr lang="en-US"/>
          </a:p>
        </p:txBody>
      </p:sp>
      <p:sp>
        <p:nvSpPr>
          <p:cNvPr id="73745" name="Line 17"/>
          <p:cNvSpPr>
            <a:spLocks noChangeShapeType="1"/>
          </p:cNvSpPr>
          <p:nvPr/>
        </p:nvSpPr>
        <p:spPr bwMode="auto">
          <a:xfrm>
            <a:off x="5905500" y="2914650"/>
            <a:ext cx="0" cy="2819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 anchorCtr="1"/>
          <a:lstStyle/>
          <a:p>
            <a:endParaRPr lang="en-US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>
            <a:off x="8648700" y="2914650"/>
            <a:ext cx="0" cy="2819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 anchorCtr="1"/>
          <a:lstStyle/>
          <a:p>
            <a:endParaRPr lang="en-US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>
            <a:off x="5905500" y="5734050"/>
            <a:ext cx="2743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 anchorCtr="1"/>
          <a:lstStyle/>
          <a:p>
            <a:endParaRPr lang="en-US"/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5962650" y="3016250"/>
            <a:ext cx="2608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2000" b="1"/>
              <a:t>transfer coefficients</a:t>
            </a:r>
            <a:endParaRPr lang="en-US" sz="2000" b="1"/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1301750" y="5908675"/>
            <a:ext cx="70913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buFont typeface="Wingdings" pitchFamily="2" charset="2"/>
              <a:buChar char="è"/>
            </a:pPr>
            <a:r>
              <a:rPr lang="de-DE" b="1">
                <a:solidFill>
                  <a:srgbClr val="FF0000"/>
                </a:solidFill>
                <a:sym typeface="Wingdings" pitchFamily="2" charset="2"/>
              </a:rPr>
              <a:t> intensive accumulation of As in the rhizosphere</a:t>
            </a:r>
          </a:p>
          <a:p>
            <a:pPr eaLnBrk="0" hangingPunct="0">
              <a:buFont typeface="Wingdings" pitchFamily="2" charset="2"/>
              <a:buChar char="è"/>
            </a:pPr>
            <a:r>
              <a:rPr lang="de-DE" b="1">
                <a:solidFill>
                  <a:srgbClr val="FF0000"/>
                </a:solidFill>
                <a:sym typeface="Wingdings" pitchFamily="2" charset="2"/>
              </a:rPr>
              <a:t> restricted transport of As towards upper plant parts</a:t>
            </a:r>
            <a:endParaRPr lang="de-DE" b="1">
              <a:solidFill>
                <a:srgbClr val="FF0000"/>
              </a:solidFill>
            </a:endParaRP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5870575" y="1808163"/>
            <a:ext cx="28035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de-DE" sz="1600" b="1"/>
              <a:t>Critical value in Germany, </a:t>
            </a:r>
          </a:p>
          <a:p>
            <a:pPr algn="ctr" eaLnBrk="0" hangingPunct="0"/>
            <a:r>
              <a:rPr lang="de-DE" sz="1600" b="1"/>
              <a:t>England, the Netherlands:</a:t>
            </a:r>
          </a:p>
          <a:p>
            <a:pPr algn="ctr" eaLnBrk="0" hangingPunct="0"/>
            <a:r>
              <a:rPr lang="de-DE" sz="1600" b="1"/>
              <a:t>1ppm</a:t>
            </a:r>
          </a:p>
        </p:txBody>
      </p:sp>
      <p:grpSp>
        <p:nvGrpSpPr>
          <p:cNvPr id="73751" name="Group 23"/>
          <p:cNvGrpSpPr>
            <a:grpSpLocks/>
          </p:cNvGrpSpPr>
          <p:nvPr/>
        </p:nvGrpSpPr>
        <p:grpSpPr bwMode="auto">
          <a:xfrm>
            <a:off x="820738" y="1435100"/>
            <a:ext cx="4592637" cy="4276725"/>
            <a:chOff x="517" y="904"/>
            <a:chExt cx="2893" cy="2694"/>
          </a:xfrm>
        </p:grpSpPr>
        <p:sp>
          <p:nvSpPr>
            <p:cNvPr id="73752" name="Text Box 24"/>
            <p:cNvSpPr txBox="1">
              <a:spLocks noChangeArrowheads="1"/>
            </p:cNvSpPr>
            <p:nvPr/>
          </p:nvSpPr>
          <p:spPr bwMode="auto">
            <a:xfrm>
              <a:off x="3257" y="229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sv-SE" sz="2400"/>
            </a:p>
          </p:txBody>
        </p:sp>
        <p:sp>
          <p:nvSpPr>
            <p:cNvPr id="73753" name="Line 25"/>
            <p:cNvSpPr>
              <a:spLocks noChangeShapeType="1"/>
            </p:cNvSpPr>
            <p:nvPr/>
          </p:nvSpPr>
          <p:spPr bwMode="auto">
            <a:xfrm>
              <a:off x="3410" y="1441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54" name="Rectangle 26"/>
            <p:cNvSpPr>
              <a:spLocks noChangeArrowheads="1"/>
            </p:cNvSpPr>
            <p:nvPr/>
          </p:nvSpPr>
          <p:spPr bwMode="auto">
            <a:xfrm>
              <a:off x="524" y="988"/>
              <a:ext cx="2818" cy="261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 sz="9600"/>
            </a:p>
          </p:txBody>
        </p:sp>
        <p:sp>
          <p:nvSpPr>
            <p:cNvPr id="73755" name="Line 27"/>
            <p:cNvSpPr>
              <a:spLocks noChangeShapeType="1"/>
            </p:cNvSpPr>
            <p:nvPr/>
          </p:nvSpPr>
          <p:spPr bwMode="auto">
            <a:xfrm flipH="1">
              <a:off x="653" y="2377"/>
              <a:ext cx="19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73756" name="Picture 28" descr="http://www.irri.org/genomics/database/riceplant.jpg"/>
            <p:cNvPicPr>
              <a:picLocks noChangeAspect="1" noChangeArrowheads="1"/>
            </p:cNvPicPr>
            <p:nvPr/>
          </p:nvPicPr>
          <p:blipFill>
            <a:blip r:embed="rId2" r:link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0972" t="-5269" r="-26944"/>
            <a:stretch>
              <a:fillRect/>
            </a:stretch>
          </p:blipFill>
          <p:spPr bwMode="auto">
            <a:xfrm>
              <a:off x="524" y="904"/>
              <a:ext cx="2150" cy="2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757" name="Line 29"/>
            <p:cNvSpPr>
              <a:spLocks noChangeShapeType="1"/>
            </p:cNvSpPr>
            <p:nvPr/>
          </p:nvSpPr>
          <p:spPr bwMode="auto">
            <a:xfrm flipH="1" flipV="1">
              <a:off x="1754" y="2083"/>
              <a:ext cx="238" cy="4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58" name="Line 30"/>
            <p:cNvSpPr>
              <a:spLocks noChangeShapeType="1"/>
            </p:cNvSpPr>
            <p:nvPr/>
          </p:nvSpPr>
          <p:spPr bwMode="auto">
            <a:xfrm flipH="1">
              <a:off x="2072" y="1199"/>
              <a:ext cx="198" cy="2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59" name="Text Box 31"/>
            <p:cNvSpPr txBox="1">
              <a:spLocks noChangeArrowheads="1"/>
            </p:cNvSpPr>
            <p:nvPr/>
          </p:nvSpPr>
          <p:spPr bwMode="auto">
            <a:xfrm>
              <a:off x="1959" y="2426"/>
              <a:ext cx="126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/>
                <a:t>root: 174 ppm</a:t>
              </a:r>
              <a:endParaRPr lang="en-US"/>
            </a:p>
          </p:txBody>
        </p:sp>
        <p:sp>
          <p:nvSpPr>
            <p:cNvPr id="73760" name="Text Box 32"/>
            <p:cNvSpPr txBox="1">
              <a:spLocks noChangeArrowheads="1"/>
            </p:cNvSpPr>
            <p:nvPr/>
          </p:nvSpPr>
          <p:spPr bwMode="auto">
            <a:xfrm>
              <a:off x="2022" y="2014"/>
              <a:ext cx="13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/>
                <a:t>stem/leaves: 7 ppm</a:t>
              </a:r>
              <a:endParaRPr lang="en-US"/>
            </a:p>
          </p:txBody>
        </p:sp>
        <p:sp>
          <p:nvSpPr>
            <p:cNvPr id="73761" name="Text Box 33"/>
            <p:cNvSpPr txBox="1">
              <a:spLocks noChangeArrowheads="1"/>
            </p:cNvSpPr>
            <p:nvPr/>
          </p:nvSpPr>
          <p:spPr bwMode="auto">
            <a:xfrm>
              <a:off x="2286" y="1083"/>
              <a:ext cx="9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/>
                <a:t>corn: 0.3 ppm</a:t>
              </a:r>
              <a:endParaRPr lang="en-US"/>
            </a:p>
          </p:txBody>
        </p:sp>
        <p:sp>
          <p:nvSpPr>
            <p:cNvPr id="73762" name="Text Box 34"/>
            <p:cNvSpPr txBox="1">
              <a:spLocks noChangeArrowheads="1"/>
            </p:cNvSpPr>
            <p:nvPr/>
          </p:nvSpPr>
          <p:spPr bwMode="auto">
            <a:xfrm>
              <a:off x="2311" y="1243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sv-SE" sz="2400"/>
            </a:p>
          </p:txBody>
        </p:sp>
        <p:sp>
          <p:nvSpPr>
            <p:cNvPr id="73763" name="Text Box 35"/>
            <p:cNvSpPr txBox="1">
              <a:spLocks noChangeArrowheads="1"/>
            </p:cNvSpPr>
            <p:nvPr/>
          </p:nvSpPr>
          <p:spPr bwMode="auto">
            <a:xfrm>
              <a:off x="1986" y="1264"/>
              <a:ext cx="6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sv-SE" sz="2400"/>
            </a:p>
          </p:txBody>
        </p:sp>
        <p:sp>
          <p:nvSpPr>
            <p:cNvPr id="73764" name="Text Box 36"/>
            <p:cNvSpPr txBox="1">
              <a:spLocks noChangeArrowheads="1"/>
            </p:cNvSpPr>
            <p:nvPr/>
          </p:nvSpPr>
          <p:spPr bwMode="auto">
            <a:xfrm>
              <a:off x="3292" y="1728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sv-SE" sz="2400"/>
            </a:p>
          </p:txBody>
        </p:sp>
        <p:sp>
          <p:nvSpPr>
            <p:cNvPr id="73765" name="Line 37"/>
            <p:cNvSpPr>
              <a:spLocks noChangeShapeType="1"/>
            </p:cNvSpPr>
            <p:nvPr/>
          </p:nvSpPr>
          <p:spPr bwMode="auto">
            <a:xfrm>
              <a:off x="825" y="2377"/>
              <a:ext cx="0" cy="11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66" name="Line 38"/>
            <p:cNvSpPr>
              <a:spLocks noChangeShapeType="1"/>
            </p:cNvSpPr>
            <p:nvPr/>
          </p:nvSpPr>
          <p:spPr bwMode="auto">
            <a:xfrm flipH="1">
              <a:off x="755" y="2967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67" name="Line 39"/>
            <p:cNvSpPr>
              <a:spLocks noChangeShapeType="1"/>
            </p:cNvSpPr>
            <p:nvPr/>
          </p:nvSpPr>
          <p:spPr bwMode="auto">
            <a:xfrm flipH="1">
              <a:off x="755" y="3303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68" name="Line 40"/>
            <p:cNvSpPr>
              <a:spLocks noChangeShapeType="1"/>
            </p:cNvSpPr>
            <p:nvPr/>
          </p:nvSpPr>
          <p:spPr bwMode="auto">
            <a:xfrm flipH="1">
              <a:off x="755" y="2672"/>
              <a:ext cx="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69" name="Text Box 41"/>
            <p:cNvSpPr txBox="1">
              <a:spLocks noChangeArrowheads="1"/>
            </p:cNvSpPr>
            <p:nvPr/>
          </p:nvSpPr>
          <p:spPr bwMode="auto">
            <a:xfrm>
              <a:off x="816" y="2377"/>
              <a:ext cx="42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sz="1400" b="1">
                  <a:solidFill>
                    <a:srgbClr val="000000"/>
                  </a:solidFill>
                </a:rPr>
                <a:t>36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73770" name="Text Box 42"/>
            <p:cNvSpPr txBox="1">
              <a:spLocks noChangeArrowheads="1"/>
            </p:cNvSpPr>
            <p:nvPr/>
          </p:nvSpPr>
          <p:spPr bwMode="auto">
            <a:xfrm>
              <a:off x="816" y="272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sz="1400" b="1"/>
                <a:t>36</a:t>
              </a:r>
              <a:endParaRPr lang="en-US" sz="1400" b="1"/>
            </a:p>
          </p:txBody>
        </p:sp>
        <p:sp>
          <p:nvSpPr>
            <p:cNvPr id="73771" name="Text Box 43"/>
            <p:cNvSpPr txBox="1">
              <a:spLocks noChangeArrowheads="1"/>
            </p:cNvSpPr>
            <p:nvPr/>
          </p:nvSpPr>
          <p:spPr bwMode="auto">
            <a:xfrm>
              <a:off x="816" y="3057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sz="1400" b="1"/>
                <a:t>30</a:t>
              </a:r>
              <a:endParaRPr lang="en-US" sz="1400" b="1"/>
            </a:p>
          </p:txBody>
        </p:sp>
        <p:sp>
          <p:nvSpPr>
            <p:cNvPr id="73772" name="Text Box 44"/>
            <p:cNvSpPr txBox="1">
              <a:spLocks noChangeArrowheads="1"/>
            </p:cNvSpPr>
            <p:nvPr/>
          </p:nvSpPr>
          <p:spPr bwMode="auto">
            <a:xfrm>
              <a:off x="816" y="335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de-DE" sz="1400" b="1"/>
                <a:t>28</a:t>
              </a:r>
              <a:endParaRPr lang="en-US" sz="1400" b="1"/>
            </a:p>
          </p:txBody>
        </p:sp>
        <p:sp>
          <p:nvSpPr>
            <p:cNvPr id="73773" name="Text Box 45"/>
            <p:cNvSpPr txBox="1">
              <a:spLocks noChangeArrowheads="1"/>
            </p:cNvSpPr>
            <p:nvPr/>
          </p:nvSpPr>
          <p:spPr bwMode="auto">
            <a:xfrm>
              <a:off x="628" y="258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sz="1600"/>
                <a:t>5</a:t>
              </a:r>
              <a:endParaRPr lang="en-US" sz="1600"/>
            </a:p>
          </p:txBody>
        </p:sp>
        <p:sp>
          <p:nvSpPr>
            <p:cNvPr id="73774" name="Text Box 46"/>
            <p:cNvSpPr txBox="1">
              <a:spLocks noChangeArrowheads="1"/>
            </p:cNvSpPr>
            <p:nvPr/>
          </p:nvSpPr>
          <p:spPr bwMode="auto">
            <a:xfrm>
              <a:off x="518" y="2893"/>
              <a:ext cx="11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sv-SE" sz="1600"/>
            </a:p>
          </p:txBody>
        </p:sp>
        <p:sp>
          <p:nvSpPr>
            <p:cNvPr id="73775" name="Text Box 47"/>
            <p:cNvSpPr txBox="1">
              <a:spLocks noChangeArrowheads="1"/>
            </p:cNvSpPr>
            <p:nvPr/>
          </p:nvSpPr>
          <p:spPr bwMode="auto">
            <a:xfrm>
              <a:off x="564" y="2882"/>
              <a:ext cx="238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sz="1600"/>
                <a:t>10</a:t>
              </a:r>
              <a:endParaRPr lang="en-US" sz="1600"/>
            </a:p>
          </p:txBody>
        </p:sp>
        <p:sp>
          <p:nvSpPr>
            <p:cNvPr id="73776" name="Text Box 48"/>
            <p:cNvSpPr txBox="1">
              <a:spLocks noChangeArrowheads="1"/>
            </p:cNvSpPr>
            <p:nvPr/>
          </p:nvSpPr>
          <p:spPr bwMode="auto">
            <a:xfrm>
              <a:off x="548" y="3219"/>
              <a:ext cx="25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sz="1600"/>
                <a:t>15</a:t>
              </a:r>
              <a:endParaRPr lang="en-US" sz="1600"/>
            </a:p>
          </p:txBody>
        </p:sp>
        <p:sp>
          <p:nvSpPr>
            <p:cNvPr id="73777" name="Text Box 49"/>
            <p:cNvSpPr txBox="1">
              <a:spLocks noChangeArrowheads="1"/>
            </p:cNvSpPr>
            <p:nvPr/>
          </p:nvSpPr>
          <p:spPr bwMode="auto">
            <a:xfrm>
              <a:off x="2218" y="1572"/>
              <a:ext cx="9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/>
                <a:t>husk: 1 ppm</a:t>
              </a:r>
              <a:endParaRPr lang="en-US"/>
            </a:p>
          </p:txBody>
        </p:sp>
        <p:sp>
          <p:nvSpPr>
            <p:cNvPr id="73778" name="Line 50"/>
            <p:cNvSpPr>
              <a:spLocks noChangeShapeType="1"/>
            </p:cNvSpPr>
            <p:nvPr/>
          </p:nvSpPr>
          <p:spPr bwMode="auto">
            <a:xfrm flipH="1" flipV="1">
              <a:off x="2029" y="1451"/>
              <a:ext cx="244" cy="22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79" name="Rectangle 51"/>
            <p:cNvSpPr>
              <a:spLocks noChangeArrowheads="1"/>
            </p:cNvSpPr>
            <p:nvPr/>
          </p:nvSpPr>
          <p:spPr bwMode="auto">
            <a:xfrm>
              <a:off x="603" y="2377"/>
              <a:ext cx="2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de-DE" sz="1600"/>
                <a:t>cm</a:t>
              </a:r>
            </a:p>
          </p:txBody>
        </p:sp>
        <p:sp>
          <p:nvSpPr>
            <p:cNvPr id="73780" name="Text Box 52"/>
            <p:cNvSpPr txBox="1">
              <a:spLocks noChangeArrowheads="1"/>
            </p:cNvSpPr>
            <p:nvPr/>
          </p:nvSpPr>
          <p:spPr bwMode="auto">
            <a:xfrm>
              <a:off x="529" y="986"/>
              <a:ext cx="4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de-DE" sz="3600" b="1"/>
                <a:t>As</a:t>
              </a:r>
            </a:p>
          </p:txBody>
        </p:sp>
        <p:sp>
          <p:nvSpPr>
            <p:cNvPr id="73781" name="Text Box 53"/>
            <p:cNvSpPr txBox="1">
              <a:spLocks noChangeArrowheads="1"/>
            </p:cNvSpPr>
            <p:nvPr/>
          </p:nvSpPr>
          <p:spPr bwMode="auto">
            <a:xfrm>
              <a:off x="1945" y="2645"/>
              <a:ext cx="1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de-DE" sz="1400" b="1">
                  <a:solidFill>
                    <a:srgbClr val="FF0000"/>
                  </a:solidFill>
                </a:rPr>
                <a:t>Fe: 13.600 ppm</a:t>
              </a:r>
            </a:p>
          </p:txBody>
        </p:sp>
        <p:sp>
          <p:nvSpPr>
            <p:cNvPr id="73782" name="Text Box 54"/>
            <p:cNvSpPr txBox="1">
              <a:spLocks noChangeArrowheads="1"/>
            </p:cNvSpPr>
            <p:nvPr/>
          </p:nvSpPr>
          <p:spPr bwMode="auto">
            <a:xfrm>
              <a:off x="898" y="2370"/>
              <a:ext cx="4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de-DE" sz="1400" b="1">
                  <a:solidFill>
                    <a:srgbClr val="000000"/>
                  </a:solidFill>
                </a:rPr>
                <a:t>ppm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73783" name="Text Box 55"/>
            <p:cNvSpPr txBox="1">
              <a:spLocks noChangeArrowheads="1"/>
            </p:cNvSpPr>
            <p:nvPr/>
          </p:nvSpPr>
          <p:spPr bwMode="auto">
            <a:xfrm>
              <a:off x="1943" y="2790"/>
              <a:ext cx="1119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de-DE" sz="1200" b="1">
                  <a:solidFill>
                    <a:srgbClr val="0033CC"/>
                  </a:solidFill>
                </a:rPr>
                <a:t>Cr:   11 ppm</a:t>
              </a:r>
            </a:p>
            <a:p>
              <a:pPr eaLnBrk="0" hangingPunct="0"/>
              <a:r>
                <a:rPr lang="de-DE" sz="1200" b="1">
                  <a:solidFill>
                    <a:srgbClr val="0033CC"/>
                  </a:solidFill>
                </a:rPr>
                <a:t>V:     23 ppm</a:t>
              </a:r>
            </a:p>
            <a:p>
              <a:pPr eaLnBrk="0" hangingPunct="0"/>
              <a:r>
                <a:rPr lang="de-DE" sz="1200" b="1">
                  <a:solidFill>
                    <a:srgbClr val="0033CC"/>
                  </a:solidFill>
                </a:rPr>
                <a:t>Cu:   20 ppm</a:t>
              </a:r>
            </a:p>
            <a:p>
              <a:pPr eaLnBrk="0" hangingPunct="0"/>
              <a:r>
                <a:rPr lang="de-DE" sz="1200" b="1">
                  <a:solidFill>
                    <a:srgbClr val="0033CC"/>
                  </a:solidFill>
                </a:rPr>
                <a:t>Zn:   25 ppm</a:t>
              </a:r>
            </a:p>
            <a:p>
              <a:pPr eaLnBrk="0" hangingPunct="0"/>
              <a:r>
                <a:rPr lang="de-DE" sz="1200" b="1">
                  <a:solidFill>
                    <a:srgbClr val="0033CC"/>
                  </a:solidFill>
                </a:rPr>
                <a:t>Pb:   5.6 ppm</a:t>
              </a:r>
            </a:p>
          </p:txBody>
        </p:sp>
        <p:sp>
          <p:nvSpPr>
            <p:cNvPr id="73784" name="Text Box 56"/>
            <p:cNvSpPr txBox="1">
              <a:spLocks noChangeArrowheads="1"/>
            </p:cNvSpPr>
            <p:nvPr/>
          </p:nvSpPr>
          <p:spPr bwMode="auto">
            <a:xfrm>
              <a:off x="2694" y="2939"/>
              <a:ext cx="71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de-DE" sz="1200" b="1"/>
                <a:t>Factor 2 to 10 </a:t>
              </a:r>
            </a:p>
            <a:p>
              <a:pPr eaLnBrk="0" hangingPunct="0"/>
              <a:r>
                <a:rPr lang="de-DE" sz="1200" b="1"/>
                <a:t>compared to wheat</a:t>
              </a:r>
            </a:p>
          </p:txBody>
        </p:sp>
        <p:sp>
          <p:nvSpPr>
            <p:cNvPr id="73785" name="AutoShape 57"/>
            <p:cNvSpPr>
              <a:spLocks/>
            </p:cNvSpPr>
            <p:nvPr/>
          </p:nvSpPr>
          <p:spPr bwMode="auto">
            <a:xfrm>
              <a:off x="2587" y="2839"/>
              <a:ext cx="124" cy="563"/>
            </a:xfrm>
            <a:prstGeom prst="rightBrace">
              <a:avLst>
                <a:gd name="adj1" fmla="val 37836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73786" name="Line 58"/>
            <p:cNvSpPr>
              <a:spLocks noChangeShapeType="1"/>
            </p:cNvSpPr>
            <p:nvPr/>
          </p:nvSpPr>
          <p:spPr bwMode="auto">
            <a:xfrm flipH="1">
              <a:off x="1736" y="2554"/>
              <a:ext cx="238" cy="48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87" name="Text Box 59"/>
            <p:cNvSpPr txBox="1">
              <a:spLocks noChangeArrowheads="1"/>
            </p:cNvSpPr>
            <p:nvPr/>
          </p:nvSpPr>
          <p:spPr bwMode="auto">
            <a:xfrm>
              <a:off x="517" y="2185"/>
              <a:ext cx="7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/>
              <a:r>
                <a:rPr lang="de-DE" sz="1400" b="1"/>
                <a:t>conc. in soil </a:t>
              </a:r>
            </a:p>
          </p:txBody>
        </p:sp>
      </p:grpSp>
      <p:sp>
        <p:nvSpPr>
          <p:cNvPr id="73788" name="Text Box 60"/>
          <p:cNvSpPr txBox="1">
            <a:spLocks noChangeArrowheads="1"/>
          </p:cNvSpPr>
          <p:nvPr/>
        </p:nvSpPr>
        <p:spPr bwMode="auto">
          <a:xfrm>
            <a:off x="2198688" y="839788"/>
            <a:ext cx="455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de-DE" sz="2400" b="1"/>
              <a:t>Arsenic concentrations in rice</a:t>
            </a:r>
          </a:p>
        </p:txBody>
      </p:sp>
    </p:spTree>
    <p:extLst>
      <p:ext uri="{BB962C8B-B14F-4D97-AF65-F5344CB8AC3E}">
        <p14:creationId xmlns:p14="http://schemas.microsoft.com/office/powerpoint/2010/main" val="278961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18"/>
          <p:cNvGrpSpPr>
            <a:grpSpLocks/>
          </p:cNvGrpSpPr>
          <p:nvPr/>
        </p:nvGrpSpPr>
        <p:grpSpPr bwMode="auto">
          <a:xfrm>
            <a:off x="228600" y="533400"/>
            <a:ext cx="8915400" cy="6324600"/>
            <a:chOff x="76200" y="228600"/>
            <a:chExt cx="8915400" cy="6324600"/>
          </a:xfrm>
        </p:grpSpPr>
        <p:sp>
          <p:nvSpPr>
            <p:cNvPr id="17" name="Freeform 16"/>
            <p:cNvSpPr/>
            <p:nvPr/>
          </p:nvSpPr>
          <p:spPr>
            <a:xfrm>
              <a:off x="4724400" y="4648200"/>
              <a:ext cx="76200" cy="533400"/>
            </a:xfrm>
            <a:custGeom>
              <a:avLst/>
              <a:gdLst>
                <a:gd name="connsiteX0" fmla="*/ 0 w 147637"/>
                <a:gd name="connsiteY0" fmla="*/ 0 h 209550"/>
                <a:gd name="connsiteX1" fmla="*/ 123825 w 147637"/>
                <a:gd name="connsiteY1" fmla="*/ 104775 h 209550"/>
                <a:gd name="connsiteX2" fmla="*/ 142875 w 147637"/>
                <a:gd name="connsiteY2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637" h="209550">
                  <a:moveTo>
                    <a:pt x="0" y="0"/>
                  </a:moveTo>
                  <a:cubicBezTo>
                    <a:pt x="50006" y="34925"/>
                    <a:pt x="100013" y="69850"/>
                    <a:pt x="123825" y="104775"/>
                  </a:cubicBezTo>
                  <a:cubicBezTo>
                    <a:pt x="147637" y="139700"/>
                    <a:pt x="145256" y="174625"/>
                    <a:pt x="142875" y="209550"/>
                  </a:cubicBezTo>
                </a:path>
              </a:pathLst>
            </a:custGeom>
            <a:ln w="76200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3305175" y="2133600"/>
              <a:ext cx="274638" cy="466725"/>
            </a:xfrm>
            <a:custGeom>
              <a:avLst/>
              <a:gdLst>
                <a:gd name="connsiteX0" fmla="*/ 0 w 147637"/>
                <a:gd name="connsiteY0" fmla="*/ 0 h 209550"/>
                <a:gd name="connsiteX1" fmla="*/ 123825 w 147637"/>
                <a:gd name="connsiteY1" fmla="*/ 104775 h 209550"/>
                <a:gd name="connsiteX2" fmla="*/ 142875 w 147637"/>
                <a:gd name="connsiteY2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637" h="209550">
                  <a:moveTo>
                    <a:pt x="0" y="0"/>
                  </a:moveTo>
                  <a:cubicBezTo>
                    <a:pt x="50006" y="34925"/>
                    <a:pt x="100013" y="69850"/>
                    <a:pt x="123825" y="104775"/>
                  </a:cubicBezTo>
                  <a:cubicBezTo>
                    <a:pt x="147637" y="139700"/>
                    <a:pt x="145256" y="174625"/>
                    <a:pt x="142875" y="209550"/>
                  </a:cubicBezTo>
                </a:path>
              </a:pathLst>
            </a:custGeom>
            <a:ln w="76200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4429125" y="3048000"/>
              <a:ext cx="200025" cy="390525"/>
            </a:xfrm>
            <a:custGeom>
              <a:avLst/>
              <a:gdLst>
                <a:gd name="connsiteX0" fmla="*/ 0 w 147637"/>
                <a:gd name="connsiteY0" fmla="*/ 0 h 209550"/>
                <a:gd name="connsiteX1" fmla="*/ 123825 w 147637"/>
                <a:gd name="connsiteY1" fmla="*/ 104775 h 209550"/>
                <a:gd name="connsiteX2" fmla="*/ 142875 w 147637"/>
                <a:gd name="connsiteY2" fmla="*/ 209550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637" h="209550">
                  <a:moveTo>
                    <a:pt x="0" y="0"/>
                  </a:moveTo>
                  <a:cubicBezTo>
                    <a:pt x="50006" y="34925"/>
                    <a:pt x="100013" y="69850"/>
                    <a:pt x="123825" y="104775"/>
                  </a:cubicBezTo>
                  <a:cubicBezTo>
                    <a:pt x="147637" y="139700"/>
                    <a:pt x="145256" y="174625"/>
                    <a:pt x="142875" y="209550"/>
                  </a:cubicBezTo>
                </a:path>
              </a:pathLst>
            </a:custGeom>
            <a:ln w="76200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aphicFrame>
          <p:nvGraphicFramePr>
            <p:cNvPr id="2" name="Diagram 1"/>
            <p:cNvGraphicFramePr/>
            <p:nvPr/>
          </p:nvGraphicFramePr>
          <p:xfrm>
            <a:off x="76200" y="228600"/>
            <a:ext cx="8915400" cy="63246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4" name="Oval 3"/>
            <p:cNvSpPr/>
            <p:nvPr/>
          </p:nvSpPr>
          <p:spPr>
            <a:xfrm>
              <a:off x="2619375" y="2600325"/>
              <a:ext cx="1828800" cy="914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Feed: 0.41-3.69 mg kg</a:t>
              </a:r>
              <a:r>
                <a:rPr lang="en-US" sz="1200" b="1" baseline="30000" dirty="0"/>
                <a:t>-1</a:t>
              </a:r>
              <a:endParaRPr lang="en-IN" sz="1200" b="1" baseline="30000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3619500" y="3438525"/>
              <a:ext cx="2209800" cy="1219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b="1" dirty="0"/>
                <a:t>Animal product  (mg kg</a:t>
              </a:r>
              <a:r>
                <a:rPr lang="en-US" sz="1200" b="1" baseline="30000" dirty="0"/>
                <a:t>-1</a:t>
              </a:r>
              <a:r>
                <a:rPr lang="en-US" sz="1200" b="1" dirty="0"/>
                <a:t> )</a:t>
              </a:r>
            </a:p>
            <a:p>
              <a:pPr algn="ctr">
                <a:defRPr/>
              </a:pPr>
              <a:r>
                <a:rPr lang="en-US" sz="1200" b="1" dirty="0"/>
                <a:t>Milk: 0.001-1.189</a:t>
              </a:r>
            </a:p>
            <a:p>
              <a:pPr algn="ctr">
                <a:defRPr/>
              </a:pPr>
              <a:r>
                <a:rPr lang="en-US" sz="1200" b="1" dirty="0"/>
                <a:t>Egg 0.007-0.287</a:t>
              </a:r>
            </a:p>
            <a:p>
              <a:pPr algn="ctr">
                <a:defRPr/>
              </a:pPr>
              <a:r>
                <a:rPr lang="en-US" sz="1200" b="1" dirty="0"/>
                <a:t>Meat 0.009-0.562 </a:t>
              </a:r>
              <a:endParaRPr lang="en-IN" sz="1200" b="1" dirty="0"/>
            </a:p>
          </p:txBody>
        </p:sp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553200" y="4114800"/>
              <a:ext cx="990600" cy="57868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  <a:effectLst>
              <a:softEdge rad="112500"/>
            </a:effectLst>
          </p:spPr>
        </p:pic>
        <p:cxnSp>
          <p:nvCxnSpPr>
            <p:cNvPr id="8" name="Straight Arrow Connector 7"/>
            <p:cNvCxnSpPr/>
            <p:nvPr/>
          </p:nvCxnSpPr>
          <p:spPr>
            <a:xfrm rot="5400000">
              <a:off x="4577556" y="1527969"/>
              <a:ext cx="447675" cy="1588"/>
            </a:xfrm>
            <a:prstGeom prst="straightConnector1">
              <a:avLst/>
            </a:prstGeom>
            <a:ln w="762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5219700" y="2590800"/>
              <a:ext cx="971550" cy="2971800"/>
            </a:xfrm>
            <a:custGeom>
              <a:avLst/>
              <a:gdLst>
                <a:gd name="connsiteX0" fmla="*/ 457200 w 1247775"/>
                <a:gd name="connsiteY0" fmla="*/ 0 h 2933700"/>
                <a:gd name="connsiteX1" fmla="*/ 1171575 w 1247775"/>
                <a:gd name="connsiteY1" fmla="*/ 1543050 h 2933700"/>
                <a:gd name="connsiteX2" fmla="*/ 0 w 1247775"/>
                <a:gd name="connsiteY2" fmla="*/ 2933700 h 293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47775" h="2933700">
                  <a:moveTo>
                    <a:pt x="457200" y="0"/>
                  </a:moveTo>
                  <a:cubicBezTo>
                    <a:pt x="852487" y="527050"/>
                    <a:pt x="1247775" y="1054100"/>
                    <a:pt x="1171575" y="1543050"/>
                  </a:cubicBezTo>
                  <a:cubicBezTo>
                    <a:pt x="1095375" y="2032000"/>
                    <a:pt x="547687" y="2482850"/>
                    <a:pt x="0" y="2933700"/>
                  </a:cubicBezTo>
                </a:path>
              </a:pathLst>
            </a:custGeom>
            <a:ln w="76200">
              <a:solidFill>
                <a:schemeClr val="bg1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" name="Oval 2"/>
            <p:cNvSpPr/>
            <p:nvPr/>
          </p:nvSpPr>
          <p:spPr>
            <a:xfrm>
              <a:off x="4114800" y="1828800"/>
              <a:ext cx="1600200" cy="10668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 sz="1400" dirty="0"/>
            </a:p>
            <a:p>
              <a:pPr algn="ctr">
                <a:defRPr/>
              </a:pPr>
              <a:r>
                <a:rPr lang="en-US" sz="1200" b="1" dirty="0"/>
                <a:t>Drinking water</a:t>
              </a:r>
            </a:p>
            <a:p>
              <a:pPr algn="ctr">
                <a:defRPr/>
              </a:pPr>
              <a:r>
                <a:rPr lang="en-US" sz="1200" b="1" dirty="0"/>
                <a:t>0.006-0.548, mg L</a:t>
              </a:r>
              <a:r>
                <a:rPr lang="en-US" sz="1200" b="1" baseline="30000" dirty="0"/>
                <a:t>-1</a:t>
              </a:r>
              <a:endParaRPr lang="en-IN" sz="1200" dirty="0"/>
            </a:p>
            <a:p>
              <a:pPr algn="ctr">
                <a:defRPr/>
              </a:pPr>
              <a:endParaRPr lang="en-IN" sz="1400" dirty="0"/>
            </a:p>
            <a:p>
              <a:pPr algn="ctr">
                <a:defRPr/>
              </a:pPr>
              <a:endParaRPr lang="en-US" sz="1400" b="1" dirty="0"/>
            </a:p>
          </p:txBody>
        </p:sp>
      </p:grpSp>
      <p:sp>
        <p:nvSpPr>
          <p:cNvPr id="2051" name="Rectangle 19"/>
          <p:cNvSpPr>
            <a:spLocks noChangeArrowheads="1"/>
          </p:cNvSpPr>
          <p:nvPr/>
        </p:nvSpPr>
        <p:spPr bwMode="auto">
          <a:xfrm>
            <a:off x="228600" y="228600"/>
            <a:ext cx="3962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C00000"/>
                </a:solidFill>
                <a:latin typeface="+mn-lt"/>
                <a:cs typeface="Arial" charset="0"/>
              </a:rPr>
              <a:t>Pathway of As intake through  food-chain</a:t>
            </a:r>
          </a:p>
        </p:txBody>
      </p:sp>
      <p:sp>
        <p:nvSpPr>
          <p:cNvPr id="7172" name="Oval 14"/>
          <p:cNvSpPr>
            <a:spLocks noChangeArrowheads="1"/>
          </p:cNvSpPr>
          <p:nvPr/>
        </p:nvSpPr>
        <p:spPr bwMode="auto">
          <a:xfrm>
            <a:off x="7010400" y="533400"/>
            <a:ext cx="1676400" cy="762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  <a:cs typeface="Arial" charset="0"/>
              </a:rPr>
              <a:t>Rain water</a:t>
            </a:r>
          </a:p>
        </p:txBody>
      </p:sp>
      <p:sp>
        <p:nvSpPr>
          <p:cNvPr id="7173" name="Line 15"/>
          <p:cNvSpPr>
            <a:spLocks noChangeShapeType="1"/>
          </p:cNvSpPr>
          <p:nvPr/>
        </p:nvSpPr>
        <p:spPr bwMode="auto">
          <a:xfrm flipH="1">
            <a:off x="7620000" y="1295400"/>
            <a:ext cx="228600" cy="457200"/>
          </a:xfrm>
          <a:prstGeom prst="line">
            <a:avLst/>
          </a:prstGeom>
          <a:noFill/>
          <a:ln w="76200">
            <a:solidFill>
              <a:schemeClr val="bg1">
                <a:lumMod val="50000"/>
              </a:schemeClr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150" name="TextBox 17"/>
          <p:cNvSpPr txBox="1">
            <a:spLocks noChangeArrowheads="1"/>
          </p:cNvSpPr>
          <p:nvPr/>
        </p:nvSpPr>
        <p:spPr bwMode="auto">
          <a:xfrm>
            <a:off x="304800" y="6172200"/>
            <a:ext cx="3886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33CC"/>
                </a:solidFill>
                <a:latin typeface="+mn-lt"/>
                <a:cs typeface="Arial" charset="0"/>
              </a:rPr>
              <a:t>Data source: Project  survey report</a:t>
            </a:r>
            <a:endParaRPr lang="en-IN" b="1" dirty="0">
              <a:solidFill>
                <a:srgbClr val="0033CC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68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Arsenic in Rice</a:t>
            </a:r>
          </a:p>
        </p:txBody>
      </p:sp>
      <p:pic>
        <p:nvPicPr>
          <p:cNvPr id="80899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2950" y="1719263"/>
            <a:ext cx="7658100" cy="4286250"/>
          </a:xfrm>
          <a:noFill/>
        </p:spPr>
      </p:pic>
      <p:sp>
        <p:nvSpPr>
          <p:cNvPr id="80900" name="TextBox 4"/>
          <p:cNvSpPr txBox="1">
            <a:spLocks noChangeArrowheads="1"/>
          </p:cNvSpPr>
          <p:nvPr/>
        </p:nvSpPr>
        <p:spPr bwMode="auto">
          <a:xfrm>
            <a:off x="6019800" y="6248400"/>
            <a:ext cx="403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i="1"/>
              <a:t>Halder et al., ES&amp;T 2012</a:t>
            </a:r>
          </a:p>
        </p:txBody>
      </p:sp>
    </p:spTree>
    <p:extLst>
      <p:ext uri="{BB962C8B-B14F-4D97-AF65-F5344CB8AC3E}">
        <p14:creationId xmlns:p14="http://schemas.microsoft.com/office/powerpoint/2010/main" val="2843935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2045037"/>
            <a:ext cx="64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OMICS </a:t>
            </a:r>
            <a:r>
              <a:rPr lang="en-US" dirty="0" smtClean="0"/>
              <a:t>International</a:t>
            </a:r>
          </a:p>
          <a:p>
            <a:pPr>
              <a:defRPr/>
            </a:pPr>
            <a:endParaRPr lang="en-US" dirty="0">
              <a:latin typeface="Calisto MT" panose="02040603050505030304" pitchFamily="18" charset="0"/>
            </a:endParaRPr>
          </a:p>
          <a:p>
            <a:pPr>
              <a:defRPr/>
            </a:pPr>
            <a:r>
              <a:rPr lang="en-US" dirty="0" smtClean="0">
                <a:latin typeface="Calisto MT" panose="02040603050505030304" pitchFamily="18" charset="0"/>
              </a:rPr>
              <a:t>OMICS </a:t>
            </a:r>
            <a:r>
              <a:rPr lang="en-US" dirty="0">
                <a:latin typeface="Calisto MT" panose="02040603050505030304" pitchFamily="18" charset="0"/>
              </a:rPr>
              <a:t>international Membership enables academic and research institutions, funders and corporations to actively encourage open access in scholarly communication and the dissemination of research published by their authors.</a:t>
            </a:r>
          </a:p>
          <a:p>
            <a:pPr>
              <a:defRPr/>
            </a:pPr>
            <a:r>
              <a:rPr lang="en-US" dirty="0">
                <a:latin typeface="Calisto MT" panose="02040603050505030304" pitchFamily="18" charset="0"/>
              </a:rPr>
              <a:t>For more details and benefits, click on the link below:</a:t>
            </a:r>
          </a:p>
          <a:p>
            <a:pPr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  <a:hlinkClick r:id="rId2"/>
              </a:rPr>
              <a:t>http://omicsonline.org/membership.php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</a:rPr>
              <a:t> </a:t>
            </a:r>
            <a:endParaRPr lang="en-US" dirty="0">
              <a:solidFill>
                <a:schemeClr val="accent4">
                  <a:lumMod val="10000"/>
                </a:schemeClr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454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202</Words>
  <Application>Microsoft Office PowerPoint</Application>
  <PresentationFormat>On-screen Show 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Arsenic in Rice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Kavya Tulasi Mustyala</cp:lastModifiedBy>
  <cp:revision>2</cp:revision>
  <dcterms:created xsi:type="dcterms:W3CDTF">2014-10-08T15:56:10Z</dcterms:created>
  <dcterms:modified xsi:type="dcterms:W3CDTF">2015-10-19T10:32:14Z</dcterms:modified>
</cp:coreProperties>
</file>