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65" r:id="rId3"/>
    <p:sldId id="266" r:id="rId4"/>
    <p:sldId id="267" r:id="rId5"/>
    <p:sldId id="268" r:id="rId6"/>
    <p:sldId id="269" r:id="rId7"/>
    <p:sldId id="271" r:id="rId8"/>
    <p:sldId id="264" r:id="rId9"/>
    <p:sldId id="257" r:id="rId10"/>
    <p:sldId id="258" r:id="rId11"/>
    <p:sldId id="259" r:id="rId12"/>
    <p:sldId id="27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2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0EA6AF4-7378-47A6-9C00-7EC39DC3CA28}" type="datetimeFigureOut">
              <a:rPr lang="en-US" smtClean="0"/>
              <a:t>2014-11-23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FA268C-E75A-4B00-B8C4-2A5795267E5A}" type="slidenum">
              <a:rPr lang="en-US" smtClean="0"/>
              <a:t>‹#›</a:t>
            </a:fld>
            <a:endParaRPr lang="en-US"/>
          </a:p>
        </p:txBody>
      </p:sp>
    </p:spTree>
    <p:extLst>
      <p:ext uri="{BB962C8B-B14F-4D97-AF65-F5344CB8AC3E}">
        <p14:creationId xmlns:p14="http://schemas.microsoft.com/office/powerpoint/2010/main" val="13967150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EA6AF4-7378-47A6-9C00-7EC39DC3CA28}" type="datetimeFigureOut">
              <a:rPr lang="en-US" smtClean="0"/>
              <a:t>2014-11-23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FA268C-E75A-4B00-B8C4-2A5795267E5A}" type="slidenum">
              <a:rPr lang="en-US" smtClean="0"/>
              <a:t>‹#›</a:t>
            </a:fld>
            <a:endParaRPr lang="en-US"/>
          </a:p>
        </p:txBody>
      </p:sp>
    </p:spTree>
    <p:extLst>
      <p:ext uri="{BB962C8B-B14F-4D97-AF65-F5344CB8AC3E}">
        <p14:creationId xmlns:p14="http://schemas.microsoft.com/office/powerpoint/2010/main" val="1721353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EA6AF4-7378-47A6-9C00-7EC39DC3CA28}" type="datetimeFigureOut">
              <a:rPr lang="en-US" smtClean="0"/>
              <a:t>2014-11-23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FA268C-E75A-4B00-B8C4-2A5795267E5A}" type="slidenum">
              <a:rPr lang="en-US" smtClean="0"/>
              <a:t>‹#›</a:t>
            </a:fld>
            <a:endParaRPr lang="en-US"/>
          </a:p>
        </p:txBody>
      </p:sp>
    </p:spTree>
    <p:extLst>
      <p:ext uri="{BB962C8B-B14F-4D97-AF65-F5344CB8AC3E}">
        <p14:creationId xmlns:p14="http://schemas.microsoft.com/office/powerpoint/2010/main" val="3057134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EA6AF4-7378-47A6-9C00-7EC39DC3CA28}" type="datetimeFigureOut">
              <a:rPr lang="en-US" smtClean="0"/>
              <a:t>2014-11-23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FA268C-E75A-4B00-B8C4-2A5795267E5A}" type="slidenum">
              <a:rPr lang="en-US" smtClean="0"/>
              <a:t>‹#›</a:t>
            </a:fld>
            <a:endParaRPr lang="en-US"/>
          </a:p>
        </p:txBody>
      </p:sp>
    </p:spTree>
    <p:extLst>
      <p:ext uri="{BB962C8B-B14F-4D97-AF65-F5344CB8AC3E}">
        <p14:creationId xmlns:p14="http://schemas.microsoft.com/office/powerpoint/2010/main" val="50192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EA6AF4-7378-47A6-9C00-7EC39DC3CA28}" type="datetimeFigureOut">
              <a:rPr lang="en-US" smtClean="0"/>
              <a:t>2014-11-23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FA268C-E75A-4B00-B8C4-2A5795267E5A}" type="slidenum">
              <a:rPr lang="en-US" smtClean="0"/>
              <a:t>‹#›</a:t>
            </a:fld>
            <a:endParaRPr lang="en-US"/>
          </a:p>
        </p:txBody>
      </p:sp>
    </p:spTree>
    <p:extLst>
      <p:ext uri="{BB962C8B-B14F-4D97-AF65-F5344CB8AC3E}">
        <p14:creationId xmlns:p14="http://schemas.microsoft.com/office/powerpoint/2010/main" val="1890485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0EA6AF4-7378-47A6-9C00-7EC39DC3CA28}" type="datetimeFigureOut">
              <a:rPr lang="en-US" smtClean="0"/>
              <a:t>2014-11-23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FA268C-E75A-4B00-B8C4-2A5795267E5A}" type="slidenum">
              <a:rPr lang="en-US" smtClean="0"/>
              <a:t>‹#›</a:t>
            </a:fld>
            <a:endParaRPr lang="en-US"/>
          </a:p>
        </p:txBody>
      </p:sp>
    </p:spTree>
    <p:extLst>
      <p:ext uri="{BB962C8B-B14F-4D97-AF65-F5344CB8AC3E}">
        <p14:creationId xmlns:p14="http://schemas.microsoft.com/office/powerpoint/2010/main" val="587728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0EA6AF4-7378-47A6-9C00-7EC39DC3CA28}" type="datetimeFigureOut">
              <a:rPr lang="en-US" smtClean="0"/>
              <a:t>2014-11-23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FA268C-E75A-4B00-B8C4-2A5795267E5A}" type="slidenum">
              <a:rPr lang="en-US" smtClean="0"/>
              <a:t>‹#›</a:t>
            </a:fld>
            <a:endParaRPr lang="en-US"/>
          </a:p>
        </p:txBody>
      </p:sp>
    </p:spTree>
    <p:extLst>
      <p:ext uri="{BB962C8B-B14F-4D97-AF65-F5344CB8AC3E}">
        <p14:creationId xmlns:p14="http://schemas.microsoft.com/office/powerpoint/2010/main" val="3285777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EA6AF4-7378-47A6-9C00-7EC39DC3CA28}" type="datetimeFigureOut">
              <a:rPr lang="en-US" smtClean="0"/>
              <a:t>2014-11-23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FA268C-E75A-4B00-B8C4-2A5795267E5A}" type="slidenum">
              <a:rPr lang="en-US" smtClean="0"/>
              <a:t>‹#›</a:t>
            </a:fld>
            <a:endParaRPr lang="en-US"/>
          </a:p>
        </p:txBody>
      </p:sp>
    </p:spTree>
    <p:extLst>
      <p:ext uri="{BB962C8B-B14F-4D97-AF65-F5344CB8AC3E}">
        <p14:creationId xmlns:p14="http://schemas.microsoft.com/office/powerpoint/2010/main" val="1337888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EA6AF4-7378-47A6-9C00-7EC39DC3CA28}" type="datetimeFigureOut">
              <a:rPr lang="en-US" smtClean="0"/>
              <a:t>2014-11-23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FA268C-E75A-4B00-B8C4-2A5795267E5A}" type="slidenum">
              <a:rPr lang="en-US" smtClean="0"/>
              <a:t>‹#›</a:t>
            </a:fld>
            <a:endParaRPr lang="en-US"/>
          </a:p>
        </p:txBody>
      </p:sp>
    </p:spTree>
    <p:extLst>
      <p:ext uri="{BB962C8B-B14F-4D97-AF65-F5344CB8AC3E}">
        <p14:creationId xmlns:p14="http://schemas.microsoft.com/office/powerpoint/2010/main" val="100837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EA6AF4-7378-47A6-9C00-7EC39DC3CA28}" type="datetimeFigureOut">
              <a:rPr lang="en-US" smtClean="0"/>
              <a:t>2014-11-23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FA268C-E75A-4B00-B8C4-2A5795267E5A}" type="slidenum">
              <a:rPr lang="en-US" smtClean="0"/>
              <a:t>‹#›</a:t>
            </a:fld>
            <a:endParaRPr lang="en-US"/>
          </a:p>
        </p:txBody>
      </p:sp>
    </p:spTree>
    <p:extLst>
      <p:ext uri="{BB962C8B-B14F-4D97-AF65-F5344CB8AC3E}">
        <p14:creationId xmlns:p14="http://schemas.microsoft.com/office/powerpoint/2010/main" val="1436169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EA6AF4-7378-47A6-9C00-7EC39DC3CA28}" type="datetimeFigureOut">
              <a:rPr lang="en-US" smtClean="0"/>
              <a:t>2014-11-23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FA268C-E75A-4B00-B8C4-2A5795267E5A}" type="slidenum">
              <a:rPr lang="en-US" smtClean="0"/>
              <a:t>‹#›</a:t>
            </a:fld>
            <a:endParaRPr lang="en-US"/>
          </a:p>
        </p:txBody>
      </p:sp>
    </p:spTree>
    <p:extLst>
      <p:ext uri="{BB962C8B-B14F-4D97-AF65-F5344CB8AC3E}">
        <p14:creationId xmlns:p14="http://schemas.microsoft.com/office/powerpoint/2010/main" val="3364341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EA6AF4-7378-47A6-9C00-7EC39DC3CA28}" type="datetimeFigureOut">
              <a:rPr lang="en-US" smtClean="0"/>
              <a:t>2014-11-23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FA268C-E75A-4B00-B8C4-2A5795267E5A}" type="slidenum">
              <a:rPr lang="en-US" smtClean="0"/>
              <a:t>‹#›</a:t>
            </a:fld>
            <a:endParaRPr lang="en-US"/>
          </a:p>
        </p:txBody>
      </p:sp>
    </p:spTree>
    <p:extLst>
      <p:ext uri="{BB962C8B-B14F-4D97-AF65-F5344CB8AC3E}">
        <p14:creationId xmlns:p14="http://schemas.microsoft.com/office/powerpoint/2010/main" val="22051295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1217613" y="285750"/>
            <a:ext cx="6556375" cy="116363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dirty="0" smtClean="0">
                <a:solidFill>
                  <a:srgbClr val="F79646"/>
                </a:solidFill>
                <a:latin typeface="Stencil" panose="040409050D0802020404" pitchFamily="82" charset="0"/>
              </a:rPr>
              <a:t>OMICS Group</a:t>
            </a:r>
            <a:endParaRPr lang="en-US" sz="5400" dirty="0">
              <a:solidFill>
                <a:srgbClr val="F79646"/>
              </a:solidFill>
              <a:latin typeface="Stencil" panose="040409050D0802020404" pitchFamily="82" charset="0"/>
            </a:endParaRPr>
          </a:p>
        </p:txBody>
      </p:sp>
      <p:sp>
        <p:nvSpPr>
          <p:cNvPr id="2052"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latin typeface="Arial" pitchFamily="34" charset="0"/>
              </a:rPr>
              <a:t>Contact us at: contact.omics@omicsonline.org</a:t>
            </a:r>
          </a:p>
        </p:txBody>
      </p:sp>
      <p:pic>
        <p:nvPicPr>
          <p:cNvPr id="2053" name="Picture 3" descr="C:\Users\rakesh-s\Desktop\indexF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0" y="849313"/>
            <a:ext cx="1981200" cy="199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Group International through its Open Access Initiative is committed to make genuine and reliable contributions to the scientific community. OMICS Group hosts over </a:t>
            </a:r>
            <a:r>
              <a:rPr lang="en-US" sz="2200" b="1" dirty="0">
                <a:solidFill>
                  <a:srgbClr val="0070C0"/>
                </a:solidFill>
                <a:latin typeface="Nyala" panose="02000504070300020003" pitchFamily="2" charset="0"/>
              </a:rPr>
              <a:t>400</a:t>
            </a:r>
            <a:r>
              <a:rPr lang="en-US" sz="2200" dirty="0">
                <a:solidFill>
                  <a:srgbClr val="0070C0"/>
                </a:solidFill>
                <a:latin typeface="Nyala" panose="02000504070300020003" pitchFamily="2" charset="0"/>
              </a:rPr>
              <a:t> leading-edge peer reviewed Open Access Journals and organizes over </a:t>
            </a:r>
            <a:r>
              <a:rPr lang="en-US" sz="2200" b="1" dirty="0">
                <a:solidFill>
                  <a:srgbClr val="0070C0"/>
                </a:solidFill>
                <a:latin typeface="Nyala" panose="02000504070300020003" pitchFamily="2" charset="0"/>
              </a:rPr>
              <a:t>300</a:t>
            </a:r>
            <a:r>
              <a:rPr lang="en-US" sz="2200" dirty="0">
                <a:solidFill>
                  <a:srgbClr val="0070C0"/>
                </a:solidFill>
                <a:latin typeface="Nyala" panose="02000504070300020003" pitchFamily="2" charset="0"/>
              </a:rPr>
              <a:t> International Conferences annually all over the world. OMICS Publishing Group journals have over </a:t>
            </a:r>
            <a:r>
              <a:rPr lang="en-US" sz="2200" b="1" dirty="0">
                <a:solidFill>
                  <a:srgbClr val="0070C0"/>
                </a:solidFill>
                <a:latin typeface="Nyala" panose="02000504070300020003" pitchFamily="2" charset="0"/>
              </a:rPr>
              <a:t>3 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a:solidFill>
                  <a:srgbClr val="0070C0"/>
                </a:solidFill>
                <a:latin typeface="Nyala" panose="02000504070300020003" pitchFamily="2" charset="0"/>
              </a:rPr>
              <a:t>30000</a:t>
            </a:r>
            <a:r>
              <a:rPr lang="en-US" sz="2200" dirty="0">
                <a:solidFill>
                  <a:srgbClr val="0070C0"/>
                </a:solidFill>
                <a:latin typeface="Nyala" panose="02000504070300020003" pitchFamily="2" charset="0"/>
              </a:rPr>
              <a:t> eminent personalities that ensure a rapid, quality and quick review process. OMICS Group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spTree>
    <p:extLst>
      <p:ext uri="{BB962C8B-B14F-4D97-AF65-F5344CB8AC3E}">
        <p14:creationId xmlns:p14="http://schemas.microsoft.com/office/powerpoint/2010/main" val="33474266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5800" y="304800"/>
            <a:ext cx="7873753" cy="6019800"/>
          </a:xfrm>
        </p:spPr>
      </p:pic>
    </p:spTree>
    <p:extLst>
      <p:ext uri="{BB962C8B-B14F-4D97-AF65-F5344CB8AC3E}">
        <p14:creationId xmlns:p14="http://schemas.microsoft.com/office/powerpoint/2010/main" val="31636596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1000" y="304800"/>
            <a:ext cx="8305799" cy="6172200"/>
          </a:xfrm>
        </p:spPr>
      </p:pic>
    </p:spTree>
    <p:extLst>
      <p:ext uri="{BB962C8B-B14F-4D97-AF65-F5344CB8AC3E}">
        <p14:creationId xmlns:p14="http://schemas.microsoft.com/office/powerpoint/2010/main" val="24553835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endParaRPr lang="en-US" smtClean="0"/>
          </a:p>
        </p:txBody>
      </p:sp>
      <p:sp>
        <p:nvSpPr>
          <p:cNvPr id="22531" name="Content Placeholder 2"/>
          <p:cNvSpPr>
            <a:spLocks noGrp="1"/>
          </p:cNvSpPr>
          <p:nvPr>
            <p:ph idx="1"/>
          </p:nvPr>
        </p:nvSpPr>
        <p:spPr>
          <a:xfrm>
            <a:off x="457200" y="1600200"/>
            <a:ext cx="8229600" cy="4525963"/>
          </a:xfrm>
        </p:spPr>
        <p:txBody>
          <a:bodyPr/>
          <a:lstStyle/>
          <a:p>
            <a:pPr eaLnBrk="1" hangingPunct="1"/>
            <a:endParaRPr lang="en-US" smtClean="0"/>
          </a:p>
        </p:txBody>
      </p:sp>
      <p:pic>
        <p:nvPicPr>
          <p:cNvPr id="2253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dirty="0">
                <a:solidFill>
                  <a:srgbClr val="4BACC6">
                    <a:lumMod val="10000"/>
                  </a:srgbClr>
                </a:solidFill>
                <a:latin typeface="Andalus" panose="02020603050405020304" pitchFamily="18" charset="-78"/>
                <a:ea typeface="Osaka" charset="-128"/>
                <a:cs typeface="Andalus" panose="02020603050405020304" pitchFamily="18" charset="-78"/>
              </a:rPr>
              <a:t>OMICS Group </a:t>
            </a:r>
            <a:r>
              <a:rPr lang="en-US" b="1" dirty="0">
                <a:solidFill>
                  <a:srgbClr val="4BACC6">
                    <a:lumMod val="10000"/>
                  </a:srgbClr>
                </a:solidFill>
                <a:latin typeface="Andalus" panose="02020603050405020304" pitchFamily="18" charset="-78"/>
                <a:ea typeface="Osaka" charset="-128"/>
                <a:cs typeface="Andalus" panose="02020603050405020304" pitchFamily="18" charset="-78"/>
              </a:rPr>
              <a:t>Open Access Membership</a:t>
            </a:r>
            <a:br>
              <a:rPr lang="en-US" b="1" dirty="0">
                <a:solidFill>
                  <a:srgbClr val="4BACC6">
                    <a:lumMod val="10000"/>
                  </a:srgbClr>
                </a:solidFill>
                <a:latin typeface="Andalus" panose="02020603050405020304" pitchFamily="18" charset="-78"/>
                <a:ea typeface="Osaka" charset="-128"/>
                <a:cs typeface="Andalus" panose="02020603050405020304" pitchFamily="18" charset="-78"/>
              </a:rPr>
            </a:br>
            <a:endParaRPr lang="en-US" dirty="0">
              <a:solidFill>
                <a:srgbClr val="4BACC6">
                  <a:lumMod val="10000"/>
                </a:srgbClr>
              </a:solidFill>
              <a:latin typeface="Andalus" panose="02020603050405020304" pitchFamily="18" charset="-78"/>
              <a:ea typeface="Osaka" charset="-128"/>
              <a:cs typeface="Andalus" panose="02020603050405020304" pitchFamily="18" charset="-78"/>
            </a:endParaRPr>
          </a:p>
        </p:txBody>
      </p:sp>
      <p:sp>
        <p:nvSpPr>
          <p:cNvPr id="7" name="Teardrop 6"/>
          <p:cNvSpPr/>
          <p:nvPr/>
        </p:nvSpPr>
        <p:spPr>
          <a:xfrm>
            <a:off x="609600" y="860425"/>
            <a:ext cx="7696200" cy="3330575"/>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sz="2000" dirty="0">
                <a:solidFill>
                  <a:prstClr val="black"/>
                </a:solidFill>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sz="2000" dirty="0">
                <a:solidFill>
                  <a:prstClr val="black"/>
                </a:solidFill>
                <a:latin typeface="Calisto MT" panose="02040603050505030304" pitchFamily="18" charset="0"/>
              </a:rPr>
              <a:t>For more details and benefits, click on the link below:</a:t>
            </a:r>
          </a:p>
          <a:p>
            <a:pPr>
              <a:defRPr/>
            </a:pPr>
            <a:r>
              <a:rPr lang="en-US" sz="2000" dirty="0">
                <a:solidFill>
                  <a:srgbClr val="8064A2">
                    <a:lumMod val="10000"/>
                  </a:srgbClr>
                </a:solidFill>
                <a:latin typeface="Calisto MT" panose="02040603050505030304" pitchFamily="18" charset="0"/>
                <a:hlinkClick r:id="rId4"/>
              </a:rPr>
              <a:t>http://omicsonline.org/membership.ph</a:t>
            </a:r>
            <a:r>
              <a:rPr lang="en-US" dirty="0">
                <a:solidFill>
                  <a:srgbClr val="8064A2">
                    <a:lumMod val="10000"/>
                  </a:srgbClr>
                </a:solidFill>
                <a:latin typeface="Calisto MT" panose="02040603050505030304" pitchFamily="18" charset="0"/>
                <a:hlinkClick r:id="rId4"/>
              </a:rPr>
              <a:t>p</a:t>
            </a:r>
            <a:r>
              <a:rPr lang="en-US" dirty="0">
                <a:solidFill>
                  <a:srgbClr val="8064A2">
                    <a:lumMod val="10000"/>
                  </a:srgbClr>
                </a:solidFill>
                <a:latin typeface="Calisto MT" panose="02040603050505030304" pitchFamily="18" charset="0"/>
              </a:rPr>
              <a:t> </a:t>
            </a:r>
          </a:p>
        </p:txBody>
      </p:sp>
    </p:spTree>
    <p:extLst>
      <p:ext uri="{BB962C8B-B14F-4D97-AF65-F5344CB8AC3E}">
        <p14:creationId xmlns:p14="http://schemas.microsoft.com/office/powerpoint/2010/main" val="1681607184"/>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rgbClr val="EEECE1">
                    <a:lumMod val="10000"/>
                  </a:srgbClr>
                </a:solidFill>
                <a:latin typeface="Centaur" panose="02030504050205020304" pitchFamily="18" charset="0"/>
              </a:rPr>
              <a:t>OMICS Group welcomes submissions that are original and technically so as to serve both the developing world and developed countries in the best possible way.</a:t>
            </a:r>
          </a:p>
          <a:p>
            <a:pPr algn="ctr">
              <a:defRPr/>
            </a:pPr>
            <a:r>
              <a:rPr lang="en-US" sz="2000" dirty="0">
                <a:solidFill>
                  <a:srgbClr val="EEECE1">
                    <a:lumMod val="10000"/>
                  </a:srgbClr>
                </a:solidFill>
                <a:latin typeface="Centaur" panose="02030504050205020304" pitchFamily="18" charset="0"/>
              </a:rPr>
              <a:t>OMICS Journals  are poised in excellence by publishing high quality research. </a:t>
            </a:r>
            <a:r>
              <a:rPr lang="en-IN" sz="2000" dirty="0">
                <a:solidFill>
                  <a:srgbClr val="EEECE1">
                    <a:lumMod val="10000"/>
                  </a:srgbClr>
                </a:solidFill>
                <a:latin typeface="Centaur" panose="02030504050205020304" pitchFamily="18" charset="0"/>
              </a:rPr>
              <a:t>OMICS Group follows an Editorial Manager® System peer review process and boasts of a strong and active editorial board.</a:t>
            </a:r>
            <a:endParaRPr lang="en-US" sz="2000" dirty="0">
              <a:solidFill>
                <a:srgbClr val="EEECE1">
                  <a:lumMod val="10000"/>
                </a:srgbClr>
              </a:solidFill>
              <a:latin typeface="Centaur" panose="02030504050205020304" pitchFamily="18" charset="0"/>
            </a:endParaRPr>
          </a:p>
          <a:p>
            <a:pPr algn="ctr">
              <a:defRPr/>
            </a:pPr>
            <a:r>
              <a:rPr lang="en-US" sz="2000" dirty="0">
                <a:solidFill>
                  <a:srgbClr val="EEECE1">
                    <a:lumMod val="10000"/>
                  </a:srgb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rgbClr val="EEECE1">
                    <a:lumMod val="10000"/>
                  </a:srgb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rgbClr val="EEECE1">
                  <a:lumMod val="10000"/>
                </a:srgbClr>
              </a:solidFill>
              <a:latin typeface="Centaur" panose="02030504050205020304" pitchFamily="18" charset="0"/>
            </a:endParaRPr>
          </a:p>
          <a:p>
            <a:pPr>
              <a:defRPr/>
            </a:pPr>
            <a:endParaRPr lang="en-US" sz="2000" dirty="0">
              <a:solidFill>
                <a:prstClr val="black"/>
              </a:solidFill>
            </a:endParaRPr>
          </a:p>
        </p:txBody>
      </p:sp>
      <p:sp>
        <p:nvSpPr>
          <p:cNvPr id="6" name="Rectangle 5"/>
          <p:cNvSpPr/>
          <p:nvPr/>
        </p:nvSpPr>
        <p:spPr>
          <a:xfrm>
            <a:off x="319088" y="5910263"/>
            <a:ext cx="7605712" cy="830262"/>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rgbClr val="4BACC6">
                    <a:lumMod val="10000"/>
                  </a:srgbClr>
                </a:solidFill>
                <a:latin typeface="Microsoft YaHei" panose="020B0503020204020204" pitchFamily="34" charset="-122"/>
                <a:ea typeface="Microsoft YaHei" panose="020B0503020204020204" pitchFamily="34" charset="-122"/>
                <a:hlinkClick r:id="rId3"/>
              </a:rPr>
              <a:t>http://</a:t>
            </a:r>
            <a:r>
              <a:rPr lang="en-US" b="1">
                <a:solidFill>
                  <a:srgbClr val="4BACC6">
                    <a:lumMod val="10000"/>
                  </a:srgbClr>
                </a:solidFill>
                <a:latin typeface="Microsoft YaHei" panose="020B0503020204020204" pitchFamily="34" charset="-122"/>
                <a:ea typeface="Microsoft YaHei" panose="020B0503020204020204" pitchFamily="34" charset="-122"/>
                <a:hlinkClick r:id="rId3"/>
              </a:rPr>
              <a:t>omicsonline.org/Submitmanuscript.php</a:t>
            </a:r>
            <a:r>
              <a:rPr lang="en-US" b="1">
                <a:solidFill>
                  <a:srgbClr val="4BACC6">
                    <a:lumMod val="10000"/>
                  </a:srgbClr>
                </a:solidFill>
                <a:latin typeface="Microsoft YaHei" panose="020B0503020204020204" pitchFamily="34" charset="-122"/>
                <a:ea typeface="Microsoft YaHei" panose="020B0503020204020204" pitchFamily="34" charset="-122"/>
              </a:rPr>
              <a:t> </a:t>
            </a:r>
            <a:endParaRPr lang="en-US" b="1" dirty="0">
              <a:solidFill>
                <a:srgbClr val="4BACC6">
                  <a:lumMod val="10000"/>
                </a:srgbClr>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rgbClr val="8064A2">
                    <a:lumMod val="10000"/>
                  </a:srgbClr>
                </a:solidFill>
                <a:latin typeface="Baskerville Old Face" panose="02020602080505020303" pitchFamily="18" charset="0"/>
              </a:rPr>
              <a:t>OMICS Journals are welcoming Submissions</a:t>
            </a:r>
            <a:r>
              <a:rPr lang="en-US" sz="3200" b="1" dirty="0" smtClean="0">
                <a:solidFill>
                  <a:srgbClr val="8064A2">
                    <a:lumMod val="10000"/>
                  </a:srgbClr>
                </a:solidFill>
              </a:rPr>
              <a:t/>
            </a:r>
            <a:br>
              <a:rPr lang="en-US" sz="3200" b="1" dirty="0" smtClean="0">
                <a:solidFill>
                  <a:srgbClr val="8064A2">
                    <a:lumMod val="10000"/>
                  </a:srgbClr>
                </a:solidFill>
              </a:rPr>
            </a:br>
            <a:endParaRPr lang="en-US" sz="3200" dirty="0">
              <a:solidFill>
                <a:srgbClr val="8064A2">
                  <a:lumMod val="10000"/>
                </a:srgbClr>
              </a:solidFill>
            </a:endParaRPr>
          </a:p>
        </p:txBody>
      </p:sp>
    </p:spTree>
    <p:extLst>
      <p:ext uri="{BB962C8B-B14F-4D97-AF65-F5344CB8AC3E}">
        <p14:creationId xmlns:p14="http://schemas.microsoft.com/office/powerpoint/2010/main" val="603520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rakesh-s\Desktop\indexF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3200" y="228600"/>
            <a:ext cx="1981200" cy="2120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228600" y="2514600"/>
            <a:ext cx="8001000" cy="461665"/>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dirty="0">
                <a:latin typeface="Times New Roman" pitchFamily="18" charset="0"/>
                <a:cs typeface="Times New Roman" pitchFamily="18" charset="0"/>
              </a:rPr>
              <a:t>Journal of Malaria Chemotherapy, Control &amp; Elimination</a:t>
            </a:r>
          </a:p>
        </p:txBody>
      </p:sp>
      <p:sp>
        <p:nvSpPr>
          <p:cNvPr id="7" name="Title 1"/>
          <p:cNvSpPr>
            <a:spLocks noGrp="1"/>
          </p:cNvSpPr>
          <p:nvPr/>
        </p:nvSpPr>
        <p:spPr>
          <a:xfrm>
            <a:off x="609600" y="3048000"/>
            <a:ext cx="7924800" cy="762001"/>
          </a:xfrm>
          <a:prstGeom prst="rect">
            <a:avLst/>
          </a:prstGeom>
        </p:spPr>
        <p:txBody>
          <a:bodyPr vert="horz" lIns="45720" rIns="45720" bIns="45720" anchor="b">
            <a:normAutofit fontScale="90000" lnSpcReduction="20000"/>
          </a:bodyPr>
          <a:lstStyle>
            <a:lvl1pPr algn="r" rtl="0" eaLnBrk="1" latinLnBrk="0" hangingPunct="1">
              <a:spcBef>
                <a:spcPct val="0"/>
              </a:spcBef>
              <a:buNone/>
              <a:defRPr kumimoji="0" sz="45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a:lstStyle>
          <a:p>
            <a:pPr algn="ctr"/>
            <a:r>
              <a:rPr lang="en-US" sz="3100" i="1" dirty="0">
                <a:latin typeface="Times New Roman" pitchFamily="18" charset="0"/>
                <a:cs typeface="Times New Roman" pitchFamily="18" charset="0"/>
              </a:rPr>
              <a:t>Dr. </a:t>
            </a:r>
            <a:r>
              <a:rPr lang="en-US" sz="3100" i="1" dirty="0" err="1">
                <a:latin typeface="Times New Roman" pitchFamily="18" charset="0"/>
                <a:cs typeface="Times New Roman" pitchFamily="18" charset="0"/>
              </a:rPr>
              <a:t>Delenasaw</a:t>
            </a:r>
            <a:r>
              <a:rPr lang="en-US" sz="3100" i="1" dirty="0">
                <a:latin typeface="Times New Roman" pitchFamily="18" charset="0"/>
                <a:cs typeface="Times New Roman" pitchFamily="18" charset="0"/>
              </a:rPr>
              <a:t> </a:t>
            </a:r>
            <a:r>
              <a:rPr lang="en-US" sz="3100" i="1" dirty="0" err="1">
                <a:latin typeface="Times New Roman" pitchFamily="18" charset="0"/>
                <a:cs typeface="Times New Roman" pitchFamily="18" charset="0"/>
              </a:rPr>
              <a:t>Yewhalaw</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700" i="1" dirty="0" smtClean="0">
                <a:latin typeface="Times New Roman" pitchFamily="18" charset="0"/>
                <a:cs typeface="Times New Roman" pitchFamily="18" charset="0"/>
              </a:rPr>
              <a:t>Editor-in-Chief</a:t>
            </a:r>
            <a:endParaRPr lang="en-US" sz="2700" i="1" dirty="0">
              <a:latin typeface="Times New Roman" pitchFamily="18" charset="0"/>
              <a:cs typeface="Times New Roman" pitchFamily="18" charset="0"/>
            </a:endParaRPr>
          </a:p>
        </p:txBody>
      </p:sp>
      <p:sp>
        <p:nvSpPr>
          <p:cNvPr id="8" name="Subtitle 2"/>
          <p:cNvSpPr>
            <a:spLocks noGrp="1"/>
          </p:cNvSpPr>
          <p:nvPr/>
        </p:nvSpPr>
        <p:spPr>
          <a:xfrm>
            <a:off x="76200" y="4191000"/>
            <a:ext cx="8305800" cy="1905000"/>
          </a:xfrm>
          <a:prstGeom prst="rect">
            <a:avLst/>
          </a:prstGeom>
        </p:spPr>
        <p:txBody>
          <a:bodyPr vert="horz" lIns="182880" tIns="0">
            <a:normAutofit/>
          </a:bodyPr>
          <a:lstStyle>
            <a:lvl1pPr marL="36576" indent="0" algn="r" rtl="0" eaLnBrk="1" latinLnBrk="0" hangingPunct="1">
              <a:spcBef>
                <a:spcPts val="0"/>
              </a:spcBef>
              <a:buClr>
                <a:schemeClr val="accent1"/>
              </a:buClr>
              <a:buSzPct val="80000"/>
              <a:buFont typeface="Wingdings 2"/>
              <a:buNone/>
              <a:defRPr kumimoji="0" sz="2000" kern="1200">
                <a:solidFill>
                  <a:schemeClr val="bg2">
                    <a:shade val="25000"/>
                  </a:schemeClr>
                </a:solidFill>
                <a:effectLst/>
                <a:latin typeface="+mn-lt"/>
                <a:ea typeface="+mn-ea"/>
                <a:cs typeface="+mn-cs"/>
              </a:defRPr>
            </a:lvl1pPr>
            <a:lvl2pPr marL="457200" indent="0" algn="ctr" rtl="0" eaLnBrk="1" latinLnBrk="0" hangingPunct="1">
              <a:spcBef>
                <a:spcPts val="250"/>
              </a:spcBef>
              <a:buClr>
                <a:schemeClr val="accent1"/>
              </a:buClr>
              <a:buSzPct val="100000"/>
              <a:buFont typeface="Verdana"/>
              <a:buNone/>
              <a:defRPr kumimoji="0" sz="2400" kern="1200">
                <a:solidFill>
                  <a:schemeClr val="tx1"/>
                </a:solidFill>
                <a:latin typeface="+mn-lt"/>
                <a:ea typeface="+mn-ea"/>
                <a:cs typeface="+mn-cs"/>
              </a:defRPr>
            </a:lvl2pPr>
            <a:lvl3pPr marL="914400" indent="0" algn="ctr" rtl="0" eaLnBrk="1" latinLnBrk="0" hangingPunct="1">
              <a:spcBef>
                <a:spcPts val="250"/>
              </a:spcBef>
              <a:buClr>
                <a:schemeClr val="accent2">
                  <a:tint val="85000"/>
                  <a:satMod val="285000"/>
                </a:schemeClr>
              </a:buClr>
              <a:buSzPct val="100000"/>
              <a:buFont typeface="Wingdings 2"/>
              <a:buNone/>
              <a:defRPr kumimoji="0" sz="2200" kern="1200">
                <a:solidFill>
                  <a:schemeClr val="tx1"/>
                </a:solidFill>
                <a:latin typeface="+mn-lt"/>
                <a:ea typeface="+mn-ea"/>
                <a:cs typeface="+mn-cs"/>
              </a:defRPr>
            </a:lvl3pPr>
            <a:lvl4pPr marL="1371600" indent="0" algn="ctr" rtl="0" eaLnBrk="1" latinLnBrk="0" hangingPunct="1">
              <a:spcBef>
                <a:spcPts val="230"/>
              </a:spcBef>
              <a:buClr>
                <a:schemeClr val="accent2">
                  <a:tint val="85000"/>
                  <a:satMod val="285000"/>
                </a:schemeClr>
              </a:buClr>
              <a:buSzPct val="112000"/>
              <a:buFont typeface="Verdana"/>
              <a:buNone/>
              <a:defRPr kumimoji="0" sz="1900" kern="1200">
                <a:solidFill>
                  <a:schemeClr val="tx1"/>
                </a:solidFill>
                <a:latin typeface="+mn-lt"/>
                <a:ea typeface="+mn-ea"/>
                <a:cs typeface="+mn-cs"/>
              </a:defRPr>
            </a:lvl4pPr>
            <a:lvl5pPr marL="1828800" indent="0" algn="ctr" rtl="0" eaLnBrk="1" latinLnBrk="0" hangingPunct="1">
              <a:spcBef>
                <a:spcPts val="250"/>
              </a:spcBef>
              <a:buClr>
                <a:schemeClr val="accent3">
                  <a:tint val="85000"/>
                  <a:satMod val="275000"/>
                </a:schemeClr>
              </a:buClr>
              <a:buSzPct val="100000"/>
              <a:buFont typeface="Wingdings 2"/>
              <a:buNone/>
              <a:defRPr kumimoji="0" sz="1800" kern="1200">
                <a:solidFill>
                  <a:schemeClr val="tx1"/>
                </a:solidFill>
                <a:latin typeface="+mn-lt"/>
                <a:ea typeface="+mn-ea"/>
                <a:cs typeface="+mn-cs"/>
              </a:defRPr>
            </a:lvl5pPr>
            <a:lvl6pPr marL="2286000" indent="0" algn="ctr" rtl="0" eaLnBrk="1" latinLnBrk="0" hangingPunct="1">
              <a:spcBef>
                <a:spcPts val="250"/>
              </a:spcBef>
              <a:buClr>
                <a:schemeClr val="accent3">
                  <a:tint val="85000"/>
                  <a:satMod val="275000"/>
                </a:schemeClr>
              </a:buClr>
              <a:buSzPct val="100000"/>
              <a:buFont typeface="Verdana"/>
              <a:buNone/>
              <a:defRPr kumimoji="0" sz="1700" kern="1200" baseline="0">
                <a:solidFill>
                  <a:schemeClr val="tx1"/>
                </a:solidFill>
                <a:latin typeface="+mn-lt"/>
                <a:ea typeface="+mn-ea"/>
                <a:cs typeface="+mn-cs"/>
              </a:defRPr>
            </a:lvl6pPr>
            <a:lvl7pPr marL="2743200" indent="0" algn="ctr" rtl="0" eaLnBrk="1" latinLnBrk="0" hangingPunct="1">
              <a:spcBef>
                <a:spcPts val="255"/>
              </a:spcBef>
              <a:buClr>
                <a:schemeClr val="accent3">
                  <a:tint val="85000"/>
                  <a:satMod val="275000"/>
                </a:schemeClr>
              </a:buClr>
              <a:buSzPct val="100000"/>
              <a:buFont typeface="Wingdings 2"/>
              <a:buNone/>
              <a:defRPr kumimoji="0" sz="1500" kern="1200">
                <a:solidFill>
                  <a:schemeClr val="tx1"/>
                </a:solidFill>
                <a:latin typeface="+mn-lt"/>
                <a:ea typeface="+mn-ea"/>
                <a:cs typeface="+mn-cs"/>
              </a:defRPr>
            </a:lvl7pPr>
            <a:lvl8pPr marL="3200400" indent="0" algn="ctr" rtl="0" eaLnBrk="1" latinLnBrk="0" hangingPunct="1">
              <a:spcBef>
                <a:spcPts val="257"/>
              </a:spcBef>
              <a:buClr>
                <a:schemeClr val="accent3">
                  <a:tint val="85000"/>
                  <a:satMod val="275000"/>
                </a:schemeClr>
              </a:buClr>
              <a:buSzPct val="100000"/>
              <a:buFont typeface="Verdana"/>
              <a:buNone/>
              <a:defRPr kumimoji="0" sz="1500" kern="1200" baseline="0">
                <a:solidFill>
                  <a:schemeClr val="tx1"/>
                </a:solidFill>
                <a:latin typeface="+mn-lt"/>
                <a:ea typeface="+mn-ea"/>
                <a:cs typeface="+mn-cs"/>
              </a:defRPr>
            </a:lvl8pPr>
            <a:lvl9pPr marL="3657600" indent="0" algn="ctr" rtl="0" eaLnBrk="1" latinLnBrk="0" hangingPunct="1">
              <a:spcBef>
                <a:spcPts val="255"/>
              </a:spcBef>
              <a:buClr>
                <a:schemeClr val="accent3">
                  <a:tint val="85000"/>
                  <a:satMod val="275000"/>
                </a:schemeClr>
              </a:buClr>
              <a:buSzPct val="100000"/>
              <a:buFont typeface="Wingdings 2"/>
              <a:buNone/>
              <a:defRPr kumimoji="0" sz="1500" kern="1200">
                <a:solidFill>
                  <a:schemeClr val="tx1"/>
                </a:solidFill>
                <a:latin typeface="+mn-lt"/>
                <a:ea typeface="+mn-ea"/>
                <a:cs typeface="+mn-cs"/>
              </a:defRPr>
            </a:lvl9pPr>
            <a:extLst/>
          </a:lstStyle>
          <a:p>
            <a:pPr algn="l">
              <a:lnSpc>
                <a:spcPct val="90000"/>
              </a:lnSpc>
              <a:defRPr/>
            </a:pPr>
            <a:r>
              <a:rPr lang="en-US" sz="2400" b="1" i="1" dirty="0" smtClean="0">
                <a:solidFill>
                  <a:schemeClr val="tx1"/>
                </a:solidFill>
                <a:latin typeface="Times New Roman" pitchFamily="18" charset="0"/>
                <a:cs typeface="Times New Roman" pitchFamily="18" charset="0"/>
              </a:rPr>
              <a:t>Associate </a:t>
            </a:r>
            <a:r>
              <a:rPr lang="en-US" sz="2400" b="1" i="1" smtClean="0">
                <a:solidFill>
                  <a:schemeClr val="tx1"/>
                </a:solidFill>
                <a:latin typeface="Times New Roman" pitchFamily="18" charset="0"/>
                <a:cs typeface="Times New Roman" pitchFamily="18" charset="0"/>
              </a:rPr>
              <a:t>Professor </a:t>
            </a:r>
            <a:endParaRPr lang="en-US" sz="2400" b="1" i="1" dirty="0">
              <a:solidFill>
                <a:schemeClr val="tx1"/>
              </a:solidFill>
              <a:latin typeface="Times New Roman" pitchFamily="18" charset="0"/>
              <a:cs typeface="Times New Roman" pitchFamily="18" charset="0"/>
            </a:endParaRPr>
          </a:p>
          <a:p>
            <a:pPr algn="l">
              <a:lnSpc>
                <a:spcPct val="90000"/>
              </a:lnSpc>
              <a:defRPr/>
            </a:pPr>
            <a:r>
              <a:rPr lang="en-US" sz="2400" b="1" i="1" dirty="0" smtClean="0">
                <a:solidFill>
                  <a:schemeClr val="tx1"/>
                </a:solidFill>
                <a:latin typeface="Times New Roman" pitchFamily="18" charset="0"/>
                <a:cs typeface="Times New Roman" pitchFamily="18" charset="0"/>
              </a:rPr>
              <a:t>Ph.D., </a:t>
            </a:r>
            <a:r>
              <a:rPr lang="en-IN" sz="2400" b="1" i="1" dirty="0" err="1">
                <a:solidFill>
                  <a:schemeClr val="tx1"/>
                </a:solidFill>
                <a:latin typeface="Times New Roman" pitchFamily="18" charset="0"/>
                <a:cs typeface="Times New Roman" pitchFamily="18" charset="0"/>
              </a:rPr>
              <a:t>Jimma</a:t>
            </a:r>
            <a:r>
              <a:rPr lang="en-IN" sz="2400" b="1" i="1" dirty="0">
                <a:solidFill>
                  <a:schemeClr val="tx1"/>
                </a:solidFill>
                <a:latin typeface="Times New Roman" pitchFamily="18" charset="0"/>
                <a:cs typeface="Times New Roman" pitchFamily="18" charset="0"/>
              </a:rPr>
              <a:t> University</a:t>
            </a:r>
            <a:endParaRPr lang="en-IN" sz="2400" b="1" i="1" dirty="0" smtClean="0">
              <a:solidFill>
                <a:schemeClr val="tx1"/>
              </a:solidFill>
              <a:latin typeface="Times New Roman" pitchFamily="18" charset="0"/>
              <a:cs typeface="Times New Roman" pitchFamily="18" charset="0"/>
            </a:endParaRPr>
          </a:p>
          <a:p>
            <a:pPr algn="l">
              <a:lnSpc>
                <a:spcPct val="90000"/>
              </a:lnSpc>
              <a:defRPr/>
            </a:pPr>
            <a:r>
              <a:rPr lang="en-US" sz="2400" b="1" i="1" dirty="0">
                <a:solidFill>
                  <a:schemeClr val="tx1"/>
                </a:solidFill>
                <a:latin typeface="Times New Roman" pitchFamily="18" charset="0"/>
                <a:cs typeface="Times New Roman" pitchFamily="18" charset="0"/>
              </a:rPr>
              <a:t>Ethiopia</a:t>
            </a:r>
            <a:endParaRPr lang="en-US" sz="2400" b="1" i="1" dirty="0" smtClean="0">
              <a:solidFill>
                <a:schemeClr val="tx1"/>
              </a:solidFill>
              <a:latin typeface="Times New Roman" pitchFamily="18" charset="0"/>
              <a:cs typeface="Times New Roman" pitchFamily="18" charset="0"/>
            </a:endParaRPr>
          </a:p>
          <a:p>
            <a:pPr>
              <a:lnSpc>
                <a:spcPct val="90000"/>
              </a:lnSpc>
              <a:defRPr/>
            </a:pPr>
            <a:r>
              <a:rPr lang="en-US" b="1" dirty="0" smtClean="0">
                <a:solidFill>
                  <a:srgbClr val="FFFF00"/>
                </a:solidFill>
              </a:rPr>
              <a:t>		.</a:t>
            </a:r>
            <a:endParaRPr lang="en-US" dirty="0"/>
          </a:p>
        </p:txBody>
      </p:sp>
      <p:sp>
        <p:nvSpPr>
          <p:cNvPr id="10" name="Rectangle 9"/>
          <p:cNvSpPr/>
          <p:nvPr/>
        </p:nvSpPr>
        <p:spPr>
          <a:xfrm>
            <a:off x="2667000" y="1979417"/>
            <a:ext cx="3124200" cy="461665"/>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400" b="1" dirty="0">
                <a:latin typeface="Times New Roman" pitchFamily="18" charset="0"/>
                <a:cs typeface="Times New Roman" pitchFamily="18" charset="0"/>
              </a:rPr>
              <a:t>ISSN: </a:t>
            </a:r>
            <a:r>
              <a:rPr lang="en-US" sz="2400" b="1" dirty="0"/>
              <a:t>2090-276X</a:t>
            </a:r>
            <a:endParaRPr lang="en-US" sz="2400" dirty="0">
              <a:latin typeface="Times New Roman" pitchFamily="18" charset="0"/>
              <a:cs typeface="Times New Roman" pitchFamily="18" charset="0"/>
            </a:endParaRPr>
          </a:p>
        </p:txBody>
      </p:sp>
      <p:pic>
        <p:nvPicPr>
          <p:cNvPr id="1026" name="Picture 2" descr="C:\Users\apoorva-k\Desktop\SNEHA\New folder\malaria-chemotherapy,-control-elimination--delenasaw-yewhalaw-13539.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228599"/>
            <a:ext cx="2057400" cy="19816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0450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Editor’s Biography</a:t>
            </a:r>
            <a:endParaRPr lang="en-US" b="1" u="sng" dirty="0"/>
          </a:p>
        </p:txBody>
      </p:sp>
      <p:sp>
        <p:nvSpPr>
          <p:cNvPr id="5" name="Content Placeholder 4"/>
          <p:cNvSpPr>
            <a:spLocks noGrp="1"/>
          </p:cNvSpPr>
          <p:nvPr>
            <p:ph idx="1"/>
          </p:nvPr>
        </p:nvSpPr>
        <p:spPr>
          <a:xfrm>
            <a:off x="457200" y="1371600"/>
            <a:ext cx="8229600" cy="5257800"/>
          </a:xfrm>
        </p:spPr>
        <p:txBody>
          <a:bodyPr>
            <a:normAutofit fontScale="55000" lnSpcReduction="20000"/>
          </a:bodyPr>
          <a:lstStyle/>
          <a:p>
            <a:pPr algn="just"/>
            <a:r>
              <a:rPr lang="en-US" sz="3400" dirty="0" err="1" smtClean="0"/>
              <a:t>Delenasaw</a:t>
            </a:r>
            <a:r>
              <a:rPr lang="en-US" sz="3400" dirty="0" smtClean="0"/>
              <a:t> </a:t>
            </a:r>
            <a:r>
              <a:rPr lang="en-US" sz="3400" dirty="0" err="1" smtClean="0"/>
              <a:t>Yewhalaw</a:t>
            </a:r>
            <a:r>
              <a:rPr lang="en-US" sz="3400" dirty="0" smtClean="0"/>
              <a:t> </a:t>
            </a:r>
            <a:r>
              <a:rPr lang="en-US" sz="3400" dirty="0" smtClean="0">
                <a:solidFill>
                  <a:srgbClr val="000000"/>
                </a:solidFill>
              </a:rPr>
              <a:t>joined </a:t>
            </a:r>
            <a:r>
              <a:rPr lang="en-US" sz="3400" dirty="0">
                <a:solidFill>
                  <a:srgbClr val="000000"/>
                </a:solidFill>
              </a:rPr>
              <a:t>Asmara University, Eritrea in 1981 and graduated in Biology in 1985. He taught Biology for over 8 years in Ethiopian High Schools. In 2002, he joined the graduate program at the Faculty of Natural </a:t>
            </a:r>
            <a:r>
              <a:rPr lang="en-US" sz="3400" dirty="0" smtClean="0">
                <a:solidFill>
                  <a:srgbClr val="000000"/>
                </a:solidFill>
              </a:rPr>
              <a:t>sciences </a:t>
            </a:r>
            <a:r>
              <a:rPr lang="en-US" sz="3400" dirty="0">
                <a:solidFill>
                  <a:srgbClr val="000000"/>
                </a:solidFill>
              </a:rPr>
              <a:t>at Addis Ababa University, Ethiopia and </a:t>
            </a:r>
            <a:r>
              <a:rPr lang="en-US" sz="3400" dirty="0" smtClean="0">
                <a:solidFill>
                  <a:srgbClr val="000000"/>
                </a:solidFill>
              </a:rPr>
              <a:t>obtained Masters </a:t>
            </a:r>
            <a:r>
              <a:rPr lang="en-US" sz="3400" dirty="0">
                <a:solidFill>
                  <a:srgbClr val="000000"/>
                </a:solidFill>
              </a:rPr>
              <a:t>of Science Degree in Entomology. From 2004 to 2009, he worked at the </a:t>
            </a:r>
            <a:r>
              <a:rPr lang="en-US" sz="3400" dirty="0" smtClean="0">
                <a:solidFill>
                  <a:srgbClr val="000000"/>
                </a:solidFill>
              </a:rPr>
              <a:t>Department </a:t>
            </a:r>
            <a:r>
              <a:rPr lang="en-US" sz="3400" dirty="0">
                <a:solidFill>
                  <a:srgbClr val="000000"/>
                </a:solidFill>
              </a:rPr>
              <a:t>of Biology, Faculty of Natural Sciences, </a:t>
            </a:r>
            <a:r>
              <a:rPr lang="en-US" sz="3400" dirty="0" err="1">
                <a:solidFill>
                  <a:srgbClr val="000000"/>
                </a:solidFill>
              </a:rPr>
              <a:t>Jimma</a:t>
            </a:r>
            <a:r>
              <a:rPr lang="en-US" sz="3400" dirty="0">
                <a:solidFill>
                  <a:srgbClr val="000000"/>
                </a:solidFill>
              </a:rPr>
              <a:t> University, Ethiopia at various capacities </a:t>
            </a:r>
            <a:r>
              <a:rPr lang="en-US" sz="3400" dirty="0" smtClean="0">
                <a:solidFill>
                  <a:srgbClr val="000000"/>
                </a:solidFill>
              </a:rPr>
              <a:t>(Lecturer </a:t>
            </a:r>
            <a:r>
              <a:rPr lang="en-US" sz="3400" dirty="0">
                <a:solidFill>
                  <a:srgbClr val="000000"/>
                </a:solidFill>
              </a:rPr>
              <a:t>to </a:t>
            </a:r>
            <a:r>
              <a:rPr lang="en-US" sz="3400" dirty="0" smtClean="0">
                <a:solidFill>
                  <a:srgbClr val="000000"/>
                </a:solidFill>
              </a:rPr>
              <a:t>Assistant </a:t>
            </a:r>
            <a:r>
              <a:rPr lang="en-US" sz="3400" dirty="0">
                <a:solidFill>
                  <a:srgbClr val="000000"/>
                </a:solidFill>
              </a:rPr>
              <a:t>P</a:t>
            </a:r>
            <a:r>
              <a:rPr lang="en-US" sz="3400" dirty="0" smtClean="0">
                <a:solidFill>
                  <a:srgbClr val="000000"/>
                </a:solidFill>
              </a:rPr>
              <a:t>rofessor</a:t>
            </a:r>
            <a:r>
              <a:rPr lang="en-US" sz="3400" dirty="0">
                <a:solidFill>
                  <a:srgbClr val="000000"/>
                </a:solidFill>
              </a:rPr>
              <a:t>). From 2007 to 2009, he served </a:t>
            </a:r>
            <a:r>
              <a:rPr lang="en-US" sz="3400" dirty="0" err="1">
                <a:solidFill>
                  <a:srgbClr val="000000"/>
                </a:solidFill>
              </a:rPr>
              <a:t>Jimma</a:t>
            </a:r>
            <a:r>
              <a:rPr lang="en-US" sz="3400" dirty="0">
                <a:solidFill>
                  <a:srgbClr val="000000"/>
                </a:solidFill>
              </a:rPr>
              <a:t> University as Director of </a:t>
            </a:r>
            <a:r>
              <a:rPr lang="en-US" sz="3400" dirty="0" smtClean="0">
                <a:solidFill>
                  <a:srgbClr val="000000"/>
                </a:solidFill>
              </a:rPr>
              <a:t>Continuing </a:t>
            </a:r>
            <a:r>
              <a:rPr lang="en-US" sz="3400" dirty="0">
                <a:solidFill>
                  <a:srgbClr val="000000"/>
                </a:solidFill>
              </a:rPr>
              <a:t>and Distance Education (CDE), and from 2011 to present as a </a:t>
            </a:r>
            <a:r>
              <a:rPr lang="en-US" sz="3400" dirty="0" smtClean="0">
                <a:solidFill>
                  <a:srgbClr val="000000"/>
                </a:solidFill>
              </a:rPr>
              <a:t>Director</a:t>
            </a:r>
            <a:r>
              <a:rPr lang="en-US" sz="3400" dirty="0" smtClean="0">
                <a:solidFill>
                  <a:srgbClr val="000000"/>
                </a:solidFill>
              </a:rPr>
              <a:t> of </a:t>
            </a:r>
            <a:r>
              <a:rPr lang="en-US" sz="3400" dirty="0">
                <a:solidFill>
                  <a:srgbClr val="000000"/>
                </a:solidFill>
              </a:rPr>
              <a:t>the </a:t>
            </a:r>
            <a:r>
              <a:rPr lang="en-US" sz="3400" dirty="0" smtClean="0">
                <a:solidFill>
                  <a:srgbClr val="000000"/>
                </a:solidFill>
              </a:rPr>
              <a:t>Tropical and Infectious </a:t>
            </a:r>
            <a:r>
              <a:rPr lang="en-US" sz="3400" dirty="0">
                <a:solidFill>
                  <a:srgbClr val="000000"/>
                </a:solidFill>
              </a:rPr>
              <a:t>Diseases </a:t>
            </a:r>
            <a:r>
              <a:rPr lang="en-US" sz="3400" dirty="0" smtClean="0">
                <a:solidFill>
                  <a:srgbClr val="000000"/>
                </a:solidFill>
              </a:rPr>
              <a:t>Research Center (TIDRC). </a:t>
            </a:r>
            <a:r>
              <a:rPr lang="en-US" sz="3400" dirty="0" smtClean="0">
                <a:solidFill>
                  <a:srgbClr val="000000"/>
                </a:solidFill>
              </a:rPr>
              <a:t>In 2012 he obtained his PhD in Medical Sciences from </a:t>
            </a:r>
            <a:r>
              <a:rPr lang="fr-FR" sz="3400" dirty="0">
                <a:solidFill>
                  <a:srgbClr val="000000"/>
                </a:solidFill>
              </a:rPr>
              <a:t>Université  </a:t>
            </a:r>
            <a:r>
              <a:rPr lang="fr-FR" sz="3400" dirty="0" err="1">
                <a:solidFill>
                  <a:srgbClr val="000000"/>
                </a:solidFill>
              </a:rPr>
              <a:t>Catholiqué</a:t>
            </a:r>
            <a:r>
              <a:rPr lang="fr-FR" sz="3400" dirty="0">
                <a:solidFill>
                  <a:srgbClr val="000000"/>
                </a:solidFill>
              </a:rPr>
              <a:t> de Louvain, Brussels, </a:t>
            </a:r>
            <a:r>
              <a:rPr lang="fr-FR" sz="3400" dirty="0" err="1">
                <a:solidFill>
                  <a:srgbClr val="000000"/>
                </a:solidFill>
              </a:rPr>
              <a:t>Belgium</a:t>
            </a:r>
            <a:r>
              <a:rPr lang="en-US" sz="3400" dirty="0" smtClean="0">
                <a:solidFill>
                  <a:srgbClr val="000000"/>
                </a:solidFill>
              </a:rPr>
              <a:t>.  </a:t>
            </a:r>
            <a:r>
              <a:rPr lang="en-US" sz="3400" dirty="0">
                <a:solidFill>
                  <a:srgbClr val="000000"/>
                </a:solidFill>
              </a:rPr>
              <a:t>Currently, He </a:t>
            </a:r>
            <a:r>
              <a:rPr lang="en-US" sz="3400" dirty="0" smtClean="0">
                <a:solidFill>
                  <a:srgbClr val="000000"/>
                </a:solidFill>
              </a:rPr>
              <a:t>is an Associate Professor of Medical Entomology at the College of Public Health and Medical Sciences, </a:t>
            </a:r>
            <a:r>
              <a:rPr lang="en-US" sz="3400" dirty="0" err="1" smtClean="0">
                <a:solidFill>
                  <a:srgbClr val="000000"/>
                </a:solidFill>
              </a:rPr>
              <a:t>Jimma</a:t>
            </a:r>
            <a:r>
              <a:rPr lang="en-US" sz="3400" dirty="0" smtClean="0">
                <a:solidFill>
                  <a:srgbClr val="000000"/>
                </a:solidFill>
              </a:rPr>
              <a:t> University, Ethiopia and </a:t>
            </a:r>
            <a:r>
              <a:rPr lang="en-US" sz="3400" dirty="0">
                <a:solidFill>
                  <a:srgbClr val="000000"/>
                </a:solidFill>
              </a:rPr>
              <a:t>a member of the Editorial Boards for Annals of Tropical Medicine and Public </a:t>
            </a:r>
            <a:r>
              <a:rPr lang="en-US" sz="3400" dirty="0" smtClean="0">
                <a:solidFill>
                  <a:srgbClr val="000000"/>
                </a:solidFill>
              </a:rPr>
              <a:t>Health, American </a:t>
            </a:r>
            <a:r>
              <a:rPr lang="en-US" sz="3400" dirty="0">
                <a:solidFill>
                  <a:srgbClr val="000000"/>
                </a:solidFill>
              </a:rPr>
              <a:t>Journal of Health Research, Ethiopian Journal of Health Sciences and Journal of Education and </a:t>
            </a:r>
            <a:r>
              <a:rPr lang="en-US" sz="3400" dirty="0" smtClean="0">
                <a:solidFill>
                  <a:srgbClr val="000000"/>
                </a:solidFill>
              </a:rPr>
              <a:t>Sciences. Reviewer for  </a:t>
            </a:r>
            <a:r>
              <a:rPr lang="en-US" sz="3400" dirty="0">
                <a:solidFill>
                  <a:srgbClr val="000000"/>
                </a:solidFill>
              </a:rPr>
              <a:t>Malaria </a:t>
            </a:r>
            <a:r>
              <a:rPr lang="en-US" sz="3400" dirty="0" smtClean="0">
                <a:solidFill>
                  <a:srgbClr val="000000"/>
                </a:solidFill>
              </a:rPr>
              <a:t>Reports</a:t>
            </a:r>
            <a:r>
              <a:rPr lang="en-US" sz="3400" dirty="0" smtClean="0">
                <a:solidFill>
                  <a:srgbClr val="000000"/>
                </a:solidFill>
              </a:rPr>
              <a:t>,</a:t>
            </a:r>
            <a:r>
              <a:rPr lang="en-US" sz="3400" dirty="0" smtClean="0">
                <a:solidFill>
                  <a:srgbClr val="000000"/>
                </a:solidFill>
              </a:rPr>
              <a:t> Parasites </a:t>
            </a:r>
            <a:r>
              <a:rPr lang="en-US" sz="3400" dirty="0">
                <a:solidFill>
                  <a:srgbClr val="000000"/>
                </a:solidFill>
              </a:rPr>
              <a:t>&amp; Vectors, </a:t>
            </a:r>
            <a:r>
              <a:rPr lang="en-US" sz="3400" dirty="0" err="1">
                <a:solidFill>
                  <a:srgbClr val="000000"/>
                </a:solidFill>
              </a:rPr>
              <a:t>PLoS</a:t>
            </a:r>
            <a:r>
              <a:rPr lang="en-US" sz="3400" dirty="0">
                <a:solidFill>
                  <a:srgbClr val="000000"/>
                </a:solidFill>
              </a:rPr>
              <a:t> ONE, Journal of Tropical </a:t>
            </a:r>
            <a:r>
              <a:rPr lang="en-US" sz="3400" dirty="0" smtClean="0">
                <a:solidFill>
                  <a:srgbClr val="000000"/>
                </a:solidFill>
              </a:rPr>
              <a:t>Diseases</a:t>
            </a:r>
            <a:r>
              <a:rPr lang="en-US" sz="3400" dirty="0">
                <a:solidFill>
                  <a:srgbClr val="000000"/>
                </a:solidFill>
              </a:rPr>
              <a:t>, </a:t>
            </a:r>
            <a:r>
              <a:rPr lang="en-US" sz="3400" dirty="0" smtClean="0">
                <a:solidFill>
                  <a:srgbClr val="000000"/>
                </a:solidFill>
              </a:rPr>
              <a:t>Ethno biology </a:t>
            </a:r>
            <a:r>
              <a:rPr lang="en-US" sz="3400" dirty="0">
                <a:solidFill>
                  <a:srgbClr val="000000"/>
                </a:solidFill>
              </a:rPr>
              <a:t>and </a:t>
            </a:r>
            <a:r>
              <a:rPr lang="en-US" sz="3400" dirty="0" smtClean="0">
                <a:solidFill>
                  <a:srgbClr val="000000"/>
                </a:solidFill>
              </a:rPr>
              <a:t>Ethno medicine, and </a:t>
            </a:r>
            <a:r>
              <a:rPr lang="en-US" sz="3400" dirty="0">
                <a:solidFill>
                  <a:srgbClr val="000000"/>
                </a:solidFill>
              </a:rPr>
              <a:t>M</a:t>
            </a:r>
            <a:r>
              <a:rPr lang="en-US" sz="3400" dirty="0" smtClean="0">
                <a:solidFill>
                  <a:srgbClr val="000000"/>
                </a:solidFill>
              </a:rPr>
              <a:t>alaria Journal. He is also an </a:t>
            </a:r>
            <a:r>
              <a:rPr lang="en-US" sz="3400" dirty="0">
                <a:solidFill>
                  <a:srgbClr val="000000"/>
                </a:solidFill>
              </a:rPr>
              <a:t>Executive Board </a:t>
            </a:r>
            <a:r>
              <a:rPr lang="en-US" sz="3400" dirty="0" smtClean="0">
                <a:solidFill>
                  <a:srgbClr val="000000"/>
                </a:solidFill>
              </a:rPr>
              <a:t>Member of the Ethiopian </a:t>
            </a:r>
            <a:r>
              <a:rPr lang="en-US" sz="3400" dirty="0">
                <a:solidFill>
                  <a:srgbClr val="000000"/>
                </a:solidFill>
              </a:rPr>
              <a:t>Society of Tropical &amp; Infectious Diseases (ESTAIDS</a:t>
            </a:r>
            <a:r>
              <a:rPr lang="en-US" sz="3400" dirty="0" smtClean="0">
                <a:solidFill>
                  <a:srgbClr val="000000"/>
                </a:solidFill>
              </a:rPr>
              <a:t>). </a:t>
            </a:r>
            <a:endParaRPr lang="en-US" sz="3400" dirty="0"/>
          </a:p>
          <a:p>
            <a:endParaRPr lang="en-US" dirty="0"/>
          </a:p>
          <a:p>
            <a:pPr marL="0" indent="0">
              <a:buNone/>
            </a:pPr>
            <a:endParaRPr lang="en-US" dirty="0"/>
          </a:p>
        </p:txBody>
      </p:sp>
    </p:spTree>
    <p:extLst>
      <p:ext uri="{BB962C8B-B14F-4D97-AF65-F5344CB8AC3E}">
        <p14:creationId xmlns:p14="http://schemas.microsoft.com/office/powerpoint/2010/main" val="29201129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Research Interest </a:t>
            </a:r>
            <a:endParaRPr lang="en-US" b="1" u="sng" dirty="0"/>
          </a:p>
        </p:txBody>
      </p:sp>
      <p:sp>
        <p:nvSpPr>
          <p:cNvPr id="3" name="Content Placeholder 2"/>
          <p:cNvSpPr>
            <a:spLocks noGrp="1"/>
          </p:cNvSpPr>
          <p:nvPr>
            <p:ph idx="1"/>
          </p:nvPr>
        </p:nvSpPr>
        <p:spPr/>
        <p:txBody>
          <a:bodyPr>
            <a:normAutofit fontScale="77500" lnSpcReduction="20000"/>
          </a:bodyPr>
          <a:lstStyle/>
          <a:p>
            <a:r>
              <a:rPr lang="en-US" dirty="0"/>
              <a:t>Insecticide </a:t>
            </a:r>
            <a:r>
              <a:rPr lang="en-US" dirty="0" smtClean="0"/>
              <a:t>resistance</a:t>
            </a:r>
          </a:p>
          <a:p>
            <a:endParaRPr lang="en-US" dirty="0"/>
          </a:p>
          <a:p>
            <a:r>
              <a:rPr lang="en-US" dirty="0"/>
              <a:t>Vector biology and </a:t>
            </a:r>
            <a:r>
              <a:rPr lang="en-US" dirty="0" smtClean="0"/>
              <a:t>control</a:t>
            </a:r>
          </a:p>
          <a:p>
            <a:endParaRPr lang="en-US" dirty="0"/>
          </a:p>
          <a:p>
            <a:r>
              <a:rPr lang="en-US" dirty="0"/>
              <a:t>Malaria epidemiology and Assessment of malaria </a:t>
            </a:r>
            <a:r>
              <a:rPr lang="en-US" dirty="0" smtClean="0"/>
              <a:t>risk</a:t>
            </a:r>
          </a:p>
          <a:p>
            <a:pPr marL="0" indent="0">
              <a:buNone/>
            </a:pPr>
            <a:endParaRPr lang="en-US" dirty="0" smtClean="0"/>
          </a:p>
          <a:p>
            <a:r>
              <a:rPr lang="en-US" dirty="0" smtClean="0"/>
              <a:t>Vector Surveillance and Monitoring</a:t>
            </a:r>
          </a:p>
          <a:p>
            <a:endParaRPr lang="en-US" dirty="0" smtClean="0"/>
          </a:p>
          <a:p>
            <a:r>
              <a:rPr lang="en-US" dirty="0" smtClean="0"/>
              <a:t>Climate Change and Vector Borne Diseases</a:t>
            </a:r>
          </a:p>
          <a:p>
            <a:pPr marL="0" indent="0">
              <a:buNone/>
            </a:pPr>
            <a:endParaRPr lang="en-US" dirty="0" smtClean="0"/>
          </a:p>
          <a:p>
            <a:r>
              <a:rPr lang="en-US" dirty="0" smtClean="0"/>
              <a:t>Health Impact Assessment</a:t>
            </a:r>
            <a:endParaRPr lang="en-US" dirty="0"/>
          </a:p>
        </p:txBody>
      </p:sp>
    </p:spTree>
    <p:extLst>
      <p:ext uri="{BB962C8B-B14F-4D97-AF65-F5344CB8AC3E}">
        <p14:creationId xmlns:p14="http://schemas.microsoft.com/office/powerpoint/2010/main" val="42908026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Publications</a:t>
            </a:r>
            <a:endParaRPr lang="en-US" b="1" u="sng" dirty="0"/>
          </a:p>
        </p:txBody>
      </p:sp>
      <p:sp>
        <p:nvSpPr>
          <p:cNvPr id="3" name="Content Placeholder 2"/>
          <p:cNvSpPr>
            <a:spLocks noGrp="1"/>
          </p:cNvSpPr>
          <p:nvPr>
            <p:ph idx="1"/>
          </p:nvPr>
        </p:nvSpPr>
        <p:spPr>
          <a:xfrm>
            <a:off x="457200" y="1295400"/>
            <a:ext cx="8229600" cy="4830763"/>
          </a:xfrm>
        </p:spPr>
        <p:txBody>
          <a:bodyPr>
            <a:noAutofit/>
          </a:bodyPr>
          <a:lstStyle/>
          <a:p>
            <a:r>
              <a:rPr lang="en-US" sz="1800" dirty="0" err="1" smtClean="0"/>
              <a:t>Delenasaw</a:t>
            </a:r>
            <a:r>
              <a:rPr lang="en-US" sz="1800" dirty="0" smtClean="0"/>
              <a:t> </a:t>
            </a:r>
            <a:r>
              <a:rPr lang="en-US" sz="1800" dirty="0" err="1" smtClean="0"/>
              <a:t>Yewhalaw</a:t>
            </a:r>
            <a:r>
              <a:rPr lang="en-US" sz="1800" dirty="0" smtClean="0"/>
              <a:t> , </a:t>
            </a:r>
            <a:r>
              <a:rPr lang="en-US" sz="1800" dirty="0" err="1"/>
              <a:t>Hamels</a:t>
            </a:r>
            <a:r>
              <a:rPr lang="en-US" sz="1800" dirty="0"/>
              <a:t> S, </a:t>
            </a:r>
            <a:r>
              <a:rPr lang="en-US" sz="1800" dirty="0" err="1"/>
              <a:t>Getachew</a:t>
            </a:r>
            <a:r>
              <a:rPr lang="en-US" sz="1800" dirty="0"/>
              <a:t> Y, </a:t>
            </a:r>
            <a:r>
              <a:rPr lang="en-US" sz="1800" dirty="0" err="1"/>
              <a:t>Torgerson</a:t>
            </a:r>
            <a:r>
              <a:rPr lang="en-US" sz="1800" dirty="0"/>
              <a:t> PR,  </a:t>
            </a:r>
            <a:r>
              <a:rPr lang="en-US" sz="1800" dirty="0" err="1"/>
              <a:t>Anagnostou</a:t>
            </a:r>
            <a:r>
              <a:rPr lang="en-US" sz="1800" dirty="0"/>
              <a:t>  M, </a:t>
            </a:r>
            <a:r>
              <a:rPr lang="en-US" sz="1800" dirty="0" err="1"/>
              <a:t>Legesse</a:t>
            </a:r>
            <a:r>
              <a:rPr lang="en-US" sz="1800" dirty="0"/>
              <a:t> W,  </a:t>
            </a:r>
            <a:r>
              <a:rPr lang="en-US" sz="1800" dirty="0" err="1"/>
              <a:t>Kloos</a:t>
            </a:r>
            <a:r>
              <a:rPr lang="en-US" sz="1800" dirty="0"/>
              <a:t> H,  </a:t>
            </a:r>
            <a:r>
              <a:rPr lang="en-US" sz="1800" dirty="0" err="1"/>
              <a:t>Duchateau</a:t>
            </a:r>
            <a:r>
              <a:rPr lang="en-US" sz="1800" dirty="0"/>
              <a:t> L, </a:t>
            </a:r>
            <a:r>
              <a:rPr lang="en-US" sz="1800" dirty="0" err="1"/>
              <a:t>Speybroeck</a:t>
            </a:r>
            <a:r>
              <a:rPr lang="en-US" sz="1800" dirty="0"/>
              <a:t> N. (2014). Water Resources Developments in Ethiopia: Benefits and Negative Impacts on the Environment, Vector-Borne Diseases and Food Security. Environmental Reviews </a:t>
            </a:r>
            <a:r>
              <a:rPr lang="en-US" sz="1800" dirty="0" err="1"/>
              <a:t>doi</a:t>
            </a:r>
            <a:r>
              <a:rPr lang="en-US" sz="1800" dirty="0"/>
              <a:t>: 10.1139/er-2013-0076</a:t>
            </a:r>
            <a:endParaRPr lang="en-US" sz="1800" dirty="0" smtClean="0"/>
          </a:p>
          <a:p>
            <a:r>
              <a:rPr lang="en-US" sz="1800" dirty="0" err="1" smtClean="0"/>
              <a:t>Delenasaw</a:t>
            </a:r>
            <a:r>
              <a:rPr lang="en-US" sz="1800" dirty="0" smtClean="0"/>
              <a:t> </a:t>
            </a:r>
            <a:r>
              <a:rPr lang="en-US" sz="1800" dirty="0" err="1" smtClean="0"/>
              <a:t>Yewhalaw</a:t>
            </a:r>
            <a:r>
              <a:rPr lang="en-US" sz="1800" dirty="0" smtClean="0"/>
              <a:t>, </a:t>
            </a:r>
            <a:r>
              <a:rPr lang="en-US" sz="1800" dirty="0" err="1" smtClean="0"/>
              <a:t>Fantahun</a:t>
            </a:r>
            <a:r>
              <a:rPr lang="en-US" sz="1800" dirty="0" smtClean="0"/>
              <a:t> </a:t>
            </a:r>
            <a:r>
              <a:rPr lang="en-US" sz="1800" dirty="0" err="1" smtClean="0"/>
              <a:t>Wassie</a:t>
            </a:r>
            <a:r>
              <a:rPr lang="en-US" sz="1800" dirty="0" smtClean="0"/>
              <a:t>, Walter </a:t>
            </a:r>
            <a:r>
              <a:rPr lang="en-US" sz="1800" dirty="0" err="1" smtClean="0"/>
              <a:t>Steurbaut</a:t>
            </a:r>
            <a:r>
              <a:rPr lang="en-US" sz="1800" dirty="0" smtClean="0"/>
              <a:t>, Pieter </a:t>
            </a:r>
            <a:r>
              <a:rPr lang="en-US" sz="1800" dirty="0" err="1" smtClean="0"/>
              <a:t>Spanoghe</a:t>
            </a:r>
            <a:r>
              <a:rPr lang="en-US" sz="1800" dirty="0" smtClean="0"/>
              <a:t>, </a:t>
            </a:r>
            <a:r>
              <a:rPr lang="en-US" sz="1800" dirty="0" err="1" smtClean="0"/>
              <a:t>Wim</a:t>
            </a:r>
            <a:r>
              <a:rPr lang="en-US" sz="1800" dirty="0" smtClean="0"/>
              <a:t> Van </a:t>
            </a:r>
            <a:r>
              <a:rPr lang="en-US" sz="1800" dirty="0" err="1" smtClean="0"/>
              <a:t>Bortel</a:t>
            </a:r>
            <a:r>
              <a:rPr lang="en-US" sz="1800" dirty="0" smtClean="0"/>
              <a:t>, </a:t>
            </a:r>
            <a:r>
              <a:rPr lang="en-US" sz="1800" dirty="0" err="1" smtClean="0"/>
              <a:t>Leen</a:t>
            </a:r>
            <a:r>
              <a:rPr lang="en-US" sz="1800" dirty="0" smtClean="0"/>
              <a:t> Denis, </a:t>
            </a:r>
            <a:r>
              <a:rPr lang="en-US" sz="1800" dirty="0" err="1" smtClean="0"/>
              <a:t>Dejene</a:t>
            </a:r>
            <a:r>
              <a:rPr lang="en-US" sz="1800" dirty="0" smtClean="0"/>
              <a:t> </a:t>
            </a:r>
            <a:r>
              <a:rPr lang="en-US" sz="1800" dirty="0" err="1" smtClean="0"/>
              <a:t>Ayele</a:t>
            </a:r>
            <a:r>
              <a:rPr lang="en-US" sz="1800" dirty="0" smtClean="0"/>
              <a:t>, </a:t>
            </a:r>
            <a:r>
              <a:rPr lang="en-US" sz="1800" dirty="0" err="1" smtClean="0"/>
              <a:t>Yehenew</a:t>
            </a:r>
            <a:r>
              <a:rPr lang="en-US" sz="1800" dirty="0" smtClean="0"/>
              <a:t> </a:t>
            </a:r>
            <a:r>
              <a:rPr lang="en-US" sz="1800" dirty="0" err="1" smtClean="0"/>
              <a:t>Getachew</a:t>
            </a:r>
            <a:r>
              <a:rPr lang="en-US" sz="1800" dirty="0" smtClean="0"/>
              <a:t>, Marc </a:t>
            </a:r>
            <a:r>
              <a:rPr lang="en-US" sz="1800" dirty="0" err="1" smtClean="0"/>
              <a:t>Coosemans</a:t>
            </a:r>
            <a:r>
              <a:rPr lang="en-US" sz="1800" dirty="0" smtClean="0"/>
              <a:t>, Luc </a:t>
            </a:r>
            <a:r>
              <a:rPr lang="en-US" sz="1800" dirty="0" err="1" smtClean="0"/>
              <a:t>Duchateau</a:t>
            </a:r>
            <a:r>
              <a:rPr lang="en-US" sz="1800" dirty="0" smtClean="0"/>
              <a:t>, Niko </a:t>
            </a:r>
            <a:r>
              <a:rPr lang="en-US" sz="1800" dirty="0" err="1" smtClean="0"/>
              <a:t>Speybroeck</a:t>
            </a:r>
            <a:r>
              <a:rPr lang="en-US" sz="1800" dirty="0" smtClean="0"/>
              <a:t> (2011).  Multiple insecticide resistance: an impediment to insecticide-based malaria vector control program </a:t>
            </a:r>
            <a:r>
              <a:rPr lang="en-US" sz="1800" dirty="0" err="1" smtClean="0"/>
              <a:t>PLoS</a:t>
            </a:r>
            <a:r>
              <a:rPr lang="en-US" sz="1800" dirty="0" smtClean="0"/>
              <a:t> ONE 6 (1) e16066: </a:t>
            </a:r>
            <a:r>
              <a:rPr lang="en-US" sz="1800" dirty="0" err="1" smtClean="0"/>
              <a:t>doi</a:t>
            </a:r>
            <a:r>
              <a:rPr lang="en-US" sz="1800" dirty="0" smtClean="0"/>
              <a:t>: 10. 1371/journal.pone.0016066</a:t>
            </a:r>
          </a:p>
          <a:p>
            <a:r>
              <a:rPr lang="en-US" sz="1800" dirty="0" err="1" smtClean="0"/>
              <a:t>Delenasaw</a:t>
            </a:r>
            <a:r>
              <a:rPr lang="en-US" sz="1800" dirty="0" smtClean="0"/>
              <a:t> </a:t>
            </a:r>
            <a:r>
              <a:rPr lang="en-US" sz="1800" dirty="0" err="1" smtClean="0"/>
              <a:t>Yewhalaw</a:t>
            </a:r>
            <a:r>
              <a:rPr lang="en-US" sz="1800" dirty="0" smtClean="0"/>
              <a:t>, </a:t>
            </a:r>
            <a:r>
              <a:rPr lang="en-US" sz="1800" dirty="0" err="1" smtClean="0"/>
              <a:t>Wim</a:t>
            </a:r>
            <a:r>
              <a:rPr lang="en-US" sz="1800" dirty="0" smtClean="0"/>
              <a:t> Van </a:t>
            </a:r>
            <a:r>
              <a:rPr lang="en-US" sz="1800" dirty="0" err="1" smtClean="0"/>
              <a:t>Bortel</a:t>
            </a:r>
            <a:r>
              <a:rPr lang="en-US" sz="1800" dirty="0" smtClean="0"/>
              <a:t>, </a:t>
            </a:r>
            <a:r>
              <a:rPr lang="en-US" sz="1800" dirty="0" err="1" smtClean="0"/>
              <a:t>Leen</a:t>
            </a:r>
            <a:r>
              <a:rPr lang="en-US" sz="1800" dirty="0" smtClean="0"/>
              <a:t> Denis, Marc </a:t>
            </a:r>
            <a:r>
              <a:rPr lang="en-US" sz="1800" dirty="0" err="1" smtClean="0"/>
              <a:t>Coosemans</a:t>
            </a:r>
            <a:r>
              <a:rPr lang="en-US" sz="1800" dirty="0" smtClean="0"/>
              <a:t>, Luc </a:t>
            </a:r>
            <a:r>
              <a:rPr lang="en-US" sz="1800" dirty="0" err="1" smtClean="0"/>
              <a:t>Duchateau</a:t>
            </a:r>
            <a:r>
              <a:rPr lang="en-US" sz="1800" dirty="0" smtClean="0"/>
              <a:t> and Niko </a:t>
            </a:r>
            <a:r>
              <a:rPr lang="en-US" sz="1800" dirty="0" err="1" smtClean="0"/>
              <a:t>Speybroeck</a:t>
            </a:r>
            <a:r>
              <a:rPr lang="en-US" sz="1800" dirty="0" smtClean="0"/>
              <a:t> (2010). First evidence of high knockdown resistance frequency in Anopheles </a:t>
            </a:r>
            <a:r>
              <a:rPr lang="en-US" sz="1800" dirty="0" err="1" smtClean="0"/>
              <a:t>arabiensis</a:t>
            </a:r>
            <a:r>
              <a:rPr lang="en-US" sz="1800" dirty="0" smtClean="0"/>
              <a:t> (</a:t>
            </a:r>
            <a:r>
              <a:rPr lang="en-US" sz="1800" dirty="0" err="1" smtClean="0"/>
              <a:t>Diptera</a:t>
            </a:r>
            <a:r>
              <a:rPr lang="en-US" sz="1800" dirty="0" smtClean="0"/>
              <a:t>: </a:t>
            </a:r>
            <a:r>
              <a:rPr lang="en-US" sz="1800" dirty="0" err="1" smtClean="0"/>
              <a:t>Culicidae</a:t>
            </a:r>
            <a:r>
              <a:rPr lang="en-US" sz="1800" dirty="0" smtClean="0"/>
              <a:t>) from Ethiopia. American Journal of Tropical Medicine and Hygiene 83(1): 122-125</a:t>
            </a:r>
          </a:p>
          <a:p>
            <a:r>
              <a:rPr lang="en-US" sz="1800" dirty="0" err="1" smtClean="0"/>
              <a:t>Delenasaw</a:t>
            </a:r>
            <a:r>
              <a:rPr lang="en-US" sz="1800" dirty="0" smtClean="0"/>
              <a:t> </a:t>
            </a:r>
            <a:r>
              <a:rPr lang="en-US" sz="1800" dirty="0" err="1" smtClean="0"/>
              <a:t>Yewhalaw</a:t>
            </a:r>
            <a:r>
              <a:rPr lang="en-US" sz="1800" dirty="0" smtClean="0"/>
              <a:t>, </a:t>
            </a:r>
            <a:r>
              <a:rPr lang="en-US" sz="1800" dirty="0" err="1" smtClean="0"/>
              <a:t>Wondwossen</a:t>
            </a:r>
            <a:r>
              <a:rPr lang="en-US" sz="1800" dirty="0" smtClean="0"/>
              <a:t> </a:t>
            </a:r>
            <a:r>
              <a:rPr lang="en-US" sz="1800" dirty="0" err="1" smtClean="0"/>
              <a:t>Kassahun</a:t>
            </a:r>
            <a:r>
              <a:rPr lang="en-US" sz="1800" dirty="0" smtClean="0"/>
              <a:t>, </a:t>
            </a:r>
            <a:r>
              <a:rPr lang="en-US" sz="1800" dirty="0" err="1" smtClean="0"/>
              <a:t>Kifle</a:t>
            </a:r>
            <a:r>
              <a:rPr lang="en-US" sz="1800" dirty="0" smtClean="0"/>
              <a:t> </a:t>
            </a:r>
            <a:r>
              <a:rPr lang="en-US" sz="1800" dirty="0" err="1" smtClean="0"/>
              <a:t>Woldemichael</a:t>
            </a:r>
            <a:r>
              <a:rPr lang="en-US" sz="1800" dirty="0" smtClean="0"/>
              <a:t>, Kora </a:t>
            </a:r>
            <a:r>
              <a:rPr lang="en-US" sz="1800" dirty="0" err="1" smtClean="0"/>
              <a:t>Tushune</a:t>
            </a:r>
            <a:r>
              <a:rPr lang="en-US" sz="1800" dirty="0" smtClean="0"/>
              <a:t>, </a:t>
            </a:r>
            <a:r>
              <a:rPr lang="en-US" sz="1800" dirty="0" err="1" smtClean="0"/>
              <a:t>Morankar</a:t>
            </a:r>
            <a:r>
              <a:rPr lang="en-US" sz="1800" dirty="0" smtClean="0"/>
              <a:t> </a:t>
            </a:r>
            <a:r>
              <a:rPr lang="en-US" sz="1800" dirty="0" err="1" smtClean="0"/>
              <a:t>Sudhakar</a:t>
            </a:r>
            <a:r>
              <a:rPr lang="en-US" sz="1800" dirty="0" smtClean="0"/>
              <a:t>, Daniel </a:t>
            </a:r>
            <a:r>
              <a:rPr lang="en-US" sz="1800" dirty="0" err="1" smtClean="0"/>
              <a:t>Kaba</a:t>
            </a:r>
            <a:r>
              <a:rPr lang="en-US" sz="1800" dirty="0" smtClean="0"/>
              <a:t>, Luc </a:t>
            </a:r>
            <a:r>
              <a:rPr lang="en-US" sz="1800" dirty="0" err="1" smtClean="0"/>
              <a:t>Duchateau</a:t>
            </a:r>
            <a:r>
              <a:rPr lang="en-US" sz="1800" dirty="0" smtClean="0"/>
              <a:t>, </a:t>
            </a:r>
            <a:r>
              <a:rPr lang="en-US" sz="1800" dirty="0" err="1" smtClean="0"/>
              <a:t>Wim</a:t>
            </a:r>
            <a:r>
              <a:rPr lang="en-US" sz="1800" dirty="0" smtClean="0"/>
              <a:t> Van </a:t>
            </a:r>
            <a:r>
              <a:rPr lang="en-US" sz="1800" dirty="0" err="1" smtClean="0"/>
              <a:t>Bortel</a:t>
            </a:r>
            <a:r>
              <a:rPr lang="en-US" sz="1800" dirty="0" smtClean="0"/>
              <a:t> and Niko </a:t>
            </a:r>
            <a:r>
              <a:rPr lang="en-US" sz="1800" dirty="0" err="1" smtClean="0"/>
              <a:t>Speybroeck</a:t>
            </a:r>
            <a:r>
              <a:rPr lang="en-US" sz="1800" dirty="0" smtClean="0"/>
              <a:t> (2010). The influence of the </a:t>
            </a:r>
            <a:r>
              <a:rPr lang="en-US" sz="1800" dirty="0" err="1" smtClean="0"/>
              <a:t>Gilgel</a:t>
            </a:r>
            <a:r>
              <a:rPr lang="en-US" sz="1800" dirty="0" smtClean="0"/>
              <a:t>-Gibe hydroelectric dam in Ethiopia on caregivers’ knowledge, perceptions and health seeking behavior towards childhood malaria. Malaria Journal 9:47</a:t>
            </a:r>
            <a:endParaRPr lang="en-US" sz="1800" dirty="0"/>
          </a:p>
        </p:txBody>
      </p:sp>
    </p:spTree>
    <p:extLst>
      <p:ext uri="{BB962C8B-B14F-4D97-AF65-F5344CB8AC3E}">
        <p14:creationId xmlns:p14="http://schemas.microsoft.com/office/powerpoint/2010/main" val="39740858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96000"/>
          </a:xfrm>
        </p:spPr>
        <p:txBody>
          <a:bodyPr>
            <a:normAutofit fontScale="92500" lnSpcReduction="20000"/>
          </a:bodyPr>
          <a:lstStyle/>
          <a:p>
            <a:r>
              <a:rPr lang="en-US" sz="1800" dirty="0" err="1" smtClean="0"/>
              <a:t>Delenasaw</a:t>
            </a:r>
            <a:r>
              <a:rPr lang="en-US" sz="1800" dirty="0" smtClean="0"/>
              <a:t> </a:t>
            </a:r>
            <a:r>
              <a:rPr lang="en-US" sz="1800" dirty="0" err="1" smtClean="0"/>
              <a:t>Yewhalaw</a:t>
            </a:r>
            <a:r>
              <a:rPr lang="en-US" sz="1800" dirty="0" smtClean="0"/>
              <a:t>, </a:t>
            </a:r>
            <a:r>
              <a:rPr lang="en-US" sz="1800" dirty="0" err="1"/>
              <a:t>Yehenew</a:t>
            </a:r>
            <a:r>
              <a:rPr lang="en-US" sz="1800" dirty="0"/>
              <a:t> </a:t>
            </a:r>
            <a:r>
              <a:rPr lang="en-US" sz="1800" dirty="0" err="1"/>
              <a:t>Getachew</a:t>
            </a:r>
            <a:r>
              <a:rPr lang="en-US" sz="1800" dirty="0"/>
              <a:t>, Kora </a:t>
            </a:r>
            <a:r>
              <a:rPr lang="en-US" sz="1800" dirty="0" err="1"/>
              <a:t>Tushune</a:t>
            </a:r>
            <a:r>
              <a:rPr lang="en-US" sz="1800" dirty="0"/>
              <a:t>, </a:t>
            </a:r>
            <a:r>
              <a:rPr lang="en-US" sz="1800" dirty="0" err="1"/>
              <a:t>Kifle</a:t>
            </a:r>
            <a:r>
              <a:rPr lang="en-US" sz="1800" dirty="0"/>
              <a:t> W/Michael, </a:t>
            </a:r>
            <a:r>
              <a:rPr lang="en-US" sz="1800" dirty="0" err="1"/>
              <a:t>Wondwossen</a:t>
            </a:r>
            <a:r>
              <a:rPr lang="en-US" sz="1800" dirty="0"/>
              <a:t> </a:t>
            </a:r>
            <a:r>
              <a:rPr lang="en-US" sz="1800" dirty="0" err="1"/>
              <a:t>Kassahun</a:t>
            </a:r>
            <a:r>
              <a:rPr lang="en-US" sz="1800" dirty="0"/>
              <a:t>, Luc </a:t>
            </a:r>
            <a:r>
              <a:rPr lang="en-US" sz="1800" dirty="0" err="1"/>
              <a:t>Duchateau</a:t>
            </a:r>
            <a:r>
              <a:rPr lang="en-US" sz="1800" dirty="0"/>
              <a:t>, Niko </a:t>
            </a:r>
            <a:r>
              <a:rPr lang="en-US" sz="1800" dirty="0" err="1"/>
              <a:t>Speybroeck</a:t>
            </a:r>
            <a:r>
              <a:rPr lang="en-US" sz="1800" dirty="0"/>
              <a:t>  (2013). The Apparent Effects of Dams and Season on Malaria Incidence and Anopheles Abundance in Ethiopia. BMC Infectious Diseases 13: 161 </a:t>
            </a:r>
            <a:r>
              <a:rPr lang="en-US" sz="1800" dirty="0" err="1"/>
              <a:t>doi</a:t>
            </a:r>
            <a:r>
              <a:rPr lang="en-US" sz="1800" dirty="0"/>
              <a:t>: 10.1186/1471-2334-13-161, (Highly accessed)</a:t>
            </a:r>
          </a:p>
          <a:p>
            <a:r>
              <a:rPr lang="en-US" sz="1800" dirty="0" err="1" smtClean="0"/>
              <a:t>Delenasaw</a:t>
            </a:r>
            <a:r>
              <a:rPr lang="en-US" sz="1800" dirty="0" smtClean="0"/>
              <a:t> </a:t>
            </a:r>
            <a:r>
              <a:rPr lang="en-US" sz="1800" dirty="0" err="1" smtClean="0"/>
              <a:t>Yewhalaw</a:t>
            </a:r>
            <a:r>
              <a:rPr lang="en-US" sz="1800" dirty="0" smtClean="0"/>
              <a:t>, </a:t>
            </a:r>
            <a:r>
              <a:rPr lang="en-US" sz="1800" dirty="0" err="1"/>
              <a:t>Asale</a:t>
            </a:r>
            <a:r>
              <a:rPr lang="en-US" sz="1800" dirty="0"/>
              <a:t> A, </a:t>
            </a:r>
            <a:r>
              <a:rPr lang="en-US" sz="1800" dirty="0" err="1"/>
              <a:t>Tushune</a:t>
            </a:r>
            <a:r>
              <a:rPr lang="en-US" sz="1800" dirty="0"/>
              <a:t> K,  </a:t>
            </a:r>
            <a:r>
              <a:rPr lang="en-US" sz="1800" dirty="0" err="1"/>
              <a:t>Getachew</a:t>
            </a:r>
            <a:r>
              <a:rPr lang="en-US" sz="1800" dirty="0"/>
              <a:t> Y, </a:t>
            </a:r>
            <a:r>
              <a:rPr lang="en-US" sz="1800" dirty="0" err="1"/>
              <a:t>Duchateau</a:t>
            </a:r>
            <a:r>
              <a:rPr lang="en-US" sz="1800" dirty="0"/>
              <a:t> L, </a:t>
            </a:r>
            <a:r>
              <a:rPr lang="en-US" sz="1800" dirty="0" err="1"/>
              <a:t>Speybroeck</a:t>
            </a:r>
            <a:r>
              <a:rPr lang="en-US" sz="1800" dirty="0"/>
              <a:t> N (2012). Bio-efficacy of selected long-lasting insecticidal nets against </a:t>
            </a:r>
            <a:r>
              <a:rPr lang="en-US" sz="1800" dirty="0" err="1"/>
              <a:t>pyrethroid</a:t>
            </a:r>
            <a:r>
              <a:rPr lang="en-US" sz="1800" dirty="0"/>
              <a:t> resistant Anopheles </a:t>
            </a:r>
            <a:r>
              <a:rPr lang="en-US" sz="1800" dirty="0" err="1"/>
              <a:t>arabiensis</a:t>
            </a:r>
            <a:r>
              <a:rPr lang="en-US" sz="1800" dirty="0"/>
              <a:t> from south-western Ethiopia. </a:t>
            </a:r>
            <a:r>
              <a:rPr lang="en-US" sz="1800" dirty="0"/>
              <a:t>Parasites &amp; Vectors 5 (1):159 (Highly accessed</a:t>
            </a:r>
            <a:r>
              <a:rPr lang="en-US" sz="1800" dirty="0" smtClean="0"/>
              <a:t>)</a:t>
            </a:r>
          </a:p>
          <a:p>
            <a:r>
              <a:rPr lang="en-US" sz="1800" dirty="0" err="1" smtClean="0"/>
              <a:t>Delenasaw</a:t>
            </a:r>
            <a:r>
              <a:rPr lang="en-US" sz="1800" dirty="0" smtClean="0"/>
              <a:t> </a:t>
            </a:r>
            <a:r>
              <a:rPr lang="en-US" sz="1800" dirty="0" err="1" smtClean="0"/>
              <a:t>Yewhalaw</a:t>
            </a:r>
            <a:r>
              <a:rPr lang="en-US" sz="1800" dirty="0" smtClean="0"/>
              <a:t>, </a:t>
            </a:r>
            <a:r>
              <a:rPr lang="en-US" sz="1800" dirty="0" err="1"/>
              <a:t>Asale</a:t>
            </a:r>
            <a:r>
              <a:rPr lang="en-US" sz="1800" dirty="0"/>
              <a:t> A, </a:t>
            </a:r>
            <a:r>
              <a:rPr lang="en-US" sz="1800" dirty="0" err="1"/>
              <a:t>Getachew</a:t>
            </a:r>
            <a:r>
              <a:rPr lang="en-US" sz="1800" dirty="0"/>
              <a:t> Y, </a:t>
            </a:r>
            <a:r>
              <a:rPr lang="en-US" sz="1800" dirty="0" err="1"/>
              <a:t>Duchateau</a:t>
            </a:r>
            <a:r>
              <a:rPr lang="en-US" sz="1800" dirty="0"/>
              <a:t> L, </a:t>
            </a:r>
            <a:r>
              <a:rPr lang="en-US" sz="1800" dirty="0" err="1"/>
              <a:t>Speybroeck</a:t>
            </a:r>
            <a:r>
              <a:rPr lang="en-US" sz="1800" dirty="0"/>
              <a:t> N (2013). Growing Insecticide Resistance and Outdoor Transmission: Potential Roadblocks for Growing Malaria Control Efforts in Ethiopia. Pathogens and Global Health 107 (8): 437</a:t>
            </a:r>
            <a:endParaRPr lang="en-US" sz="1800" dirty="0" smtClean="0"/>
          </a:p>
          <a:p>
            <a:r>
              <a:rPr lang="en-US" sz="1800" dirty="0" err="1"/>
              <a:t>Mereta</a:t>
            </a:r>
            <a:r>
              <a:rPr lang="en-US" sz="1800" dirty="0"/>
              <a:t> ST, </a:t>
            </a:r>
            <a:r>
              <a:rPr lang="en-US" sz="1800" dirty="0" err="1" smtClean="0"/>
              <a:t>Delenasaw</a:t>
            </a:r>
            <a:r>
              <a:rPr lang="en-US" sz="1800" dirty="0" smtClean="0"/>
              <a:t> </a:t>
            </a:r>
            <a:r>
              <a:rPr lang="en-US" sz="1800" dirty="0" err="1" smtClean="0"/>
              <a:t>Yewhalaw</a:t>
            </a:r>
            <a:r>
              <a:rPr lang="en-US" sz="1800" dirty="0" smtClean="0"/>
              <a:t>, </a:t>
            </a:r>
            <a:r>
              <a:rPr lang="en-US" sz="1800" dirty="0" err="1"/>
              <a:t>Boets</a:t>
            </a:r>
            <a:r>
              <a:rPr lang="en-US" sz="1800" dirty="0"/>
              <a:t> P, Ahmed A, </a:t>
            </a:r>
            <a:r>
              <a:rPr lang="en-US" sz="1800" dirty="0" err="1"/>
              <a:t>Duchateau</a:t>
            </a:r>
            <a:r>
              <a:rPr lang="en-US" sz="1800" dirty="0"/>
              <a:t> L,  </a:t>
            </a:r>
            <a:r>
              <a:rPr lang="en-US" sz="1800" dirty="0" err="1"/>
              <a:t>Speybroeck</a:t>
            </a:r>
            <a:r>
              <a:rPr lang="en-US" sz="1800" dirty="0"/>
              <a:t> N, De </a:t>
            </a:r>
            <a:r>
              <a:rPr lang="en-US" sz="1800" dirty="0" err="1"/>
              <a:t>Meester</a:t>
            </a:r>
            <a:r>
              <a:rPr lang="en-US" sz="1800" dirty="0"/>
              <a:t> L, Goethals PLM (2013). </a:t>
            </a:r>
            <a:r>
              <a:rPr lang="en-US" sz="1800" dirty="0" err="1"/>
              <a:t>Physico</a:t>
            </a:r>
            <a:r>
              <a:rPr lang="en-US" sz="1800" dirty="0"/>
              <a:t>-chemical and biological characterization </a:t>
            </a:r>
            <a:r>
              <a:rPr lang="en-US" sz="1800" dirty="0" err="1"/>
              <a:t>anopheline</a:t>
            </a:r>
            <a:r>
              <a:rPr lang="en-US" sz="1800" dirty="0"/>
              <a:t> larval habitats (</a:t>
            </a:r>
            <a:r>
              <a:rPr lang="en-US" sz="1800" dirty="0" err="1"/>
              <a:t>Diptera</a:t>
            </a:r>
            <a:r>
              <a:rPr lang="en-US" sz="1800" dirty="0"/>
              <a:t>: </a:t>
            </a:r>
            <a:r>
              <a:rPr lang="en-US" sz="1800" dirty="0" err="1"/>
              <a:t>Culicidae</a:t>
            </a:r>
            <a:r>
              <a:rPr lang="en-US" sz="1800" dirty="0"/>
              <a:t>): Implications for malaria control strategies. Parasites &amp; Vectors 6: 320 (Highly accessed)</a:t>
            </a:r>
            <a:endParaRPr lang="en-US" sz="1800" dirty="0" smtClean="0"/>
          </a:p>
          <a:p>
            <a:r>
              <a:rPr lang="en-US" sz="1800" dirty="0" err="1" smtClean="0"/>
              <a:t>Delenasaw</a:t>
            </a:r>
            <a:r>
              <a:rPr lang="en-US" sz="1800" dirty="0" smtClean="0"/>
              <a:t> </a:t>
            </a:r>
            <a:r>
              <a:rPr lang="en-US" sz="1800" dirty="0" err="1" smtClean="0"/>
              <a:t>Yewhalaw</a:t>
            </a:r>
            <a:r>
              <a:rPr lang="en-US" sz="1800" dirty="0" smtClean="0"/>
              <a:t>, </a:t>
            </a:r>
            <a:r>
              <a:rPr lang="en-US" sz="1800" dirty="0" err="1"/>
              <a:t>Legesse</a:t>
            </a:r>
            <a:r>
              <a:rPr lang="en-US" sz="1800" dirty="0"/>
              <a:t>, W, Van </a:t>
            </a:r>
            <a:r>
              <a:rPr lang="en-US" sz="1800" dirty="0" err="1"/>
              <a:t>Bortel</a:t>
            </a:r>
            <a:r>
              <a:rPr lang="en-US" sz="1800" dirty="0"/>
              <a:t> W, G/Selassie S, </a:t>
            </a:r>
            <a:r>
              <a:rPr lang="en-US" sz="1800" dirty="0" err="1"/>
              <a:t>Kloos</a:t>
            </a:r>
            <a:r>
              <a:rPr lang="en-US" sz="1800" dirty="0"/>
              <a:t> H,  </a:t>
            </a:r>
            <a:r>
              <a:rPr lang="en-US" sz="1800" dirty="0" err="1"/>
              <a:t>Duchateau</a:t>
            </a:r>
            <a:r>
              <a:rPr lang="en-US" sz="1800" dirty="0"/>
              <a:t> L, </a:t>
            </a:r>
            <a:r>
              <a:rPr lang="en-US" sz="1800" dirty="0" err="1"/>
              <a:t>Speybroeck</a:t>
            </a:r>
            <a:r>
              <a:rPr lang="en-US" sz="1800" dirty="0"/>
              <a:t> N (2009). Malaria and water resource development: the case of </a:t>
            </a:r>
            <a:r>
              <a:rPr lang="en-US" sz="1800" dirty="0" err="1"/>
              <a:t>Gilgel</a:t>
            </a:r>
            <a:r>
              <a:rPr lang="en-US" sz="1800" dirty="0"/>
              <a:t>-Gibe hydroelectric dam in Ethiopia. Malaria Journal 8:21 (Highly accessed) </a:t>
            </a:r>
          </a:p>
          <a:p>
            <a:r>
              <a:rPr lang="en-US" sz="1800" dirty="0" err="1"/>
              <a:t>Getachew</a:t>
            </a:r>
            <a:r>
              <a:rPr lang="en-US" sz="1800" dirty="0"/>
              <a:t> Y, Janssen P, </a:t>
            </a:r>
            <a:r>
              <a:rPr lang="en-US" sz="1800" dirty="0" smtClean="0"/>
              <a:t>D </a:t>
            </a:r>
            <a:r>
              <a:rPr lang="en-US" sz="1800" dirty="0" err="1" smtClean="0"/>
              <a:t>elenasaw</a:t>
            </a:r>
            <a:r>
              <a:rPr lang="en-US" sz="1800" dirty="0" smtClean="0"/>
              <a:t> </a:t>
            </a:r>
            <a:r>
              <a:rPr lang="en-US" sz="1800" dirty="0" err="1" smtClean="0"/>
              <a:t>Yewhalaw</a:t>
            </a:r>
            <a:r>
              <a:rPr lang="en-US" sz="1800" dirty="0" smtClean="0"/>
              <a:t>, </a:t>
            </a:r>
            <a:r>
              <a:rPr lang="en-US" sz="1800" dirty="0" err="1"/>
              <a:t>Spebroeck</a:t>
            </a:r>
            <a:r>
              <a:rPr lang="en-US" sz="1800" dirty="0"/>
              <a:t> N, </a:t>
            </a:r>
            <a:r>
              <a:rPr lang="en-US" sz="1800" dirty="0" err="1"/>
              <a:t>Duchateau</a:t>
            </a:r>
            <a:r>
              <a:rPr lang="en-US" sz="1800" dirty="0"/>
              <a:t> L (2013). Coping with time and space in modeling malaria incidence: a comparison of survival and count regression model. Statistics in Medicine Doi:10.1002/sim.5752</a:t>
            </a:r>
          </a:p>
          <a:p>
            <a:r>
              <a:rPr lang="en-US" sz="1800" dirty="0" err="1"/>
              <a:t>Getachew</a:t>
            </a:r>
            <a:r>
              <a:rPr lang="en-US" sz="1800" dirty="0"/>
              <a:t> M, </a:t>
            </a:r>
            <a:r>
              <a:rPr lang="en-US" sz="1800" dirty="0" err="1" smtClean="0"/>
              <a:t>Delenasaw</a:t>
            </a:r>
            <a:r>
              <a:rPr lang="en-US" sz="1800" dirty="0" smtClean="0"/>
              <a:t> </a:t>
            </a:r>
            <a:r>
              <a:rPr lang="en-US" sz="1800" dirty="0" err="1" smtClean="0"/>
              <a:t>Yewhalaw</a:t>
            </a:r>
            <a:r>
              <a:rPr lang="en-US" sz="1800" dirty="0" smtClean="0"/>
              <a:t>, </a:t>
            </a:r>
            <a:r>
              <a:rPr lang="en-US" sz="1800" dirty="0" err="1"/>
              <a:t>Tafess</a:t>
            </a:r>
            <a:r>
              <a:rPr lang="en-US" sz="1800" dirty="0"/>
              <a:t> K, </a:t>
            </a:r>
            <a:r>
              <a:rPr lang="en-US" sz="1800" dirty="0" err="1"/>
              <a:t>Getachew</a:t>
            </a:r>
            <a:r>
              <a:rPr lang="en-US" sz="1800" dirty="0"/>
              <a:t> Y, </a:t>
            </a:r>
            <a:r>
              <a:rPr lang="en-US" sz="1800" dirty="0" err="1"/>
              <a:t>Zeinedin</a:t>
            </a:r>
            <a:r>
              <a:rPr lang="en-US" sz="1800" dirty="0"/>
              <a:t> A (2012). </a:t>
            </a:r>
            <a:r>
              <a:rPr lang="en-US" sz="1800" dirty="0" err="1"/>
              <a:t>Anaemia</a:t>
            </a:r>
            <a:r>
              <a:rPr lang="en-US" sz="1800" dirty="0"/>
              <a:t> and associated risk factors among pregnant women in </a:t>
            </a:r>
            <a:r>
              <a:rPr lang="en-US" sz="1800" dirty="0" err="1"/>
              <a:t>Gilgel</a:t>
            </a:r>
            <a:r>
              <a:rPr lang="en-US" sz="1800" dirty="0"/>
              <a:t>-Gibe dam area, Southwest Ethiopia. Parasites &amp; Vectors 5: 296</a:t>
            </a:r>
          </a:p>
          <a:p>
            <a:r>
              <a:rPr lang="en-US" sz="1800" dirty="0" err="1"/>
              <a:t>Zemene</a:t>
            </a:r>
            <a:r>
              <a:rPr lang="en-US" sz="1800" dirty="0"/>
              <a:t> </a:t>
            </a:r>
            <a:r>
              <a:rPr lang="en-US" sz="1800" dirty="0" smtClean="0"/>
              <a:t>E, </a:t>
            </a:r>
            <a:r>
              <a:rPr lang="en-US" sz="1800" dirty="0" err="1" smtClean="0"/>
              <a:t>Delenasaw</a:t>
            </a:r>
            <a:r>
              <a:rPr lang="en-US" sz="1800" dirty="0" smtClean="0"/>
              <a:t> </a:t>
            </a:r>
            <a:r>
              <a:rPr lang="en-US" sz="1800" dirty="0" err="1"/>
              <a:t>Yewhalaw</a:t>
            </a:r>
            <a:r>
              <a:rPr lang="en-US" sz="1800" dirty="0"/>
              <a:t> </a:t>
            </a:r>
            <a:r>
              <a:rPr lang="en-US" sz="1800" dirty="0" smtClean="0"/>
              <a:t>, </a:t>
            </a:r>
            <a:r>
              <a:rPr lang="en-US" sz="1800" dirty="0" err="1"/>
              <a:t>Abera</a:t>
            </a:r>
            <a:r>
              <a:rPr lang="en-US" sz="1800" dirty="0"/>
              <a:t> S, Belay T, Samuel A, </a:t>
            </a:r>
            <a:r>
              <a:rPr lang="en-US" sz="1800" dirty="0" err="1"/>
              <a:t>Zeynudin</a:t>
            </a:r>
            <a:r>
              <a:rPr lang="en-US" sz="1800" dirty="0"/>
              <a:t> A. (2012). </a:t>
            </a:r>
            <a:r>
              <a:rPr lang="en-US" sz="1800" dirty="0" err="1"/>
              <a:t>Seroprevalence</a:t>
            </a:r>
            <a:r>
              <a:rPr lang="en-US" sz="1800" dirty="0"/>
              <a:t> of Toxoplasma </a:t>
            </a:r>
            <a:r>
              <a:rPr lang="en-US" sz="1800" dirty="0" err="1"/>
              <a:t>gondii</a:t>
            </a:r>
            <a:r>
              <a:rPr lang="en-US" sz="1800" dirty="0"/>
              <a:t> and associated risk factors among pregnant women in </a:t>
            </a:r>
            <a:r>
              <a:rPr lang="en-US" sz="1800" dirty="0" err="1"/>
              <a:t>Jimma</a:t>
            </a:r>
            <a:r>
              <a:rPr lang="en-US" sz="1800" dirty="0"/>
              <a:t> Town, Southwest Ethiopia. BMC Infectious Diseases.12:337</a:t>
            </a:r>
          </a:p>
          <a:p>
            <a:endParaRPr lang="en-US" sz="1800" dirty="0"/>
          </a:p>
        </p:txBody>
      </p:sp>
    </p:spTree>
    <p:extLst>
      <p:ext uri="{BB962C8B-B14F-4D97-AF65-F5344CB8AC3E}">
        <p14:creationId xmlns:p14="http://schemas.microsoft.com/office/powerpoint/2010/main" val="36905144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2155825"/>
          </a:xfrm>
        </p:spPr>
        <p:txBody>
          <a:bodyPr/>
          <a:lstStyle/>
          <a:p>
            <a:r>
              <a:rPr lang="en-US" smtClean="0"/>
              <a:t>Drug Resistance- Malaria</a:t>
            </a:r>
            <a:endParaRPr lang="en-US" dirty="0"/>
          </a:p>
        </p:txBody>
      </p:sp>
      <p:pic>
        <p:nvPicPr>
          <p:cNvPr id="1027" name="Picture 3" descr="C:\Users\narahari-r\Desktop\frontpageimag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2133600"/>
            <a:ext cx="5562600" cy="4229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11731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dirty="0"/>
              <a:t>The prevalence of resistance to known anti-malarial drugs has resulted in the expansion of anti-malarial drug discovery efforts</a:t>
            </a:r>
            <a:r>
              <a:rPr lang="en-US" dirty="0" smtClean="0"/>
              <a:t>.</a:t>
            </a:r>
          </a:p>
          <a:p>
            <a:r>
              <a:rPr lang="en-US" dirty="0"/>
              <a:t>Several new anti-malarial agents are undergoing clinical trials, mainly those resurrected from previous anti-malarial drug discovery programs.</a:t>
            </a:r>
          </a:p>
        </p:txBody>
      </p:sp>
    </p:spTree>
    <p:extLst>
      <p:ext uri="{BB962C8B-B14F-4D97-AF65-F5344CB8AC3E}">
        <p14:creationId xmlns:p14="http://schemas.microsoft.com/office/powerpoint/2010/main" val="37875176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247</TotalTime>
  <Words>1084</Words>
  <Application>Microsoft Office PowerPoint</Application>
  <PresentationFormat>On-screen Show (4:3)</PresentationFormat>
  <Paragraphs>51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PowerPoint Presentation</vt:lpstr>
      <vt:lpstr>Editor’s Biography</vt:lpstr>
      <vt:lpstr>Research Interest </vt:lpstr>
      <vt:lpstr>Publications</vt:lpstr>
      <vt:lpstr>PowerPoint Presentation</vt:lpstr>
      <vt:lpstr>Drug Resistance- Malaria</vt:lpstr>
      <vt:lpstr>INTRODUCTION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Drug Discovery</dc:title>
  <dc:creator>narahari-r</dc:creator>
  <cp:lastModifiedBy>Delenasaw</cp:lastModifiedBy>
  <cp:revision>27</cp:revision>
  <dcterms:created xsi:type="dcterms:W3CDTF">2014-10-17T06:57:42Z</dcterms:created>
  <dcterms:modified xsi:type="dcterms:W3CDTF">2014-11-23T09:30:40Z</dcterms:modified>
</cp:coreProperties>
</file>