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3046988"/>
          </a:xfrm>
          <a:prstGeom prst="rect">
            <a:avLst/>
          </a:prstGeom>
        </p:spPr>
        <p:txBody>
          <a:bodyPr wrap="square">
            <a:spAutoFit/>
          </a:bodyPr>
          <a:lstStyle/>
          <a:p>
            <a:r>
              <a:rPr lang="en-IN" sz="2400" b="1" dirty="0"/>
              <a:t>Gonadotropin-Releasing Hormone Attenuates Pregnancy-Associated </a:t>
            </a:r>
            <a:r>
              <a:rPr lang="en-IN" sz="2400" b="1" dirty="0" err="1"/>
              <a:t>Thymic</a:t>
            </a:r>
            <a:r>
              <a:rPr lang="en-IN" sz="2400" b="1" dirty="0"/>
              <a:t> Involution and Modulates the Expression of </a:t>
            </a:r>
            <a:r>
              <a:rPr lang="en-IN" sz="2400" b="1" dirty="0" err="1"/>
              <a:t>Antiproliferative</a:t>
            </a:r>
            <a:r>
              <a:rPr lang="en-IN" sz="2400" b="1" dirty="0"/>
              <a:t> Gene Product </a:t>
            </a:r>
            <a:r>
              <a:rPr lang="en-IN" sz="2400" b="1" dirty="0" err="1"/>
              <a:t>Prohibitin</a:t>
            </a:r>
            <a:r>
              <a:rPr lang="en-US" sz="2400" b="1" dirty="0" smtClean="0"/>
              <a:t>.</a:t>
            </a:r>
          </a:p>
          <a:p>
            <a:endParaRPr lang="en-US" sz="2400" dirty="0" smtClean="0"/>
          </a:p>
          <a:p>
            <a:r>
              <a:rPr lang="en-US" sz="2400" dirty="0" err="1" smtClean="0"/>
              <a:t>Vishwa</a:t>
            </a:r>
            <a:r>
              <a:rPr lang="en-US" sz="2400" dirty="0" smtClean="0"/>
              <a:t> </a:t>
            </a:r>
            <a:r>
              <a:rPr lang="en-US" sz="2400" dirty="0"/>
              <a:t>Deep Dixit, </a:t>
            </a:r>
            <a:r>
              <a:rPr lang="en-US" sz="2400" dirty="0" err="1"/>
              <a:t>Rajagopala</a:t>
            </a:r>
            <a:r>
              <a:rPr lang="en-US" sz="2400" dirty="0"/>
              <a:t> </a:t>
            </a:r>
            <a:r>
              <a:rPr lang="en-US" sz="2400" dirty="0" err="1"/>
              <a:t>Sridaran</a:t>
            </a:r>
            <a:r>
              <a:rPr lang="en-US" sz="2400" dirty="0"/>
              <a:t>, Megan A. </a:t>
            </a:r>
            <a:r>
              <a:rPr lang="en-US" sz="2400" dirty="0" err="1"/>
              <a:t>Edmonsond</a:t>
            </a:r>
            <a:r>
              <a:rPr lang="en-US" sz="2400" dirty="0"/>
              <a:t>, Dennis </a:t>
            </a:r>
            <a:r>
              <a:rPr lang="en-US" sz="2400" dirty="0" err="1"/>
              <a:t>Taub</a:t>
            </a:r>
            <a:r>
              <a:rPr lang="en-US" sz="2400" dirty="0"/>
              <a:t>, and Winston E. Thompson</a:t>
            </a:r>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254865"/>
          </a:xfrm>
          <a:prstGeom prst="rect">
            <a:avLst/>
          </a:prstGeom>
        </p:spPr>
        <p:txBody>
          <a:bodyPr wrap="square">
            <a:spAutoFit/>
          </a:bodyPr>
          <a:lstStyle/>
          <a:p>
            <a:pPr>
              <a:lnSpc>
                <a:spcPct val="150000"/>
              </a:lnSpc>
            </a:pPr>
            <a:r>
              <a:rPr lang="en-IN" sz="2800" b="1" dirty="0"/>
              <a:t>Dennis D. </a:t>
            </a:r>
            <a:r>
              <a:rPr lang="en-IN" sz="2800" b="1" dirty="0" err="1"/>
              <a:t>Taub</a:t>
            </a:r>
            <a:endParaRPr lang="en-IN" sz="2800" b="1" dirty="0"/>
          </a:p>
          <a:p>
            <a:pPr>
              <a:lnSpc>
                <a:spcPct val="150000"/>
              </a:lnSpc>
            </a:pPr>
            <a:r>
              <a:rPr lang="en-IN" sz="2800" b="1" dirty="0"/>
              <a:t>Chief </a:t>
            </a:r>
          </a:p>
          <a:p>
            <a:pPr>
              <a:lnSpc>
                <a:spcPct val="150000"/>
              </a:lnSpc>
            </a:pPr>
            <a:r>
              <a:rPr lang="en-IN" sz="2800" b="1" dirty="0"/>
              <a:t>Clinical Immunology Section </a:t>
            </a:r>
          </a:p>
          <a:p>
            <a:pPr>
              <a:lnSpc>
                <a:spcPct val="150000"/>
              </a:lnSpc>
            </a:pPr>
            <a:r>
              <a:rPr lang="en-IN" sz="2800" b="1" dirty="0"/>
              <a:t>Laboratory of Immunology</a:t>
            </a:r>
          </a:p>
          <a:p>
            <a:pPr>
              <a:lnSpc>
                <a:spcPct val="150000"/>
              </a:lnSpc>
            </a:pPr>
            <a:r>
              <a:rPr lang="en-IN" sz="2800" b="1" dirty="0"/>
              <a:t>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Dennis D. Tau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2131248"/>
            <a:ext cx="2514600" cy="3520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159" y="2213551"/>
            <a:ext cx="8763000" cy="4524315"/>
          </a:xfrm>
          <a:prstGeom prst="rect">
            <a:avLst/>
          </a:prstGeom>
        </p:spPr>
        <p:txBody>
          <a:bodyPr wrap="square">
            <a:spAutoFit/>
          </a:bodyPr>
          <a:lstStyle/>
          <a:p>
            <a:pPr algn="just"/>
            <a:r>
              <a:rPr lang="en-US" sz="2400" dirty="0" smtClean="0"/>
              <a:t>Dr</a:t>
            </a:r>
            <a:r>
              <a:rPr lang="en-US" sz="2400" dirty="0"/>
              <a:t>. Dennis D. </a:t>
            </a:r>
            <a:r>
              <a:rPr lang="en-US" sz="2400" dirty="0" err="1"/>
              <a:t>Taub</a:t>
            </a:r>
            <a:r>
              <a:rPr lang="en-US" sz="2400" dirty="0"/>
              <a:t> in 2000-2001 Temporary Safety Office, Radiation Safety Office while new searches underway (handled all emergencies, policy writing, cleanups, </a:t>
            </a:r>
            <a:r>
              <a:rPr lang="en-US" sz="2400" dirty="0" err="1"/>
              <a:t>inspections,prepare</a:t>
            </a:r>
            <a:r>
              <a:rPr lang="en-US" sz="2400" dirty="0"/>
              <a:t> for IG inspection, </a:t>
            </a:r>
            <a:r>
              <a:rPr lang="en-US" sz="2400" dirty="0" err="1"/>
              <a:t>etc</a:t>
            </a:r>
            <a:r>
              <a:rPr lang="en-US" sz="2400" dirty="0"/>
              <a:t>).In 2006-2010 Director, Clinical Core Laboratory, CRB, GRC, NIA, NIH, Baltimore, MD. [CLIA-licensed for glucose, 2007-2010 Head, NIA-IRP Repository, BRC, NIA, NIH, Baltimore, </a:t>
            </a:r>
            <a:r>
              <a:rPr lang="en-US" sz="2400" dirty="0" err="1"/>
              <a:t>MD.In</a:t>
            </a:r>
            <a:r>
              <a:rPr lang="en-US" sz="2400" dirty="0"/>
              <a:t> 2009-2010 Senior Investigator and Chief, Laboratory of Immunology, Chief, Clinical Immunology Section, Laboratory of Immunology, BRC, NIA, </a:t>
            </a:r>
            <a:r>
              <a:rPr lang="en-US" sz="2400" dirty="0" err="1"/>
              <a:t>NIH.In</a:t>
            </a:r>
            <a:r>
              <a:rPr lang="en-US" sz="2400" dirty="0"/>
              <a:t> 2010-present Senior Investigator and Chief, Clinical Immunology Section, Laboratory of Molecular Biology and Immunology, BRC, NIA, NIH (LI and </a:t>
            </a:r>
            <a:r>
              <a:rPr lang="en-US" sz="2400" dirty="0" err="1"/>
              <a:t>LCMBmerged</a:t>
            </a:r>
            <a:r>
              <a:rPr lang="en-US" sz="2400" dirty="0"/>
              <a:t> in 2012 to make LMBI).</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0"/>
            <a:ext cx="8001000" cy="1938992"/>
          </a:xfrm>
          <a:prstGeom prst="rect">
            <a:avLst/>
          </a:prstGeom>
        </p:spPr>
        <p:txBody>
          <a:bodyPr wrap="square">
            <a:spAutoFit/>
          </a:bodyPr>
          <a:lstStyle/>
          <a:p>
            <a:pPr marL="342900" indent="-342900" algn="just">
              <a:buFont typeface="Arial" pitchFamily="34" charset="0"/>
              <a:buChar char="•"/>
            </a:pPr>
            <a:r>
              <a:rPr lang="en-IN" sz="2400" dirty="0"/>
              <a:t>Dennis research interest include biological and molecular mechanisms of acute and chronic inflammation and has recently focused on the role of inflammatory processes in </a:t>
            </a:r>
            <a:r>
              <a:rPr lang="en-IN" sz="2400" dirty="0" err="1"/>
              <a:t>neurodegeneration</a:t>
            </a:r>
            <a:r>
              <a:rPr lang="en-IN" sz="2400" dirty="0"/>
              <a:t> and neuropathology.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862870"/>
          </a:xfrm>
          <a:prstGeom prst="rect">
            <a:avLst/>
          </a:prstGeom>
        </p:spPr>
        <p:txBody>
          <a:bodyPr wrap="square">
            <a:spAutoFit/>
          </a:bodyPr>
          <a:lstStyle/>
          <a:p>
            <a:r>
              <a:rPr lang="en-IN" sz="2400" b="1" dirty="0"/>
              <a:t>Microbial Links to Inflammatory Bowel Disease Development: Potential Interventional Strategies in </a:t>
            </a:r>
            <a:r>
              <a:rPr lang="en-IN" sz="2400" b="1" dirty="0" smtClean="0"/>
              <a:t>Treatment</a:t>
            </a:r>
          </a:p>
          <a:p>
            <a:r>
              <a:rPr lang="en-US" sz="2400" dirty="0" err="1"/>
              <a:t>Udai</a:t>
            </a:r>
            <a:r>
              <a:rPr lang="en-US" sz="2400" dirty="0"/>
              <a:t> P. Singh, </a:t>
            </a:r>
            <a:r>
              <a:rPr lang="en-US" sz="2400" dirty="0" err="1"/>
              <a:t>Narendra</a:t>
            </a:r>
            <a:r>
              <a:rPr lang="en-US" sz="2400" dirty="0"/>
              <a:t> P. Singh, Brandon </a:t>
            </a:r>
            <a:r>
              <a:rPr lang="en-US" sz="2400" dirty="0" err="1"/>
              <a:t>Busbee</a:t>
            </a:r>
            <a:r>
              <a:rPr lang="en-US" sz="2400" dirty="0"/>
              <a:t>, Guan H, Robert L. Price, Dennis D. </a:t>
            </a:r>
            <a:r>
              <a:rPr lang="en-US" sz="2400" dirty="0" err="1"/>
              <a:t>Taub</a:t>
            </a:r>
            <a:r>
              <a:rPr lang="en-US" sz="2400" dirty="0"/>
              <a:t>, </a:t>
            </a:r>
            <a:r>
              <a:rPr lang="en-US" sz="2400" dirty="0" err="1"/>
              <a:t>Manoj</a:t>
            </a:r>
            <a:r>
              <a:rPr lang="en-US" sz="2400" dirty="0"/>
              <a:t> K. Mishra, Mitzi </a:t>
            </a:r>
            <a:r>
              <a:rPr lang="en-US" sz="2400" dirty="0" err="1"/>
              <a:t>Nagarkatti</a:t>
            </a:r>
            <a:r>
              <a:rPr lang="en-US" sz="2400" dirty="0"/>
              <a:t> and Prakash S. </a:t>
            </a:r>
            <a:r>
              <a:rPr lang="en-US" sz="2400" dirty="0" err="1"/>
              <a:t>Nagarkatti</a:t>
            </a:r>
            <a:endParaRPr lang="en-US" sz="2400" b="1" dirty="0" smtClean="0"/>
          </a:p>
          <a:p>
            <a:endParaRPr lang="en-IN" sz="2400" b="1" dirty="0" smtClean="0"/>
          </a:p>
          <a:p>
            <a:r>
              <a:rPr lang="en-IN" sz="2400" b="1" dirty="0" smtClean="0"/>
              <a:t>Cytokine Responses in Young and Old Rhesus Monkeys: Effect of Caloric Restriction</a:t>
            </a:r>
          </a:p>
          <a:p>
            <a:r>
              <a:rPr lang="en-US" sz="2400" dirty="0"/>
              <a:t>Paolo </a:t>
            </a:r>
            <a:r>
              <a:rPr lang="en-US" sz="2400" dirty="0" err="1"/>
              <a:t>Mascarucci</a:t>
            </a:r>
            <a:r>
              <a:rPr lang="en-US" sz="2400" dirty="0"/>
              <a:t>, Dennis </a:t>
            </a:r>
            <a:r>
              <a:rPr lang="en-US" sz="2400" dirty="0" err="1"/>
              <a:t>Taub</a:t>
            </a:r>
            <a:r>
              <a:rPr lang="en-US" sz="2400" dirty="0"/>
              <a:t>, </a:t>
            </a:r>
            <a:r>
              <a:rPr lang="en-US" sz="2400" dirty="0" err="1"/>
              <a:t>Simona</a:t>
            </a:r>
            <a:r>
              <a:rPr lang="en-US" sz="2400" dirty="0"/>
              <a:t> </a:t>
            </a:r>
            <a:r>
              <a:rPr lang="en-US" sz="2400" dirty="0" err="1"/>
              <a:t>Saccani</a:t>
            </a:r>
            <a:r>
              <a:rPr lang="en-US" sz="2400" dirty="0"/>
              <a:t>, Marjorie A. </a:t>
            </a:r>
            <a:r>
              <a:rPr lang="en-US" sz="2400" dirty="0" err="1"/>
              <a:t>Paloma</a:t>
            </a:r>
            <a:r>
              <a:rPr lang="en-US" sz="2400" dirty="0"/>
              <a:t>, Harry Dawson, George S. Roth, Mark A. Lane, and Donald K. Ingram.</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6001643"/>
          </a:xfrm>
          <a:prstGeom prst="rect">
            <a:avLst/>
          </a:prstGeom>
        </p:spPr>
        <p:txBody>
          <a:bodyPr wrap="square">
            <a:spAutoFit/>
          </a:bodyPr>
          <a:lstStyle/>
          <a:p>
            <a:r>
              <a:rPr lang="en-IN" sz="2400" b="1" dirty="0"/>
              <a:t>A Genome-Wide Association Scan on the Levels of Markers of Inflammation in Sardinians Reveals Associations That Underpin Its Complex </a:t>
            </a:r>
            <a:r>
              <a:rPr lang="en-IN" sz="2400" b="1" dirty="0" smtClean="0"/>
              <a:t>Regulation</a:t>
            </a:r>
          </a:p>
          <a:p>
            <a:r>
              <a:rPr lang="en-US" sz="2400" dirty="0"/>
              <a:t>Silvia </a:t>
            </a:r>
            <a:r>
              <a:rPr lang="en-US" sz="2400" dirty="0" err="1" smtClean="0"/>
              <a:t>Naitza</a:t>
            </a:r>
            <a:r>
              <a:rPr lang="en-US" sz="2400" dirty="0" smtClean="0"/>
              <a:t>, </a:t>
            </a:r>
            <a:r>
              <a:rPr lang="en-US" sz="2400" dirty="0" err="1" smtClean="0"/>
              <a:t>Eleonora</a:t>
            </a:r>
            <a:r>
              <a:rPr lang="en-US" sz="2400" dirty="0" smtClean="0"/>
              <a:t> </a:t>
            </a:r>
            <a:r>
              <a:rPr lang="en-US" sz="2400" dirty="0" err="1" smtClean="0"/>
              <a:t>Porcu</a:t>
            </a:r>
            <a:r>
              <a:rPr lang="en-US" sz="2400" dirty="0" smtClean="0"/>
              <a:t>, </a:t>
            </a:r>
            <a:r>
              <a:rPr lang="en-US" sz="2400" dirty="0" err="1" smtClean="0"/>
              <a:t>Maristella</a:t>
            </a:r>
            <a:r>
              <a:rPr lang="en-US" sz="2400" dirty="0" smtClean="0"/>
              <a:t> </a:t>
            </a:r>
            <a:r>
              <a:rPr lang="en-US" sz="2400" dirty="0" err="1" smtClean="0"/>
              <a:t>Steri</a:t>
            </a:r>
            <a:r>
              <a:rPr lang="en-US" sz="2400" dirty="0" smtClean="0"/>
              <a:t>, Dennis </a:t>
            </a:r>
            <a:r>
              <a:rPr lang="en-US" sz="2400" dirty="0"/>
              <a:t>D. </a:t>
            </a:r>
            <a:r>
              <a:rPr lang="en-US" sz="2400" dirty="0" err="1" smtClean="0"/>
              <a:t>Taub</a:t>
            </a:r>
            <a:r>
              <a:rPr lang="en-US" sz="2400" dirty="0" smtClean="0"/>
              <a:t>, </a:t>
            </a:r>
            <a:r>
              <a:rPr lang="en-US" sz="2400" dirty="0" err="1" smtClean="0"/>
              <a:t>Antonella</a:t>
            </a:r>
            <a:r>
              <a:rPr lang="en-US" sz="2400" dirty="0" smtClean="0"/>
              <a:t> </a:t>
            </a:r>
            <a:r>
              <a:rPr lang="en-US" sz="2400" dirty="0" err="1" smtClean="0"/>
              <a:t>Mulas</a:t>
            </a:r>
            <a:r>
              <a:rPr lang="en-US" sz="2400" dirty="0" smtClean="0"/>
              <a:t>, Xiang Xiao, James Strait, Mariano Dei, Sandra Lai, Fabio </a:t>
            </a:r>
            <a:r>
              <a:rPr lang="en-US" sz="2400" dirty="0" err="1" smtClean="0"/>
              <a:t>Busonero</a:t>
            </a:r>
            <a:r>
              <a:rPr lang="en-US" sz="2400" dirty="0" smtClean="0"/>
              <a:t>, Andrea </a:t>
            </a:r>
            <a:r>
              <a:rPr lang="en-US" sz="2400" dirty="0" err="1" smtClean="0"/>
              <a:t>Maschio</a:t>
            </a:r>
            <a:r>
              <a:rPr lang="en-US" sz="2400" dirty="0" smtClean="0"/>
              <a:t>, </a:t>
            </a:r>
            <a:r>
              <a:rPr lang="en-US" sz="2400" dirty="0" err="1" smtClean="0"/>
              <a:t>Gianluca</a:t>
            </a:r>
            <a:r>
              <a:rPr lang="en-US" sz="2400" dirty="0" smtClean="0"/>
              <a:t> </a:t>
            </a:r>
            <a:r>
              <a:rPr lang="en-US" sz="2400" dirty="0" err="1" smtClean="0"/>
              <a:t>Usala</a:t>
            </a:r>
            <a:r>
              <a:rPr lang="en-US" sz="2400" dirty="0" smtClean="0"/>
              <a:t>, Magdalena </a:t>
            </a:r>
            <a:r>
              <a:rPr lang="en-US" sz="2400" dirty="0" err="1"/>
              <a:t>Zoledziewska</a:t>
            </a:r>
            <a:r>
              <a:rPr lang="en-US" sz="2400" dirty="0"/>
              <a:t>,</a:t>
            </a:r>
          </a:p>
          <a:p>
            <a:endParaRPr lang="en-US" sz="2400" dirty="0" smtClean="0"/>
          </a:p>
          <a:p>
            <a:r>
              <a:rPr lang="en-IN" sz="2400" b="1" dirty="0" smtClean="0"/>
              <a:t>Efficacy </a:t>
            </a:r>
            <a:r>
              <a:rPr lang="en-IN" sz="2400" b="1" dirty="0"/>
              <a:t>of Pneumococcal Vaccine in High-Risk Patients</a:t>
            </a:r>
            <a:r>
              <a:rPr lang="en-US" sz="2400" b="1" dirty="0" smtClean="0"/>
              <a:t>.</a:t>
            </a:r>
          </a:p>
          <a:p>
            <a:r>
              <a:rPr lang="en-US" sz="2400" dirty="0"/>
              <a:t>Michael S. </a:t>
            </a:r>
            <a:r>
              <a:rPr lang="en-US" sz="2400" dirty="0" err="1"/>
              <a:t>Simberkoff</a:t>
            </a:r>
            <a:r>
              <a:rPr lang="en-US" sz="2400" dirty="0"/>
              <a:t>, M.D., Anne P. Cross, M.S., Mohamed Al-Ibrahim, M.D., </a:t>
            </a:r>
            <a:r>
              <a:rPr lang="en-US" sz="2400" dirty="0" err="1"/>
              <a:t>Aldona</a:t>
            </a:r>
            <a:r>
              <a:rPr lang="en-US" sz="2400" dirty="0"/>
              <a:t> L. </a:t>
            </a:r>
            <a:r>
              <a:rPr lang="en-US" sz="2400" dirty="0" err="1"/>
              <a:t>Baltch</a:t>
            </a:r>
            <a:r>
              <a:rPr lang="en-US" sz="2400" dirty="0"/>
              <a:t>, M.D., </a:t>
            </a:r>
            <a:r>
              <a:rPr lang="en-US" sz="2400" dirty="0" err="1"/>
              <a:t>P.Jan</a:t>
            </a:r>
            <a:r>
              <a:rPr lang="en-US" sz="2400" dirty="0"/>
              <a:t> </a:t>
            </a:r>
            <a:r>
              <a:rPr lang="en-US" sz="2400" dirty="0" err="1"/>
              <a:t>Geiseler</a:t>
            </a:r>
            <a:r>
              <a:rPr lang="en-US" sz="2400" dirty="0"/>
              <a:t>, M.D., Jeffrey Nadler, M.D., Alma S. Richmond, M.D., Raymond P. Smith, M.D., Gerald </a:t>
            </a:r>
            <a:r>
              <a:rPr lang="en-US" sz="2400" dirty="0" err="1"/>
              <a:t>Schiffman</a:t>
            </a:r>
            <a:r>
              <a:rPr lang="en-US" sz="2400" dirty="0"/>
              <a:t>, Ph.D., Donald S. Shepard, Ph.D., and John P. Van </a:t>
            </a:r>
            <a:r>
              <a:rPr lang="en-US" sz="2400" dirty="0" err="1"/>
              <a:t>Eeckhout</a:t>
            </a:r>
            <a:r>
              <a:rPr lang="en-US" sz="2400" dirty="0"/>
              <a:t>, R.PH.</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735753"/>
            <a:ext cx="8875986" cy="4893647"/>
          </a:xfrm>
          <a:prstGeom prst="rect">
            <a:avLst/>
          </a:prstGeom>
          <a:noFill/>
        </p:spPr>
        <p:txBody>
          <a:bodyPr wrap="square" rtlCol="0">
            <a:spAutoFit/>
          </a:bodyPr>
          <a:lstStyle/>
          <a:p>
            <a:r>
              <a:rPr lang="en-IN" sz="2400" b="1" dirty="0"/>
              <a:t>Age-Related Immune Dysfunction in Health and in Human Immunodeficiency Virus (HIV) Disease: Association of Age and HIV Infection with Naive CD8+ Cell Depletion, Reduced Expression of CD28 on CD8+ Cells, and Reduced </a:t>
            </a:r>
            <a:r>
              <a:rPr lang="en-IN" sz="2400" b="1" dirty="0" err="1"/>
              <a:t>Thymic</a:t>
            </a:r>
            <a:r>
              <a:rPr lang="en-IN" sz="2400" b="1" dirty="0"/>
              <a:t> </a:t>
            </a:r>
            <a:r>
              <a:rPr lang="en-IN" sz="2400" b="1" dirty="0" smtClean="0"/>
              <a:t>Volumes</a:t>
            </a:r>
          </a:p>
          <a:p>
            <a:r>
              <a:rPr lang="en-US" sz="2400" dirty="0"/>
              <a:t>Robert C </a:t>
            </a:r>
            <a:r>
              <a:rPr lang="en-US" sz="2400" dirty="0" smtClean="0"/>
              <a:t>Kalayjian1, </a:t>
            </a:r>
            <a:r>
              <a:rPr lang="en-US" sz="2400" dirty="0"/>
              <a:t>Alan </a:t>
            </a:r>
            <a:r>
              <a:rPr lang="en-US" sz="2400" dirty="0" err="1" smtClean="0"/>
              <a:t>Landay</a:t>
            </a:r>
            <a:r>
              <a:rPr lang="en-US" sz="2400" dirty="0" smtClean="0"/>
              <a:t>, </a:t>
            </a:r>
            <a:r>
              <a:rPr lang="en-US" sz="2400" dirty="0"/>
              <a:t>Richard B </a:t>
            </a:r>
            <a:r>
              <a:rPr lang="en-US" sz="2400" dirty="0" smtClean="0"/>
              <a:t>Pollard, </a:t>
            </a:r>
            <a:r>
              <a:rPr lang="en-US" sz="2400" dirty="0"/>
              <a:t>Dennis D </a:t>
            </a:r>
            <a:r>
              <a:rPr lang="en-US" sz="2400" dirty="0" err="1" smtClean="0"/>
              <a:t>Taub</a:t>
            </a:r>
            <a:r>
              <a:rPr lang="en-US" sz="2400" dirty="0" smtClean="0"/>
              <a:t>, </a:t>
            </a:r>
            <a:r>
              <a:rPr lang="en-US" sz="2400" dirty="0"/>
              <a:t>Barry H </a:t>
            </a:r>
            <a:r>
              <a:rPr lang="en-US" sz="2400" dirty="0" smtClean="0"/>
              <a:t>Gross, </a:t>
            </a:r>
            <a:r>
              <a:rPr lang="en-US" sz="2400" dirty="0"/>
              <a:t>Isaac R </a:t>
            </a:r>
            <a:r>
              <a:rPr lang="en-US" sz="2400" dirty="0" smtClean="0"/>
              <a:t>Francis, </a:t>
            </a:r>
            <a:r>
              <a:rPr lang="en-US" sz="2400" dirty="0"/>
              <a:t>Anne </a:t>
            </a:r>
            <a:r>
              <a:rPr lang="en-US" sz="2400" dirty="0" err="1" smtClean="0"/>
              <a:t>Sevin,a</a:t>
            </a:r>
            <a:r>
              <a:rPr lang="en-US" sz="2400" dirty="0"/>
              <a:t>, </a:t>
            </a:r>
            <a:r>
              <a:rPr lang="en-US" sz="2400" dirty="0" err="1"/>
              <a:t>Minya</a:t>
            </a:r>
            <a:r>
              <a:rPr lang="en-US" sz="2400" dirty="0"/>
              <a:t> Pu11, John </a:t>
            </a:r>
            <a:r>
              <a:rPr lang="en-US" sz="2400" dirty="0" err="1" smtClean="0"/>
              <a:t>Spritzler</a:t>
            </a:r>
            <a:r>
              <a:rPr lang="en-US" sz="2400" dirty="0" smtClean="0"/>
              <a:t>, </a:t>
            </a:r>
            <a:r>
              <a:rPr lang="en-US" sz="2400" dirty="0"/>
              <a:t>Miriam </a:t>
            </a:r>
            <a:r>
              <a:rPr lang="en-US" sz="2400" dirty="0" err="1" smtClean="0"/>
              <a:t>Chernoff</a:t>
            </a:r>
            <a:r>
              <a:rPr lang="en-US" sz="2400" dirty="0" smtClean="0"/>
              <a:t>, b. Ann </a:t>
            </a:r>
            <a:r>
              <a:rPr lang="en-US" sz="2400" dirty="0" err="1" smtClean="0"/>
              <a:t>Namkung</a:t>
            </a:r>
            <a:r>
              <a:rPr lang="en-US" sz="2400" dirty="0" smtClean="0"/>
              <a:t>, </a:t>
            </a:r>
            <a:r>
              <a:rPr lang="en-US" sz="2400" dirty="0"/>
              <a:t>Lawrence </a:t>
            </a:r>
            <a:r>
              <a:rPr lang="en-US" sz="2400" dirty="0" smtClean="0"/>
              <a:t>Fox, </a:t>
            </a:r>
            <a:r>
              <a:rPr lang="en-US" sz="2400" dirty="0"/>
              <a:t>Ana </a:t>
            </a:r>
            <a:r>
              <a:rPr lang="en-US" sz="2400" dirty="0" smtClean="0"/>
              <a:t>Martinez, </a:t>
            </a:r>
            <a:r>
              <a:rPr lang="en-US" sz="2400" dirty="0"/>
              <a:t>Karen </a:t>
            </a:r>
            <a:r>
              <a:rPr lang="en-US" sz="2400" dirty="0" smtClean="0"/>
              <a:t>Waterman, </a:t>
            </a:r>
            <a:r>
              <a:rPr lang="en-US" sz="2400" dirty="0"/>
              <a:t>Susan A </a:t>
            </a:r>
            <a:r>
              <a:rPr lang="en-US" sz="2400" dirty="0" err="1" smtClean="0"/>
              <a:t>Fiscus</a:t>
            </a:r>
            <a:r>
              <a:rPr lang="en-US" sz="2400" dirty="0" smtClean="0"/>
              <a:t>, </a:t>
            </a:r>
            <a:r>
              <a:rPr lang="en-US" sz="2400" dirty="0"/>
              <a:t>Beverly </a:t>
            </a:r>
            <a:r>
              <a:rPr lang="en-US" sz="2400" dirty="0" err="1" smtClean="0"/>
              <a:t>Sha</a:t>
            </a:r>
            <a:r>
              <a:rPr lang="en-US" sz="2400" dirty="0" smtClean="0"/>
              <a:t>, </a:t>
            </a:r>
            <a:r>
              <a:rPr lang="en-US" sz="2400" dirty="0"/>
              <a:t>Debra </a:t>
            </a:r>
            <a:r>
              <a:rPr lang="en-US" sz="2400" dirty="0" smtClean="0"/>
              <a:t>Johnson, </a:t>
            </a:r>
            <a:r>
              <a:rPr lang="en-US" sz="2400" dirty="0"/>
              <a:t>Stanley </a:t>
            </a:r>
            <a:r>
              <a:rPr lang="en-US" sz="2400" dirty="0" smtClean="0"/>
              <a:t>Slater, </a:t>
            </a:r>
            <a:r>
              <a:rPr lang="en-US" sz="2400" dirty="0"/>
              <a:t>Frank </a:t>
            </a:r>
            <a:r>
              <a:rPr lang="en-US" sz="2400" dirty="0" smtClean="0"/>
              <a:t>Rousseau.</a:t>
            </a:r>
            <a:endParaRPr lang="en-US" sz="2400" dirty="0" smtClean="0"/>
          </a:p>
          <a:p>
            <a:endParaRPr lang="en-US" sz="2400" dirty="0"/>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4708981"/>
          </a:xfrm>
          <a:prstGeom prst="rect">
            <a:avLst/>
          </a:prstGeom>
          <a:noFill/>
        </p:spPr>
        <p:txBody>
          <a:bodyPr wrap="square" rtlCol="0">
            <a:spAutoFit/>
          </a:bodyPr>
          <a:lstStyle/>
          <a:p>
            <a:r>
              <a:rPr lang="en-US" sz="2400" b="1" dirty="0" smtClean="0"/>
              <a:t> </a:t>
            </a:r>
            <a:r>
              <a:rPr lang="en-IN" sz="2400" b="1" dirty="0"/>
              <a:t>Targeting Lipids to Prevent HIV </a:t>
            </a:r>
            <a:r>
              <a:rPr lang="en-IN" sz="2400" b="1" dirty="0" smtClean="0"/>
              <a:t>Infection</a:t>
            </a:r>
          </a:p>
          <a:p>
            <a:endParaRPr lang="de-DE" sz="2400" dirty="0" smtClean="0"/>
          </a:p>
          <a:p>
            <a:r>
              <a:rPr lang="de-DE" sz="2400" dirty="0" smtClean="0"/>
              <a:t>Dzung </a:t>
            </a:r>
            <a:r>
              <a:rPr lang="de-DE" sz="2400" dirty="0"/>
              <a:t>H. Nguyen1 and Dennis D. Taub2</a:t>
            </a:r>
            <a:endParaRPr lang="en-US" sz="2400" dirty="0" smtClean="0"/>
          </a:p>
          <a:p>
            <a:endParaRPr lang="en-US" sz="2400" dirty="0"/>
          </a:p>
          <a:p>
            <a:r>
              <a:rPr lang="en-IN" sz="2400" b="1" dirty="0" err="1"/>
              <a:t>Leptin</a:t>
            </a:r>
            <a:r>
              <a:rPr lang="en-IN" sz="2400" b="1" dirty="0"/>
              <a:t> Induces Growth Hormone Secretion from Peripheral Blood Mononuclear Cells via a Protein Kinase C- and Nitric Oxide-Dependent </a:t>
            </a:r>
            <a:r>
              <a:rPr lang="en-IN" sz="2400" b="1" dirty="0" smtClean="0"/>
              <a:t>Mechanism</a:t>
            </a:r>
          </a:p>
          <a:p>
            <a:endParaRPr lang="en-US" sz="2400" dirty="0" smtClean="0"/>
          </a:p>
          <a:p>
            <a:r>
              <a:rPr lang="en-US" sz="2400" dirty="0" err="1" smtClean="0"/>
              <a:t>Vishwa</a:t>
            </a:r>
            <a:r>
              <a:rPr lang="en-US" sz="2400" dirty="0" smtClean="0"/>
              <a:t> </a:t>
            </a:r>
            <a:r>
              <a:rPr lang="en-US" sz="2400" dirty="0"/>
              <a:t>Deep Dixit, Manfred </a:t>
            </a:r>
            <a:r>
              <a:rPr lang="en-US" sz="2400" dirty="0" err="1"/>
              <a:t>Mielenz</a:t>
            </a:r>
            <a:r>
              <a:rPr lang="en-US" sz="2400" dirty="0"/>
              <a:t>, Dennis D. </a:t>
            </a:r>
            <a:r>
              <a:rPr lang="en-US" sz="2400" dirty="0" err="1"/>
              <a:t>Taub</a:t>
            </a:r>
            <a:r>
              <a:rPr lang="en-US" sz="2400" dirty="0"/>
              <a:t>, and </a:t>
            </a:r>
            <a:r>
              <a:rPr lang="en-US" sz="2400" dirty="0" err="1"/>
              <a:t>Nahid</a:t>
            </a:r>
            <a:r>
              <a:rPr lang="en-US" sz="2400" dirty="0"/>
              <a:t> </a:t>
            </a:r>
            <a:r>
              <a:rPr lang="en-US" sz="2400" dirty="0" err="1"/>
              <a:t>Parvizi</a:t>
            </a:r>
            <a:endParaRPr lang="en-US" dirty="0" smtClean="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928</TotalTime>
  <Words>895</Words>
  <Application>Microsoft Office PowerPoint</Application>
  <PresentationFormat>On-screen Show (4:3)</PresentationFormat>
  <Paragraphs>59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77</cp:revision>
  <dcterms:created xsi:type="dcterms:W3CDTF">2014-10-01T07:08:05Z</dcterms:created>
  <dcterms:modified xsi:type="dcterms:W3CDTF">2015-11-24T06:25:30Z</dcterms:modified>
</cp:coreProperties>
</file>