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345" r:id="rId2"/>
    <p:sldId id="346" r:id="rId3"/>
    <p:sldId id="256" r:id="rId4"/>
    <p:sldId id="257" r:id="rId5"/>
    <p:sldId id="341" r:id="rId6"/>
    <p:sldId id="260" r:id="rId7"/>
    <p:sldId id="347" r:id="rId8"/>
    <p:sldId id="348" r:id="rId9"/>
    <p:sldId id="34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44"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11/24/2015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54FC7-E7F6-46BE-91CA-F07215B68C83}" type="slidenum">
              <a:rPr lang="en-US" smtClean="0"/>
              <a:t>3</a:t>
            </a:fld>
            <a:endParaRPr lang="en-US"/>
          </a:p>
        </p:txBody>
      </p:sp>
    </p:spTree>
    <p:extLst>
      <p:ext uri="{BB962C8B-B14F-4D97-AF65-F5344CB8AC3E}">
        <p14:creationId xmlns:p14="http://schemas.microsoft.com/office/powerpoint/2010/main" val="93388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897EF42-4468-45B4-839B-0223E8CED2DD}" type="datetimeFigureOut">
              <a:rPr lang="en-US" smtClean="0"/>
              <a:t>11/24/2015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97EF42-4468-45B4-839B-0223E8CED2DD}" type="datetimeFigureOut">
              <a:rPr lang="en-US" smtClean="0"/>
              <a:t>11/24/2015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97EF42-4468-45B4-839B-0223E8CED2DD}" type="datetimeFigureOut">
              <a:rPr lang="en-US" smtClean="0"/>
              <a:t>11/24/2015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11/24/2015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F925245-6EC2-4710-A17C-F03DBAEE8AC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97EF42-4468-45B4-839B-0223E8CED2DD}" type="datetimeFigureOut">
              <a:rPr lang="en-US" smtClean="0"/>
              <a:t>11/24/2015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925245-6EC2-4710-A17C-F03DBAEE8AC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797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515215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0717" y="2005042"/>
            <a:ext cx="5210503" cy="4524315"/>
          </a:xfrm>
          <a:prstGeom prst="rect">
            <a:avLst/>
          </a:prstGeom>
        </p:spPr>
        <p:txBody>
          <a:bodyPr wrap="square">
            <a:spAutoFit/>
          </a:bodyPr>
          <a:lstStyle/>
          <a:p>
            <a:pPr>
              <a:lnSpc>
                <a:spcPct val="150000"/>
              </a:lnSpc>
            </a:pPr>
            <a:r>
              <a:rPr lang="en-IN" sz="2400" b="1" dirty="0"/>
              <a:t>Ding </a:t>
            </a:r>
            <a:r>
              <a:rPr lang="en-IN" sz="2400" b="1" dirty="0" err="1"/>
              <a:t>Xue</a:t>
            </a:r>
            <a:r>
              <a:rPr lang="en-IN" sz="2400" b="1" dirty="0"/>
              <a:t> </a:t>
            </a:r>
            <a:r>
              <a:rPr lang="en-IN" sz="2400" b="1" dirty="0" err="1"/>
              <a:t>zhi</a:t>
            </a:r>
            <a:endParaRPr lang="en-IN" sz="2400" b="1" dirty="0"/>
          </a:p>
          <a:p>
            <a:pPr>
              <a:lnSpc>
                <a:spcPct val="150000"/>
              </a:lnSpc>
            </a:pPr>
            <a:r>
              <a:rPr lang="en-IN" sz="2400" b="1" dirty="0"/>
              <a:t>Northwest Institute of Plateau Biology</a:t>
            </a:r>
          </a:p>
          <a:p>
            <a:pPr>
              <a:lnSpc>
                <a:spcPct val="150000"/>
              </a:lnSpc>
            </a:pPr>
            <a:r>
              <a:rPr lang="en-IN" sz="2400" b="1" dirty="0"/>
              <a:t>Chinese Academy of Sciences Xining </a:t>
            </a:r>
            <a:r>
              <a:rPr lang="en-IN" sz="2400" b="1" dirty="0" smtClean="0"/>
              <a:t> Lanzhou </a:t>
            </a:r>
            <a:r>
              <a:rPr lang="en-IN" sz="2400" b="1" dirty="0"/>
              <a:t>University</a:t>
            </a:r>
          </a:p>
          <a:p>
            <a:pPr>
              <a:lnSpc>
                <a:spcPct val="150000"/>
              </a:lnSpc>
            </a:pPr>
            <a:r>
              <a:rPr lang="en-IN" sz="2400" b="1" dirty="0"/>
              <a:t>China </a:t>
            </a:r>
          </a:p>
          <a:p>
            <a:pPr>
              <a:lnSpc>
                <a:spcPct val="150000"/>
              </a:lnSpc>
            </a:pPr>
            <a:r>
              <a:rPr lang="en-IN" sz="2400" b="1" dirty="0"/>
              <a:t>Tel: 86-931-89-4107</a:t>
            </a:r>
          </a:p>
          <a:p>
            <a:pPr>
              <a:lnSpc>
                <a:spcPct val="150000"/>
              </a:lnSpc>
            </a:pPr>
            <a:r>
              <a:rPr lang="en-IN" sz="2400" b="1" dirty="0"/>
              <a:t>Fax: 86-931-89-14107</a:t>
            </a:r>
            <a:endParaRPr lang="en-US" sz="2400" dirty="0">
              <a:latin typeface="Times New Roman" pitchFamily="18" charset="0"/>
              <a:cs typeface="Times New Roman" pitchFamily="18" charset="0"/>
            </a:endParaRPr>
          </a:p>
        </p:txBody>
      </p:sp>
      <p:sp>
        <p:nvSpPr>
          <p:cNvPr id="5" name="Rectangle 4"/>
          <p:cNvSpPr/>
          <p:nvPr/>
        </p:nvSpPr>
        <p:spPr>
          <a:xfrm>
            <a:off x="2343807" y="1383200"/>
            <a:ext cx="3886200" cy="523220"/>
          </a:xfrm>
          <a:prstGeom prst="rect">
            <a:avLst/>
          </a:prstGeom>
        </p:spPr>
        <p:txBody>
          <a:bodyPr wrap="square">
            <a:spAutoFit/>
          </a:bodyPr>
          <a:lstStyle/>
          <a:p>
            <a:pPr algn="ctr"/>
            <a:r>
              <a:rPr lang="en-US" sz="2800" b="1" dirty="0" smtClean="0">
                <a:latin typeface="Times New Roman" pitchFamily="18" charset="0"/>
                <a:cs typeface="Times New Roman" pitchFamily="18" charset="0"/>
              </a:rPr>
              <a:t>Editorial Board</a:t>
            </a:r>
          </a:p>
        </p:txBody>
      </p:sp>
      <p:sp>
        <p:nvSpPr>
          <p:cNvPr id="7" name="TextBox 6"/>
          <p:cNvSpPr txBox="1"/>
          <p:nvPr/>
        </p:nvSpPr>
        <p:spPr>
          <a:xfrm>
            <a:off x="6248400" y="4267200"/>
            <a:ext cx="2209800" cy="369332"/>
          </a:xfrm>
          <a:prstGeom prst="rect">
            <a:avLst/>
          </a:prstGeom>
          <a:noFill/>
        </p:spPr>
        <p:txBody>
          <a:bodyPr wrap="square" rtlCol="0">
            <a:spAutoFit/>
          </a:bodyPr>
          <a:lstStyle/>
          <a:p>
            <a:endParaRPr lang="en-US" dirty="0"/>
          </a:p>
        </p:txBody>
      </p:sp>
      <p:pic>
        <p:nvPicPr>
          <p:cNvPr id="1026" name="Picture 2" descr="C:\Users\manjula-p\Desktop\AWBD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95"/>
            <a:ext cx="9144000" cy="120960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Ding Xue zh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85945" y="2241854"/>
            <a:ext cx="2667000" cy="3733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873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8393" y="2398216"/>
            <a:ext cx="8763000" cy="1200329"/>
          </a:xfrm>
          <a:prstGeom prst="rect">
            <a:avLst/>
          </a:prstGeom>
        </p:spPr>
        <p:txBody>
          <a:bodyPr wrap="square">
            <a:spAutoFit/>
          </a:bodyPr>
          <a:lstStyle/>
          <a:p>
            <a:pPr marL="342900" indent="-342900" algn="just">
              <a:buFont typeface="Arial" pitchFamily="34" charset="0"/>
              <a:buChar char="•"/>
            </a:pPr>
            <a:r>
              <a:rPr lang="en-IN" sz="2400" dirty="0"/>
              <a:t>Ding </a:t>
            </a:r>
            <a:r>
              <a:rPr lang="en-IN" sz="2400" dirty="0" err="1"/>
              <a:t>Xue</a:t>
            </a:r>
            <a:r>
              <a:rPr lang="en-IN" sz="2400" dirty="0"/>
              <a:t> </a:t>
            </a:r>
            <a:r>
              <a:rPr lang="en-IN" sz="2400" dirty="0" err="1"/>
              <a:t>zhi</a:t>
            </a:r>
            <a:r>
              <a:rPr lang="en-IN" sz="2400" dirty="0"/>
              <a:t> is an PhD holder working as professor in Northwest Institute of Plateau Biology, Chinese Academy of Sciences Xining at Lanzhou University.</a:t>
            </a:r>
            <a:endParaRPr lang="en-US" sz="2200" dirty="0">
              <a:latin typeface="Times New Roman" pitchFamily="18" charset="0"/>
              <a:cs typeface="Times New Roman" pitchFamily="18" charset="0"/>
            </a:endParaRPr>
          </a:p>
        </p:txBody>
      </p:sp>
      <p:sp>
        <p:nvSpPr>
          <p:cNvPr id="6" name="Rectangle 5"/>
          <p:cNvSpPr/>
          <p:nvPr/>
        </p:nvSpPr>
        <p:spPr>
          <a:xfrm>
            <a:off x="297717" y="1705718"/>
            <a:ext cx="1569661"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Biography</a:t>
            </a:r>
          </a:p>
        </p:txBody>
      </p:sp>
      <p:sp>
        <p:nvSpPr>
          <p:cNvPr id="8" name="Rectangle 7"/>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pic>
        <p:nvPicPr>
          <p:cNvPr id="9"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85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0"/>
            <a:ext cx="8001000" cy="2677656"/>
          </a:xfrm>
          <a:prstGeom prst="rect">
            <a:avLst/>
          </a:prstGeom>
        </p:spPr>
        <p:txBody>
          <a:bodyPr wrap="square">
            <a:spAutoFit/>
          </a:bodyPr>
          <a:lstStyle/>
          <a:p>
            <a:pPr marL="342900" indent="-342900" algn="just">
              <a:buFont typeface="Arial" pitchFamily="34" charset="0"/>
              <a:buChar char="•"/>
            </a:pPr>
            <a:r>
              <a:rPr lang="en-IN" sz="2400" dirty="0"/>
              <a:t>Ding </a:t>
            </a:r>
            <a:r>
              <a:rPr lang="en-IN" sz="2400" dirty="0" err="1"/>
              <a:t>Xue</a:t>
            </a:r>
            <a:r>
              <a:rPr lang="en-IN" sz="2400" dirty="0"/>
              <a:t> </a:t>
            </a:r>
            <a:r>
              <a:rPr lang="en-IN" sz="2400" dirty="0" err="1"/>
              <a:t>zhi</a:t>
            </a:r>
            <a:r>
              <a:rPr lang="en-IN" sz="2400" dirty="0"/>
              <a:t> research interest include Strategies to improve livestock production especially grazing animals, reduce its effects on the environment and agro-ecosystem, and enhance on-farm food safety. Recent and </a:t>
            </a:r>
            <a:r>
              <a:rPr lang="en-IN" sz="2400" dirty="0" smtClean="0"/>
              <a:t>on going </a:t>
            </a:r>
            <a:r>
              <a:rPr lang="en-IN" sz="2400" dirty="0"/>
              <a:t>research projects include strategies to mitigate methane emissions from livestock; improving livestock genetic characteristic using current molecular biology.</a:t>
            </a:r>
            <a:endParaRPr lang="en-US" sz="2400" dirty="0">
              <a:latin typeface="Times New Roman" pitchFamily="18" charset="0"/>
              <a:cs typeface="Times New Roman" pitchFamily="18" charset="0"/>
            </a:endParaRPr>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17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310" y="1595735"/>
            <a:ext cx="1808508"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Publications</a:t>
            </a:r>
          </a:p>
        </p:txBody>
      </p:sp>
      <p:sp>
        <p:nvSpPr>
          <p:cNvPr id="3" name="Rectangle 2"/>
          <p:cNvSpPr/>
          <p:nvPr/>
        </p:nvSpPr>
        <p:spPr>
          <a:xfrm>
            <a:off x="34159" y="2109952"/>
            <a:ext cx="8534400" cy="3754874"/>
          </a:xfrm>
          <a:prstGeom prst="rect">
            <a:avLst/>
          </a:prstGeom>
        </p:spPr>
        <p:txBody>
          <a:bodyPr wrap="square">
            <a:spAutoFit/>
          </a:bodyPr>
          <a:lstStyle/>
          <a:p>
            <a:r>
              <a:rPr lang="en-IN" sz="2400" b="1" dirty="0"/>
              <a:t>Measurement of Methane and Carbon Dioxide Emissions from Ruminants Based on the NDIR </a:t>
            </a:r>
            <a:r>
              <a:rPr lang="en-IN" sz="2400" b="1" dirty="0" smtClean="0"/>
              <a:t>Technique</a:t>
            </a:r>
          </a:p>
          <a:p>
            <a:r>
              <a:rPr lang="en-US" sz="2400" dirty="0"/>
              <a:t>DING </a:t>
            </a:r>
            <a:r>
              <a:rPr lang="en-US" sz="2400" dirty="0" err="1" smtClean="0"/>
              <a:t>Xue-zhi</a:t>
            </a:r>
            <a:r>
              <a:rPr lang="en-US" sz="2400" dirty="0" smtClean="0"/>
              <a:t>,  </a:t>
            </a:r>
            <a:r>
              <a:rPr lang="en-US" sz="2400" dirty="0"/>
              <a:t>LONG </a:t>
            </a:r>
            <a:r>
              <a:rPr lang="en-US" sz="2400" dirty="0" smtClean="0"/>
              <a:t>Rui-jun2, MI </a:t>
            </a:r>
            <a:r>
              <a:rPr lang="en-US" sz="2400" dirty="0" err="1" smtClean="0"/>
              <a:t>Jian</a:t>
            </a:r>
            <a:r>
              <a:rPr lang="en-US" sz="2400" dirty="0" smtClean="0"/>
              <a:t>-dui, GUO </a:t>
            </a:r>
            <a:r>
              <a:rPr lang="en-US" sz="2400" dirty="0" err="1" smtClean="0"/>
              <a:t>Xu</a:t>
            </a:r>
            <a:r>
              <a:rPr lang="en-US" sz="2400" dirty="0" smtClean="0"/>
              <a:t>-sheng</a:t>
            </a:r>
            <a:endParaRPr lang="en-US" sz="2400" b="1" dirty="0" smtClean="0"/>
          </a:p>
          <a:p>
            <a:endParaRPr lang="en-IN" sz="2400" b="1" dirty="0" smtClean="0"/>
          </a:p>
          <a:p>
            <a:r>
              <a:rPr lang="en-IN" sz="2400" b="1" dirty="0" smtClean="0"/>
              <a:t>Study </a:t>
            </a:r>
            <a:r>
              <a:rPr lang="en-IN" sz="2400" b="1" dirty="0"/>
              <a:t>on in vitro fermentation characteristics of alfalfa hay mixed with straw and their combined utilization</a:t>
            </a:r>
          </a:p>
          <a:p>
            <a:endParaRPr lang="en-US" sz="2400" dirty="0" smtClean="0"/>
          </a:p>
          <a:p>
            <a:r>
              <a:rPr lang="en-US" sz="2400" dirty="0" smtClean="0"/>
              <a:t>YANG Fu-</a:t>
            </a:r>
            <a:r>
              <a:rPr lang="en-US" sz="2400" dirty="0" err="1" smtClean="0"/>
              <a:t>lin,DING</a:t>
            </a:r>
            <a:r>
              <a:rPr lang="en-US" sz="2400" dirty="0" smtClean="0"/>
              <a:t> </a:t>
            </a:r>
            <a:r>
              <a:rPr lang="en-US" sz="2400" dirty="0" err="1" smtClean="0"/>
              <a:t>Xue-zhi,SHI</a:t>
            </a:r>
            <a:r>
              <a:rPr lang="en-US" sz="2400" dirty="0" smtClean="0"/>
              <a:t> </a:t>
            </a:r>
            <a:r>
              <a:rPr lang="en-US" sz="2400" dirty="0" err="1" smtClean="0"/>
              <a:t>Hai-shan,HUANG</a:t>
            </a:r>
            <a:r>
              <a:rPr lang="en-US" sz="2400" dirty="0" smtClean="0"/>
              <a:t> </a:t>
            </a:r>
            <a:r>
              <a:rPr lang="en-US" sz="2400" dirty="0"/>
              <a:t>Xiao-dan1,LONG </a:t>
            </a:r>
            <a:r>
              <a:rPr lang="en-US" sz="2400" dirty="0" err="1"/>
              <a:t>Rui-jun</a:t>
            </a:r>
            <a:endParaRPr lang="en-US" sz="2200" dirty="0" smtClean="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p:txBody>
      </p:sp>
      <p:pic>
        <p:nvPicPr>
          <p:cNvPr id="5"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651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7"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82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Air &amp; Water Borne Diseases</a:t>
            </a:r>
          </a:p>
          <a:p>
            <a:pPr>
              <a:defRPr/>
            </a:pPr>
            <a:r>
              <a:rPr lang="en-US" dirty="0" smtClean="0"/>
              <a:t>Related Journals</a:t>
            </a:r>
            <a:endParaRPr lang="en-US" dirty="0"/>
          </a:p>
        </p:txBody>
      </p:sp>
      <p:sp>
        <p:nvSpPr>
          <p:cNvPr id="7" name="Vertical Scroll 6"/>
          <p:cNvSpPr/>
          <p:nvPr/>
        </p:nvSpPr>
        <p:spPr>
          <a:xfrm>
            <a:off x="-108826" y="1627188"/>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Bacteriology &amp; </a:t>
            </a:r>
            <a:r>
              <a:rPr lang="en-US" sz="2800" dirty="0" smtClean="0">
                <a:solidFill>
                  <a:schemeClr val="bg1"/>
                </a:solidFill>
                <a:latin typeface="Estrangelo Edessa" panose="03080600000000000000" pitchFamily="66" charset="0"/>
                <a:cs typeface="Estrangelo Edessa" panose="03080600000000000000" pitchFamily="66" charset="0"/>
              </a:rPr>
              <a:t>Parasitology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Medical Microbiology &amp; </a:t>
            </a:r>
            <a:r>
              <a:rPr lang="en-IN" sz="2800" dirty="0" smtClean="0">
                <a:solidFill>
                  <a:schemeClr val="bg1"/>
                </a:solidFill>
                <a:latin typeface="Estrangelo Edessa" panose="03080600000000000000" pitchFamily="66" charset="0"/>
                <a:cs typeface="Estrangelo Edessa" panose="03080600000000000000" pitchFamily="66" charset="0"/>
              </a:rPr>
              <a:t>Diagnosis</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Microbial &amp; Biochemical </a:t>
            </a:r>
            <a:r>
              <a:rPr lang="en-IN" sz="2800" dirty="0" smtClean="0">
                <a:solidFill>
                  <a:schemeClr val="bg1"/>
                </a:solidFill>
                <a:latin typeface="Estrangelo Edessa" panose="03080600000000000000" pitchFamily="66" charset="0"/>
                <a:cs typeface="Estrangelo Edessa" panose="03080600000000000000" pitchFamily="66" charset="0"/>
              </a:rPr>
              <a:t>Technology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Plant Pathology &amp; </a:t>
            </a:r>
            <a:r>
              <a:rPr lang="en-IN" sz="2800" dirty="0" smtClean="0">
                <a:solidFill>
                  <a:schemeClr val="bg1"/>
                </a:solidFill>
                <a:latin typeface="Estrangelo Edessa" panose="03080600000000000000" pitchFamily="66" charset="0"/>
                <a:cs typeface="Estrangelo Edessa" panose="03080600000000000000" pitchFamily="66" charset="0"/>
              </a:rPr>
              <a:t>Microbiology</a:t>
            </a:r>
          </a:p>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Vaccines &amp; Vaccination</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3861048"/>
            <a:ext cx="3561407" cy="2996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67915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Allergy Conference </a:t>
            </a:r>
            <a:endParaRPr lang="en-IN" dirty="0" smtClean="0"/>
          </a:p>
          <a:p>
            <a:pPr marL="285750" indent="-285750">
              <a:buFont typeface="Wingdings" panose="05000000000000000000" pitchFamily="2" charset="2"/>
              <a:buChar char="Ø"/>
              <a:defRPr/>
            </a:pPr>
            <a:r>
              <a:rPr lang="en-IN" dirty="0"/>
              <a:t>4th Bacteriology and Infectious Diseases </a:t>
            </a:r>
            <a:r>
              <a:rPr lang="en-IN" dirty="0" smtClean="0"/>
              <a:t>Conference</a:t>
            </a:r>
          </a:p>
          <a:p>
            <a:pPr marL="285750" indent="-285750">
              <a:buFont typeface="Wingdings" panose="05000000000000000000" pitchFamily="2" charset="2"/>
              <a:buChar char="Ø"/>
              <a:defRPr/>
            </a:pPr>
            <a:r>
              <a:rPr lang="en-IN" dirty="0"/>
              <a:t>2nd Infectious Diseases Congress</a:t>
            </a:r>
            <a:endParaRPr lang="en-US" dirty="0" smtClean="0"/>
          </a:p>
        </p:txBody>
      </p:sp>
      <p:sp>
        <p:nvSpPr>
          <p:cNvPr id="7" name="Double Wave 6"/>
          <p:cNvSpPr/>
          <p:nvPr/>
        </p:nvSpPr>
        <p:spPr>
          <a:xfrm>
            <a:off x="160585" y="-14436"/>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t>Journal of </a:t>
            </a:r>
            <a:r>
              <a:rPr lang="en-US" sz="3600" dirty="0"/>
              <a:t>Air &amp; Water Borne Diseases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3439387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1800" dirty="0">
                <a:latin typeface="Calisto MT" panose="02040603050505030304" pitchFamily="18" charset="0"/>
              </a:rPr>
              <a:t>OMICS </a:t>
            </a:r>
            <a:r>
              <a:rPr lang="en-US" sz="1800" dirty="0" smtClean="0">
                <a:latin typeface="Calisto MT" panose="02040603050505030304" pitchFamily="18" charset="0"/>
              </a:rPr>
              <a:t>International </a:t>
            </a:r>
            <a:r>
              <a:rPr lang="en-US" sz="1800"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sz="1800" dirty="0">
                <a:latin typeface="Calisto MT" panose="02040603050505030304" pitchFamily="18" charset="0"/>
              </a:rPr>
              <a:t>For more details and benefits, click on the link below:</a:t>
            </a:r>
          </a:p>
          <a:p>
            <a:pPr>
              <a:defRPr/>
            </a:pPr>
            <a:r>
              <a:rPr lang="en-US" sz="1800" dirty="0">
                <a:solidFill>
                  <a:schemeClr val="accent4">
                    <a:lumMod val="10000"/>
                  </a:schemeClr>
                </a:solidFill>
                <a:latin typeface="Calisto MT" panose="02040603050505030304" pitchFamily="18" charset="0"/>
                <a:hlinkClick r:id="rId4"/>
              </a:rPr>
              <a:t>http://omicsonline.org/membership.php</a:t>
            </a:r>
            <a:r>
              <a:rPr lang="en-US" sz="1800"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9302493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924</TotalTime>
  <Words>492</Words>
  <Application>Microsoft Office PowerPoint</Application>
  <PresentationFormat>On-screen Show (4:3)</PresentationFormat>
  <Paragraphs>43</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Manjula Podila</cp:lastModifiedBy>
  <cp:revision>73</cp:revision>
  <dcterms:created xsi:type="dcterms:W3CDTF">2014-10-01T07:08:05Z</dcterms:created>
  <dcterms:modified xsi:type="dcterms:W3CDTF">2015-11-24T06:36:06Z</dcterms:modified>
</cp:coreProperties>
</file>