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338" r:id="rId3"/>
    <p:sldId id="337" r:id="rId4"/>
    <p:sldId id="398" r:id="rId5"/>
    <p:sldId id="399" r:id="rId6"/>
    <p:sldId id="341" r:id="rId7"/>
    <p:sldId id="342" r:id="rId8"/>
    <p:sldId id="343" r:id="rId9"/>
    <p:sldId id="344" r:id="rId10"/>
    <p:sldId id="345" r:id="rId11"/>
    <p:sldId id="346" r:id="rId12"/>
    <p:sldId id="353" r:id="rId13"/>
    <p:sldId id="355" r:id="rId14"/>
    <p:sldId id="356" r:id="rId15"/>
    <p:sldId id="357" r:id="rId16"/>
    <p:sldId id="358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7" r:id="rId43"/>
    <p:sldId id="388" r:id="rId44"/>
    <p:sldId id="389" r:id="rId45"/>
    <p:sldId id="390" r:id="rId46"/>
    <p:sldId id="391" r:id="rId47"/>
    <p:sldId id="392" r:id="rId48"/>
    <p:sldId id="393" r:id="rId49"/>
    <p:sldId id="394" r:id="rId50"/>
    <p:sldId id="395" r:id="rId51"/>
    <p:sldId id="396" r:id="rId52"/>
    <p:sldId id="397" r:id="rId53"/>
    <p:sldId id="400" r:id="rId5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76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FD508-E71A-4B86-9A56-8B067F220344}" type="doc">
      <dgm:prSet loTypeId="urn:microsoft.com/office/officeart/2005/8/layout/radial5" loCatId="cycle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hr-HR"/>
        </a:p>
      </dgm:t>
    </dgm:pt>
    <dgm:pt modelId="{A4C2AD9B-C2F4-46C8-8E4C-3DBB0C5AC577}">
      <dgm:prSet phldrT="[Text]"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endParaRPr lang="hr-HR" sz="2000" b="1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hr-HR" sz="1800" b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GROWTH FACTORS </a:t>
          </a:r>
          <a:endParaRPr lang="hr-HR" sz="1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hr-HR" sz="2000" b="1" dirty="0"/>
        </a:p>
      </dgm:t>
    </dgm:pt>
    <dgm:pt modelId="{C889A70F-CC4D-43D9-A200-44C844B82FF8}" type="parTrans" cxnId="{AB835D34-B9AC-4E25-9DCC-CCC78E6AC58B}">
      <dgm:prSet/>
      <dgm:spPr/>
      <dgm:t>
        <a:bodyPr/>
        <a:lstStyle/>
        <a:p>
          <a:endParaRPr lang="hr-HR"/>
        </a:p>
      </dgm:t>
    </dgm:pt>
    <dgm:pt modelId="{09CFCBDC-1542-4523-8055-8B5EB426839E}" type="sibTrans" cxnId="{AB835D34-B9AC-4E25-9DCC-CCC78E6AC58B}">
      <dgm:prSet/>
      <dgm:spPr/>
      <dgm:t>
        <a:bodyPr/>
        <a:lstStyle/>
        <a:p>
          <a:endParaRPr lang="hr-HR"/>
        </a:p>
      </dgm:t>
    </dgm:pt>
    <dgm:pt modelId="{683B71D1-709A-4215-864D-7FE2A1CEAE55}">
      <dgm:prSet phldrT="[Text]" custT="1"/>
      <dgm:spPr/>
      <dgm:t>
        <a:bodyPr/>
        <a:lstStyle/>
        <a:p>
          <a:r>
            <a:rPr kumimoji="0" lang="hr-HR" sz="16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TGF-</a:t>
          </a:r>
          <a:r>
            <a:rPr kumimoji="0" lang="hr-HR" sz="16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NewRomanPSMT"/>
              <a:cs typeface="Times New Roman" pitchFamily="18" charset="0"/>
            </a:rPr>
            <a:t>β </a:t>
          </a:r>
          <a:r>
            <a:rPr kumimoji="0" lang="hr-HR" sz="1100" b="1" i="0" u="none" strike="noStrike" cap="none" normalizeH="0" baseline="0" dirty="0" err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superfamily</a:t>
          </a:r>
          <a:endParaRPr kumimoji="0" lang="hr-HR" sz="1200" b="1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r>
            <a:rPr kumimoji="0" lang="hr-HR" sz="1200" b="1" i="0" u="none" strike="noStrike" cap="none" normalizeH="0" baseline="0" dirty="0" err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BMPs</a:t>
          </a:r>
          <a:endParaRPr lang="hr-H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62086B-C96D-477E-BE9E-11C470AC9774}" type="parTrans" cxnId="{E4B55228-F850-4AF9-9596-973D20E01BF7}">
      <dgm:prSet/>
      <dgm:spPr/>
      <dgm:t>
        <a:bodyPr/>
        <a:lstStyle/>
        <a:p>
          <a:endParaRPr lang="hr-HR"/>
        </a:p>
      </dgm:t>
    </dgm:pt>
    <dgm:pt modelId="{8791B141-014D-4903-9FEB-5E68B2CC1538}" type="sibTrans" cxnId="{E4B55228-F850-4AF9-9596-973D20E01BF7}">
      <dgm:prSet/>
      <dgm:spPr/>
      <dgm:t>
        <a:bodyPr/>
        <a:lstStyle/>
        <a:p>
          <a:endParaRPr lang="hr-HR"/>
        </a:p>
      </dgm:t>
    </dgm:pt>
    <dgm:pt modelId="{14176BD2-7889-462C-86E8-239B12FF2DFA}">
      <dgm:prSet phldrT="[Text]" custT="1"/>
      <dgm:spPr/>
      <dgm:t>
        <a:bodyPr/>
        <a:lstStyle/>
        <a:p>
          <a:r>
            <a:rPr kumimoji="0" lang="hr-HR" sz="20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FGF</a:t>
          </a:r>
          <a:endParaRPr lang="hr-H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E5BA67-A124-4B88-9927-192DFA17F197}" type="parTrans" cxnId="{AFD430AF-C291-4CFC-9C82-4F38C31292E4}">
      <dgm:prSet/>
      <dgm:spPr/>
      <dgm:t>
        <a:bodyPr/>
        <a:lstStyle/>
        <a:p>
          <a:endParaRPr lang="hr-HR"/>
        </a:p>
      </dgm:t>
    </dgm:pt>
    <dgm:pt modelId="{3BF8D3BD-B6C1-466D-9988-60A57700BC01}" type="sibTrans" cxnId="{AFD430AF-C291-4CFC-9C82-4F38C31292E4}">
      <dgm:prSet/>
      <dgm:spPr/>
      <dgm:t>
        <a:bodyPr/>
        <a:lstStyle/>
        <a:p>
          <a:endParaRPr lang="hr-HR"/>
        </a:p>
      </dgm:t>
    </dgm:pt>
    <dgm:pt modelId="{43DD4F33-11EB-43AB-A7D8-7E95EB3FDD45}">
      <dgm:prSet custT="1"/>
      <dgm:spPr/>
      <dgm:t>
        <a:bodyPr/>
        <a:lstStyle/>
        <a:p>
          <a:r>
            <a:rPr kumimoji="0" lang="hr-HR" sz="20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PDGF</a:t>
          </a:r>
          <a:endParaRPr lang="hr-HR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B74FB-093A-415F-8158-17EDE728856D}" type="parTrans" cxnId="{CBC0844F-4069-4081-B0E3-CF2B04680189}">
      <dgm:prSet/>
      <dgm:spPr/>
      <dgm:t>
        <a:bodyPr/>
        <a:lstStyle/>
        <a:p>
          <a:endParaRPr lang="hr-HR"/>
        </a:p>
      </dgm:t>
    </dgm:pt>
    <dgm:pt modelId="{C71290B0-204C-4BF7-9678-FB9AF938F925}" type="sibTrans" cxnId="{CBC0844F-4069-4081-B0E3-CF2B04680189}">
      <dgm:prSet/>
      <dgm:spPr/>
      <dgm:t>
        <a:bodyPr/>
        <a:lstStyle/>
        <a:p>
          <a:endParaRPr lang="hr-HR"/>
        </a:p>
      </dgm:t>
    </dgm:pt>
    <dgm:pt modelId="{CC03C445-62AF-440A-AB71-5639DCDE2054}">
      <dgm:prSet phldrT="[Text]" custScaleX="164077"/>
      <dgm:spPr/>
      <dgm:t>
        <a:bodyPr/>
        <a:lstStyle/>
        <a:p>
          <a:endParaRPr lang="hr-HR" dirty="0"/>
        </a:p>
      </dgm:t>
    </dgm:pt>
    <dgm:pt modelId="{B3A04CB9-CBBE-45A1-90A0-0D476D701CA9}" type="parTrans" cxnId="{6BBECED1-A8B8-41D7-9A7D-EC706E572085}">
      <dgm:prSet/>
      <dgm:spPr/>
      <dgm:t>
        <a:bodyPr/>
        <a:lstStyle/>
        <a:p>
          <a:endParaRPr lang="hr-HR"/>
        </a:p>
      </dgm:t>
    </dgm:pt>
    <dgm:pt modelId="{75FD781E-0239-49EE-AD63-2F99D2EBE96A}" type="sibTrans" cxnId="{6BBECED1-A8B8-41D7-9A7D-EC706E572085}">
      <dgm:prSet/>
      <dgm:spPr/>
      <dgm:t>
        <a:bodyPr/>
        <a:lstStyle/>
        <a:p>
          <a:endParaRPr lang="hr-HR"/>
        </a:p>
      </dgm:t>
    </dgm:pt>
    <dgm:pt modelId="{476A06A9-F2F8-4AF1-9FD9-21E0C326D89E}">
      <dgm:prSet phldrT="[Text]" custScaleX="164077"/>
      <dgm:spPr/>
      <dgm:t>
        <a:bodyPr/>
        <a:lstStyle/>
        <a:p>
          <a:endParaRPr lang="hr-HR" dirty="0"/>
        </a:p>
      </dgm:t>
    </dgm:pt>
    <dgm:pt modelId="{2262978F-F154-4A69-A568-4788CDB0E499}" type="parTrans" cxnId="{1CD15AE9-6A64-49AB-BD8E-7D54DD1120BA}">
      <dgm:prSet/>
      <dgm:spPr/>
      <dgm:t>
        <a:bodyPr/>
        <a:lstStyle/>
        <a:p>
          <a:endParaRPr lang="hr-HR"/>
        </a:p>
      </dgm:t>
    </dgm:pt>
    <dgm:pt modelId="{49EB3C54-3CAE-46C6-8C58-159E5E18ED64}" type="sibTrans" cxnId="{1CD15AE9-6A64-49AB-BD8E-7D54DD1120BA}">
      <dgm:prSet/>
      <dgm:spPr/>
      <dgm:t>
        <a:bodyPr/>
        <a:lstStyle/>
        <a:p>
          <a:endParaRPr lang="hr-HR"/>
        </a:p>
      </dgm:t>
    </dgm:pt>
    <dgm:pt modelId="{2FFBABFB-B45F-41FE-8B53-BCEC4EF2AA2E}">
      <dgm:prSet custT="1"/>
      <dgm:spPr/>
      <dgm:t>
        <a:bodyPr/>
        <a:lstStyle/>
        <a:p>
          <a:r>
            <a:rPr lang="hr-H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IGF</a:t>
          </a:r>
          <a:endParaRPr lang="hr-H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E2FF446-B527-4BB3-822D-A8AD812C352E}" type="parTrans" cxnId="{D097E9D2-5BCF-4A3B-BD1C-89345D1A5D20}">
      <dgm:prSet/>
      <dgm:spPr/>
      <dgm:t>
        <a:bodyPr/>
        <a:lstStyle/>
        <a:p>
          <a:endParaRPr lang="hr-HR"/>
        </a:p>
      </dgm:t>
    </dgm:pt>
    <dgm:pt modelId="{B6E91FFD-DD12-47D1-9114-B2A32AA6AA66}" type="sibTrans" cxnId="{D097E9D2-5BCF-4A3B-BD1C-89345D1A5D20}">
      <dgm:prSet/>
      <dgm:spPr/>
      <dgm:t>
        <a:bodyPr/>
        <a:lstStyle/>
        <a:p>
          <a:endParaRPr lang="hr-HR"/>
        </a:p>
      </dgm:t>
    </dgm:pt>
    <dgm:pt modelId="{FECB239C-FCA5-4EE0-B461-0F7E326AFA31}" type="pres">
      <dgm:prSet presAssocID="{7E8FD508-E71A-4B86-9A56-8B067F22034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8E9BD33-0EA2-4985-B082-7158A61A3410}" type="pres">
      <dgm:prSet presAssocID="{A4C2AD9B-C2F4-46C8-8E4C-3DBB0C5AC577}" presName="centerShape" presStyleLbl="node0" presStyleIdx="0" presStyleCnt="1" custScaleX="137912"/>
      <dgm:spPr/>
      <dgm:t>
        <a:bodyPr/>
        <a:lstStyle/>
        <a:p>
          <a:endParaRPr lang="hr-HR"/>
        </a:p>
      </dgm:t>
    </dgm:pt>
    <dgm:pt modelId="{323019B9-2592-49E2-95B6-09FEC2CB1352}" type="pres">
      <dgm:prSet presAssocID="{1A0B74FB-093A-415F-8158-17EDE728856D}" presName="parTrans" presStyleLbl="sibTrans2D1" presStyleIdx="0" presStyleCnt="4"/>
      <dgm:spPr/>
      <dgm:t>
        <a:bodyPr/>
        <a:lstStyle/>
        <a:p>
          <a:endParaRPr lang="hr-HR"/>
        </a:p>
      </dgm:t>
    </dgm:pt>
    <dgm:pt modelId="{F9CECC52-9B18-4CC1-9951-9CDCE0D3FEBF}" type="pres">
      <dgm:prSet presAssocID="{1A0B74FB-093A-415F-8158-17EDE728856D}" presName="connectorText" presStyleLbl="sibTrans2D1" presStyleIdx="0" presStyleCnt="4"/>
      <dgm:spPr/>
      <dgm:t>
        <a:bodyPr/>
        <a:lstStyle/>
        <a:p>
          <a:endParaRPr lang="hr-HR"/>
        </a:p>
      </dgm:t>
    </dgm:pt>
    <dgm:pt modelId="{7CBD2A7B-5D0B-466E-BC3A-A4C764CF94F7}" type="pres">
      <dgm:prSet presAssocID="{43DD4F33-11EB-43AB-A7D8-7E95EB3FDD4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33F9FF2-45EB-4316-AC72-A96B5363EF17}" type="pres">
      <dgm:prSet presAssocID="{6462086B-C96D-477E-BE9E-11C470AC9774}" presName="parTrans" presStyleLbl="sibTrans2D1" presStyleIdx="1" presStyleCnt="4"/>
      <dgm:spPr/>
      <dgm:t>
        <a:bodyPr/>
        <a:lstStyle/>
        <a:p>
          <a:endParaRPr lang="hr-HR"/>
        </a:p>
      </dgm:t>
    </dgm:pt>
    <dgm:pt modelId="{A159AECF-FF65-40E8-A9C0-83496B2C411F}" type="pres">
      <dgm:prSet presAssocID="{6462086B-C96D-477E-BE9E-11C470AC9774}" presName="connectorText" presStyleLbl="sibTrans2D1" presStyleIdx="1" presStyleCnt="4"/>
      <dgm:spPr/>
      <dgm:t>
        <a:bodyPr/>
        <a:lstStyle/>
        <a:p>
          <a:endParaRPr lang="hr-HR"/>
        </a:p>
      </dgm:t>
    </dgm:pt>
    <dgm:pt modelId="{C3D8B7EC-7D69-4AFD-93E0-D9DE7E72AA77}" type="pres">
      <dgm:prSet presAssocID="{683B71D1-709A-4215-864D-7FE2A1CEAE5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42C53B2-173F-4277-AC68-6FCA71A327D5}" type="pres">
      <dgm:prSet presAssocID="{F1E5BA67-A124-4B88-9927-192DFA17F197}" presName="parTrans" presStyleLbl="sibTrans2D1" presStyleIdx="2" presStyleCnt="4"/>
      <dgm:spPr/>
      <dgm:t>
        <a:bodyPr/>
        <a:lstStyle/>
        <a:p>
          <a:endParaRPr lang="hr-HR"/>
        </a:p>
      </dgm:t>
    </dgm:pt>
    <dgm:pt modelId="{564F4F21-2694-401C-AFCA-9AB5B37C2E37}" type="pres">
      <dgm:prSet presAssocID="{F1E5BA67-A124-4B88-9927-192DFA17F197}" presName="connectorText" presStyleLbl="sibTrans2D1" presStyleIdx="2" presStyleCnt="4"/>
      <dgm:spPr/>
      <dgm:t>
        <a:bodyPr/>
        <a:lstStyle/>
        <a:p>
          <a:endParaRPr lang="hr-HR"/>
        </a:p>
      </dgm:t>
    </dgm:pt>
    <dgm:pt modelId="{EE27E750-BCFA-4959-ACF6-57FBD8C97FE4}" type="pres">
      <dgm:prSet presAssocID="{14176BD2-7889-462C-86E8-239B12FF2DF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17213EC-18C2-4A65-A5D9-ADAD3FACC1AB}" type="pres">
      <dgm:prSet presAssocID="{1E2FF446-B527-4BB3-822D-A8AD812C352E}" presName="parTrans" presStyleLbl="sibTrans2D1" presStyleIdx="3" presStyleCnt="4"/>
      <dgm:spPr/>
      <dgm:t>
        <a:bodyPr/>
        <a:lstStyle/>
        <a:p>
          <a:endParaRPr lang="hr-HR"/>
        </a:p>
      </dgm:t>
    </dgm:pt>
    <dgm:pt modelId="{5C00C275-27AB-4465-B133-DBE562FD55D7}" type="pres">
      <dgm:prSet presAssocID="{1E2FF446-B527-4BB3-822D-A8AD812C352E}" presName="connectorText" presStyleLbl="sibTrans2D1" presStyleIdx="3" presStyleCnt="4"/>
      <dgm:spPr/>
      <dgm:t>
        <a:bodyPr/>
        <a:lstStyle/>
        <a:p>
          <a:endParaRPr lang="hr-HR"/>
        </a:p>
      </dgm:t>
    </dgm:pt>
    <dgm:pt modelId="{68A630DB-4387-4440-8470-D2ED3C641424}" type="pres">
      <dgm:prSet presAssocID="{2FFBABFB-B45F-41FE-8B53-BCEC4EF2AA2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FD430AF-C291-4CFC-9C82-4F38C31292E4}" srcId="{A4C2AD9B-C2F4-46C8-8E4C-3DBB0C5AC577}" destId="{14176BD2-7889-462C-86E8-239B12FF2DFA}" srcOrd="2" destOrd="0" parTransId="{F1E5BA67-A124-4B88-9927-192DFA17F197}" sibTransId="{3BF8D3BD-B6C1-466D-9988-60A57700BC01}"/>
    <dgm:cxn modelId="{2D3202D0-6039-4DC8-878B-245F9FE5A1A7}" type="presOf" srcId="{F1E5BA67-A124-4B88-9927-192DFA17F197}" destId="{564F4F21-2694-401C-AFCA-9AB5B37C2E37}" srcOrd="1" destOrd="0" presId="urn:microsoft.com/office/officeart/2005/8/layout/radial5"/>
    <dgm:cxn modelId="{6BBECED1-A8B8-41D7-9A7D-EC706E572085}" srcId="{7E8FD508-E71A-4B86-9A56-8B067F220344}" destId="{CC03C445-62AF-440A-AB71-5639DCDE2054}" srcOrd="2" destOrd="0" parTransId="{B3A04CB9-CBBE-45A1-90A0-0D476D701CA9}" sibTransId="{75FD781E-0239-49EE-AD63-2F99D2EBE96A}"/>
    <dgm:cxn modelId="{6856BCE3-21FF-41FB-9341-23C2644CB045}" type="presOf" srcId="{A4C2AD9B-C2F4-46C8-8E4C-3DBB0C5AC577}" destId="{48E9BD33-0EA2-4985-B082-7158A61A3410}" srcOrd="0" destOrd="0" presId="urn:microsoft.com/office/officeart/2005/8/layout/radial5"/>
    <dgm:cxn modelId="{AB835D34-B9AC-4E25-9DCC-CCC78E6AC58B}" srcId="{7E8FD508-E71A-4B86-9A56-8B067F220344}" destId="{A4C2AD9B-C2F4-46C8-8E4C-3DBB0C5AC577}" srcOrd="0" destOrd="0" parTransId="{C889A70F-CC4D-43D9-A200-44C844B82FF8}" sibTransId="{09CFCBDC-1542-4523-8055-8B5EB426839E}"/>
    <dgm:cxn modelId="{3CB5F75C-10B7-43CF-8350-504F0D0AC125}" type="presOf" srcId="{1A0B74FB-093A-415F-8158-17EDE728856D}" destId="{323019B9-2592-49E2-95B6-09FEC2CB1352}" srcOrd="0" destOrd="0" presId="urn:microsoft.com/office/officeart/2005/8/layout/radial5"/>
    <dgm:cxn modelId="{609FE961-CA61-4418-B3D5-F05EF99CD1F5}" type="presOf" srcId="{2FFBABFB-B45F-41FE-8B53-BCEC4EF2AA2E}" destId="{68A630DB-4387-4440-8470-D2ED3C641424}" srcOrd="0" destOrd="0" presId="urn:microsoft.com/office/officeart/2005/8/layout/radial5"/>
    <dgm:cxn modelId="{D097E9D2-5BCF-4A3B-BD1C-89345D1A5D20}" srcId="{A4C2AD9B-C2F4-46C8-8E4C-3DBB0C5AC577}" destId="{2FFBABFB-B45F-41FE-8B53-BCEC4EF2AA2E}" srcOrd="3" destOrd="0" parTransId="{1E2FF446-B527-4BB3-822D-A8AD812C352E}" sibTransId="{B6E91FFD-DD12-47D1-9114-B2A32AA6AA66}"/>
    <dgm:cxn modelId="{5DFCDD9B-94A8-4C39-AD06-63F20A6A3218}" type="presOf" srcId="{1E2FF446-B527-4BB3-822D-A8AD812C352E}" destId="{5C00C275-27AB-4465-B133-DBE562FD55D7}" srcOrd="1" destOrd="0" presId="urn:microsoft.com/office/officeart/2005/8/layout/radial5"/>
    <dgm:cxn modelId="{1CD15AE9-6A64-49AB-BD8E-7D54DD1120BA}" srcId="{7E8FD508-E71A-4B86-9A56-8B067F220344}" destId="{476A06A9-F2F8-4AF1-9FD9-21E0C326D89E}" srcOrd="1" destOrd="0" parTransId="{2262978F-F154-4A69-A568-4788CDB0E499}" sibTransId="{49EB3C54-3CAE-46C6-8C58-159E5E18ED64}"/>
    <dgm:cxn modelId="{EE5A15BC-0682-451A-9213-1FA476EE4155}" type="presOf" srcId="{43DD4F33-11EB-43AB-A7D8-7E95EB3FDD45}" destId="{7CBD2A7B-5D0B-466E-BC3A-A4C764CF94F7}" srcOrd="0" destOrd="0" presId="urn:microsoft.com/office/officeart/2005/8/layout/radial5"/>
    <dgm:cxn modelId="{E4B55228-F850-4AF9-9596-973D20E01BF7}" srcId="{A4C2AD9B-C2F4-46C8-8E4C-3DBB0C5AC577}" destId="{683B71D1-709A-4215-864D-7FE2A1CEAE55}" srcOrd="1" destOrd="0" parTransId="{6462086B-C96D-477E-BE9E-11C470AC9774}" sibTransId="{8791B141-014D-4903-9FEB-5E68B2CC1538}"/>
    <dgm:cxn modelId="{844DC1D5-BB55-418C-AE3B-0DA173283178}" type="presOf" srcId="{683B71D1-709A-4215-864D-7FE2A1CEAE55}" destId="{C3D8B7EC-7D69-4AFD-93E0-D9DE7E72AA77}" srcOrd="0" destOrd="0" presId="urn:microsoft.com/office/officeart/2005/8/layout/radial5"/>
    <dgm:cxn modelId="{80E8DB57-C43F-4172-BDB9-42AA2A4397B2}" type="presOf" srcId="{14176BD2-7889-462C-86E8-239B12FF2DFA}" destId="{EE27E750-BCFA-4959-ACF6-57FBD8C97FE4}" srcOrd="0" destOrd="0" presId="urn:microsoft.com/office/officeart/2005/8/layout/radial5"/>
    <dgm:cxn modelId="{599FAE99-25E7-45DA-B50C-DF04D5DDBE8E}" type="presOf" srcId="{F1E5BA67-A124-4B88-9927-192DFA17F197}" destId="{B42C53B2-173F-4277-AC68-6FCA71A327D5}" srcOrd="0" destOrd="0" presId="urn:microsoft.com/office/officeart/2005/8/layout/radial5"/>
    <dgm:cxn modelId="{BEAACD4C-04BD-4B65-9127-519E56A0EA46}" type="presOf" srcId="{1E2FF446-B527-4BB3-822D-A8AD812C352E}" destId="{317213EC-18C2-4A65-A5D9-ADAD3FACC1AB}" srcOrd="0" destOrd="0" presId="urn:microsoft.com/office/officeart/2005/8/layout/radial5"/>
    <dgm:cxn modelId="{9AEED0FF-336D-4446-ACCA-C7472310F35A}" type="presOf" srcId="{6462086B-C96D-477E-BE9E-11C470AC9774}" destId="{F33F9FF2-45EB-4316-AC72-A96B5363EF17}" srcOrd="0" destOrd="0" presId="urn:microsoft.com/office/officeart/2005/8/layout/radial5"/>
    <dgm:cxn modelId="{CBC0844F-4069-4081-B0E3-CF2B04680189}" srcId="{A4C2AD9B-C2F4-46C8-8E4C-3DBB0C5AC577}" destId="{43DD4F33-11EB-43AB-A7D8-7E95EB3FDD45}" srcOrd="0" destOrd="0" parTransId="{1A0B74FB-093A-415F-8158-17EDE728856D}" sibTransId="{C71290B0-204C-4BF7-9678-FB9AF938F925}"/>
    <dgm:cxn modelId="{DE6854BC-1B81-499C-9A41-CD1BD148E9DA}" type="presOf" srcId="{7E8FD508-E71A-4B86-9A56-8B067F220344}" destId="{FECB239C-FCA5-4EE0-B461-0F7E326AFA31}" srcOrd="0" destOrd="0" presId="urn:microsoft.com/office/officeart/2005/8/layout/radial5"/>
    <dgm:cxn modelId="{65B776E0-495E-4170-B0BA-31A9CD3E4B57}" type="presOf" srcId="{1A0B74FB-093A-415F-8158-17EDE728856D}" destId="{F9CECC52-9B18-4CC1-9951-9CDCE0D3FEBF}" srcOrd="1" destOrd="0" presId="urn:microsoft.com/office/officeart/2005/8/layout/radial5"/>
    <dgm:cxn modelId="{E4FF9AA4-8DFF-48F1-9228-1F04E60EE14F}" type="presOf" srcId="{6462086B-C96D-477E-BE9E-11C470AC9774}" destId="{A159AECF-FF65-40E8-A9C0-83496B2C411F}" srcOrd="1" destOrd="0" presId="urn:microsoft.com/office/officeart/2005/8/layout/radial5"/>
    <dgm:cxn modelId="{CAE30570-5546-4E55-AFB3-246378777299}" type="presParOf" srcId="{FECB239C-FCA5-4EE0-B461-0F7E326AFA31}" destId="{48E9BD33-0EA2-4985-B082-7158A61A3410}" srcOrd="0" destOrd="0" presId="urn:microsoft.com/office/officeart/2005/8/layout/radial5"/>
    <dgm:cxn modelId="{18990AF3-7EA0-48EC-919F-5192D931E429}" type="presParOf" srcId="{FECB239C-FCA5-4EE0-B461-0F7E326AFA31}" destId="{323019B9-2592-49E2-95B6-09FEC2CB1352}" srcOrd="1" destOrd="0" presId="urn:microsoft.com/office/officeart/2005/8/layout/radial5"/>
    <dgm:cxn modelId="{F5E890DC-7365-4E7C-9D89-0B62D2578898}" type="presParOf" srcId="{323019B9-2592-49E2-95B6-09FEC2CB1352}" destId="{F9CECC52-9B18-4CC1-9951-9CDCE0D3FEBF}" srcOrd="0" destOrd="0" presId="urn:microsoft.com/office/officeart/2005/8/layout/radial5"/>
    <dgm:cxn modelId="{8C190923-4227-4FE1-B449-BE5F5E8DA00C}" type="presParOf" srcId="{FECB239C-FCA5-4EE0-B461-0F7E326AFA31}" destId="{7CBD2A7B-5D0B-466E-BC3A-A4C764CF94F7}" srcOrd="2" destOrd="0" presId="urn:microsoft.com/office/officeart/2005/8/layout/radial5"/>
    <dgm:cxn modelId="{D7C816C3-1073-42CB-BF8B-39AA72700E93}" type="presParOf" srcId="{FECB239C-FCA5-4EE0-B461-0F7E326AFA31}" destId="{F33F9FF2-45EB-4316-AC72-A96B5363EF17}" srcOrd="3" destOrd="0" presId="urn:microsoft.com/office/officeart/2005/8/layout/radial5"/>
    <dgm:cxn modelId="{D6B100C7-47AD-4186-BC0A-9848E07789B0}" type="presParOf" srcId="{F33F9FF2-45EB-4316-AC72-A96B5363EF17}" destId="{A159AECF-FF65-40E8-A9C0-83496B2C411F}" srcOrd="0" destOrd="0" presId="urn:microsoft.com/office/officeart/2005/8/layout/radial5"/>
    <dgm:cxn modelId="{708DAA7B-F633-40CE-AC2E-E1F12C156351}" type="presParOf" srcId="{FECB239C-FCA5-4EE0-B461-0F7E326AFA31}" destId="{C3D8B7EC-7D69-4AFD-93E0-D9DE7E72AA77}" srcOrd="4" destOrd="0" presId="urn:microsoft.com/office/officeart/2005/8/layout/radial5"/>
    <dgm:cxn modelId="{5E35B21F-36E0-4C59-AF13-FF7170EDECE3}" type="presParOf" srcId="{FECB239C-FCA5-4EE0-B461-0F7E326AFA31}" destId="{B42C53B2-173F-4277-AC68-6FCA71A327D5}" srcOrd="5" destOrd="0" presId="urn:microsoft.com/office/officeart/2005/8/layout/radial5"/>
    <dgm:cxn modelId="{D95C46EB-0B82-46D8-9A15-248C2689AB37}" type="presParOf" srcId="{B42C53B2-173F-4277-AC68-6FCA71A327D5}" destId="{564F4F21-2694-401C-AFCA-9AB5B37C2E37}" srcOrd="0" destOrd="0" presId="urn:microsoft.com/office/officeart/2005/8/layout/radial5"/>
    <dgm:cxn modelId="{DF836FB3-7B04-4842-9C64-23686B3C43DB}" type="presParOf" srcId="{FECB239C-FCA5-4EE0-B461-0F7E326AFA31}" destId="{EE27E750-BCFA-4959-ACF6-57FBD8C97FE4}" srcOrd="6" destOrd="0" presId="urn:microsoft.com/office/officeart/2005/8/layout/radial5"/>
    <dgm:cxn modelId="{E867F7AD-5FA4-4888-AFBA-E44B9B3C4446}" type="presParOf" srcId="{FECB239C-FCA5-4EE0-B461-0F7E326AFA31}" destId="{317213EC-18C2-4A65-A5D9-ADAD3FACC1AB}" srcOrd="7" destOrd="0" presId="urn:microsoft.com/office/officeart/2005/8/layout/radial5"/>
    <dgm:cxn modelId="{85E95382-6B33-4514-BB9A-BCF715887B88}" type="presParOf" srcId="{317213EC-18C2-4A65-A5D9-ADAD3FACC1AB}" destId="{5C00C275-27AB-4465-B133-DBE562FD55D7}" srcOrd="0" destOrd="0" presId="urn:microsoft.com/office/officeart/2005/8/layout/radial5"/>
    <dgm:cxn modelId="{66CF4D50-4B43-4742-83C9-E228D6625F8D}" type="presParOf" srcId="{FECB239C-FCA5-4EE0-B461-0F7E326AFA31}" destId="{68A630DB-4387-4440-8470-D2ED3C641424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9BD33-0EA2-4985-B082-7158A61A3410}">
      <dsp:nvSpPr>
        <dsp:cNvPr id="0" name=""/>
        <dsp:cNvSpPr/>
      </dsp:nvSpPr>
      <dsp:spPr>
        <a:xfrm>
          <a:off x="2643208" y="1817116"/>
          <a:ext cx="1785944" cy="12949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R="0" lvl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endParaRPr lang="hr-HR" sz="2000" b="1" kern="120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marR="0" lvl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hr-HR" sz="1800" b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GROWTH FACTORS </a:t>
          </a:r>
          <a:endParaRPr lang="hr-HR" sz="1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000" b="1" kern="1200" dirty="0"/>
        </a:p>
      </dsp:txBody>
      <dsp:txXfrm>
        <a:off x="2904753" y="2006763"/>
        <a:ext cx="1262854" cy="915694"/>
      </dsp:txXfrm>
    </dsp:sp>
    <dsp:sp modelId="{323019B9-2592-49E2-95B6-09FEC2CB1352}">
      <dsp:nvSpPr>
        <dsp:cNvPr id="0" name=""/>
        <dsp:cNvSpPr/>
      </dsp:nvSpPr>
      <dsp:spPr>
        <a:xfrm rot="16200000">
          <a:off x="3398702" y="1345357"/>
          <a:ext cx="274956" cy="4402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>
        <a:off x="3439946" y="1474660"/>
        <a:ext cx="192469" cy="264177"/>
      </dsp:txXfrm>
    </dsp:sp>
    <dsp:sp modelId="{7CBD2A7B-5D0B-466E-BC3A-A4C764CF94F7}">
      <dsp:nvSpPr>
        <dsp:cNvPr id="0" name=""/>
        <dsp:cNvSpPr/>
      </dsp:nvSpPr>
      <dsp:spPr>
        <a:xfrm>
          <a:off x="2888686" y="3342"/>
          <a:ext cx="1294988" cy="12949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hr-HR" sz="20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PDGF</a:t>
          </a:r>
          <a:endParaRPr lang="hr-H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78333" y="192989"/>
        <a:ext cx="915694" cy="915694"/>
      </dsp:txXfrm>
    </dsp:sp>
    <dsp:sp modelId="{F33F9FF2-45EB-4316-AC72-A96B5363EF17}">
      <dsp:nvSpPr>
        <dsp:cNvPr id="0" name=""/>
        <dsp:cNvSpPr/>
      </dsp:nvSpPr>
      <dsp:spPr>
        <a:xfrm>
          <a:off x="4489280" y="2244463"/>
          <a:ext cx="144853" cy="4402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>
        <a:off x="4489280" y="2332522"/>
        <a:ext cx="101397" cy="264177"/>
      </dsp:txXfrm>
    </dsp:sp>
    <dsp:sp modelId="{C3D8B7EC-7D69-4AFD-93E0-D9DE7E72AA77}">
      <dsp:nvSpPr>
        <dsp:cNvPr id="0" name=""/>
        <dsp:cNvSpPr/>
      </dsp:nvSpPr>
      <dsp:spPr>
        <a:xfrm>
          <a:off x="4702461" y="1817116"/>
          <a:ext cx="1294988" cy="12949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hr-HR" sz="16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TGF-</a:t>
          </a:r>
          <a:r>
            <a:rPr kumimoji="0" lang="hr-HR" sz="16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NewRomanPSMT"/>
              <a:cs typeface="Times New Roman" pitchFamily="18" charset="0"/>
            </a:rPr>
            <a:t>β </a:t>
          </a:r>
          <a:r>
            <a:rPr kumimoji="0" lang="hr-HR" sz="1100" b="1" i="0" u="none" strike="noStrike" kern="1200" cap="none" normalizeH="0" baseline="0" dirty="0" err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superfamily</a:t>
          </a:r>
          <a:endParaRPr kumimoji="0" lang="hr-HR" sz="12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hr-HR" sz="1200" b="1" i="0" u="none" strike="noStrike" kern="1200" cap="none" normalizeH="0" baseline="0" dirty="0" err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BMPs</a:t>
          </a:r>
          <a:endParaRPr lang="hr-HR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2108" y="2006763"/>
        <a:ext cx="915694" cy="915694"/>
      </dsp:txXfrm>
    </dsp:sp>
    <dsp:sp modelId="{B42C53B2-173F-4277-AC68-6FCA71A327D5}">
      <dsp:nvSpPr>
        <dsp:cNvPr id="0" name=""/>
        <dsp:cNvSpPr/>
      </dsp:nvSpPr>
      <dsp:spPr>
        <a:xfrm rot="5400000">
          <a:off x="3398702" y="3143568"/>
          <a:ext cx="274956" cy="4402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>
        <a:off x="3439946" y="3190384"/>
        <a:ext cx="192469" cy="264177"/>
      </dsp:txXfrm>
    </dsp:sp>
    <dsp:sp modelId="{EE27E750-BCFA-4959-ACF6-57FBD8C97FE4}">
      <dsp:nvSpPr>
        <dsp:cNvPr id="0" name=""/>
        <dsp:cNvSpPr/>
      </dsp:nvSpPr>
      <dsp:spPr>
        <a:xfrm>
          <a:off x="2888686" y="3630891"/>
          <a:ext cx="1294988" cy="12949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hr-HR" sz="20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rPr>
            <a:t>FGF</a:t>
          </a:r>
          <a:endParaRPr lang="hr-H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78333" y="3820538"/>
        <a:ext cx="915694" cy="915694"/>
      </dsp:txXfrm>
    </dsp:sp>
    <dsp:sp modelId="{317213EC-18C2-4A65-A5D9-ADAD3FACC1AB}">
      <dsp:nvSpPr>
        <dsp:cNvPr id="0" name=""/>
        <dsp:cNvSpPr/>
      </dsp:nvSpPr>
      <dsp:spPr>
        <a:xfrm rot="10800000">
          <a:off x="2438227" y="2244463"/>
          <a:ext cx="144853" cy="44029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800" kern="1200"/>
        </a:p>
      </dsp:txBody>
      <dsp:txXfrm rot="10800000">
        <a:off x="2481683" y="2332522"/>
        <a:ext cx="101397" cy="264177"/>
      </dsp:txXfrm>
    </dsp:sp>
    <dsp:sp modelId="{68A630DB-4387-4440-8470-D2ED3C641424}">
      <dsp:nvSpPr>
        <dsp:cNvPr id="0" name=""/>
        <dsp:cNvSpPr/>
      </dsp:nvSpPr>
      <dsp:spPr>
        <a:xfrm>
          <a:off x="1074912" y="1817116"/>
          <a:ext cx="1294988" cy="129498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IGF</a:t>
          </a:r>
          <a:endParaRPr lang="hr-H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264559" y="2006763"/>
        <a:ext cx="915694" cy="915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0EE6A-3622-40C8-9307-2E044A6EFAFC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9B7ED-CF8C-49CC-916F-03BD623B945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34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Many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clinicians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consider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harvested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autologous bone (i.e.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taken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from the same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individual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as the </a:t>
            </a:r>
            <a:r>
              <a:rPr lang="hr-H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hr-HR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gold</a:t>
            </a:r>
            <a:r>
              <a:rPr lang="hr-HR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standard” 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material for the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reconstruction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osseous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defects. </a:t>
            </a:r>
            <a:endParaRPr lang="en-US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Autologous bone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grafts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their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very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nature are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able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to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deliver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physiologically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optimized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combination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osteogenic cells and growth factors in a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mineralized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scaffold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just"/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 fontAlgn="auto" hangingPunct="1"/>
            <a:endParaRPr lang="hr-HR" sz="1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l"/>
              </a:tabLst>
              <a:defRPr/>
            </a:pP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Bone marrow derived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mononuclear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cells (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BMMNCs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secrete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many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kinds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growth factors and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represent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 potential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key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component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autologous graft for bone regeneration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l"/>
              </a:tabLst>
              <a:defRPr/>
            </a:pP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l"/>
              </a:tabLst>
              <a:defRPr/>
            </a:pP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Growth factors that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encourage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new bone have been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identified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heal bone defects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around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medical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dental implants and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without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implant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placement</a:t>
            </a:r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l"/>
              </a:tabLst>
            </a:pP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BMPs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which are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part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the TGF-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NewRomanPSMT"/>
                <a:cs typeface="Times New Roman" pitchFamily="18" charset="0"/>
              </a:rPr>
              <a:t>β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superfamily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have osteo-and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chondroinductive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properties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l"/>
              </a:tabLst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Other factors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include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insulin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-like growth factors (IGF), which have been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shown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to have an effect on tissue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formation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especially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bone, FGF, which are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synthesized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skeletal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cells,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 PDGF, which is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known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for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enhancing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protein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synthesis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 bone.</a:t>
            </a:r>
            <a:endParaRPr lang="hr-HR" sz="1600" dirty="0" smtClean="0"/>
          </a:p>
          <a:p>
            <a:pPr algn="just"/>
            <a:endParaRPr lang="hr-H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reduce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bone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harvesting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various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synthetic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bone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void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fillers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improved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biocompatibility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have been </a:t>
            </a:r>
            <a:r>
              <a:rPr lang="hr-HR" sz="2000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developed</a:t>
            </a:r>
            <a:r>
              <a:rPr lang="hr-HR" sz="2000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dirty="0" smtClean="0"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 fontAlgn="auto" hangingPunct="1"/>
            <a:endParaRPr lang="hr-HR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 hangingPunct="1"/>
            <a:endParaRPr lang="hr-HR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 hangingPunct="1"/>
            <a:endParaRPr lang="hr-HR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 hangingPunct="1"/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9B7ED-CF8C-49CC-916F-03BD623B9458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32714-34D4-4669-A5C9-7C2439698BFE}" type="slidenum">
              <a:rPr lang="hr-HR" smtClean="0"/>
              <a:pPr/>
              <a:t>31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9B7ED-CF8C-49CC-916F-03BD623B9458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32714-34D4-4669-A5C9-7C2439698BFE}" type="slidenum">
              <a:rPr lang="hr-HR" smtClean="0"/>
              <a:pPr/>
              <a:t>36</a:t>
            </a:fld>
            <a:endParaRPr lang="hr-H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32714-34D4-4669-A5C9-7C2439698BFE}" type="slidenum">
              <a:rPr lang="hr-HR" smtClean="0"/>
              <a:pPr/>
              <a:t>40</a:t>
            </a:fld>
            <a:endParaRPr lang="hr-H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9B7ED-CF8C-49CC-916F-03BD623B9458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in the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where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implants are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intended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there is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mass of bone (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width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height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) a bone graft must be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order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maintain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critical bone mass.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DE909-DC27-49BD-BA7B-B7224603052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" y="857"/>
            <a:ext cx="9142858" cy="68571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7162800" cy="6858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9D5C-7180-4EB4-ABAC-B8291AE4A24B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E1B7-EA4B-4627-8377-47E877C4B3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B8303-ECD5-49BD-BC05-6EFEB6F5EFDF}" type="datetimeFigureOut">
              <a:rPr lang="sr-Latn-CS" smtClean="0"/>
              <a:pPr/>
              <a:t>13.10.2015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C13DC-4D1D-4AB6-8C2B-0BD44335F46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me-dent.eu/" TargetMode="External"/><Relationship Id="rId4" Type="http://schemas.openxmlformats.org/officeDocument/2006/relationships/hyperlink" Target="mailto:info@me&#8211;dent.e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. Dmitry Bulg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85794"/>
            <a:ext cx="3381399" cy="50720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86182" y="1500174"/>
            <a:ext cx="50720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smtClean="0">
                <a:latin typeface="Times New Roman" pitchFamily="18" charset="0"/>
                <a:cs typeface="Times New Roman" pitchFamily="18" charset="0"/>
              </a:rPr>
              <a:t>Dmitry Bulgin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MD, PhD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is a principal investigator and general practitioner </a:t>
            </a:r>
            <a:r>
              <a:rPr lang="fi-FI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hr-HR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7620" y="2786058"/>
            <a:ext cx="464343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hr-HR" sz="1400" b="1" dirty="0" smtClean="0">
                <a:latin typeface="Times New Roman" pitchFamily="18" charset="0"/>
                <a:cs typeface="Times New Roman" pitchFamily="18" charset="0"/>
              </a:rPr>
              <a:t>ME–DENT </a:t>
            </a:r>
            <a:r>
              <a:rPr lang="hr-HR" sz="1400" b="1" dirty="0">
                <a:latin typeface="Times New Roman" pitchFamily="18" charset="0"/>
                <a:cs typeface="Times New Roman" pitchFamily="18" charset="0"/>
              </a:rPr>
              <a:t>The Center for Regenerative Medicine </a:t>
            </a:r>
          </a:p>
          <a:p>
            <a:r>
              <a:rPr lang="hr-HR" sz="1400" dirty="0">
                <a:latin typeface="Times New Roman" pitchFamily="18" charset="0"/>
                <a:cs typeface="Times New Roman" pitchFamily="18" charset="0"/>
              </a:rPr>
              <a:t>Istarska 18 </a:t>
            </a:r>
          </a:p>
          <a:p>
            <a:r>
              <a:rPr lang="hr-HR" sz="1400" dirty="0">
                <a:latin typeface="Times New Roman" pitchFamily="18" charset="0"/>
                <a:cs typeface="Times New Roman" pitchFamily="18" charset="0"/>
              </a:rPr>
              <a:t>52210 Rovinj </a:t>
            </a:r>
          </a:p>
          <a:p>
            <a:r>
              <a:rPr lang="hr-HR" sz="1400" dirty="0">
                <a:latin typeface="Times New Roman" pitchFamily="18" charset="0"/>
                <a:cs typeface="Times New Roman" pitchFamily="18" charset="0"/>
              </a:rPr>
              <a:t>Croatia </a:t>
            </a:r>
          </a:p>
          <a:p>
            <a:r>
              <a:rPr lang="hr-HR" sz="1400" dirty="0" err="1" smtClean="0">
                <a:latin typeface="Times New Roman" pitchFamily="18" charset="0"/>
                <a:cs typeface="Times New Roman" pitchFamily="18" charset="0"/>
              </a:rPr>
              <a:t>phone</a:t>
            </a:r>
            <a:r>
              <a:rPr lang="hr-HR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400" dirty="0">
                <a:latin typeface="Times New Roman" pitchFamily="18" charset="0"/>
                <a:cs typeface="Times New Roman" pitchFamily="18" charset="0"/>
              </a:rPr>
              <a:t>+385 52 842 500 </a:t>
            </a:r>
          </a:p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fax +385 52 842 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501</a:t>
            </a:r>
          </a:p>
          <a:p>
            <a:r>
              <a:rPr lang="hr-HR" sz="1400" dirty="0" smtClean="0">
                <a:latin typeface="Times New Roman" pitchFamily="18" charset="0"/>
                <a:cs typeface="Times New Roman" pitchFamily="18" charset="0"/>
              </a:rPr>
              <a:t>e–mail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hr-HR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40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info</a:t>
            </a:r>
            <a:r>
              <a:rPr lang="hr-HR" sz="14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@me–</a:t>
            </a:r>
            <a:r>
              <a:rPr lang="hr-HR" sz="140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dent</a:t>
            </a:r>
            <a:r>
              <a:rPr lang="hr-HR" sz="14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.eu</a:t>
            </a:r>
            <a:endParaRPr lang="en-US" sz="1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www.me-dent.eu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158" y="214290"/>
            <a:ext cx="8501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A large variety of graft materials have been used for maxillary and mandibular atrophy to fill bone defects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282" y="2000240"/>
            <a:ext cx="47863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UTOGENOUS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HOMOGENOUS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(allograft)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HETEROGENEOUS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(xenograft)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SYNTHETIC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predominantly osteo-conductive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) substitutes.</a:t>
            </a:r>
          </a:p>
          <a:p>
            <a:pPr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Picture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428736"/>
            <a:ext cx="3405018" cy="2556351"/>
          </a:xfrm>
          <a:prstGeom prst="rect">
            <a:avLst/>
          </a:prstGeom>
        </p:spPr>
      </p:pic>
      <p:pic>
        <p:nvPicPr>
          <p:cNvPr id="7" name="Picture 6" descr="Pictur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4071942"/>
            <a:ext cx="3429024" cy="2574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1285860"/>
            <a:ext cx="371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OSTEOCONDUCTIVE MATRIX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, which acts as scaffold to new bone growth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214290"/>
            <a:ext cx="8929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Bone-graft materials usually have one or more components: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gra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857232"/>
            <a:ext cx="4643470" cy="18474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282" y="2928934"/>
            <a:ext cx="3643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OSTEOINDUCTIVE PROTEINS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, which support mitogenesis of undifferentiated cells </a:t>
            </a:r>
            <a:endParaRPr lang="en-US" sz="2400" dirty="0"/>
          </a:p>
        </p:txBody>
      </p:sp>
      <p:pic>
        <p:nvPicPr>
          <p:cNvPr id="12" name="Picture 11" descr="graft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182" y="2857496"/>
            <a:ext cx="4714908" cy="17841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2844" y="4857760"/>
            <a:ext cx="3571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OSTEOGENIC CELLS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, which are capable of forming bone in the appropriate environment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graft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4786322"/>
            <a:ext cx="4797553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214290"/>
            <a:ext cx="871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l"/>
              </a:tabLst>
            </a:pPr>
            <a:r>
              <a:rPr lang="hr-HR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Many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clinicians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consider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harvested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autologous bone (i.e. </a:t>
            </a:r>
            <a:r>
              <a:rPr lang="hr-HR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taken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from the same </a:t>
            </a:r>
            <a:r>
              <a:rPr lang="hr-HR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individual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as the </a:t>
            </a:r>
            <a:r>
              <a:rPr lang="hr-H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hr-HR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gold</a:t>
            </a:r>
            <a:r>
              <a:rPr lang="hr-HR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standard” 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material for the </a:t>
            </a:r>
            <a:r>
              <a:rPr lang="hr-HR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reconstruction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hr-HR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osseous</a:t>
            </a:r>
            <a:r>
              <a:rPr lang="hr-HR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defects. </a:t>
            </a:r>
            <a:endParaRPr lang="hr-H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ictur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857364"/>
            <a:ext cx="2646966" cy="3529287"/>
          </a:xfrm>
          <a:prstGeom prst="rect">
            <a:avLst/>
          </a:prstGeom>
        </p:spPr>
      </p:pic>
      <p:pic>
        <p:nvPicPr>
          <p:cNvPr id="5" name="Picture 4" descr="Pictur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3643314"/>
            <a:ext cx="2286016" cy="1718481"/>
          </a:xfrm>
          <a:prstGeom prst="rect">
            <a:avLst/>
          </a:prstGeom>
        </p:spPr>
      </p:pic>
      <p:pic>
        <p:nvPicPr>
          <p:cNvPr id="6" name="Picture 5" descr="Picture2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1857364"/>
            <a:ext cx="2286016" cy="1714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158" y="5500702"/>
            <a:ext cx="47863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autological bone</a:t>
            </a:r>
            <a:r>
              <a:rPr lang="hr-HR" sz="1600" b="1" dirty="0" smtClean="0">
                <a:latin typeface="Times New Roman" pitchFamily="18" charset="0"/>
                <a:cs typeface="Times New Roman" pitchFamily="18" charset="0"/>
              </a:rPr>
              <a:t> fragment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from posterior  iliac crest</a:t>
            </a:r>
            <a:endParaRPr lang="hr-HR" sz="1600" b="1" dirty="0"/>
          </a:p>
        </p:txBody>
      </p:sp>
      <p:sp>
        <p:nvSpPr>
          <p:cNvPr id="8" name="Rectangle 7"/>
          <p:cNvSpPr/>
          <p:nvPr/>
        </p:nvSpPr>
        <p:spPr>
          <a:xfrm>
            <a:off x="5286380" y="2143116"/>
            <a:ext cx="3571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l"/>
              </a:tabLst>
            </a:pP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Autologous bone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grafts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their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very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nature are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able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to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deliver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physiologically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optimized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combination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osteogenic cells and growth factors in a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mineralized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scaffold</a:t>
            </a:r>
            <a:r>
              <a:rPr lang="hr-HR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korisnik\Desktop\PATIENTS\SUADA PASOVIC_14.12.2010_Dr. Nemec\Femur_Nemec\autologous bone harvest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09" y="2428868"/>
            <a:ext cx="2714645" cy="2053843"/>
          </a:xfrm>
          <a:prstGeom prst="rect">
            <a:avLst/>
          </a:prstGeom>
          <a:noFill/>
        </p:spPr>
      </p:pic>
      <p:pic>
        <p:nvPicPr>
          <p:cNvPr id="2053" name="Picture 5" descr="C:\Documents and Settings\korisnik\Desktop\PATIENTS\SUADA PASOVIC_14.12.2010_Dr. Nemec\Femur_Nemec\bone fragme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1" y="4607712"/>
            <a:ext cx="2714644" cy="2035983"/>
          </a:xfrm>
          <a:prstGeom prst="rect">
            <a:avLst/>
          </a:prstGeom>
          <a:noFill/>
        </p:spPr>
      </p:pic>
      <p:pic>
        <p:nvPicPr>
          <p:cNvPr id="7" name="Picture 6" descr="P1250132.JPG"/>
          <p:cNvPicPr>
            <a:picLocks noChangeAspect="1"/>
          </p:cNvPicPr>
          <p:nvPr/>
        </p:nvPicPr>
        <p:blipFill>
          <a:blip r:embed="rId5">
            <a:lum bright="10000"/>
          </a:blip>
          <a:stretch>
            <a:fillRect/>
          </a:stretch>
        </p:blipFill>
        <p:spPr>
          <a:xfrm>
            <a:off x="642911" y="321426"/>
            <a:ext cx="2714644" cy="20359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00430" y="571480"/>
            <a:ext cx="535785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However,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limited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availability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donor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sites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requirement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for an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additional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obtain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the graft material, and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extra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chair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time are the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limitations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technique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/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large amount of harvested bone raises the risk of postoperative functional or cosmetic morbidities at the donor site.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korisnik\Desktop\PATIENTS\JEFFREY WEISIGER\JEFFREY WEISIGER\MNCs 1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0" y="0"/>
            <a:ext cx="9151965" cy="6858000"/>
          </a:xfrm>
          <a:prstGeom prst="rect">
            <a:avLst/>
          </a:prstGeom>
          <a:noFill/>
        </p:spPr>
      </p:pic>
      <p:pic>
        <p:nvPicPr>
          <p:cNvPr id="5122" name="Picture 2" descr="C:\Documents and Settings\korisnik\Desktop\SAKAMOTO\MEDENT\WEB SITE ME-DENT\Cell Tech_Stem cells\stem cells isolated from a patie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00372"/>
            <a:ext cx="3214710" cy="3480181"/>
          </a:xfrm>
          <a:prstGeom prst="rect">
            <a:avLst/>
          </a:prstGeom>
          <a:noFill/>
        </p:spPr>
      </p:pic>
      <p:pic>
        <p:nvPicPr>
          <p:cNvPr id="5" name="Picture 2" descr="C:\Documents and Settings\korisnik\Desktop\SAKAMOTO\ME-DENT Rovinj\regenerative_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0720"/>
            <a:ext cx="3214710" cy="241103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786182" y="1285860"/>
            <a:ext cx="51435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76300"/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The autologous application of human bone marrow cells  which are </a:t>
            </a:r>
            <a:r>
              <a:rPr lang="hr-HR" sz="3600" b="1" dirty="0" err="1" smtClean="0"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600" b="1" dirty="0" err="1" smtClean="0">
                <a:latin typeface="Times New Roman" pitchFamily="18" charset="0"/>
                <a:cs typeface="Times New Roman" pitchFamily="18" charset="0"/>
              </a:rPr>
              <a:t>expanded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600" b="1" i="1" dirty="0" smtClean="0">
                <a:latin typeface="Times New Roman" pitchFamily="18" charset="0"/>
                <a:cs typeface="Times New Roman" pitchFamily="18" charset="0"/>
              </a:rPr>
              <a:t>ex </a:t>
            </a:r>
            <a:r>
              <a:rPr lang="hr-HR" sz="3600" b="1" i="1" dirty="0" err="1" smtClean="0">
                <a:latin typeface="Times New Roman" pitchFamily="18" charset="0"/>
                <a:cs typeface="Times New Roman" pitchFamily="18" charset="0"/>
              </a:rPr>
              <a:t>vivo</a:t>
            </a:r>
            <a:r>
              <a:rPr lang="hr-HR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has medico-</a:t>
            </a:r>
            <a:r>
              <a:rPr lang="hr-HR" sz="3600" b="1" dirty="0" err="1" smtClean="0">
                <a:latin typeface="Times New Roman" pitchFamily="18" charset="0"/>
                <a:cs typeface="Times New Roman" pitchFamily="18" charset="0"/>
              </a:rPr>
              <a:t>legal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 advantages in clinical applications. 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r-H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928670"/>
            <a:ext cx="7242758" cy="44291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720" y="285728"/>
            <a:ext cx="8572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Defect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repair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and bone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ingrowth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maturation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modeling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are cell-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mediated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processes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282" y="5357826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Most clinical trials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report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successful bone regeneration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the application of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mixed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cell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populations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from bone marrow.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korisnik\Desktop\PATIENTS\JEFFREY WEISIGER\JEFFREY WEISIGER\MNCs 1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0" y="0"/>
            <a:ext cx="9151965" cy="6858000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-928726" y="357166"/>
          <a:ext cx="707236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4857720" y="857232"/>
            <a:ext cx="42862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Bone marrow derived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mononuclear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cells (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BMMNCs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secrete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many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kinds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growth factors and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represent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 potential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key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component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autologous graft for bone regeneration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20" y="5572140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Growth factors that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encourage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new bone have been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identified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 heal bone defects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around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medical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dental implants and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without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implant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placement.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orisnik\Desktop\SAKAMOTO\REGENERATIVE DENTISTRY BOOK\Picture1.jp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357158" y="428604"/>
            <a:ext cx="8604579" cy="5740997"/>
          </a:xfrm>
          <a:prstGeom prst="rect">
            <a:avLst/>
          </a:prstGeom>
          <a:noFill/>
        </p:spPr>
      </p:pic>
      <p:pic>
        <p:nvPicPr>
          <p:cNvPr id="4" name="Picture 3" descr="P1250132.JPG"/>
          <p:cNvPicPr>
            <a:picLocks noChangeAspect="1"/>
          </p:cNvPicPr>
          <p:nvPr/>
        </p:nvPicPr>
        <p:blipFill>
          <a:blip r:embed="rId4">
            <a:grayscl/>
            <a:lum bright="40000"/>
          </a:blip>
          <a:stretch>
            <a:fillRect/>
          </a:stretch>
        </p:blipFill>
        <p:spPr>
          <a:xfrm>
            <a:off x="357158" y="428604"/>
            <a:ext cx="4643471" cy="3482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28596" y="1714488"/>
            <a:ext cx="8286808" cy="32932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r-HR" sz="48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reduce bone </a:t>
            </a:r>
            <a:r>
              <a:rPr lang="hr-HR" sz="48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harvesting</a:t>
            </a:r>
            <a:r>
              <a:rPr lang="hr-HR" sz="4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hr-HR" sz="4400" b="1" dirty="0" err="1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various</a:t>
            </a:r>
            <a:r>
              <a:rPr lang="hr-HR" sz="4400" b="1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synthetic bone void fillers with improved biocompatibility have been developed</a:t>
            </a:r>
            <a:r>
              <a:rPr lang="hr-HR" sz="4400" b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4400" b="1" dirty="0" smtClean="0"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4357694"/>
            <a:ext cx="878687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extracellular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matrix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of bone has been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described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as a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composite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material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composed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collagen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fibrils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mineralized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nanocrystals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of hydroxyapatite. </a:t>
            </a:r>
          </a:p>
          <a:p>
            <a:endParaRPr lang="hr-HR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sz="1600" i="1" dirty="0" err="1" smtClean="0">
                <a:latin typeface="Times New Roman" pitchFamily="18" charset="0"/>
                <a:cs typeface="Times New Roman" pitchFamily="18" charset="0"/>
              </a:rPr>
              <a:t>Bernhardt</a:t>
            </a:r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hr-HR" sz="1600" i="1" dirty="0" err="1" smtClean="0">
                <a:latin typeface="Times New Roman" pitchFamily="18" charset="0"/>
                <a:cs typeface="Times New Roman" pitchFamily="18" charset="0"/>
              </a:rPr>
              <a:t>Lode</a:t>
            </a:r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hr-HR" sz="1600" i="1" dirty="0" err="1" smtClean="0">
                <a:latin typeface="Times New Roman" pitchFamily="18" charset="0"/>
                <a:cs typeface="Times New Roman" pitchFamily="18" charset="0"/>
              </a:rPr>
              <a:t>Boxberger</a:t>
            </a:r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 S, Pompe W, </a:t>
            </a:r>
            <a:r>
              <a:rPr lang="hr-HR" sz="1600" i="1" dirty="0" err="1" smtClean="0">
                <a:latin typeface="Times New Roman" pitchFamily="18" charset="0"/>
                <a:cs typeface="Times New Roman" pitchFamily="18" charset="0"/>
              </a:rPr>
              <a:t>Gelinsky</a:t>
            </a:r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 M. </a:t>
            </a:r>
            <a:r>
              <a:rPr lang="hr-HR" sz="1600" b="1" i="1" dirty="0" smtClean="0">
                <a:latin typeface="Times New Roman" pitchFamily="18" charset="0"/>
                <a:cs typeface="Times New Roman" pitchFamily="18" charset="0"/>
              </a:rPr>
              <a:t>J Mater </a:t>
            </a:r>
            <a:r>
              <a:rPr lang="hr-HR" sz="1600" b="1" i="1" dirty="0" err="1" smtClean="0">
                <a:latin typeface="Times New Roman" pitchFamily="18" charset="0"/>
                <a:cs typeface="Times New Roman" pitchFamily="18" charset="0"/>
              </a:rPr>
              <a:t>Sci</a:t>
            </a:r>
            <a:r>
              <a:rPr lang="hr-HR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b="1" i="1" dirty="0" err="1" smtClean="0">
                <a:latin typeface="Times New Roman" pitchFamily="18" charset="0"/>
                <a:cs typeface="Times New Roman" pitchFamily="18" charset="0"/>
              </a:rPr>
              <a:t>Mater</a:t>
            </a:r>
            <a:r>
              <a:rPr lang="hr-HR" sz="1600" b="1" i="1" dirty="0" smtClean="0">
                <a:latin typeface="Times New Roman" pitchFamily="18" charset="0"/>
                <a:cs typeface="Times New Roman" pitchFamily="18" charset="0"/>
              </a:rPr>
              <a:t> Med 2008;19:269.</a:t>
            </a:r>
            <a:endParaRPr lang="hr-H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000108"/>
            <a:ext cx="8322703" cy="30718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curasan.de/__we_thumbs__/2079_5_26_Cerasorb_product_family_collage.jpg?t=1390258915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285720" y="214290"/>
            <a:ext cx="8572529" cy="642939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7158" y="785794"/>
            <a:ext cx="835824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ynthetic</a:t>
            </a:r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bone </a:t>
            </a:r>
            <a:r>
              <a:rPr lang="hr-H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replacement</a:t>
            </a:r>
            <a:r>
              <a:rPr lang="hr-H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materials 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osteoconductive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scaffolds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that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encourage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the growth of new bone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apposition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from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adjacent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bone surfaces or from bone-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forming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cells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58" y="3286124"/>
            <a:ext cx="73581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sufficient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bone has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grown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throughout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defect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site, the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scaffold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longer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plays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a role in the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reparative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process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and,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ideally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, is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resorbed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hr-H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65078"/>
            <a:ext cx="4214842" cy="49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286248" y="500042"/>
            <a:ext cx="457201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Dr. Dmitry Bulgin</a:t>
            </a:r>
            <a:r>
              <a:rPr lang="hr-H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applies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cell–based technologies (</a:t>
            </a:r>
            <a:r>
              <a:rPr lang="hr-HR" sz="2000" i="1" dirty="0" smtClean="0">
                <a:latin typeface="Times New Roman" pitchFamily="18" charset="0"/>
                <a:cs typeface="Times New Roman" pitchFamily="18" charset="0"/>
              </a:rPr>
              <a:t>autologous bone marrow–derived and adipose tissue–derived mesenchymal stem cells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) and other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proprietary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methods in the field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of: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Reconstructive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Dentistry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Aesthetic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Reconstructive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raumatology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Orthopeadics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Vascular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angiology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) Medicine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Wound  Care</a:t>
            </a:r>
          </a:p>
          <a:p>
            <a:pPr>
              <a:buFontTx/>
              <a:buChar char="-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Sports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Medicine.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://enabledkids.ca/wp-content/uploads/photo_11302_20090519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00375" y="0"/>
            <a:ext cx="6143625" cy="4610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85720" y="214290"/>
            <a:ext cx="8715436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These materials are made from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calcium salts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CALCIUM SULFATE</a:t>
            </a:r>
            <a:endParaRPr lang="hr-H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1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CALCIUM CARBONATE</a:t>
            </a:r>
            <a:endParaRPr lang="hr-H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1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CALCIUM PHOSPHATE </a:t>
            </a:r>
            <a:endParaRPr lang="hr-H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1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BIOACTIVE GLASSES CONTAINING CALCIUM OXIDE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00034" y="4500570"/>
            <a:ext cx="8013255" cy="215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85720" y="3071810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Highly biocompatible material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retention of the natural porous </a:t>
            </a:r>
            <a:r>
              <a:rPr lang="en-US" sz="2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trabeculation</a:t>
            </a:r>
            <a:r>
              <a:rPr lang="en-US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architecture, and natural mineral content -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closest components of human </a:t>
            </a:r>
            <a:r>
              <a:rPr lang="en-US" sz="2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cancellous</a:t>
            </a:r>
            <a:r>
              <a:rPr lang="en-US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bone.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034" y="6286520"/>
            <a:ext cx="1975221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1397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HUMAN BONE</a:t>
            </a:r>
            <a:endParaRPr lang="hr-HR" sz="2000" b="1" dirty="0">
              <a:solidFill>
                <a:schemeClr val="bg1"/>
              </a:solidFill>
              <a:effectLst>
                <a:glow rad="139700">
                  <a:schemeClr val="tx1">
                    <a:lumMod val="95000"/>
                    <a:lumOff val="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7950" y="6286520"/>
            <a:ext cx="2153666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CALCIUM SALT</a:t>
            </a:r>
            <a:endParaRPr lang="hr-HR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596" y="357166"/>
            <a:ext cx="828680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class of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calcium phosphate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bone replacements is composed: </a:t>
            </a:r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porous ß-tricalcium phosphate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(ß-TCP)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dense hydroxyapatite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(HA)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porous HA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that has retained the structure of coral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(the exoskeleton of which has been chemically converted, in full or in part, from calcium carbonate into HA)</a:t>
            </a:r>
            <a:endParaRPr lang="hr-H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biphasic mixture of TCP and HA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214290"/>
            <a:ext cx="878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Recently highly pure porous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β-tricalcium phosphate 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(β-TCP) represents a very interesting practical tool for bone regeneration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igure 3.t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42" y="1857364"/>
            <a:ext cx="63580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14612" y="5000636"/>
            <a:ext cx="614363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canning electron micrograph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highl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 pure porous 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otoyaMincho-W4-90msp-RKSJ-H"/>
                <a:cs typeface="Times New Roman" pitchFamily="18" charset="0"/>
              </a:rPr>
              <a:t>β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-TCP: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(a) </a:t>
            </a:r>
            <a:r>
              <a:rPr kumimoji="0" lang="hr-HR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Macrostructure</a:t>
            </a:r>
            <a:r>
              <a:rPr kumimoji="0" lang="hr-H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has a macrodiameter of 0.5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－</a:t>
            </a:r>
            <a:r>
              <a:rPr kumimoji="0" lang="hr-H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1.5 mm, </a:t>
            </a:r>
            <a:endParaRPr kumimoji="0" 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(b) micropores of 100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－</a:t>
            </a:r>
            <a:r>
              <a:rPr kumimoji="0" lang="hr-H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400 </a:t>
            </a:r>
            <a:r>
              <a:rPr kumimoji="0" lang="hr-H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otoyaMincho-W4-90msp-RKSJ-H"/>
                <a:cs typeface="Times New Roman" pitchFamily="18" charset="0"/>
              </a:rPr>
              <a:t>μ</a:t>
            </a:r>
            <a:r>
              <a:rPr kumimoji="0" lang="hr-HR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m, various size of micropores are seen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44" y="1779687"/>
            <a:ext cx="25717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The open and interconnected porosity of 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β-TCP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allows body fluids to circulate throughout its entire extent.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The range of pore sizes encourages tissue ingrowth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β-TCP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shows resorbable characters during bone regeneration, and can be completely substituted for the bone tissue after stimulation of bone formation. 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282" y="1071546"/>
            <a:ext cx="8715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β-TCP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is biocompatible porous material, new bone formation takes place along the surface in their micropores.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7158" y="214290"/>
            <a:ext cx="84296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Hydroxyapatite can be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produced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with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either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dense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or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macroporous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morphology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and is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typically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sintered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at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temperatures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above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1000 °C in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granular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or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block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forms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hr-H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44" y="4572008"/>
            <a:ext cx="885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heat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sintering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produces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a material that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reshaped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fit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into a bone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defect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(i.e.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block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) and is </a:t>
            </a:r>
            <a:r>
              <a:rPr lang="hr-H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nonresorbable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ydroxyapatite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is a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brittle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material with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low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fracture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resistance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ydroxyapatite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is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biocompatible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osteoconductive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and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bioactive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(i.e. 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develop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direct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adherent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bond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with bone).</a:t>
            </a:r>
            <a:endParaRPr lang="hr-HR" sz="2000" dirty="0" smtClean="0">
              <a:latin typeface="Arial" pitchFamily="34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H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643050"/>
            <a:ext cx="8656320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2399839" cy="19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500306"/>
            <a:ext cx="2411013" cy="192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572008"/>
            <a:ext cx="2406381" cy="192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857488" y="357166"/>
            <a:ext cx="6000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Biphasic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calcium phosphate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which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contain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hydroxyapatite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β-TCP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various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ratios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aimed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at the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provision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of a bone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grafting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material which is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able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degrade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physiologically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optimized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time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frame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while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providing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some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measure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mechanical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stability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until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sufficient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bone in-growth has </a:t>
            </a:r>
            <a:r>
              <a:rPr lang="hr-HR" sz="2400" dirty="0" err="1" smtClean="0">
                <a:latin typeface="Times New Roman" pitchFamily="18" charset="0"/>
                <a:cs typeface="Times New Roman" pitchFamily="18" charset="0"/>
              </a:rPr>
              <a:t>occurred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0364" y="4000504"/>
            <a:ext cx="58579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While the ß-TCP exhibits quick osseous organization and is replaced by newly formed bone within a short period, the HA content ensures that the volume remains unchanged.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00108"/>
            <a:ext cx="742955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2844" y="2857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Collagen as a material for scaffold-based therapy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 rot="10800000" flipV="1">
            <a:off x="642910" y="4286256"/>
            <a:ext cx="85010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sz="1400" b="1" dirty="0" smtClean="0">
                <a:latin typeface="Times New Roman" pitchFamily="18" charset="0"/>
                <a:cs typeface="Times New Roman" pitchFamily="18" charset="0"/>
              </a:rPr>
              <a:t>canning electron micrograph 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 porous atelocollagen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sponge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AutoNum type="alphaLcParenBoth"/>
            </a:pP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macrostructure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AutoNum type="alphaLcParenBoth" startAt="2"/>
            </a:pP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micropores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50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－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500 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otoyaMincho-W4-90msp-RKSJ-H"/>
                <a:cs typeface="Times New Roman" pitchFamily="18" charset="0"/>
              </a:rPr>
              <a:t>μ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m, various size of micropores are seen.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20" y="5103674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atelocollagen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is a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cross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linked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collagen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material with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abundant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micropores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hr-HR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has large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pores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that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permit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cellular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entry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is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degraded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vivo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hr-HR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These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characteristics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suggest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that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this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material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may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be a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good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candidate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for use as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scaffolding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for </a:t>
            </a:r>
            <a:r>
              <a:rPr lang="hr-HR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implantation</a:t>
            </a: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cells.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om-2-1-g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15" y="571480"/>
            <a:ext cx="7979777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korisnik\Desktop\SAKAMOTO\BUKLET Foto\Company overview_2\biomateria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27938"/>
            <a:ext cx="3714744" cy="5130062"/>
          </a:xfrm>
          <a:prstGeom prst="rect">
            <a:avLst/>
          </a:prstGeom>
          <a:noFill/>
        </p:spPr>
      </p:pic>
      <p:pic>
        <p:nvPicPr>
          <p:cNvPr id="54278" name="Picture 6" descr="http://www.lifecell.com/fileadmin/media/files/downloads/rev_tissue_proces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2643182"/>
            <a:ext cx="5504928" cy="3227027"/>
          </a:xfrm>
          <a:prstGeom prst="rect">
            <a:avLst/>
          </a:prstGeom>
          <a:noFill/>
        </p:spPr>
      </p:pic>
      <p:sp>
        <p:nvSpPr>
          <p:cNvPr id="178177" name="Rectangle 1"/>
          <p:cNvSpPr>
            <a:spLocks noChangeArrowheads="1"/>
          </p:cNvSpPr>
          <p:nvPr/>
        </p:nvSpPr>
        <p:spPr bwMode="auto">
          <a:xfrm>
            <a:off x="142844" y="142852"/>
            <a:ext cx="87154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l"/>
              </a:tabLst>
            </a:pPr>
            <a:r>
              <a:rPr kumimoji="0" lang="hr-HR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Synthetic</a:t>
            </a: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materials </a:t>
            </a:r>
            <a:r>
              <a:rPr kumimoji="0" lang="hr-HR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require</a:t>
            </a: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</a:t>
            </a:r>
            <a:r>
              <a:rPr kumimoji="0" lang="hr-HR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addition</a:t>
            </a: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hr-HR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bioactive</a:t>
            </a: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factors or cells to </a:t>
            </a:r>
            <a:r>
              <a:rPr kumimoji="0" lang="hr-HR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promote</a:t>
            </a:r>
            <a:r>
              <a:rPr kumimoji="0" lang="hr-H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tissue regeneration.</a:t>
            </a:r>
            <a:endParaRPr kumimoji="0" lang="hr-HR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korisnik\Desktop\SAKAMOTO\BUKLET Foto\Traumatology &amp; Orthopeadics_5\operation process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49040" y="0"/>
            <a:ext cx="6183550" cy="4071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icture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0438"/>
            <a:ext cx="9144000" cy="335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42844" y="428604"/>
            <a:ext cx="8858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Recently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, the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transplantation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of 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autogenous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BMMNCs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combined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synthetic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grafting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materials has been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inaugurated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introduced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as a clinical procedure in oral and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maxillofacial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surgery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hr-HR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korisnik\Desktop\PATIENTS\JEFFREY WEISIGER\JEFFREY WEISIGER\MNCs 2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214686"/>
            <a:ext cx="4861984" cy="3643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Picture5.jpg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tretch>
            <a:fillRect/>
          </a:stretch>
        </p:blipFill>
        <p:spPr>
          <a:xfrm>
            <a:off x="0" y="0"/>
            <a:ext cx="803671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korisnik\Desktop\SAKAMOTO\BUKLET Foto\Company overview_2\surgeon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4000464" y="1905227"/>
            <a:ext cx="5143536" cy="4952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7158" y="285728"/>
            <a:ext cx="857256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 date there has been no graft material which can be regarded as completely satisfactory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hr-H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lang="hr-HR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hr-H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 experience with freshly isolated autologous bone marrow derived mononuclear cells combined with synthetic biphasic calcium phosphate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toyaMincho-W4-90msp-RKSJ-H"/>
                <a:cs typeface="Times New Roman" pitchFamily="18" charset="0"/>
              </a:rPr>
              <a:t>ceramic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and absorbable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atelocollagen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for augmentation of the extremely atrophic maxilla and mandible is presented. </a:t>
            </a:r>
            <a:endParaRPr kumimoji="0" lang="hr-H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lang="hr-HR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lang="en-US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techniques are based on stimulation of natural events continuously present in living bone, that is, the process of bone remodeling and offering both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osteoinduction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osteoconductive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features.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4429156" cy="425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929190" y="1142984"/>
            <a:ext cx="385765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main research interest:</a:t>
            </a: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development of methods to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accelerate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healing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processes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tissues. 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tools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technologies for tissue and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metabolic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engineering to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enable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regenerative medicine. 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Biological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approaches for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maintaining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the human’s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performance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capabilities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 the face of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harsh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accident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conditions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7620" y="1214422"/>
            <a:ext cx="50006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57-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year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old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man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hr-HR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err="1" smtClean="0">
                <a:latin typeface="Times New Roman" pitchFamily="18" charset="0"/>
                <a:cs typeface="Times New Roman" pitchFamily="18" charset="0"/>
              </a:rPr>
              <a:t>Panoramic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X-</a:t>
            </a:r>
            <a:r>
              <a:rPr lang="hr-HR" dirty="0" err="1">
                <a:latin typeface="Times New Roman" pitchFamily="18" charset="0"/>
                <a:cs typeface="Times New Roman" pitchFamily="18" charset="0"/>
              </a:rPr>
              <a:t>ray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 image </a:t>
            </a:r>
            <a:r>
              <a:rPr lang="hr-HR" dirty="0" err="1">
                <a:latin typeface="Times New Roman" pitchFamily="18" charset="0"/>
                <a:cs typeface="Times New Roman" pitchFamily="18" charset="0"/>
              </a:rPr>
              <a:t>before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 augmentation </a:t>
            </a:r>
            <a:r>
              <a:rPr lang="hr-HR" dirty="0" err="1">
                <a:latin typeface="Times New Roman" pitchFamily="18" charset="0"/>
                <a:cs typeface="Times New Roman" pitchFamily="18" charset="0"/>
              </a:rPr>
              <a:t>procedures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 (h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orizontal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vertical augmentation, left maxillary sinus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lifting).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86182" y="3000372"/>
            <a:ext cx="5072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46-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year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old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woman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hr-HR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err="1" smtClean="0">
                <a:latin typeface="Times New Roman" pitchFamily="18" charset="0"/>
                <a:cs typeface="Times New Roman" pitchFamily="18" charset="0"/>
              </a:rPr>
              <a:t>Panoramic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X-</a:t>
            </a:r>
            <a:r>
              <a:rPr lang="hr-HR" dirty="0" err="1">
                <a:latin typeface="Times New Roman" pitchFamily="18" charset="0"/>
                <a:cs typeface="Times New Roman" pitchFamily="18" charset="0"/>
              </a:rPr>
              <a:t>ray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 image </a:t>
            </a:r>
            <a:r>
              <a:rPr lang="hr-HR" dirty="0" err="1">
                <a:latin typeface="Times New Roman" pitchFamily="18" charset="0"/>
                <a:cs typeface="Times New Roman" pitchFamily="18" charset="0"/>
              </a:rPr>
              <a:t>before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 augmentation </a:t>
            </a:r>
            <a:r>
              <a:rPr lang="hr-HR" dirty="0" err="1">
                <a:latin typeface="Times New Roman" pitchFamily="18" charset="0"/>
                <a:cs typeface="Times New Roman" pitchFamily="18" charset="0"/>
              </a:rPr>
              <a:t>procedures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 (h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orizontal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vertical augmentation, left and right maxillary sinus lifting)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57620" y="4786322"/>
            <a:ext cx="5286380" cy="1200329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48-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year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old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man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Panoramic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X-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ray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image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before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augmentation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procedures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(h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orizontal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vertical augmentation).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4282" y="142852"/>
            <a:ext cx="7358114" cy="1323439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Cases breakdown</a:t>
            </a:r>
            <a:endParaRPr lang="hr-HR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Preoperative r</a:t>
            </a:r>
            <a:r>
              <a:rPr lang="hr-HR" sz="2000" b="1" dirty="0" err="1" smtClean="0">
                <a:latin typeface="Times New Roman" pitchFamily="18" charset="0"/>
                <a:cs typeface="Times New Roman" pitchFamily="18" charset="0"/>
              </a:rPr>
              <a:t>adiological</a:t>
            </a:r>
            <a:r>
              <a:rPr lang="hr-H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b="1" dirty="0" err="1" smtClean="0">
                <a:latin typeface="Times New Roman" pitchFamily="18" charset="0"/>
                <a:cs typeface="Times New Roman" pitchFamily="18" charset="0"/>
              </a:rPr>
              <a:t>evaluation</a:t>
            </a:r>
            <a:endParaRPr lang="hr-H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r-H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6" descr="Pictur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214422"/>
            <a:ext cx="3574113" cy="5041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857232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Maxillary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bone augmentation 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with the </a:t>
            </a:r>
            <a:r>
              <a:rPr lang="hr-HR" sz="2400" dirty="0" err="1">
                <a:latin typeface="Times New Roman" pitchFamily="18" charset="0"/>
                <a:cs typeface="Times New Roman" pitchFamily="18" charset="0"/>
              </a:rPr>
              <a:t>aim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r-HR" sz="2400" dirty="0" err="1">
                <a:latin typeface="Times New Roman" pitchFamily="18" charset="0"/>
                <a:cs typeface="Times New Roman" pitchFamily="18" charset="0"/>
              </a:rPr>
              <a:t>embedding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 implants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was performed under </a:t>
            </a:r>
            <a:r>
              <a:rPr lang="hr-HR" sz="2400" dirty="0" err="1">
                <a:latin typeface="Times New Roman" pitchFamily="18" charset="0"/>
                <a:cs typeface="Times New Roman" pitchFamily="18" charset="0"/>
              </a:rPr>
              <a:t>deep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>
                <a:latin typeface="Times New Roman" pitchFamily="18" charset="0"/>
                <a:cs typeface="Times New Roman" pitchFamily="18" charset="0"/>
              </a:rPr>
              <a:t>sedation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three healthy </a:t>
            </a:r>
            <a:r>
              <a:rPr lang="hr-HR" sz="2400" dirty="0" err="1">
                <a:latin typeface="Times New Roman" pitchFamily="18" charset="0"/>
                <a:cs typeface="Times New Roman" pitchFamily="18" charset="0"/>
              </a:rPr>
              <a:t>patients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hr-HR" sz="2400" dirty="0" err="1">
                <a:latin typeface="Times New Roman" pitchFamily="18" charset="0"/>
                <a:cs typeface="Times New Roman" pitchFamily="18" charset="0"/>
              </a:rPr>
              <a:t>advanced</a:t>
            </a:r>
            <a:r>
              <a:rPr lang="hr-H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dirty="0" err="1">
                <a:latin typeface="Times New Roman" pitchFamily="18" charset="0"/>
                <a:cs typeface="Times New Roman" pitchFamily="18" charset="0"/>
              </a:rPr>
              <a:t>atroph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y of the alveolar bone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maxilla. </a:t>
            </a:r>
            <a:endParaRPr lang="hr-H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85720" y="214290"/>
            <a:ext cx="5857916" cy="1138773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hr-H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Materials and methods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Patients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r-H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785786" y="2143116"/>
            <a:ext cx="751863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57364"/>
            <a:ext cx="8643998" cy="238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214282" y="4500570"/>
            <a:ext cx="864399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lphaLcParenBoth"/>
              <a:tabLst>
                <a:tab pos="2243138" algn="l"/>
              </a:tabLst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bone marrow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harvesting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from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posterior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iliac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crest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lphaLcParenBoth"/>
              <a:tabLst>
                <a:tab pos="2243138" algn="l"/>
              </a:tabLst>
            </a:pP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en-US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ollection</a:t>
            </a: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bone marrow in plastic bag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lphaLcParenBoth"/>
              <a:tabLst>
                <a:tab pos="2243138" algn="l"/>
              </a:tabLst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 bone </a:t>
            </a: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marrow processing by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using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Cell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Separation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System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SEPAX S-100 </a:t>
            </a:r>
            <a:endParaRPr kumimoji="0" lang="en-US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lphaLcParenBoth"/>
              <a:tabLst>
                <a:tab pos="2243138" algn="l"/>
              </a:tabLst>
            </a:pP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qualitative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assessment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of </a:t>
            </a: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BMMNCs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population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by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haematoxylin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eosin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cytological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2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staining</a:t>
            </a:r>
            <a:r>
              <a:rPr kumimoji="0" lang="hr-HR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magnification  x </a:t>
            </a:r>
            <a:r>
              <a:rPr lang="en-US" sz="1400" dirty="0" smtClean="0">
                <a:latin typeface="Times New Roman" pitchFamily="18" charset="0"/>
                <a:ea typeface="MotoyaMincho-W4-90msp-RKSJ-H" charset="-128"/>
                <a:cs typeface="Times New Roman" pitchFamily="18" charset="0"/>
              </a:rPr>
              <a:t>400</a:t>
            </a:r>
            <a:r>
              <a:rPr lang="en-US" sz="2000" dirty="0" smtClean="0">
                <a:latin typeface="Times New Roman" pitchFamily="18" charset="0"/>
                <a:ea typeface="MotoyaMincho-W4-90msp-RKSJ-H" charset="-128"/>
                <a:cs typeface="Times New Roman" pitchFamily="18" charset="0"/>
              </a:rPr>
              <a:t>).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43138" algn="l"/>
              </a:tabLst>
            </a:pPr>
            <a:endParaRPr kumimoji="0" lang="hr-H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171450"/>
            <a:ext cx="2167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otoyaMincho-W4-90msp-RKSJ-H" charset="-128"/>
                <a:cs typeface="Times New Roman" pitchFamily="18" charset="0"/>
              </a:rPr>
              <a:t> 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282" y="571480"/>
            <a:ext cx="8358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one marrow derived mononuclear cells preparation:</a:t>
            </a:r>
            <a:endParaRPr lang="hr-HR" sz="36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720" y="5000636"/>
            <a:ext cx="8572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At the time of surgery, BMMNCs and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synthetic biphasic calcium phosphate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toyaMincho-W4-90msp-RKSJ-H"/>
                <a:cs typeface="Times New Roman" pitchFamily="18" charset="0"/>
              </a:rPr>
              <a:t>ceramic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granules were mixed, and excess fluid volume was removed using filtration and low-grade vacuum.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564" y="357166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Freshly isolated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 autologous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BMMNCs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 in combination with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synthetic biphasic calcium phosphate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toyaMincho-W4-90msp-RKSJ-H"/>
                <a:cs typeface="Times New Roman" pitchFamily="18" charset="0"/>
              </a:rPr>
              <a:t>ceramic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raft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2285992"/>
            <a:ext cx="6813707" cy="243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42984"/>
            <a:ext cx="3716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142984"/>
            <a:ext cx="371620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28662" y="3857628"/>
            <a:ext cx="30454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Micro- and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macroporosity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(magnification 25x)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7752" y="3857628"/>
            <a:ext cx="25009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dirty="0" err="1" smtClean="0"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hr-HR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200" dirty="0" err="1" smtClean="0"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hr-HR" sz="1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r-HR" sz="1200" dirty="0" err="1" smtClean="0">
                <a:latin typeface="Times New Roman" pitchFamily="18" charset="0"/>
                <a:cs typeface="Times New Roman" pitchFamily="18" charset="0"/>
              </a:rPr>
              <a:t>magnification</a:t>
            </a:r>
            <a:r>
              <a:rPr lang="hr-HR" sz="1200" dirty="0" smtClean="0">
                <a:latin typeface="Times New Roman" pitchFamily="18" charset="0"/>
                <a:cs typeface="Times New Roman" pitchFamily="18" charset="0"/>
              </a:rPr>
              <a:t> 1000x)</a:t>
            </a:r>
            <a:endParaRPr lang="hr-HR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844" y="4786322"/>
            <a:ext cx="8501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r-HR" sz="2000" b="1" dirty="0" smtClean="0">
                <a:latin typeface="Times New Roman" pitchFamily="18" charset="0"/>
                <a:cs typeface="Times New Roman" pitchFamily="18" charset="0"/>
              </a:rPr>
              <a:t>60% hydroxyapatite 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(HA)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r-HR" sz="2000" b="1" dirty="0" smtClean="0">
                <a:latin typeface="Times New Roman" pitchFamily="18" charset="0"/>
                <a:cs typeface="Times New Roman" pitchFamily="18" charset="0"/>
              </a:rPr>
              <a:t>40 % ß-tricalcium phosphate 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(ß-TCP)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034" y="142852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fully synthetic, two-phase calcium 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phosphate ceramic consisting of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2910" y="214290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dirty="0" err="1">
                <a:latin typeface="Times New Roman" pitchFamily="18" charset="0"/>
                <a:cs typeface="Times New Roman" pitchFamily="18" charset="0"/>
              </a:rPr>
              <a:t>Surgical</a:t>
            </a: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>
                <a:latin typeface="Times New Roman" pitchFamily="18" charset="0"/>
                <a:cs typeface="Times New Roman" pitchFamily="18" charset="0"/>
              </a:rPr>
              <a:t>grafting</a:t>
            </a: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 and dental implants </a:t>
            </a:r>
            <a:r>
              <a:rPr lang="hr-HR" sz="2800" b="1" dirty="0" err="1">
                <a:latin typeface="Times New Roman" pitchFamily="18" charset="0"/>
                <a:cs typeface="Times New Roman" pitchFamily="18" charset="0"/>
              </a:rPr>
              <a:t>procedures</a:t>
            </a:r>
            <a:endParaRPr lang="hr-H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844" y="5429264"/>
            <a:ext cx="9501222" cy="1200329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axillary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bone augmemtation site preparation.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Implants placement.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Sinus filled by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synthetic biphasic calcium phosphate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toyaMincho-W4-90msp-RKSJ-H"/>
                <a:cs typeface="Times New Roman" pitchFamily="18" charset="0"/>
              </a:rPr>
              <a:t>ceramic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combined with  BMMNCs.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S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urgical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sites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are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closing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with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silk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non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absorbable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sutures</a:t>
            </a: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hr-H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Picture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214422"/>
            <a:ext cx="5950206" cy="4071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2976" y="857232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axillary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bone augmentation </a:t>
            </a:r>
            <a:r>
              <a:rPr lang="hr-H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with simultaneous implants placement.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6.jpg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1643042" y="1000108"/>
            <a:ext cx="5715040" cy="40198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034" y="5072074"/>
            <a:ext cx="8286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Alveolar crest incision at the beginning of the bone augmentation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procedure.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The planned maxillary bone augmentation site with advanced  atrophy.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Sinus lift procedure: window preparation and sinus membrane elevation.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The BMMNCs and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Ossceram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nano</a:t>
            </a:r>
            <a:r>
              <a:rPr lang="hr-H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®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mixture grafting. The graft material isolation from the soft tissues by membrane.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1538" y="285728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Sinus lift and bone augmentation 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procedures</a:t>
            </a:r>
            <a:endParaRPr lang="hr-HR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44" y="357166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Approximately 7 months later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dental implants were inserted into the augmented maxilla.</a:t>
            </a:r>
            <a:r>
              <a:rPr lang="hr-H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hr-HR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icture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3050"/>
            <a:ext cx="9001156" cy="23287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44" y="4057233"/>
            <a:ext cx="87868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Embedding of the implantation material into the augmented maxilla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(7 months after augmentation procedure). </a:t>
            </a:r>
            <a:endParaRPr lang="hr-H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Surgical site reopening for revision of implant integration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000" dirty="0" err="1" smtClean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hr-HR" sz="2000" dirty="0" smtClean="0">
                <a:latin typeface="Times New Roman" pitchFamily="18" charset="0"/>
                <a:cs typeface="Times New Roman" pitchFamily="18" charset="0"/>
              </a:rPr>
              <a:t> 3 months from  the date of  </a:t>
            </a:r>
            <a:r>
              <a:rPr lang="hr-HR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implants placement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hr-H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Histological condition of graft tissue 7 months after augmentation procedure. </a:t>
            </a:r>
            <a:endParaRPr lang="hr-H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Hematoxylin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eosin stain method. Original magnification x200.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768068"/>
            <a:ext cx="4143404" cy="31084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720" y="4929198"/>
            <a:ext cx="2928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Advanced Maxillary Atrophy</a:t>
            </a:r>
            <a:r>
              <a:rPr lang="hr-H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dirty="0" err="1" smtClean="0">
                <a:latin typeface="Times New Roman" pitchFamily="18" charset="0"/>
                <a:cs typeface="Times New Roman" pitchFamily="18" charset="0"/>
              </a:rPr>
              <a:t>before</a:t>
            </a:r>
            <a:r>
              <a:rPr lang="hr-HR" sz="1600" dirty="0" smtClean="0">
                <a:latin typeface="Times New Roman" pitchFamily="18" charset="0"/>
                <a:cs typeface="Times New Roman" pitchFamily="18" charset="0"/>
              </a:rPr>
              <a:t> augmentation </a:t>
            </a:r>
            <a:endParaRPr lang="hr-HR" sz="1600" dirty="0"/>
          </a:p>
        </p:txBody>
      </p:sp>
      <p:pic>
        <p:nvPicPr>
          <p:cNvPr id="5" name="Picture 4" descr="New bone form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785926"/>
            <a:ext cx="4143404" cy="31075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5720" y="7857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Patient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</a:t>
            </a: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46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y. o., female 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(Case 2)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43438" y="5000636"/>
            <a:ext cx="3864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b="1" dirty="0" smtClean="0">
                <a:latin typeface="Times New Roman" pitchFamily="18" charset="0"/>
                <a:cs typeface="Times New Roman" pitchFamily="18" charset="0"/>
              </a:rPr>
              <a:t>in 10 months </a:t>
            </a:r>
            <a:r>
              <a:rPr lang="hr-HR" sz="1600" b="1" dirty="0" err="1" smtClean="0"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hr-HR" sz="1600" b="1" dirty="0" smtClean="0">
                <a:latin typeface="Times New Roman" pitchFamily="18" charset="0"/>
                <a:cs typeface="Times New Roman" pitchFamily="18" charset="0"/>
              </a:rPr>
              <a:t> augmentation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reopening for revision of implant integration</a:t>
            </a:r>
            <a:endParaRPr lang="hr-HR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orisnik\Desktop\PATIENTS\SUMIC  LUCA\sumic final small resolution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572008"/>
            <a:ext cx="2857520" cy="2143140"/>
          </a:xfrm>
          <a:prstGeom prst="rect">
            <a:avLst/>
          </a:prstGeom>
          <a:noFill/>
        </p:spPr>
      </p:pic>
      <p:pic>
        <p:nvPicPr>
          <p:cNvPr id="1027" name="Picture 3" descr="C:\Documents and Settings\korisnik\Desktop\PATIENTS\SUMIC  LUCA\sumic final small resolu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357430"/>
            <a:ext cx="2857520" cy="2143140"/>
          </a:xfrm>
          <a:prstGeom prst="rect">
            <a:avLst/>
          </a:prstGeom>
          <a:noFill/>
        </p:spPr>
      </p:pic>
      <p:pic>
        <p:nvPicPr>
          <p:cNvPr id="1028" name="Picture 4" descr="C:\Documents and Settings\korisnik\Desktop\PATIENTS\SUMIC  LUCA\sumic final small resolution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42852"/>
            <a:ext cx="2857520" cy="2143140"/>
          </a:xfrm>
          <a:prstGeom prst="rect">
            <a:avLst/>
          </a:prstGeom>
          <a:noFill/>
        </p:spPr>
      </p:pic>
      <p:pic>
        <p:nvPicPr>
          <p:cNvPr id="1029" name="Picture 5" descr="C:\Documents and Settings\korisnik\Desktop\PATIENTS\SUMIC  LUCA\luca sumic 01.09.20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5286388"/>
            <a:ext cx="3357587" cy="1459072"/>
          </a:xfrm>
          <a:prstGeom prst="rect">
            <a:avLst/>
          </a:prstGeom>
          <a:noFill/>
        </p:spPr>
      </p:pic>
      <p:pic>
        <p:nvPicPr>
          <p:cNvPr id="8" name="Picture 7" descr="Before treatment by MNC and Graf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48" y="428604"/>
            <a:ext cx="3357586" cy="1539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2910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Patient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L</a:t>
            </a:r>
            <a:r>
              <a:rPr lang="hr-H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46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y. o., female 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(Case 2)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48" y="1714488"/>
            <a:ext cx="1299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</a:rPr>
              <a:t>PREOPERATIVE</a:t>
            </a:r>
            <a:endParaRPr lang="hr-H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48" y="3643314"/>
            <a:ext cx="3286148" cy="15609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2910" y="6429396"/>
            <a:ext cx="1922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</a:rPr>
              <a:t>24 months of </a:t>
            </a:r>
            <a:r>
              <a:rPr lang="hr-HR" sz="1400" b="1" dirty="0" err="1" smtClean="0">
                <a:solidFill>
                  <a:schemeClr val="bg1"/>
                </a:solidFill>
              </a:rPr>
              <a:t>follow</a:t>
            </a:r>
            <a:r>
              <a:rPr lang="hr-HR" sz="1400" b="1" dirty="0" smtClean="0">
                <a:solidFill>
                  <a:schemeClr val="bg1"/>
                </a:solidFill>
              </a:rPr>
              <a:t>-up</a:t>
            </a:r>
            <a:endParaRPr lang="hr-H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Documents and Settings\korisnik\Desktop\PATIENTS\SUMIC  LUCA\sum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2000240"/>
            <a:ext cx="3312099" cy="157163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14348" y="3214686"/>
            <a:ext cx="2180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</a:rPr>
              <a:t>POSTOPERATIVE  1 </a:t>
            </a:r>
            <a:r>
              <a:rPr lang="hr-HR" sz="1400" b="1" dirty="0" err="1" smtClean="0">
                <a:solidFill>
                  <a:schemeClr val="bg1"/>
                </a:solidFill>
              </a:rPr>
              <a:t>month</a:t>
            </a:r>
            <a:endParaRPr lang="hr-H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348" y="4929198"/>
            <a:ext cx="2271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</a:rPr>
              <a:t>POSTOPERATIVE  12 months</a:t>
            </a:r>
            <a:endParaRPr lang="hr-H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43504" y="2000240"/>
            <a:ext cx="1922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</a:rPr>
              <a:t>24 months of </a:t>
            </a:r>
            <a:r>
              <a:rPr lang="hr-HR" sz="1400" b="1" dirty="0" err="1" smtClean="0">
                <a:solidFill>
                  <a:schemeClr val="bg1"/>
                </a:solidFill>
              </a:rPr>
              <a:t>follow</a:t>
            </a:r>
            <a:r>
              <a:rPr lang="hr-HR" sz="1400" b="1" dirty="0" smtClean="0">
                <a:solidFill>
                  <a:schemeClr val="bg1"/>
                </a:solidFill>
              </a:rPr>
              <a:t>-up</a:t>
            </a:r>
            <a:endParaRPr lang="hr-H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43504" y="4214818"/>
            <a:ext cx="1922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</a:rPr>
              <a:t>24 months of </a:t>
            </a:r>
            <a:r>
              <a:rPr lang="hr-HR" sz="1400" b="1" dirty="0" err="1" smtClean="0">
                <a:solidFill>
                  <a:schemeClr val="bg1"/>
                </a:solidFill>
              </a:rPr>
              <a:t>follow</a:t>
            </a:r>
            <a:r>
              <a:rPr lang="hr-HR" sz="1400" b="1" dirty="0" smtClean="0">
                <a:solidFill>
                  <a:schemeClr val="bg1"/>
                </a:solidFill>
              </a:rPr>
              <a:t>-up</a:t>
            </a:r>
            <a:endParaRPr lang="hr-H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43504" y="6357958"/>
            <a:ext cx="1922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b="1" dirty="0" smtClean="0">
                <a:solidFill>
                  <a:schemeClr val="bg1"/>
                </a:solidFill>
              </a:rPr>
              <a:t>24 months of </a:t>
            </a:r>
            <a:r>
              <a:rPr lang="hr-HR" sz="1400" b="1" dirty="0" err="1" smtClean="0">
                <a:solidFill>
                  <a:schemeClr val="bg1"/>
                </a:solidFill>
              </a:rPr>
              <a:t>follow</a:t>
            </a:r>
            <a:r>
              <a:rPr lang="hr-HR" sz="1400" b="1" dirty="0" smtClean="0">
                <a:solidFill>
                  <a:schemeClr val="bg1"/>
                </a:solidFill>
              </a:rPr>
              <a:t>-up</a:t>
            </a:r>
            <a:endParaRPr lang="hr-HR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ChangeArrowheads="1"/>
          </p:cNvSpPr>
          <p:nvPr/>
        </p:nvSpPr>
        <p:spPr bwMode="auto">
          <a:xfrm>
            <a:off x="428596" y="214290"/>
            <a:ext cx="828677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research results and clinical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outcomes have been presented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at c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onferences </a:t>
            </a:r>
            <a:endParaRPr kumimoji="0" lang="hr-HR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(as a speaker):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First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Symposium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Yangming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Nagasaki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Universities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Nagasaki, 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Japan,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November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29, 2004.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International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Symposium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Young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Scientists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Organizing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Nagasaki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Symposium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International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Consortium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Medical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Care of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Hibakusha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Radiation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Life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Science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Nagasaki, 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Japan.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March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7-8, 2005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Russian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American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Conference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Hematology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Saint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Petersburg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Russia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June 21-23, 2006.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International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Scientific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Conference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Stem Cells Technologies,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Moscow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Russia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May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30-31, 2007.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III-rd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Congress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Russian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Pathologist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Society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Samara,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Russia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May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27-30, 2009.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International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Scientific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Symposium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“Stem Cells,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Umbilical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Cord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Blood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Placenta in Regenerative Medicine”,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Ljubljana,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Slovenia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May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27, 2011.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2012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eCM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XIII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Conference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Bone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Fixation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Repair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&amp; Regeneration (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Focus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CMF,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Spine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Trauma,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Vet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Davos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Switzerland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June 24 – 26, 2012.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hr-HR" sz="1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Vienna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Biomaterial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symposium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Vienna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University of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Technology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Vienna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Austria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November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 – 21, 2012.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UAE International Dental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Conference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&amp;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Arab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Dental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Exhibition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AEEDC,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Dubai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UAE,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February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5 -7, 2013.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231F2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hr-HR" sz="1400" b="0" i="0" u="none" strike="noStrike" cap="none" normalizeH="0" baseline="3000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International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Congress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Plastic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Surgery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Fellows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Science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Ljubljana,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Slovenia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400" b="1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September</a:t>
            </a: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 – 21, 2013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Bredent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group days SKY Meeting 2014, Berlin,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Germany, May 22 - 24, 2014.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7158" y="214290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Favorable bone bonding was seen in the embedded implantation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material in all of the cases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58" y="5934670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hr-H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Before augmentation procedure.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hr-H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At one month after operation</a:t>
            </a:r>
            <a:r>
              <a:rPr lang="en-U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hr-HR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hr-HR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At twelve months after operation.</a:t>
            </a:r>
            <a:endParaRPr lang="hr-HR" sz="2800" dirty="0" smtClean="0"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034" y="1000108"/>
            <a:ext cx="1785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1600" dirty="0" smtClean="0">
                <a:latin typeface="Times New Roman" pitchFamily="18" charset="0"/>
                <a:cs typeface="Times New Roman" pitchFamily="18" charset="0"/>
              </a:rPr>
              <a:t> 57-year-old man.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500298" y="1000108"/>
            <a:ext cx="2086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1600" dirty="0" smtClean="0">
                <a:latin typeface="Times New Roman" pitchFamily="18" charset="0"/>
                <a:cs typeface="Times New Roman" pitchFamily="18" charset="0"/>
              </a:rPr>
              <a:t> 46-year-old woman.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500562" y="1000108"/>
            <a:ext cx="1785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hr-HR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48-year-old man.</a:t>
            </a:r>
            <a:endParaRPr lang="en-US" sz="1600" dirty="0"/>
          </a:p>
        </p:txBody>
      </p:sp>
      <p:pic>
        <p:nvPicPr>
          <p:cNvPr id="12" name="Picture 11" descr="x r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736"/>
            <a:ext cx="6171532" cy="43884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29388" y="1357298"/>
            <a:ext cx="27146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 recovery period of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approximately 12 months the upper structures were mounted. 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Since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dental implant placement, patients have maintained good 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-implant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health 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(no bleeding on probing) and oral hygiene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5852" y="214290"/>
            <a:ext cx="6468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Radiological evaluation of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healing period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596" y="785794"/>
            <a:ext cx="84296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panoramic radiographic imaging was taken at 1 and 12 months after operation to evaluate the extent of reconstruction at grafted sites by using x-ray image analysis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Planmeca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Romexis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software (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Planmeca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Oy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Helsinki, Finland).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1714480" y="1714488"/>
            <a:ext cx="581615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28596" y="5429264"/>
            <a:ext cx="82153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mean increasing height of the graft site was 16.7 mm at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 month and 15.3 mm at 12 months; </a:t>
            </a:r>
            <a:endParaRPr lang="hr-HR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that is, the height of 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the graft</a:t>
            </a:r>
            <a:r>
              <a:rPr lang="hr-HR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site showed approximately 8.4% reduction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from 1 to 12 months</a:t>
            </a:r>
            <a:r>
              <a:rPr lang="hr-HR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14480" y="4786322"/>
            <a:ext cx="5786478" cy="500066"/>
          </a:xfrm>
          <a:prstGeom prst="ellipse">
            <a:avLst/>
          </a:prstGeom>
          <a:noFill/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Documents and Settings\korisnik\Desktop\FIBRIN CLOT\TOMAZIC 08.11.2013\membrane mandibular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286256"/>
            <a:ext cx="2809894" cy="2107421"/>
          </a:xfrm>
          <a:prstGeom prst="rect">
            <a:avLst/>
          </a:prstGeom>
          <a:noFill/>
        </p:spPr>
      </p:pic>
      <p:pic>
        <p:nvPicPr>
          <p:cNvPr id="4" name="Picture 9" descr="C:\Documents and Settings\korisnik\Desktop\FIBRIN CLOT\TOMAZIC 08.11.2013\membrane mandibular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286256"/>
            <a:ext cx="2857520" cy="2143141"/>
          </a:xfrm>
          <a:prstGeom prst="rect">
            <a:avLst/>
          </a:prstGeom>
          <a:noFill/>
        </p:spPr>
      </p:pic>
      <p:pic>
        <p:nvPicPr>
          <p:cNvPr id="5" name="Picture 7" descr="C:\Documents and Settings\korisnik\Desktop\FIBRIN CLOT\TOMAZIC 08.11.2013\membrane mandibular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256"/>
            <a:ext cx="2809871" cy="210740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4282" y="285728"/>
            <a:ext cx="8643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Isolation of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synthetic biphasic calcium phosphate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toyaMincho-W4-90msp-RKSJ-H"/>
                <a:cs typeface="Times New Roman" pitchFamily="18" charset="0"/>
              </a:rPr>
              <a:t>ceramic 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absorbable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atelocollagen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membrane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from the oral cavity.</a:t>
            </a:r>
            <a:endParaRPr lang="hr-HR" sz="3200" b="1" dirty="0" smtClean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hr-HR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Documents and Settings\korisnik\Desktop\FIBRIN CLOT\TOMAZIC 08.11.2013\tomazic mandibula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926898"/>
            <a:ext cx="2786082" cy="2117406"/>
          </a:xfrm>
          <a:prstGeom prst="rect">
            <a:avLst/>
          </a:prstGeom>
          <a:noFill/>
        </p:spPr>
      </p:pic>
      <p:pic>
        <p:nvPicPr>
          <p:cNvPr id="8" name="Picture 4" descr="C:\Documents and Settings\korisnik\Desktop\FIBRIN CLOT\TOMAZIC 08.11.2013\tomazic mandibular implan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39" y="1928802"/>
            <a:ext cx="2857521" cy="2143140"/>
          </a:xfrm>
          <a:prstGeom prst="rect">
            <a:avLst/>
          </a:prstGeom>
          <a:noFill/>
        </p:spPr>
      </p:pic>
      <p:pic>
        <p:nvPicPr>
          <p:cNvPr id="9" name="Picture 6" descr="C:\Documents and Settings\korisnik\Desktop\FIBRIN CLOT\TOMAZIC 08.11.2013\tomazic clot mandibular 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1928802"/>
            <a:ext cx="2857520" cy="2143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f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749396"/>
            <a:ext cx="4643470" cy="2689957"/>
          </a:xfrm>
          <a:prstGeom prst="rect">
            <a:avLst/>
          </a:prstGeom>
        </p:spPr>
      </p:pic>
      <p:pic>
        <p:nvPicPr>
          <p:cNvPr id="4" name="Picture 3" descr="x ray main.jpg"/>
          <p:cNvPicPr>
            <a:picLocks noChangeAspect="1"/>
          </p:cNvPicPr>
          <p:nvPr/>
        </p:nvPicPr>
        <p:blipFill>
          <a:blip r:embed="rId4">
            <a:lum bright="-10000"/>
          </a:blip>
          <a:stretch>
            <a:fillRect/>
          </a:stretch>
        </p:blipFill>
        <p:spPr>
          <a:xfrm>
            <a:off x="285720" y="3714752"/>
            <a:ext cx="4643470" cy="2557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7818" y="2071678"/>
            <a:ext cx="30718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 :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., 5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y. o., female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Advanced Maxillary and Mandibular Atrophy,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bone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resorbtion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Parodontosis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gum recession.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te prepar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642918"/>
            <a:ext cx="3857652" cy="2377390"/>
          </a:xfrm>
          <a:prstGeom prst="rect">
            <a:avLst/>
          </a:prstGeom>
        </p:spPr>
      </p:pic>
      <p:pic>
        <p:nvPicPr>
          <p:cNvPr id="4" name="Picture 3" descr="graft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286124"/>
            <a:ext cx="3857652" cy="2875380"/>
          </a:xfrm>
          <a:prstGeom prst="rect">
            <a:avLst/>
          </a:prstGeom>
        </p:spPr>
      </p:pic>
      <p:pic>
        <p:nvPicPr>
          <p:cNvPr id="5" name="Picture 4" descr="membran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8" y="2357430"/>
            <a:ext cx="4500594" cy="2428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7686" y="285728"/>
            <a:ext cx="4143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solation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synthetic biphasic calcium phosphate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toyaMincho-W4-90msp-RKSJ-H"/>
                <a:cs typeface="Times New Roman" pitchFamily="18" charset="0"/>
              </a:rPr>
              <a:t>ceramic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hr-HR" sz="2400" b="1" dirty="0" err="1" smtClean="0">
                <a:latin typeface="Times New Roman" pitchFamily="18" charset="0"/>
                <a:cs typeface="Times New Roman" pitchFamily="18" charset="0"/>
              </a:rPr>
              <a:t>absorbable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b="1" dirty="0" err="1" smtClean="0">
                <a:latin typeface="Times New Roman" pitchFamily="18" charset="0"/>
                <a:cs typeface="Times New Roman" pitchFamily="18" charset="0"/>
              </a:rPr>
              <a:t>atelocollagen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 membrane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from the oral cavity</a:t>
            </a:r>
            <a:endParaRPr lang="hr-HR" sz="24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7" y="388362"/>
            <a:ext cx="3508217" cy="1976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720" y="428604"/>
            <a:ext cx="5000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fter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 recovery period of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approximately 12 months </a:t>
            </a:r>
            <a:endParaRPr lang="hr-HR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upper structures were mounted. </a:t>
            </a:r>
            <a:endParaRPr lang="hr-HR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korisnik\Desktop\PATIENTS\DAGA MARINELLA 09.12.2012\DAGA photo\dag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500570"/>
            <a:ext cx="3500462" cy="1971927"/>
          </a:xfrm>
          <a:prstGeom prst="rect">
            <a:avLst/>
          </a:prstGeom>
          <a:noFill/>
        </p:spPr>
      </p:pic>
      <p:pic>
        <p:nvPicPr>
          <p:cNvPr id="1027" name="Picture 3" descr="C:\Documents and Settings\korisnik\Desktop\PATIENTS\DAGA MARINELLA 09.12.2012\DAGA photo\dag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2419821"/>
            <a:ext cx="3500462" cy="1971926"/>
          </a:xfrm>
          <a:prstGeom prst="rect">
            <a:avLst/>
          </a:prstGeom>
          <a:noFill/>
        </p:spPr>
      </p:pic>
      <p:pic>
        <p:nvPicPr>
          <p:cNvPr id="8" name="Picture 7" descr="befo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78" y="2071678"/>
            <a:ext cx="4766788" cy="276139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korisnik\Desktop\PATIENTS\ELEONORA FABBRI\fabri_11.12.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286124"/>
            <a:ext cx="6473650" cy="307183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214810" y="214290"/>
            <a:ext cx="2966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 : E. F., 59 y. o., female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3372" y="1357298"/>
            <a:ext cx="3071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Advanced Maxillary and Mandibular Atrophy,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bone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resorbtion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Parodontosis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gum recession.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maxilla befo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71" y="214290"/>
            <a:ext cx="3619525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nus open le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214423"/>
            <a:ext cx="3429024" cy="2571769"/>
          </a:xfrm>
          <a:prstGeom prst="rect">
            <a:avLst/>
          </a:prstGeom>
        </p:spPr>
      </p:pic>
      <p:pic>
        <p:nvPicPr>
          <p:cNvPr id="4" name="Picture 3" descr="sinus open left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000505"/>
            <a:ext cx="3429024" cy="2571768"/>
          </a:xfrm>
          <a:prstGeom prst="rect">
            <a:avLst/>
          </a:prstGeom>
        </p:spPr>
      </p:pic>
      <p:pic>
        <p:nvPicPr>
          <p:cNvPr id="5" name="Picture 4" descr="sinus open left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4000504"/>
            <a:ext cx="3429024" cy="2571769"/>
          </a:xfrm>
          <a:prstGeom prst="rect">
            <a:avLst/>
          </a:prstGeom>
        </p:spPr>
      </p:pic>
      <p:pic>
        <p:nvPicPr>
          <p:cNvPr id="6" name="Picture 5" descr="sinus open righ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1214423"/>
            <a:ext cx="3429004" cy="25717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034" y="571480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Window preparation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sinus membrane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elevation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mbrane's sandvi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928802"/>
            <a:ext cx="4143404" cy="3107554"/>
          </a:xfrm>
          <a:prstGeom prst="rect">
            <a:avLst/>
          </a:prstGeom>
        </p:spPr>
      </p:pic>
      <p:pic>
        <p:nvPicPr>
          <p:cNvPr id="4" name="Picture 3" descr="membrane's sandvich_lef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928802"/>
            <a:ext cx="4095779" cy="30718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720" y="571480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solation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synthetic biphasic calcium phosphate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toyaMincho-W4-90msp-RKSJ-H"/>
                <a:cs typeface="Times New Roman" pitchFamily="18" charset="0"/>
              </a:rPr>
              <a:t>ceramic</a:t>
            </a:r>
            <a:r>
              <a:rPr lang="hr-HR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hr-HR" sz="2400" b="1" dirty="0" err="1" smtClean="0">
                <a:latin typeface="Times New Roman" pitchFamily="18" charset="0"/>
                <a:cs typeface="Times New Roman" pitchFamily="18" charset="0"/>
              </a:rPr>
              <a:t>absorbable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400" b="1" dirty="0" err="1" smtClean="0">
                <a:latin typeface="Times New Roman" pitchFamily="18" charset="0"/>
                <a:cs typeface="Times New Roman" pitchFamily="18" charset="0"/>
              </a:rPr>
              <a:t>atelocollagen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 membrane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from the oral cavity</a:t>
            </a:r>
            <a:endParaRPr lang="hr-HR" sz="24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inal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737" y="1000108"/>
            <a:ext cx="4031949" cy="5600544"/>
          </a:xfrm>
          <a:prstGeom prst="rect">
            <a:avLst/>
          </a:prstGeom>
          <a:noFill/>
        </p:spPr>
      </p:pic>
      <p:pic>
        <p:nvPicPr>
          <p:cNvPr id="1027" name="Picture 3" descr="F:\F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4464851"/>
            <a:ext cx="4423470" cy="21685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57158" y="142852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fter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 recovery period of</a:t>
            </a:r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approximately 12 months </a:t>
            </a:r>
            <a:endParaRPr lang="hr-HR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upper structures were mounted. </a:t>
            </a:r>
            <a:endParaRPr lang="hr-HR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F:\Pictures for OTB\FABBRI 08.06.2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428868"/>
            <a:ext cx="4233895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maxilla befo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4" y="1000108"/>
            <a:ext cx="4429156" cy="33218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285720" y="214290"/>
            <a:ext cx="8643998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research results and clinical outcomes have been published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Podtcheko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Takakura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S, </a:t>
            </a: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Bulgin 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Namba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Saenko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Ohtsuru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Yamashta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S.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Differ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role of JNK and p38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kinase in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ionizing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radiation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induced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thyroid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cell radio-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sensitization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International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Symposium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Young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Scientists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Organizing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Nagasaki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Symposium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International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Consortium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for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Medical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Care of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Hibakusha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Radiation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Life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Science</a:t>
            </a:r>
            <a:r>
              <a:rPr kumimoji="0" lang="hr-HR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Abstracts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p.13, 2005.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Podtcheko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Alexei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Bulgin Dmitry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Takakura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Osamu,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Namba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Hiroyuki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Ohtsuru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Akira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Saenko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Vladimir,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Yamashita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Shunichi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Inhibition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c-Jun NH2-Terminal Kinase and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Thyroid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Cell Terminal Growth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Arrest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Folia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Endocrinologica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Japonica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Volume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81,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Number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1, 2005, p. 139.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Bulgin Dmitry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Podtcheko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Alexei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Takakura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Shu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Mitsutake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Norisato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Namba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Hiroyuki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Saenko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Vladimir,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Ohtsuru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Akira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Rogounovitch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Tatiana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Palona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Iryna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and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Yamashita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Shunichi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Selective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Pharmacologic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Inhibition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c-Jun NH2-Terminal Kinase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Radiosensitizes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Thyroid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Anaplastic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Cancer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Cell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Lines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Induction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Terminal Growth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Arrest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Thyroid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Volume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16,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Number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3, 2006, p. 217-224.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Bulgin Dmitry,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Hodzic Enes, Komljenovic-Blitva Danijela.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Advanced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Prospective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Technologies for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Potential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Use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Craniofacial Tissues Regeneration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Stem Cells and Growth Factors.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Journal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Craniofacial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Surgery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January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2011 -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Volume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22 -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Issue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–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pp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342-348.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Bulgin Dmitry,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Hodzic Enes. Autologous Bone Marrow-Derived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Mononuclear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Cells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Combined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With β-Tricalcium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Phosphate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(β -TCP) for Maxillary Bone Augmentation in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Implantation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Procedures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Journal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Craniofacial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Surgery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November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2012 -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Volume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23-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Issue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6 -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pp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1728-1732. 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Bulgin Dmitry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Prospective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Technologies in Dental Tissues Regeneration.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Journal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Oral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Hygiene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&amp;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Health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June 2013 -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Volume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Issue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pp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.1-2.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Bulgin Dmitry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Irha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Ernst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Hodzic Enes,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Nemec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Boris. Autologous bone marrow derived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mononuclear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cells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combined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with β-tricalcium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phosphate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absorbable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atelocollagen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for a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treatment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aneurysmal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bone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cyst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the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humerus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child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Journal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Biomaterials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Applicatios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September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2013 -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Volume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28 -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Issue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3-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pp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343-353 [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Epub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ahead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print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2012 Jun 12].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Bulgin Dmitry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Vrabic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Erik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Hodzic Enes. Autologous bone-marrow-derived-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mononuclear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-cells-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enriched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transplantation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breast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augmentation: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evaluation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clinical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outcomes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aesthetic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results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a 30-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year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female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Case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Reports</a:t>
            </a:r>
            <a:r>
              <a:rPr kumimoji="0" lang="hr-HR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hr-HR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Surgery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2013;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2013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;2013:782069.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doi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10.1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155/2013/782069.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Epub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2013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Aug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19.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034" y="1214422"/>
            <a:ext cx="83582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Within the constraints of our clinical outcomes,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freshly isolated autologous BMMNCs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 combination with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synthetic biphasic calcium phosphate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otoyaMincho-W4-90msp-RKSJ-H"/>
                <a:cs typeface="Times New Roman" pitchFamily="18" charset="0"/>
              </a:rPr>
              <a:t>ceramic </a:t>
            </a: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and</a:t>
            </a:r>
            <a:r>
              <a:rPr lang="hr-H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bsorbable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dirty="0" err="1" smtClean="0">
                <a:latin typeface="Times New Roman" pitchFamily="18" charset="0"/>
                <a:cs typeface="Times New Roman" pitchFamily="18" charset="0"/>
              </a:rPr>
              <a:t>ateloco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llagen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membrane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(a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</a:t>
            </a:r>
            <a:r>
              <a:rPr lang="hr-H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lang="hr-HR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barrier</a:t>
            </a:r>
            <a:r>
              <a:rPr lang="hr-H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membrane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hr-H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led to significant improvements clinically as well as </a:t>
            </a:r>
            <a:r>
              <a:rPr lang="en-US" sz="3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radiographically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and, hence, can be successfully used in the treatment of extremely atrophied maxilla</a:t>
            </a:r>
            <a:r>
              <a:rPr lang="hr-HR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mandible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28926" y="285728"/>
            <a:ext cx="31951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CONCLUSIONS</a:t>
            </a:r>
            <a:endParaRPr kumimoji="0" lang="en-GB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8596" y="428604"/>
            <a:ext cx="842968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/>
          </a:p>
          <a:p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method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does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require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cell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culturing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lacks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any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risk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immune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reaction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as the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grafts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are autologous in nature. </a:t>
            </a:r>
          </a:p>
          <a:p>
            <a:endParaRPr lang="hr-HR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adjunctive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clinical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benefit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of the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BMMNCs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preparation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can be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explained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on the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basis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of tissue engineering, </a:t>
            </a:r>
          </a:p>
          <a:p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i.e., tissue engineering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generally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combines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key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dirty="0" err="1" smtClean="0">
                <a:latin typeface="Times New Roman" pitchFamily="18" charset="0"/>
                <a:cs typeface="Times New Roman" pitchFamily="18" charset="0"/>
              </a:rPr>
              <a:t>elements</a:t>
            </a:r>
            <a:r>
              <a:rPr lang="hr-HR" sz="2800" dirty="0" smtClean="0">
                <a:latin typeface="Times New Roman" pitchFamily="18" charset="0"/>
                <a:cs typeface="Times New Roman" pitchFamily="18" charset="0"/>
              </a:rPr>
              <a:t> for regeneration:</a:t>
            </a:r>
          </a:p>
          <a:p>
            <a:pPr marL="342900" indent="-342900">
              <a:buAutoNum type="arabicParenR"/>
            </a:pP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scaffolds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matrices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arenR"/>
            </a:pP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signaling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2800" b="1" dirty="0" err="1" smtClean="0">
                <a:latin typeface="Times New Roman" pitchFamily="18" charset="0"/>
                <a:cs typeface="Times New Roman" pitchFamily="18" charset="0"/>
              </a:rPr>
              <a:t>molecules</a:t>
            </a: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 or growth factors</a:t>
            </a:r>
          </a:p>
          <a:p>
            <a:pPr marL="342900" indent="-342900">
              <a:buAutoNum type="arabicParenR"/>
            </a:pPr>
            <a:r>
              <a:rPr lang="hr-HR" sz="2800" b="1" dirty="0" smtClean="0">
                <a:latin typeface="Times New Roman" pitchFamily="18" charset="0"/>
                <a:cs typeface="Times New Roman" pitchFamily="18" charset="0"/>
              </a:rPr>
              <a:t>cells </a:t>
            </a:r>
            <a:r>
              <a:rPr lang="hr-HR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hr-HR" sz="2800" b="1" i="1" dirty="0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28596" y="571480"/>
            <a:ext cx="828677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4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advantages of this method for clinical use:</a:t>
            </a:r>
            <a:endParaRPr kumimoji="0" lang="en-US" sz="4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32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application of the cells immediately </a:t>
            </a:r>
            <a:r>
              <a:rPr kumimoji="0" lang="hr-HR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after the bone marrow is collected, consequently the surgery can be performed the same </a:t>
            </a:r>
            <a:r>
              <a:rPr kumimoji="0" lang="hr-HR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32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cells do not need to be expanded </a:t>
            </a:r>
            <a:r>
              <a:rPr kumimoji="0" lang="hr-HR" sz="3200" b="1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 vitro</a:t>
            </a:r>
            <a:r>
              <a:rPr kumimoji="0" lang="hr-HR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they preserve their osteogenic potential to form bone and promote the proper bone </a:t>
            </a:r>
            <a:r>
              <a:rPr kumimoji="0" lang="hr-HR" sz="32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defect</a:t>
            </a:r>
            <a:r>
              <a:rPr kumimoji="0" lang="hr-HR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healing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3888" y="225425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Dentistry Related Journals</a:t>
            </a:r>
            <a:endParaRPr lang="en-US" dirty="0"/>
          </a:p>
        </p:txBody>
      </p:sp>
      <p:sp>
        <p:nvSpPr>
          <p:cNvPr id="7" name="Vertical Scroll 6"/>
          <p:cNvSpPr/>
          <p:nvPr/>
        </p:nvSpPr>
        <p:spPr>
          <a:xfrm>
            <a:off x="-228600" y="1295399"/>
            <a:ext cx="5864225" cy="5486400"/>
          </a:xfrm>
          <a:prstGeom prst="vertic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JBR Journal of Interdisciplinary Medicine and Dental </a:t>
            </a:r>
            <a:r>
              <a:rPr lang="en-US" sz="2400" dirty="0" smtClean="0"/>
              <a:t>Science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Journal of Oral Hygiene &amp; </a:t>
            </a:r>
            <a:r>
              <a:rPr lang="en-US" sz="2400" dirty="0" smtClean="0"/>
              <a:t>Health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Oral Health and Dental Management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38599"/>
            <a:ext cx="3849440" cy="255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5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7158" y="214290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600" b="1" dirty="0" err="1" smtClean="0">
                <a:latin typeface="Times New Roman" pitchFamily="18" charset="0"/>
                <a:cs typeface="Times New Roman" pitchFamily="18" charset="0"/>
              </a:rPr>
              <a:t>Prospective</a:t>
            </a:r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 Technologies </a:t>
            </a:r>
          </a:p>
          <a:p>
            <a:pPr algn="ctr"/>
            <a:r>
              <a:rPr lang="hr-HR" sz="3600" b="1" dirty="0" smtClean="0">
                <a:latin typeface="Times New Roman" pitchFamily="18" charset="0"/>
                <a:cs typeface="Times New Roman" pitchFamily="18" charset="0"/>
              </a:rPr>
              <a:t>in Dental Tissues Regeneration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596" y="1357298"/>
            <a:ext cx="8286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Interest in applications for dental tissues regeneration continues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increase as clinically relevant methods alternative to traditional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treatments. 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Dental tissues engineering is an opportunity that dentistry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cannot afford to miss. 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Recent progress in the studies of molecular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basis of tooth development, adult stem cell biology, and regeneration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will provide fundamental knowledge for that.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hr-HR" dirty="0" err="1" smtClean="0">
                <a:latin typeface="Times New Roman" pitchFamily="18" charset="0"/>
                <a:cs typeface="Times New Roman" pitchFamily="18" charset="0"/>
              </a:rPr>
              <a:t>impact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dental tissues engineering extends beyond clinical practice. 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Dental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tissues engineering could not have advanced to the current stage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without the incorporation of interdisciplinary skill sets of stem cell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biology, bioengineering, polymer chemistry, mechanical engineering,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robotics, etc. 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Thus, dental tissues engineering and regenerative dental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medicine are integral components of regenerative medicine.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034" y="5929330"/>
            <a:ext cx="7786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i="1" dirty="0" smtClean="0">
                <a:latin typeface="Times New Roman" pitchFamily="18" charset="0"/>
                <a:cs typeface="Times New Roman" pitchFamily="18" charset="0"/>
              </a:rPr>
              <a:t>Citation: </a:t>
            </a:r>
            <a:r>
              <a:rPr lang="fr-FR" sz="1600" i="1" dirty="0" smtClean="0">
                <a:latin typeface="Times New Roman" pitchFamily="18" charset="0"/>
                <a:cs typeface="Times New Roman" pitchFamily="18" charset="0"/>
              </a:rPr>
              <a:t>Bulgin D (2013) Prospective Technologies in Dental Tissues</a:t>
            </a:r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 Regeneration. </a:t>
            </a:r>
          </a:p>
          <a:p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Oral </a:t>
            </a:r>
            <a:r>
              <a:rPr lang="hr-HR" sz="1600" i="1" dirty="0" err="1" smtClean="0">
                <a:latin typeface="Times New Roman" pitchFamily="18" charset="0"/>
                <a:cs typeface="Times New Roman" pitchFamily="18" charset="0"/>
              </a:rPr>
              <a:t>Hyg</a:t>
            </a:r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600" i="1" dirty="0" err="1" smtClean="0"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 1: e102. </a:t>
            </a:r>
            <a:r>
              <a:rPr lang="hr-HR" sz="1600" i="1" dirty="0" err="1" smtClean="0"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hr-HR" sz="1600" i="1" dirty="0" smtClean="0">
                <a:latin typeface="Times New Roman" pitchFamily="18" charset="0"/>
                <a:cs typeface="Times New Roman" pitchFamily="18" charset="0"/>
              </a:rPr>
              <a:t>:10.4172/2332-0702.1000e102</a:t>
            </a:r>
            <a:endParaRPr lang="hr-HR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14876" y="571480"/>
            <a:ext cx="41434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Replacing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missing bone or adding mass to existing bone is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often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essential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 to the success of a dental </a:t>
            </a:r>
            <a:r>
              <a:rPr lang="hr-HR" sz="3200" b="1" dirty="0" err="1" smtClean="0">
                <a:latin typeface="Times New Roman" pitchFamily="18" charset="0"/>
                <a:cs typeface="Times New Roman" pitchFamily="18" charset="0"/>
              </a:rPr>
              <a:t>implant</a:t>
            </a:r>
            <a:r>
              <a:rPr lang="hr-HR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maxilla bef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71480"/>
            <a:ext cx="4143404" cy="3107554"/>
          </a:xfrm>
          <a:prstGeom prst="rect">
            <a:avLst/>
          </a:prstGeom>
        </p:spPr>
      </p:pic>
      <p:pic>
        <p:nvPicPr>
          <p:cNvPr id="8" name="Picture 3" descr="F:\F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71942"/>
            <a:ext cx="4071966" cy="1996217"/>
          </a:xfrm>
          <a:prstGeom prst="rect">
            <a:avLst/>
          </a:prstGeom>
          <a:noFill/>
        </p:spPr>
      </p:pic>
      <p:pic>
        <p:nvPicPr>
          <p:cNvPr id="9" name="Picture 2" descr="F:\Pictures for OTB\FABBRI 08.06.2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072" y="4071942"/>
            <a:ext cx="4233896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plant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428603"/>
            <a:ext cx="3164642" cy="50258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2910" y="5500702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 implant needs a critical mass of bone surrounding it in order to bind to it and deliver sufficient strength and stability</a:t>
            </a: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hr-HR" sz="2000" b="1" dirty="0"/>
          </a:p>
        </p:txBody>
      </p:sp>
      <p:pic>
        <p:nvPicPr>
          <p:cNvPr id="6" name="Picture 4" descr="C:\Documents and Settings\korisnik\Desktop\FIBRIN CLOT\TOMAZIC 08.11.2013\tomazic mandibular implan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09" y="3000372"/>
            <a:ext cx="3357587" cy="2446242"/>
          </a:xfrm>
          <a:prstGeom prst="rect">
            <a:avLst/>
          </a:prstGeom>
          <a:noFill/>
        </p:spPr>
      </p:pic>
      <p:pic>
        <p:nvPicPr>
          <p:cNvPr id="7" name="Picture 6" descr="Picture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09" y="428604"/>
            <a:ext cx="3333773" cy="2500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034" y="2714620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latin typeface="Times New Roman" pitchFamily="18" charset="0"/>
                <a:cs typeface="Times New Roman" pitchFamily="18" charset="0"/>
              </a:rPr>
              <a:t>If in the location where the implants are intended there is low mass of bone (width or height) a bone graft must be applied in order to maintain this critical bone mass.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for slid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00504"/>
            <a:ext cx="3214710" cy="2459253"/>
          </a:xfrm>
          <a:prstGeom prst="rect">
            <a:avLst/>
          </a:prstGeom>
        </p:spPr>
      </p:pic>
      <p:pic>
        <p:nvPicPr>
          <p:cNvPr id="6" name="Picture 5" descr="impla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285728"/>
            <a:ext cx="3238496" cy="2428872"/>
          </a:xfrm>
          <a:prstGeom prst="rect">
            <a:avLst/>
          </a:prstGeom>
        </p:spPr>
      </p:pic>
      <p:pic>
        <p:nvPicPr>
          <p:cNvPr id="7" name="Picture 6" descr="implant after load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285728"/>
            <a:ext cx="3238496" cy="2428872"/>
          </a:xfrm>
          <a:prstGeom prst="rect">
            <a:avLst/>
          </a:prstGeom>
        </p:spPr>
      </p:pic>
      <p:pic>
        <p:nvPicPr>
          <p:cNvPr id="8" name="Picture 7" descr="for slide 2_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3929066"/>
            <a:ext cx="3202999" cy="250033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071934" y="1500174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071934" y="5143512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3281</Words>
  <Application>Microsoft Office PowerPoint</Application>
  <PresentationFormat>On-screen Show (4:3)</PresentationFormat>
  <Paragraphs>371</Paragraphs>
  <Slides>53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computer</dc:creator>
  <cp:lastModifiedBy>rahul-s</cp:lastModifiedBy>
  <cp:revision>40</cp:revision>
  <dcterms:created xsi:type="dcterms:W3CDTF">2014-07-15T10:01:35Z</dcterms:created>
  <dcterms:modified xsi:type="dcterms:W3CDTF">2015-10-13T14:03:52Z</dcterms:modified>
</cp:coreProperties>
</file>