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9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6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0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C6DE-B5E0-4864-9DA7-996F4D32C175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1FFA-017C-47E8-847A-31642AE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3126/jnps.v33i2.837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9" y="1825625"/>
            <a:ext cx="5026921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 Deepak Sharma, MD, DNB (Neonatology) is fellow of neonatology and researcher</a:t>
            </a:r>
            <a:endParaRPr lang="en-US" dirty="0"/>
          </a:p>
          <a:p>
            <a:r>
              <a:rPr lang="en-US" dirty="0" smtClean="0"/>
              <a:t>Fernandez Hospital, Hyderabad, India</a:t>
            </a:r>
          </a:p>
          <a:p>
            <a:r>
              <a:rPr lang="en-US" dirty="0" smtClean="0"/>
              <a:t>Phone +919462270002</a:t>
            </a:r>
          </a:p>
          <a:p>
            <a:r>
              <a:rPr lang="en-US" dirty="0" smtClean="0"/>
              <a:t>Email address dr.deepak.rohtak@gmail.com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1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Sharma D,Murki S,Pratap T,Madhavi V. Index of Suspicion in the Nursery. Neoreviews 2014; 15; e99. DOI: 10.1542/neo.15-3-e99 </a:t>
            </a:r>
            <a:endParaRPr lang="en-US" dirty="0"/>
          </a:p>
          <a:p>
            <a:pPr lvl="0"/>
            <a:r>
              <a:rPr lang="en-GB" dirty="0"/>
              <a:t>Sharma D, Murki S, Index of Suspicion in the Nursery Case 1: Persistent Respiratory Difficulty and Fever From 10 Days of Age Case. Neoreviews 2013; 14:e613-e617</a:t>
            </a:r>
            <a:endParaRPr lang="en-US" dirty="0"/>
          </a:p>
          <a:p>
            <a:pPr lvl="0"/>
            <a:r>
              <a:rPr lang="en-GB" dirty="0"/>
              <a:t>Sharma D, Murki S, Pratap T. Impetigo contagiosa: an interesting and a very rare finding in a newborn. BMJ Case Rep. 2014 May 7; 2014. pii: bcr2014204639. Doi: 10.1136/bcr-2014-204639.</a:t>
            </a:r>
            <a:endParaRPr lang="en-US" dirty="0"/>
          </a:p>
          <a:p>
            <a:pPr lvl="0"/>
            <a:r>
              <a:rPr lang="en-GB" dirty="0"/>
              <a:t>Murki S, Sharma D. Intrauterine Growth Retardation - A Review Article. J Neonatal Biol 2014, 3:3. http://dx.doi.org/10.4172/2167-0897.1000135</a:t>
            </a:r>
            <a:endParaRPr lang="en-US" dirty="0"/>
          </a:p>
          <a:p>
            <a:pPr lvl="0"/>
            <a:r>
              <a:rPr lang="en-GB" dirty="0"/>
              <a:t>Sharma D, Murki S, Pratap T. Meconium peritonitis: an interesting entity. BMJ Case Rep. 2014 May 5; 2014. pii: bcr2014203536. Doi: 10.1136/bcr-2014-203536.</a:t>
            </a:r>
            <a:endParaRPr lang="en-US" dirty="0"/>
          </a:p>
          <a:p>
            <a:pPr lvl="0"/>
            <a:r>
              <a:rPr lang="en-GB" dirty="0"/>
              <a:t>Patel A, Sharma D, Yadav J, Garg E. Split hand/foot malformation syndrome (SHFM): rare congenital orthopaedic disorder. BMJ Case Rep. 2014 Jun 27; 2014. pii: bcr2014204731. Doi: 10.1136/bcr-2014-204731.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1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/>
              <a:t>Sharma D, Yadav J. Neonatal Purpura Fulminans. J Nepal Paediatr Soc 2014; 34(1):80. Doi: http://dx.doi.org/10.3126/jnps.v34i1.8975</a:t>
            </a:r>
            <a:endParaRPr lang="en-US" dirty="0"/>
          </a:p>
          <a:p>
            <a:pPr lvl="0"/>
            <a:r>
              <a:rPr lang="en-GB" dirty="0"/>
              <a:t>Sharma D, Murki S, Madhavi V. Neurofibromatosis. J Nepal Paediatr Soc 2014; 34(1):81-82. doi: http://dx.doi.org/10.3126/jnps.v34i1.8535</a:t>
            </a:r>
            <a:endParaRPr lang="en-US" dirty="0"/>
          </a:p>
          <a:p>
            <a:pPr lvl="0"/>
            <a:r>
              <a:rPr lang="en-GB" dirty="0"/>
              <a:t>Sharma D, Garg E. Twin-to-Twin Transfusion Syndrome. J Nepal Paediatr Soc 2013; 33(2):157. doi: </a:t>
            </a:r>
            <a:r>
              <a:rPr lang="en-GB" u="sng" dirty="0">
                <a:hlinkClick r:id="rId2"/>
              </a:rPr>
              <a:t>http://dx.doi.org/10.3126/jnps.v33i2.8379</a:t>
            </a:r>
            <a:endParaRPr lang="en-US" dirty="0"/>
          </a:p>
          <a:p>
            <a:pPr lvl="0"/>
            <a:r>
              <a:rPr lang="en-GB" dirty="0"/>
              <a:t>Sharma D, Murki S, Pratap T, </a:t>
            </a:r>
            <a:r>
              <a:rPr lang="en-GB" dirty="0" err="1"/>
              <a:t>Leelakumar</a:t>
            </a:r>
            <a:r>
              <a:rPr lang="en-GB" dirty="0"/>
              <a:t> </a:t>
            </a:r>
            <a:r>
              <a:rPr lang="en-GB" dirty="0" err="1"/>
              <a:t>V.Twin</a:t>
            </a:r>
            <a:r>
              <a:rPr lang="en-GB" dirty="0"/>
              <a:t> congenital epulis in the alveolar ridge of the maxilla and mandible in a newborn: a rare and interesting </a:t>
            </a:r>
            <a:r>
              <a:rPr lang="en-GB" dirty="0" err="1"/>
              <a:t>case.BMJ</a:t>
            </a:r>
            <a:r>
              <a:rPr lang="en-GB" dirty="0"/>
              <a:t> Case Rep. 2014 Sep 8;2014. pii: bcr2014206490. doi: 10.1136/bcr-2014-206490. No abstract </a:t>
            </a:r>
            <a:r>
              <a:rPr lang="en-GB" dirty="0" err="1"/>
              <a:t>available.PMID</a:t>
            </a:r>
            <a:r>
              <a:rPr lang="en-GB" dirty="0"/>
              <a:t>: 25199202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3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Sharma D, Murki S, Pratap T.A newborn with Omphalocele and Umbilical cord cyst: An interesting entity. Iran J </a:t>
            </a:r>
            <a:r>
              <a:rPr lang="en-GB" dirty="0" smtClean="0"/>
              <a:t>Pediatr2014;24,4:449-450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6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Ongoing research </a:t>
            </a:r>
          </a:p>
          <a:p>
            <a:r>
              <a:rPr lang="en-US" dirty="0" smtClean="0"/>
              <a:t>Comparing early versus late Kangaroo mother care in the kangaroo ward for stable Extremely Low Birth Weight infants for improving the growth outcomes at term corrected age – Randomized Control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7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01891" cy="373459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53" y="1825625"/>
            <a:ext cx="4183094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 Deepak Sharma applies his knowledge in field of neonatology to help neonates for better life.</a:t>
            </a:r>
          </a:p>
          <a:p>
            <a:r>
              <a:rPr lang="en-US" dirty="0" smtClean="0"/>
              <a:t>His area of interest includes</a:t>
            </a:r>
          </a:p>
          <a:p>
            <a:r>
              <a:rPr lang="en-US" dirty="0" smtClean="0"/>
              <a:t>Lactoferrin</a:t>
            </a:r>
          </a:p>
          <a:p>
            <a:r>
              <a:rPr lang="en-US" dirty="0" smtClean="0"/>
              <a:t>Neonatal sepsis</a:t>
            </a:r>
          </a:p>
          <a:p>
            <a:r>
              <a:rPr lang="en-US" dirty="0" smtClean="0"/>
              <a:t>Necrotizing enterocolitis</a:t>
            </a:r>
          </a:p>
          <a:p>
            <a:r>
              <a:rPr lang="en-US" dirty="0" smtClean="0"/>
              <a:t>Neonatal jaundice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Neonatal jaundice</a:t>
            </a:r>
          </a:p>
          <a:p>
            <a:r>
              <a:rPr lang="en-US" dirty="0" smtClean="0"/>
              <a:t>Kangaroo Mother Care</a:t>
            </a:r>
          </a:p>
          <a:p>
            <a:r>
              <a:rPr lang="en-US" dirty="0" smtClean="0"/>
              <a:t>Hypothermia </a:t>
            </a:r>
          </a:p>
          <a:p>
            <a:r>
              <a:rPr lang="en-US" dirty="0" smtClean="0"/>
              <a:t>His immense interest is to take good neonatal care with an intact survival.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9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582"/>
            <a:ext cx="5181600" cy="34554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 is good speaker and has presented his hospital in many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 </a:t>
            </a:r>
            <a:r>
              <a:rPr lang="en-US" dirty="0"/>
              <a:t>Deepak Sharma, </a:t>
            </a:r>
            <a:r>
              <a:rPr lang="en-US" dirty="0" smtClean="0"/>
              <a:t>graduation </a:t>
            </a:r>
            <a:r>
              <a:rPr lang="en-US" dirty="0"/>
              <a:t>(MBBS) from medical school in India (Sardar Patel Medical College, Bikaner, Rajasthan).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Pediatrics </a:t>
            </a:r>
            <a:r>
              <a:rPr lang="en-US" dirty="0"/>
              <a:t>residency training (MD) </a:t>
            </a:r>
            <a:r>
              <a:rPr lang="en-US" dirty="0" smtClean="0"/>
              <a:t>from </a:t>
            </a:r>
            <a:r>
              <a:rPr lang="en-US" dirty="0"/>
              <a:t>( Pt B.D.Sharma Post Graduate Institute of Medical Sciences, Rohtak, Haryana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Neonatology super-specialty </a:t>
            </a:r>
            <a:r>
              <a:rPr lang="en-US" dirty="0"/>
              <a:t>(DNB Neonatology) training from Fernandez Hospital, Hyderabad , Andhra </a:t>
            </a:r>
            <a:r>
              <a:rPr lang="en-US" dirty="0" smtClean="0"/>
              <a:t>Pradesh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5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published multiple articles in peer reviewed journals in fields of pediatrics, neonatology and nutrition.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 is reviewer of many peer reviewed international journal and have contributed to field of neonatology by his reviews.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8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Publications:</a:t>
            </a:r>
            <a:r>
              <a:rPr lang="en-GB" dirty="0"/>
              <a:t> List of publication in both PubMed indexed and other journals</a:t>
            </a:r>
            <a:endParaRPr lang="en-US" dirty="0"/>
          </a:p>
          <a:p>
            <a:pPr lvl="0"/>
            <a:r>
              <a:rPr lang="en-GB" dirty="0"/>
              <a:t>Deepak Sharma, Anuradha Murki, Srinivas Murki, Tejo Pratap. Use of Lactoferrin in the Newborn: where do we stand? Journal of Maternal-Fetal and Neonatal Medicine Accepted for publication: 1–21. Posted online on 23 Sep 2014.Read More: http://informahealthcare.com/toc/jmf/0/ja</a:t>
            </a:r>
            <a:endParaRPr lang="en-US" dirty="0"/>
          </a:p>
          <a:p>
            <a:pPr lvl="0"/>
            <a:r>
              <a:rPr lang="en-GB" dirty="0"/>
              <a:t>Sharma D, Murki S, Pratap T. Anastomotic leak after primary repair of tracheo esophageal fistula: a dreadful condition. BMJ Case Rep. 2014 Jul 10; 2014. pii: bcr2014203982. Doi: 10.1136/bcr-2014-203982.</a:t>
            </a:r>
            <a:endParaRPr lang="en-US" dirty="0"/>
          </a:p>
          <a:p>
            <a:pPr lvl="0"/>
            <a:r>
              <a:rPr lang="en-GB" dirty="0"/>
              <a:t>Sharma D, Murki A, Murki S, Pratap T. Anti-M antibodies as a cause of intrauterine fetal death and neonatal hyperbilirubinaemia. BMJ Case Rep. 2014 Apr 15; 2014. pii: bcr2014203534. Doi: 10.1136/bcr-2014-203534.</a:t>
            </a:r>
            <a:endParaRPr lang="en-US" dirty="0"/>
          </a:p>
          <a:p>
            <a:pPr lvl="0"/>
            <a:r>
              <a:rPr lang="en-GB" dirty="0"/>
              <a:t>Bansal S, Gupta M, Sharma D, Bansal S. A rare case of Ibuprofen-induced eosinophilic meningitis in a 13-year-old girl. Clin Med Insights Pediatr. 2014 Feb 18; 8:3-4. Doi: 10.4137/CMPed.S13829. eCollection 2014.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Sharma D, Murki S, Pratap T, Vasikarla M. Cat eye syndrome. BMJ Case Rep. 2014 May 19; 2014. pii: bcr2014203923. Doi: 10.1136/bcr-2014-203923.</a:t>
            </a:r>
            <a:endParaRPr lang="en-US" dirty="0"/>
          </a:p>
          <a:p>
            <a:pPr lvl="0"/>
            <a:r>
              <a:rPr lang="en-GB" dirty="0"/>
              <a:t>Murki S, Deshbhatla SK, Sharma D, Rao N, Verma S. Congenital ductus arteriosus aneurysm: an unusual cause of transient neonatal hypertension. BMJ Case Rep. 2014 May 5; 2014. pii: bcr2014203853. Doi: 10.1136/bcr-2014-203853.</a:t>
            </a:r>
            <a:endParaRPr lang="en-US" dirty="0"/>
          </a:p>
          <a:p>
            <a:pPr lvl="0"/>
            <a:r>
              <a:rPr lang="en-GB" dirty="0"/>
              <a:t>Sharma D, Murki S. Congenital epulis. Arch Dis Child Fetal Neonatal Ed. 2014 Mar; 99(2):F104. doi: 10.1136/archdischild-2013-304526. Epub 2013 Jul 29.</a:t>
            </a:r>
            <a:endParaRPr lang="en-US" dirty="0"/>
          </a:p>
          <a:p>
            <a:pPr lvl="0"/>
            <a:r>
              <a:rPr lang="en-GB" dirty="0"/>
              <a:t>Sharma D, Murki S, Dhanraj G. Congenital Hypothyroidism Presenting with Seizures and Pseudo-Hirschsprung's Disease in Newborn. Indian J Pediatr. 2014 Aug; 81(8):837. Doi: 10.1007/s12098-013-1274-6. Epub 2013 Nov 6.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8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Sharma D, Yadav J, Garg E. Cyclopia syndrome. BMJ Case Rep. 2014 Jun 9; 2014. pii: bcr2014203535. Doi: 10.1136/bcr-2014-203535.</a:t>
            </a:r>
            <a:endParaRPr lang="en-US" dirty="0"/>
          </a:p>
          <a:p>
            <a:pPr lvl="0"/>
            <a:r>
              <a:rPr lang="en-GB" dirty="0"/>
              <a:t>Gathwala G, Sharma D, Bhakhri Bk. Effect of topical application of chlorhexidine for umbilical cord care in comparison with conventional dry cord care on the risk of neonatal sepsis: a randomized controlled trial. J Trop Pediatr. 2013 Jun; 59(3):209-13. Doi: 10.1093/tropej/fmt003. Epub 2013 Feb 13.</a:t>
            </a:r>
            <a:endParaRPr lang="en-US" dirty="0"/>
          </a:p>
          <a:p>
            <a:pPr lvl="0"/>
            <a:r>
              <a:rPr lang="en-GB" dirty="0"/>
              <a:t>Sharma D, Gathwala G. Impact of chlorhexidine cleansing of the umbilical cord on cord separation time and neonatal mortality in comparison to dry cord care - a nursery-based randomized controlled trial. J Matern Fetal Neonatal Med. 2014 Aug; 27(12):1262-5. Doi: 10.3109/14767058.2013.854325. Epub 2013 Nov 7.</a:t>
            </a:r>
            <a:endParaRPr lang="en-US" dirty="0"/>
          </a:p>
          <a:p>
            <a:pPr lvl="0"/>
            <a:r>
              <a:rPr lang="en-GB" dirty="0"/>
              <a:t>Singh A, Goyal M, Sharma D. Thrombocytopenia in malaria: its usefulness in a clinical setting. A study from Western Rajasthan, India. Trop Doct. 2014 Jul 31. pii: 0049475514543941. [Epub ahead of print]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1091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Sharma</dc:creator>
  <cp:lastModifiedBy>Deepak Sharma</cp:lastModifiedBy>
  <cp:revision>10</cp:revision>
  <dcterms:created xsi:type="dcterms:W3CDTF">2014-09-26T17:21:45Z</dcterms:created>
  <dcterms:modified xsi:type="dcterms:W3CDTF">2014-09-26T17:50:25Z</dcterms:modified>
</cp:coreProperties>
</file>