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1F2D7901-0F43-4A37-B005-75434877A407}" type="datetimeFigureOut">
              <a:rPr lang="fr-FR"/>
              <a:pPr>
                <a:defRPr/>
              </a:pPr>
              <a:t>12/10/2015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C49A24F-457E-49CE-BFD8-D05DDC9217D1}" type="slidenum">
              <a:rPr lang="fr-FR"/>
              <a:pPr>
                <a:defRPr/>
              </a:pPr>
              <a:t>‹#›</a:t>
            </a:fld>
            <a:endParaRPr lang="fr-FR"/>
          </a:p>
        </p:txBody>
      </p:sp>
    </p:spTree>
    <p:extLst>
      <p:ext uri="{BB962C8B-B14F-4D97-AF65-F5344CB8AC3E}">
        <p14:creationId xmlns:p14="http://schemas.microsoft.com/office/powerpoint/2010/main" val="4268690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318F2EA-BC23-4659-B2EC-1C7771739916}" type="datetimeFigureOut">
              <a:rPr lang="fr-FR"/>
              <a:pPr>
                <a:defRPr/>
              </a:pPr>
              <a:t>12/10/2015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3076AF9-6002-481F-9656-CFD99946EE54}" type="slidenum">
              <a:rPr lang="fr-FR"/>
              <a:pPr>
                <a:defRPr/>
              </a:pPr>
              <a:t>‹#›</a:t>
            </a:fld>
            <a:endParaRPr lang="fr-FR"/>
          </a:p>
        </p:txBody>
      </p:sp>
    </p:spTree>
    <p:extLst>
      <p:ext uri="{BB962C8B-B14F-4D97-AF65-F5344CB8AC3E}">
        <p14:creationId xmlns:p14="http://schemas.microsoft.com/office/powerpoint/2010/main" val="32394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AC17D9E-E44B-4D27-9CCD-49567D76CB5F}" type="datetimeFigureOut">
              <a:rPr lang="fr-FR"/>
              <a:pPr>
                <a:defRPr/>
              </a:pPr>
              <a:t>12/10/2015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CBBDD3C-0C68-4CF7-B68F-A6CA3691DE50}" type="slidenum">
              <a:rPr lang="fr-FR"/>
              <a:pPr>
                <a:defRPr/>
              </a:pPr>
              <a:t>‹#›</a:t>
            </a:fld>
            <a:endParaRPr lang="fr-FR"/>
          </a:p>
        </p:txBody>
      </p:sp>
    </p:spTree>
    <p:extLst>
      <p:ext uri="{BB962C8B-B14F-4D97-AF65-F5344CB8AC3E}">
        <p14:creationId xmlns:p14="http://schemas.microsoft.com/office/powerpoint/2010/main" val="286399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EF30980-013A-40A3-9E15-244B862AE89E}" type="datetimeFigureOut">
              <a:rPr lang="fr-FR"/>
              <a:pPr>
                <a:defRPr/>
              </a:pPr>
              <a:t>12/10/2015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94EF388-6FBF-4D62-9F93-9DB7E641DD92}" type="slidenum">
              <a:rPr lang="fr-FR"/>
              <a:pPr>
                <a:defRPr/>
              </a:pPr>
              <a:t>‹#›</a:t>
            </a:fld>
            <a:endParaRPr lang="fr-FR"/>
          </a:p>
        </p:txBody>
      </p:sp>
    </p:spTree>
    <p:extLst>
      <p:ext uri="{BB962C8B-B14F-4D97-AF65-F5344CB8AC3E}">
        <p14:creationId xmlns:p14="http://schemas.microsoft.com/office/powerpoint/2010/main" val="329590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0B600CF-6353-4130-BEF2-370AF62229BF}" type="datetimeFigureOut">
              <a:rPr lang="fr-FR"/>
              <a:pPr>
                <a:defRPr/>
              </a:pPr>
              <a:t>12/10/2015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89698C7-0199-4813-AC9F-652B9AAD61E3}" type="slidenum">
              <a:rPr lang="fr-FR"/>
              <a:pPr>
                <a:defRPr/>
              </a:pPr>
              <a:t>‹#›</a:t>
            </a:fld>
            <a:endParaRPr lang="fr-FR"/>
          </a:p>
        </p:txBody>
      </p:sp>
    </p:spTree>
    <p:extLst>
      <p:ext uri="{BB962C8B-B14F-4D97-AF65-F5344CB8AC3E}">
        <p14:creationId xmlns:p14="http://schemas.microsoft.com/office/powerpoint/2010/main" val="396258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3E84C4E2-46E6-4E63-B63F-7350861558C3}" type="datetimeFigureOut">
              <a:rPr lang="fr-FR"/>
              <a:pPr>
                <a:defRPr/>
              </a:pPr>
              <a:t>12/10/2015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1EA2315-087B-4E65-B998-FEEB936DBAF1}" type="slidenum">
              <a:rPr lang="fr-FR"/>
              <a:pPr>
                <a:defRPr/>
              </a:pPr>
              <a:t>‹#›</a:t>
            </a:fld>
            <a:endParaRPr lang="fr-FR"/>
          </a:p>
        </p:txBody>
      </p:sp>
    </p:spTree>
    <p:extLst>
      <p:ext uri="{BB962C8B-B14F-4D97-AF65-F5344CB8AC3E}">
        <p14:creationId xmlns:p14="http://schemas.microsoft.com/office/powerpoint/2010/main" val="101354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EEE5A33F-33AC-4843-97BF-7D29A64F6829}" type="datetimeFigureOut">
              <a:rPr lang="fr-FR"/>
              <a:pPr>
                <a:defRPr/>
              </a:pPr>
              <a:t>12/10/2015</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A067E2E1-52CF-4F04-911B-81D8CA65D0F4}" type="slidenum">
              <a:rPr lang="fr-FR"/>
              <a:pPr>
                <a:defRPr/>
              </a:pPr>
              <a:t>‹#›</a:t>
            </a:fld>
            <a:endParaRPr lang="fr-FR"/>
          </a:p>
        </p:txBody>
      </p:sp>
    </p:spTree>
    <p:extLst>
      <p:ext uri="{BB962C8B-B14F-4D97-AF65-F5344CB8AC3E}">
        <p14:creationId xmlns:p14="http://schemas.microsoft.com/office/powerpoint/2010/main" val="502755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68F2DA11-4200-40F5-B68D-8CC6E3171EEE}" type="datetimeFigureOut">
              <a:rPr lang="fr-FR"/>
              <a:pPr>
                <a:defRPr/>
              </a:pPr>
              <a:t>12/10/2015</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984780B2-5D1B-43E7-851E-477C45B6169F}" type="slidenum">
              <a:rPr lang="fr-FR"/>
              <a:pPr>
                <a:defRPr/>
              </a:pPr>
              <a:t>‹#›</a:t>
            </a:fld>
            <a:endParaRPr lang="fr-FR"/>
          </a:p>
        </p:txBody>
      </p:sp>
    </p:spTree>
    <p:extLst>
      <p:ext uri="{BB962C8B-B14F-4D97-AF65-F5344CB8AC3E}">
        <p14:creationId xmlns:p14="http://schemas.microsoft.com/office/powerpoint/2010/main" val="303929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C2AAF173-3720-4050-A1C7-16247E71F7B3}" type="datetimeFigureOut">
              <a:rPr lang="fr-FR"/>
              <a:pPr>
                <a:defRPr/>
              </a:pPr>
              <a:t>12/10/2015</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9005206F-90F3-4A71-B029-4F2CFB04B4CA}" type="slidenum">
              <a:rPr lang="fr-FR"/>
              <a:pPr>
                <a:defRPr/>
              </a:pPr>
              <a:t>‹#›</a:t>
            </a:fld>
            <a:endParaRPr lang="fr-FR"/>
          </a:p>
        </p:txBody>
      </p:sp>
    </p:spTree>
    <p:extLst>
      <p:ext uri="{BB962C8B-B14F-4D97-AF65-F5344CB8AC3E}">
        <p14:creationId xmlns:p14="http://schemas.microsoft.com/office/powerpoint/2010/main" val="43543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532A8DE-0505-435B-BB27-39DF4416396E}" type="datetimeFigureOut">
              <a:rPr lang="fr-FR"/>
              <a:pPr>
                <a:defRPr/>
              </a:pPr>
              <a:t>12/10/2015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D17D821-F9D7-4E29-A92C-C4CEF6DAC852}" type="slidenum">
              <a:rPr lang="fr-FR"/>
              <a:pPr>
                <a:defRPr/>
              </a:pPr>
              <a:t>‹#›</a:t>
            </a:fld>
            <a:endParaRPr lang="fr-FR"/>
          </a:p>
        </p:txBody>
      </p:sp>
    </p:spTree>
    <p:extLst>
      <p:ext uri="{BB962C8B-B14F-4D97-AF65-F5344CB8AC3E}">
        <p14:creationId xmlns:p14="http://schemas.microsoft.com/office/powerpoint/2010/main" val="2221260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79ABCEB-E82A-40D2-8018-C710E2A23BED}" type="datetimeFigureOut">
              <a:rPr lang="fr-FR"/>
              <a:pPr>
                <a:defRPr/>
              </a:pPr>
              <a:t>12/10/2015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A9A4DD8-C2CB-40AE-8ACE-21EAFA78C482}" type="slidenum">
              <a:rPr lang="fr-FR"/>
              <a:pPr>
                <a:defRPr/>
              </a:pPr>
              <a:t>‹#›</a:t>
            </a:fld>
            <a:endParaRPr lang="fr-FR"/>
          </a:p>
        </p:txBody>
      </p:sp>
    </p:spTree>
    <p:extLst>
      <p:ext uri="{BB962C8B-B14F-4D97-AF65-F5344CB8AC3E}">
        <p14:creationId xmlns:p14="http://schemas.microsoft.com/office/powerpoint/2010/main" val="850883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860A2BF-35C6-45B0-A5DD-5D09E6670934}" type="datetimeFigureOut">
              <a:rPr lang="fr-FR"/>
              <a:pPr>
                <a:defRPr/>
              </a:pPr>
              <a:t>12/10/2015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87352C9-6138-4F87-BD8E-A9E1C8470220}"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omicsonline.org/" TargetMode="External"/><Relationship Id="rId7"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mailto:contact.omics@omicsonline.org" TargetMode="External"/><Relationship Id="rId5" Type="http://schemas.openxmlformats.org/officeDocument/2006/relationships/hyperlink" Target="http://www.omicsonline.org/international-scientific-conferences/" TargetMode="External"/><Relationship Id="rId4" Type="http://schemas.openxmlformats.org/officeDocument/2006/relationships/hyperlink" Target="http://www.omicsonline.org/open-access.ph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611188" y="-1611313"/>
            <a:ext cx="7772400" cy="1470025"/>
          </a:xfrm>
        </p:spPr>
        <p:txBody>
          <a:bodyPr/>
          <a:lstStyle/>
          <a:p>
            <a:pPr eaLnBrk="1" hangingPunct="1"/>
            <a:endParaRPr lang="en-US" smtClean="0"/>
          </a:p>
        </p:txBody>
      </p:sp>
      <p:sp>
        <p:nvSpPr>
          <p:cNvPr id="3" name="Sous-titre 2"/>
          <p:cNvSpPr>
            <a:spLocks noGrp="1"/>
          </p:cNvSpPr>
          <p:nvPr>
            <p:ph type="subTitle" idx="1"/>
          </p:nvPr>
        </p:nvSpPr>
        <p:spPr>
          <a:xfrm>
            <a:off x="250825" y="260350"/>
            <a:ext cx="8569325" cy="6337300"/>
          </a:xfrm>
        </p:spPr>
        <p:txBody>
          <a:bodyPr rtlCol="0">
            <a:normAutofit/>
          </a:bodyPr>
          <a:lstStyle/>
          <a:p>
            <a:pPr algn="l" eaLnBrk="1" fontAlgn="auto" hangingPunct="1">
              <a:spcAft>
                <a:spcPts val="0"/>
              </a:spcAft>
              <a:buFont typeface="Arial" pitchFamily="34" charset="0"/>
              <a:buNone/>
              <a:defRPr/>
            </a:pPr>
            <a:r>
              <a:rPr lang="fr-FR" b="1" dirty="0" err="1" smtClean="0"/>
              <a:t>Research</a:t>
            </a:r>
            <a:r>
              <a:rPr lang="fr-FR" b="1" dirty="0" smtClean="0"/>
              <a:t> </a:t>
            </a:r>
            <a:r>
              <a:rPr lang="fr-FR" b="1" dirty="0" err="1" smtClean="0"/>
              <a:t>work</a:t>
            </a:r>
            <a:endParaRPr lang="fr-FR" b="1" dirty="0" smtClean="0"/>
          </a:p>
          <a:p>
            <a:pPr algn="l" eaLnBrk="1" fontAlgn="auto" hangingPunct="1">
              <a:spcAft>
                <a:spcPts val="0"/>
              </a:spcAft>
              <a:buFont typeface="Arial" pitchFamily="34" charset="0"/>
              <a:buNone/>
              <a:defRPr/>
            </a:pPr>
            <a:r>
              <a:rPr lang="fr-FR" dirty="0" smtClean="0"/>
              <a:t>1. </a:t>
            </a:r>
            <a:r>
              <a:rPr lang="fr-FR" dirty="0" err="1" smtClean="0"/>
              <a:t>Outcome</a:t>
            </a:r>
            <a:r>
              <a:rPr lang="fr-FR" dirty="0" smtClean="0"/>
              <a:t> of </a:t>
            </a:r>
            <a:r>
              <a:rPr lang="fr-FR" dirty="0" err="1" smtClean="0"/>
              <a:t>pregnancies</a:t>
            </a:r>
            <a:r>
              <a:rPr lang="fr-FR" dirty="0" smtClean="0"/>
              <a:t> </a:t>
            </a:r>
            <a:r>
              <a:rPr lang="fr-FR" dirty="0" err="1" smtClean="0"/>
              <a:t>complicated</a:t>
            </a:r>
            <a:r>
              <a:rPr lang="fr-FR" dirty="0" smtClean="0"/>
              <a:t> by </a:t>
            </a:r>
            <a:r>
              <a:rPr lang="fr-FR" dirty="0" err="1" smtClean="0"/>
              <a:t>chronic</a:t>
            </a:r>
            <a:r>
              <a:rPr lang="fr-FR" dirty="0" smtClean="0"/>
              <a:t> </a:t>
            </a:r>
            <a:r>
              <a:rPr lang="fr-FR" dirty="0" err="1" smtClean="0"/>
              <a:t>medical</a:t>
            </a:r>
            <a:r>
              <a:rPr lang="fr-FR" dirty="0" smtClean="0"/>
              <a:t> </a:t>
            </a:r>
            <a:r>
              <a:rPr lang="fr-FR" dirty="0" err="1" smtClean="0"/>
              <a:t>diseases</a:t>
            </a:r>
            <a:endParaRPr lang="fr-FR" dirty="0" smtClean="0"/>
          </a:p>
          <a:p>
            <a:pPr algn="l" eaLnBrk="1" fontAlgn="auto" hangingPunct="1">
              <a:spcAft>
                <a:spcPts val="0"/>
              </a:spcAft>
              <a:buFont typeface="Arial" pitchFamily="34" charset="0"/>
              <a:buNone/>
              <a:defRPr/>
            </a:pPr>
            <a:r>
              <a:rPr lang="fr-FR" dirty="0" smtClean="0"/>
              <a:t>2. Complications of </a:t>
            </a:r>
            <a:r>
              <a:rPr lang="fr-FR" dirty="0" err="1" smtClean="0"/>
              <a:t>deliveries</a:t>
            </a:r>
            <a:endParaRPr lang="fr-FR" dirty="0" smtClean="0"/>
          </a:p>
          <a:p>
            <a:pPr algn="l" eaLnBrk="1" fontAlgn="auto" hangingPunct="1">
              <a:spcAft>
                <a:spcPts val="0"/>
              </a:spcAft>
              <a:buFont typeface="Arial" pitchFamily="34" charset="0"/>
              <a:buNone/>
              <a:defRPr/>
            </a:pPr>
            <a:endParaRPr lang="fr-FR" dirty="0" smtClean="0"/>
          </a:p>
          <a:p>
            <a:pPr algn="l" eaLnBrk="1" fontAlgn="auto" hangingPunct="1">
              <a:spcAft>
                <a:spcPts val="0"/>
              </a:spcAft>
              <a:buFont typeface="Arial" pitchFamily="34" charset="0"/>
              <a:buNone/>
              <a:defRPr/>
            </a:pPr>
            <a:r>
              <a:rPr lang="fr-FR" b="1" dirty="0" smtClean="0"/>
              <a:t>Contribution to </a:t>
            </a:r>
            <a:r>
              <a:rPr lang="fr-FR" b="1" dirty="0" err="1" smtClean="0"/>
              <a:t>Scientific</a:t>
            </a:r>
            <a:r>
              <a:rPr lang="fr-FR" b="1" dirty="0" smtClean="0"/>
              <a:t> </a:t>
            </a:r>
            <a:r>
              <a:rPr lang="fr-FR" b="1" dirty="0" err="1" smtClean="0"/>
              <a:t>work</a:t>
            </a:r>
            <a:endParaRPr lang="fr-FR" b="1" dirty="0" smtClean="0"/>
          </a:p>
          <a:p>
            <a:pPr algn="l" eaLnBrk="1" fontAlgn="auto" hangingPunct="1">
              <a:spcAft>
                <a:spcPts val="0"/>
              </a:spcAft>
              <a:buFont typeface="Arial" pitchFamily="34" charset="0"/>
              <a:buNone/>
              <a:defRPr/>
            </a:pPr>
            <a:r>
              <a:rPr lang="fr-FR" dirty="0" smtClean="0"/>
              <a:t>1. </a:t>
            </a:r>
            <a:r>
              <a:rPr lang="fr-FR" dirty="0" err="1" smtClean="0"/>
              <a:t>Reduction</a:t>
            </a:r>
            <a:r>
              <a:rPr lang="fr-FR" dirty="0" smtClean="0"/>
              <a:t> of the cesarean section rate</a:t>
            </a:r>
          </a:p>
          <a:p>
            <a:pPr algn="l" eaLnBrk="1" fontAlgn="auto" hangingPunct="1">
              <a:spcAft>
                <a:spcPts val="0"/>
              </a:spcAft>
              <a:buFont typeface="Arial" pitchFamily="34" charset="0"/>
              <a:buNone/>
              <a:defRPr/>
            </a:pPr>
            <a:r>
              <a:rPr lang="fr-FR" dirty="0" smtClean="0"/>
              <a:t>2. </a:t>
            </a:r>
            <a:r>
              <a:rPr lang="fr-FR" dirty="0" err="1" smtClean="0"/>
              <a:t>Reduction</a:t>
            </a:r>
            <a:r>
              <a:rPr lang="fr-FR" dirty="0" smtClean="0"/>
              <a:t> of the </a:t>
            </a:r>
            <a:r>
              <a:rPr lang="fr-FR" dirty="0" err="1" smtClean="0"/>
              <a:t>maternal</a:t>
            </a:r>
            <a:r>
              <a:rPr lang="fr-FR" dirty="0" smtClean="0"/>
              <a:t> </a:t>
            </a:r>
            <a:r>
              <a:rPr lang="fr-FR" dirty="0" err="1" smtClean="0"/>
              <a:t>mortality</a:t>
            </a:r>
            <a:r>
              <a:rPr lang="fr-FR" dirty="0" smtClean="0"/>
              <a:t> rate</a:t>
            </a:r>
          </a:p>
          <a:p>
            <a:pPr algn="l" eaLnBrk="1" fontAlgn="auto" hangingPunct="1">
              <a:spcAft>
                <a:spcPts val="0"/>
              </a:spcAft>
              <a:buFont typeface="Arial" pitchFamily="34" charset="0"/>
              <a:buNone/>
              <a:defRPr/>
            </a:pPr>
            <a:r>
              <a:rPr lang="fr-FR" dirty="0" smtClean="0"/>
              <a:t>3. </a:t>
            </a:r>
            <a:r>
              <a:rPr lang="fr-FR" dirty="0" err="1" smtClean="0"/>
              <a:t>Reduction</a:t>
            </a:r>
            <a:r>
              <a:rPr lang="fr-FR" dirty="0" smtClean="0"/>
              <a:t> of the </a:t>
            </a:r>
            <a:r>
              <a:rPr lang="fr-FR" dirty="0" err="1" smtClean="0"/>
              <a:t>perinatal</a:t>
            </a:r>
            <a:r>
              <a:rPr lang="fr-FR" dirty="0" smtClean="0"/>
              <a:t> </a:t>
            </a:r>
            <a:r>
              <a:rPr lang="fr-FR" dirty="0" err="1" smtClean="0"/>
              <a:t>mortality</a:t>
            </a:r>
            <a:r>
              <a:rPr lang="fr-FR" dirty="0" smtClean="0"/>
              <a:t> rate</a:t>
            </a:r>
          </a:p>
          <a:p>
            <a:pPr algn="l" eaLnBrk="1" fontAlgn="auto" hangingPunct="1">
              <a:spcAft>
                <a:spcPts val="0"/>
              </a:spcAft>
              <a:buFont typeface="Arial" pitchFamily="34" charset="0"/>
              <a:buNone/>
              <a:defRPr/>
            </a:pPr>
            <a:endParaRPr lang="fr-F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Font typeface="Arial" panose="020B0604020202020204" pitchFamily="34" charset="0"/>
              <a:buNone/>
              <a:defRPr/>
            </a:pPr>
            <a:r>
              <a:rPr lang="en-US" sz="5400" dirty="0" smtClean="0">
                <a:solidFill>
                  <a:srgbClr val="F79646"/>
                </a:solidFill>
                <a:latin typeface="Stencil" panose="040409050D0802020404" pitchFamily="82" charset="0"/>
              </a:rPr>
              <a:t>OMICS </a:t>
            </a:r>
            <a:r>
              <a:rPr lang="en-US" sz="5400" dirty="0" smtClean="0">
                <a:solidFill>
                  <a:srgbClr val="F79646"/>
                </a:solidFill>
                <a:latin typeface="Stencil" panose="040409050D0802020404" pitchFamily="82" charset="0"/>
              </a:rPr>
              <a:t>International</a:t>
            </a:r>
          </a:p>
          <a:p>
            <a:pPr marL="0" indent="0" algn="ctr" fontAlgn="base">
              <a:spcAft>
                <a:spcPct val="0"/>
              </a:spcAft>
              <a:buFont typeface="Arial" panose="020B0604020202020204" pitchFamily="34" charset="0"/>
              <a:buNone/>
              <a:defRPr/>
            </a:pPr>
            <a:r>
              <a:rPr lang="en-US" sz="5400" dirty="0" smtClean="0">
                <a:solidFill>
                  <a:srgbClr val="F79646"/>
                </a:solidFill>
              </a:rPr>
              <a:t>www.omicsonline.org</a:t>
            </a:r>
            <a:endParaRPr lang="en-US" sz="5400" dirty="0">
              <a:solidFill>
                <a:srgbClr val="F79646"/>
              </a:solidFill>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en-US" sz="2000" smtClean="0">
                <a:solidFill>
                  <a:srgbClr val="7030A0"/>
                </a:solidFill>
                <a:latin typeface="Arial" charset="0"/>
                <a:cs typeface="Arial" charset="0"/>
              </a:rPr>
              <a:t>Contact us at: contact.omics@omicsonline.org</a:t>
            </a:r>
          </a:p>
        </p:txBody>
      </p:sp>
      <p:sp>
        <p:nvSpPr>
          <p:cNvPr id="2" name="Folded Corner 1"/>
          <p:cNvSpPr/>
          <p:nvPr/>
        </p:nvSpPr>
        <p:spPr>
          <a:xfrm>
            <a:off x="0" y="2841625"/>
            <a:ext cx="9144000" cy="398303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endParaRPr lang="en-US" b="1" dirty="0">
              <a:hlinkClick r:id="rId3" tooltip="OMICS International"/>
            </a:endParaRPr>
          </a:p>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r>
              <a:rPr lang="en-US" b="1" dirty="0" smtClean="0">
                <a:hlinkClick r:id="rId3" tooltip="OMICS International"/>
              </a:rPr>
              <a:t>OMICS </a:t>
            </a:r>
            <a:r>
              <a:rPr lang="en-US" b="1" dirty="0">
                <a:hlinkClick r:id="rId3" tooltip="OMICS International"/>
              </a:rPr>
              <a:t>International</a:t>
            </a:r>
            <a:r>
              <a:rPr lang="en-US" dirty="0"/>
              <a:t> (and its subsidiaries), is an </a:t>
            </a:r>
            <a:r>
              <a:rPr lang="en-US" dirty="0">
                <a:hlinkClick r:id="rId4" tooltip="Open Access"/>
              </a:rPr>
              <a:t>Open Access</a:t>
            </a:r>
            <a:r>
              <a:rPr lang="en-US" dirty="0"/>
              <a:t> publisher and international </a:t>
            </a:r>
            <a:r>
              <a:rPr lang="en-US" dirty="0">
                <a:hlinkClick r:id="rId5" tooltip="conference"/>
              </a:rPr>
              <a:t>conference</a:t>
            </a:r>
            <a:r>
              <a:rPr lang="en-US" dirty="0"/>
              <a:t> Organizer, which owns and operates </a:t>
            </a:r>
            <a:r>
              <a:rPr lang="en-US" dirty="0" smtClean="0"/>
              <a:t>peer-reviewed </a:t>
            </a:r>
            <a:r>
              <a:rPr lang="en-US" dirty="0"/>
              <a:t>Clinical, Medical, Life Sciences, and Engineering &amp; Technology journals and hosts </a:t>
            </a:r>
            <a:r>
              <a:rPr lang="en-US" dirty="0" smtClean="0"/>
              <a:t> scholarly </a:t>
            </a:r>
            <a:r>
              <a:rPr lang="en-US" dirty="0"/>
              <a:t>conferences per year in the fields of clinical, medical, pharmaceutical, life sciences, business, engineering, and technology. Our journals have more than 3 million readers and our conferences bring together internationally renowned speakers and scientists to create exciting and memorable events, filled with lively interactive sessions and world-class exhibitions and poster presentations. Join us!</a:t>
            </a:r>
            <a:br>
              <a:rPr lang="en-US" dirty="0"/>
            </a:br>
            <a:r>
              <a:rPr lang="en-US" dirty="0"/>
              <a:t/>
            </a:r>
            <a:br>
              <a:rPr lang="en-US" dirty="0"/>
            </a:br>
            <a:r>
              <a:rPr lang="en-US" dirty="0">
                <a:hlinkClick r:id="rId3" tooltip="OMICS International"/>
              </a:rPr>
              <a:t>OMICS International</a:t>
            </a:r>
            <a:r>
              <a:rPr lang="en-US" dirty="0"/>
              <a:t> is always open to constructive feedback. We pride ourselves on our commitment to serving the Open Access community and are always hard at work to become better at what we do. We invite your concerns, questions, even complaints. Contact us at </a:t>
            </a:r>
            <a:r>
              <a:rPr lang="en-US" dirty="0">
                <a:hlinkClick r:id="rId6" tooltip="Click here"/>
              </a:rPr>
              <a:t>contact.omics@omicsonline.org</a:t>
            </a:r>
            <a:r>
              <a:rPr lang="en-US" dirty="0"/>
              <a:t>. We will get back to you in 24-48 hours. You may also call 1-800-216-6499 (USA Toll Free) or at +1-650-268-9744 and we will return your call in the same timeframe.</a:t>
            </a:r>
            <a:endParaRPr lang="en-US" dirty="0">
              <a:solidFill>
                <a:srgbClr val="0070C0"/>
              </a:solidFill>
            </a:endParaRPr>
          </a:p>
        </p:txBody>
      </p:sp>
      <p:pic>
        <p:nvPicPr>
          <p:cNvPr id="1028" name="Picture 4" descr="OMICS Internatin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889125"/>
            <a:ext cx="2857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466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
        <p:nvSpPr>
          <p:cNvPr id="8" name="Rectangle 7"/>
          <p:cNvSpPr/>
          <p:nvPr/>
        </p:nvSpPr>
        <p:spPr>
          <a:xfrm>
            <a:off x="1333500" y="5715000"/>
            <a:ext cx="6230938"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IN" dirty="0">
                <a:solidFill>
                  <a:srgbClr val="0070C0"/>
                </a:solidFill>
                <a:latin typeface="Times New Roman" pitchFamily="18" charset="0"/>
                <a:ea typeface="Microsoft YaHei" panose="020B0503020204020204" pitchFamily="34" charset="-122"/>
                <a:cs typeface="Times New Roman" pitchFamily="18" charset="0"/>
              </a:rPr>
              <a:t>For more details please visit our website: http://omicsonline.org/Submitmanuscript.php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310</Words>
  <Application>Microsoft Office PowerPoint</Application>
  <PresentationFormat>On-screen Show (4:3)</PresentationFormat>
  <Paragraphs>21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Thème Office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Dr E Nkwabong</dc:creator>
  <cp:lastModifiedBy>Rakesh reddy S</cp:lastModifiedBy>
  <cp:revision>4</cp:revision>
  <dcterms:created xsi:type="dcterms:W3CDTF">2014-09-09T09:06:20Z</dcterms:created>
  <dcterms:modified xsi:type="dcterms:W3CDTF">2015-10-12T14:23:52Z</dcterms:modified>
</cp:coreProperties>
</file>