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8" r:id="rId4"/>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194"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fld id="{1F2D7901-0F43-4A37-B005-75434877A407}" type="datetimeFigureOut">
              <a:rPr lang="fr-FR"/>
              <a:pPr>
                <a:defRPr/>
              </a:pPr>
              <a:t>12/10/2015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AC49A24F-457E-49CE-BFD8-D05DDC9217D1}" type="slidenum">
              <a:rPr lang="fr-FR"/>
              <a:pPr>
                <a:defRPr/>
              </a:pPr>
              <a:t>‹#›</a:t>
            </a:fld>
            <a:endParaRPr lang="fr-FR"/>
          </a:p>
        </p:txBody>
      </p:sp>
    </p:spTree>
    <p:extLst>
      <p:ext uri="{BB962C8B-B14F-4D97-AF65-F5344CB8AC3E}">
        <p14:creationId xmlns:p14="http://schemas.microsoft.com/office/powerpoint/2010/main" val="4268690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7318F2EA-BC23-4659-B2EC-1C7771739916}" type="datetimeFigureOut">
              <a:rPr lang="fr-FR"/>
              <a:pPr>
                <a:defRPr/>
              </a:pPr>
              <a:t>12/10/2015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43076AF9-6002-481F-9656-CFD99946EE54}" type="slidenum">
              <a:rPr lang="fr-FR"/>
              <a:pPr>
                <a:defRPr/>
              </a:pPr>
              <a:t>‹#›</a:t>
            </a:fld>
            <a:endParaRPr lang="fr-FR"/>
          </a:p>
        </p:txBody>
      </p:sp>
    </p:spTree>
    <p:extLst>
      <p:ext uri="{BB962C8B-B14F-4D97-AF65-F5344CB8AC3E}">
        <p14:creationId xmlns:p14="http://schemas.microsoft.com/office/powerpoint/2010/main" val="3239453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9AC17D9E-E44B-4D27-9CCD-49567D76CB5F}" type="datetimeFigureOut">
              <a:rPr lang="fr-FR"/>
              <a:pPr>
                <a:defRPr/>
              </a:pPr>
              <a:t>12/10/2015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DCBBDD3C-0C68-4CF7-B68F-A6CA3691DE50}" type="slidenum">
              <a:rPr lang="fr-FR"/>
              <a:pPr>
                <a:defRPr/>
              </a:pPr>
              <a:t>‹#›</a:t>
            </a:fld>
            <a:endParaRPr lang="fr-FR"/>
          </a:p>
        </p:txBody>
      </p:sp>
    </p:spTree>
    <p:extLst>
      <p:ext uri="{BB962C8B-B14F-4D97-AF65-F5344CB8AC3E}">
        <p14:creationId xmlns:p14="http://schemas.microsoft.com/office/powerpoint/2010/main" val="2863997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4EF30980-013A-40A3-9E15-244B862AE89E}" type="datetimeFigureOut">
              <a:rPr lang="fr-FR"/>
              <a:pPr>
                <a:defRPr/>
              </a:pPr>
              <a:t>12/10/2015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594EF388-6FBF-4D62-9F93-9DB7E641DD92}" type="slidenum">
              <a:rPr lang="fr-FR"/>
              <a:pPr>
                <a:defRPr/>
              </a:pPr>
              <a:t>‹#›</a:t>
            </a:fld>
            <a:endParaRPr lang="fr-FR"/>
          </a:p>
        </p:txBody>
      </p:sp>
    </p:spTree>
    <p:extLst>
      <p:ext uri="{BB962C8B-B14F-4D97-AF65-F5344CB8AC3E}">
        <p14:creationId xmlns:p14="http://schemas.microsoft.com/office/powerpoint/2010/main" val="3295905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20B600CF-6353-4130-BEF2-370AF62229BF}" type="datetimeFigureOut">
              <a:rPr lang="fr-FR"/>
              <a:pPr>
                <a:defRPr/>
              </a:pPr>
              <a:t>12/10/2015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289698C7-0199-4813-AC9F-652B9AAD61E3}" type="slidenum">
              <a:rPr lang="fr-FR"/>
              <a:pPr>
                <a:defRPr/>
              </a:pPr>
              <a:t>‹#›</a:t>
            </a:fld>
            <a:endParaRPr lang="fr-FR"/>
          </a:p>
        </p:txBody>
      </p:sp>
    </p:spTree>
    <p:extLst>
      <p:ext uri="{BB962C8B-B14F-4D97-AF65-F5344CB8AC3E}">
        <p14:creationId xmlns:p14="http://schemas.microsoft.com/office/powerpoint/2010/main" val="3962587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fld id="{3E84C4E2-46E6-4E63-B63F-7350861558C3}" type="datetimeFigureOut">
              <a:rPr lang="fr-FR"/>
              <a:pPr>
                <a:defRPr/>
              </a:pPr>
              <a:t>12/10/2015</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51EA2315-087B-4E65-B998-FEEB936DBAF1}" type="slidenum">
              <a:rPr lang="fr-FR"/>
              <a:pPr>
                <a:defRPr/>
              </a:pPr>
              <a:t>‹#›</a:t>
            </a:fld>
            <a:endParaRPr lang="fr-FR"/>
          </a:p>
        </p:txBody>
      </p:sp>
    </p:spTree>
    <p:extLst>
      <p:ext uri="{BB962C8B-B14F-4D97-AF65-F5344CB8AC3E}">
        <p14:creationId xmlns:p14="http://schemas.microsoft.com/office/powerpoint/2010/main" val="1013548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fld id="{EEE5A33F-33AC-4843-97BF-7D29A64F6829}" type="datetimeFigureOut">
              <a:rPr lang="fr-FR"/>
              <a:pPr>
                <a:defRPr/>
              </a:pPr>
              <a:t>12/10/2015</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A067E2E1-52CF-4F04-911B-81D8CA65D0F4}" type="slidenum">
              <a:rPr lang="fr-FR"/>
              <a:pPr>
                <a:defRPr/>
              </a:pPr>
              <a:t>‹#›</a:t>
            </a:fld>
            <a:endParaRPr lang="fr-FR"/>
          </a:p>
        </p:txBody>
      </p:sp>
    </p:spTree>
    <p:extLst>
      <p:ext uri="{BB962C8B-B14F-4D97-AF65-F5344CB8AC3E}">
        <p14:creationId xmlns:p14="http://schemas.microsoft.com/office/powerpoint/2010/main" val="502755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3"/>
          <p:cNvSpPr>
            <a:spLocks noGrp="1"/>
          </p:cNvSpPr>
          <p:nvPr>
            <p:ph type="dt" sz="half" idx="10"/>
          </p:nvPr>
        </p:nvSpPr>
        <p:spPr/>
        <p:txBody>
          <a:bodyPr/>
          <a:lstStyle>
            <a:lvl1pPr>
              <a:defRPr/>
            </a:lvl1pPr>
          </a:lstStyle>
          <a:p>
            <a:pPr>
              <a:defRPr/>
            </a:pPr>
            <a:fld id="{68F2DA11-4200-40F5-B68D-8CC6E3171EEE}" type="datetimeFigureOut">
              <a:rPr lang="fr-FR"/>
              <a:pPr>
                <a:defRPr/>
              </a:pPr>
              <a:t>12/10/2015</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984780B2-5D1B-43E7-851E-477C45B6169F}" type="slidenum">
              <a:rPr lang="fr-FR"/>
              <a:pPr>
                <a:defRPr/>
              </a:pPr>
              <a:t>‹#›</a:t>
            </a:fld>
            <a:endParaRPr lang="fr-FR"/>
          </a:p>
        </p:txBody>
      </p:sp>
    </p:spTree>
    <p:extLst>
      <p:ext uri="{BB962C8B-B14F-4D97-AF65-F5344CB8AC3E}">
        <p14:creationId xmlns:p14="http://schemas.microsoft.com/office/powerpoint/2010/main" val="3039298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C2AAF173-3720-4050-A1C7-16247E71F7B3}" type="datetimeFigureOut">
              <a:rPr lang="fr-FR"/>
              <a:pPr>
                <a:defRPr/>
              </a:pPr>
              <a:t>12/10/2015</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9005206F-90F3-4A71-B029-4F2CFB04B4CA}" type="slidenum">
              <a:rPr lang="fr-FR"/>
              <a:pPr>
                <a:defRPr/>
              </a:pPr>
              <a:t>‹#›</a:t>
            </a:fld>
            <a:endParaRPr lang="fr-FR"/>
          </a:p>
        </p:txBody>
      </p:sp>
    </p:spTree>
    <p:extLst>
      <p:ext uri="{BB962C8B-B14F-4D97-AF65-F5344CB8AC3E}">
        <p14:creationId xmlns:p14="http://schemas.microsoft.com/office/powerpoint/2010/main" val="435434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5532A8DE-0505-435B-BB27-39DF4416396E}" type="datetimeFigureOut">
              <a:rPr lang="fr-FR"/>
              <a:pPr>
                <a:defRPr/>
              </a:pPr>
              <a:t>12/10/2015</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0D17D821-F9D7-4E29-A92C-C4CEF6DAC852}" type="slidenum">
              <a:rPr lang="fr-FR"/>
              <a:pPr>
                <a:defRPr/>
              </a:pPr>
              <a:t>‹#›</a:t>
            </a:fld>
            <a:endParaRPr lang="fr-FR"/>
          </a:p>
        </p:txBody>
      </p:sp>
    </p:spTree>
    <p:extLst>
      <p:ext uri="{BB962C8B-B14F-4D97-AF65-F5344CB8AC3E}">
        <p14:creationId xmlns:p14="http://schemas.microsoft.com/office/powerpoint/2010/main" val="2221260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D79ABCEB-E82A-40D2-8018-C710E2A23BED}" type="datetimeFigureOut">
              <a:rPr lang="fr-FR"/>
              <a:pPr>
                <a:defRPr/>
              </a:pPr>
              <a:t>12/10/2015</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FA9A4DD8-C2CB-40AE-8ACE-21EAFA78C482}" type="slidenum">
              <a:rPr lang="fr-FR"/>
              <a:pPr>
                <a:defRPr/>
              </a:pPr>
              <a:t>‹#›</a:t>
            </a:fld>
            <a:endParaRPr lang="fr-FR"/>
          </a:p>
        </p:txBody>
      </p:sp>
    </p:spTree>
    <p:extLst>
      <p:ext uri="{BB962C8B-B14F-4D97-AF65-F5344CB8AC3E}">
        <p14:creationId xmlns:p14="http://schemas.microsoft.com/office/powerpoint/2010/main" val="850883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1860A2BF-35C6-45B0-A5DD-5D09E6670934}" type="datetimeFigureOut">
              <a:rPr lang="fr-FR"/>
              <a:pPr>
                <a:defRPr/>
              </a:pPr>
              <a:t>12/10/2015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D87352C9-6138-4F87-BD8E-A9E1C8470220}" type="slidenum">
              <a:rPr lang="fr-FR"/>
              <a:pPr>
                <a:defRPr/>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omicsonline.org/" TargetMode="External"/><Relationship Id="rId7"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hyperlink" Target="mailto:contact.omics@omicsonline.org" TargetMode="External"/><Relationship Id="rId5" Type="http://schemas.openxmlformats.org/officeDocument/2006/relationships/hyperlink" Target="http://www.omicsonline.org/international-scientific-conferences/" TargetMode="External"/><Relationship Id="rId4" Type="http://schemas.openxmlformats.org/officeDocument/2006/relationships/hyperlink" Target="http://www.omicsonline.org/open-access.php"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re 1"/>
          <p:cNvSpPr>
            <a:spLocks noGrp="1"/>
          </p:cNvSpPr>
          <p:nvPr>
            <p:ph type="ctrTitle"/>
          </p:nvPr>
        </p:nvSpPr>
        <p:spPr>
          <a:xfrm>
            <a:off x="611188" y="-1611313"/>
            <a:ext cx="7772400" cy="1470025"/>
          </a:xfrm>
        </p:spPr>
        <p:txBody>
          <a:bodyPr/>
          <a:lstStyle/>
          <a:p>
            <a:pPr eaLnBrk="1" hangingPunct="1"/>
            <a:endParaRPr lang="en-US" smtClean="0"/>
          </a:p>
        </p:txBody>
      </p:sp>
      <p:sp>
        <p:nvSpPr>
          <p:cNvPr id="3" name="Sous-titre 2"/>
          <p:cNvSpPr>
            <a:spLocks noGrp="1"/>
          </p:cNvSpPr>
          <p:nvPr>
            <p:ph type="subTitle" idx="1"/>
          </p:nvPr>
        </p:nvSpPr>
        <p:spPr>
          <a:xfrm>
            <a:off x="250825" y="260350"/>
            <a:ext cx="8569325" cy="6337300"/>
          </a:xfrm>
        </p:spPr>
        <p:txBody>
          <a:bodyPr rtlCol="0">
            <a:normAutofit/>
          </a:bodyPr>
          <a:lstStyle/>
          <a:p>
            <a:pPr algn="l" eaLnBrk="1" fontAlgn="auto" hangingPunct="1">
              <a:spcAft>
                <a:spcPts val="0"/>
              </a:spcAft>
              <a:buFont typeface="Arial" pitchFamily="34" charset="0"/>
              <a:buNone/>
              <a:defRPr/>
            </a:pPr>
            <a:r>
              <a:rPr lang="fr-FR" b="1" dirty="0" err="1" smtClean="0"/>
              <a:t>Research</a:t>
            </a:r>
            <a:r>
              <a:rPr lang="fr-FR" b="1" dirty="0" smtClean="0"/>
              <a:t> </a:t>
            </a:r>
            <a:r>
              <a:rPr lang="fr-FR" b="1" dirty="0" err="1" smtClean="0"/>
              <a:t>work</a:t>
            </a:r>
            <a:endParaRPr lang="fr-FR" b="1" dirty="0" smtClean="0"/>
          </a:p>
          <a:p>
            <a:pPr algn="l" eaLnBrk="1" fontAlgn="auto" hangingPunct="1">
              <a:spcAft>
                <a:spcPts val="0"/>
              </a:spcAft>
              <a:buFont typeface="Arial" pitchFamily="34" charset="0"/>
              <a:buNone/>
              <a:defRPr/>
            </a:pPr>
            <a:r>
              <a:rPr lang="fr-FR" dirty="0" smtClean="0"/>
              <a:t>1. </a:t>
            </a:r>
            <a:r>
              <a:rPr lang="fr-FR" dirty="0" err="1" smtClean="0"/>
              <a:t>Outcome</a:t>
            </a:r>
            <a:r>
              <a:rPr lang="fr-FR" dirty="0" smtClean="0"/>
              <a:t> of </a:t>
            </a:r>
            <a:r>
              <a:rPr lang="fr-FR" dirty="0" err="1" smtClean="0"/>
              <a:t>pregnancies</a:t>
            </a:r>
            <a:r>
              <a:rPr lang="fr-FR" dirty="0" smtClean="0"/>
              <a:t> </a:t>
            </a:r>
            <a:r>
              <a:rPr lang="fr-FR" dirty="0" err="1" smtClean="0"/>
              <a:t>complicated</a:t>
            </a:r>
            <a:r>
              <a:rPr lang="fr-FR" dirty="0" smtClean="0"/>
              <a:t> by </a:t>
            </a:r>
            <a:r>
              <a:rPr lang="fr-FR" dirty="0" err="1" smtClean="0"/>
              <a:t>chronic</a:t>
            </a:r>
            <a:r>
              <a:rPr lang="fr-FR" dirty="0" smtClean="0"/>
              <a:t> </a:t>
            </a:r>
            <a:r>
              <a:rPr lang="fr-FR" dirty="0" err="1" smtClean="0"/>
              <a:t>medical</a:t>
            </a:r>
            <a:r>
              <a:rPr lang="fr-FR" dirty="0" smtClean="0"/>
              <a:t> </a:t>
            </a:r>
            <a:r>
              <a:rPr lang="fr-FR" dirty="0" err="1" smtClean="0"/>
              <a:t>diseases</a:t>
            </a:r>
            <a:endParaRPr lang="fr-FR" dirty="0" smtClean="0"/>
          </a:p>
          <a:p>
            <a:pPr algn="l" eaLnBrk="1" fontAlgn="auto" hangingPunct="1">
              <a:spcAft>
                <a:spcPts val="0"/>
              </a:spcAft>
              <a:buFont typeface="Arial" pitchFamily="34" charset="0"/>
              <a:buNone/>
              <a:defRPr/>
            </a:pPr>
            <a:r>
              <a:rPr lang="fr-FR" dirty="0" smtClean="0"/>
              <a:t>2. Complications of </a:t>
            </a:r>
            <a:r>
              <a:rPr lang="fr-FR" dirty="0" err="1" smtClean="0"/>
              <a:t>deliveries</a:t>
            </a:r>
            <a:endParaRPr lang="fr-FR" dirty="0" smtClean="0"/>
          </a:p>
          <a:p>
            <a:pPr algn="l" eaLnBrk="1" fontAlgn="auto" hangingPunct="1">
              <a:spcAft>
                <a:spcPts val="0"/>
              </a:spcAft>
              <a:buFont typeface="Arial" pitchFamily="34" charset="0"/>
              <a:buNone/>
              <a:defRPr/>
            </a:pPr>
            <a:endParaRPr lang="fr-FR" dirty="0" smtClean="0"/>
          </a:p>
          <a:p>
            <a:pPr algn="l" eaLnBrk="1" fontAlgn="auto" hangingPunct="1">
              <a:spcAft>
                <a:spcPts val="0"/>
              </a:spcAft>
              <a:buFont typeface="Arial" pitchFamily="34" charset="0"/>
              <a:buNone/>
              <a:defRPr/>
            </a:pPr>
            <a:r>
              <a:rPr lang="fr-FR" b="1" dirty="0" smtClean="0"/>
              <a:t>Contribution to </a:t>
            </a:r>
            <a:r>
              <a:rPr lang="fr-FR" b="1" dirty="0" err="1" smtClean="0"/>
              <a:t>Scientific</a:t>
            </a:r>
            <a:r>
              <a:rPr lang="fr-FR" b="1" dirty="0" smtClean="0"/>
              <a:t> </a:t>
            </a:r>
            <a:r>
              <a:rPr lang="fr-FR" b="1" dirty="0" err="1" smtClean="0"/>
              <a:t>work</a:t>
            </a:r>
            <a:endParaRPr lang="fr-FR" b="1" dirty="0" smtClean="0"/>
          </a:p>
          <a:p>
            <a:pPr algn="l" eaLnBrk="1" fontAlgn="auto" hangingPunct="1">
              <a:spcAft>
                <a:spcPts val="0"/>
              </a:spcAft>
              <a:buFont typeface="Arial" pitchFamily="34" charset="0"/>
              <a:buNone/>
              <a:defRPr/>
            </a:pPr>
            <a:r>
              <a:rPr lang="fr-FR" dirty="0" smtClean="0"/>
              <a:t>1. </a:t>
            </a:r>
            <a:r>
              <a:rPr lang="fr-FR" dirty="0" err="1" smtClean="0"/>
              <a:t>Reduction</a:t>
            </a:r>
            <a:r>
              <a:rPr lang="fr-FR" dirty="0" smtClean="0"/>
              <a:t> of the cesarean section rate</a:t>
            </a:r>
          </a:p>
          <a:p>
            <a:pPr algn="l" eaLnBrk="1" fontAlgn="auto" hangingPunct="1">
              <a:spcAft>
                <a:spcPts val="0"/>
              </a:spcAft>
              <a:buFont typeface="Arial" pitchFamily="34" charset="0"/>
              <a:buNone/>
              <a:defRPr/>
            </a:pPr>
            <a:r>
              <a:rPr lang="fr-FR" dirty="0" smtClean="0"/>
              <a:t>2. </a:t>
            </a:r>
            <a:r>
              <a:rPr lang="fr-FR" dirty="0" err="1" smtClean="0"/>
              <a:t>Reduction</a:t>
            </a:r>
            <a:r>
              <a:rPr lang="fr-FR" dirty="0" smtClean="0"/>
              <a:t> of the </a:t>
            </a:r>
            <a:r>
              <a:rPr lang="fr-FR" dirty="0" err="1" smtClean="0"/>
              <a:t>maternal</a:t>
            </a:r>
            <a:r>
              <a:rPr lang="fr-FR" dirty="0" smtClean="0"/>
              <a:t> </a:t>
            </a:r>
            <a:r>
              <a:rPr lang="fr-FR" dirty="0" err="1" smtClean="0"/>
              <a:t>mortality</a:t>
            </a:r>
            <a:r>
              <a:rPr lang="fr-FR" dirty="0" smtClean="0"/>
              <a:t> rate</a:t>
            </a:r>
          </a:p>
          <a:p>
            <a:pPr algn="l" eaLnBrk="1" fontAlgn="auto" hangingPunct="1">
              <a:spcAft>
                <a:spcPts val="0"/>
              </a:spcAft>
              <a:buFont typeface="Arial" pitchFamily="34" charset="0"/>
              <a:buNone/>
              <a:defRPr/>
            </a:pPr>
            <a:r>
              <a:rPr lang="fr-FR" dirty="0" smtClean="0"/>
              <a:t>3. </a:t>
            </a:r>
            <a:r>
              <a:rPr lang="fr-FR" dirty="0" err="1" smtClean="0"/>
              <a:t>Reduction</a:t>
            </a:r>
            <a:r>
              <a:rPr lang="fr-FR" dirty="0" smtClean="0"/>
              <a:t> of the </a:t>
            </a:r>
            <a:r>
              <a:rPr lang="fr-FR" dirty="0" err="1" smtClean="0"/>
              <a:t>perinatal</a:t>
            </a:r>
            <a:r>
              <a:rPr lang="fr-FR" dirty="0" smtClean="0"/>
              <a:t> </a:t>
            </a:r>
            <a:r>
              <a:rPr lang="fr-FR" dirty="0" err="1" smtClean="0"/>
              <a:t>mortality</a:t>
            </a:r>
            <a:r>
              <a:rPr lang="fr-FR" dirty="0" smtClean="0"/>
              <a:t> rate</a:t>
            </a:r>
          </a:p>
          <a:p>
            <a:pPr algn="l" eaLnBrk="1" fontAlgn="auto" hangingPunct="1">
              <a:spcAft>
                <a:spcPts val="0"/>
              </a:spcAft>
              <a:buFont typeface="Arial" pitchFamily="34" charset="0"/>
              <a:buNone/>
              <a:defRPr/>
            </a:pPr>
            <a:endParaRPr lang="fr-FR"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rakesh-s\Desktop\spring-ppt-template-green-blue-nature-plants-backgrounds-wallpapers-960x35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37650" cy="284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Subtitle 2"/>
          <p:cNvSpPr txBox="1">
            <a:spLocks/>
          </p:cNvSpPr>
          <p:nvPr/>
        </p:nvSpPr>
        <p:spPr>
          <a:xfrm>
            <a:off x="1217613" y="285750"/>
            <a:ext cx="6556375" cy="1163638"/>
          </a:xfrm>
          <a:prstGeom prst="rect">
            <a:avLst/>
          </a:prstGeom>
        </p:spPr>
        <p:txBody>
          <a:bodyPr>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fontAlgn="base">
              <a:spcAft>
                <a:spcPct val="0"/>
              </a:spcAft>
              <a:buFont typeface="Arial" panose="020B0604020202020204" pitchFamily="34" charset="0"/>
              <a:buNone/>
              <a:defRPr/>
            </a:pPr>
            <a:r>
              <a:rPr lang="en-US" sz="5400" dirty="0" smtClean="0">
                <a:solidFill>
                  <a:srgbClr val="F79646"/>
                </a:solidFill>
                <a:latin typeface="Stencil" panose="040409050D0802020404" pitchFamily="82" charset="0"/>
              </a:rPr>
              <a:t>OMICS </a:t>
            </a:r>
            <a:r>
              <a:rPr lang="en-US" sz="5400" dirty="0" smtClean="0">
                <a:solidFill>
                  <a:srgbClr val="F79646"/>
                </a:solidFill>
                <a:latin typeface="Stencil" panose="040409050D0802020404" pitchFamily="82" charset="0"/>
              </a:rPr>
              <a:t>International</a:t>
            </a:r>
          </a:p>
          <a:p>
            <a:pPr marL="0" indent="0" algn="ctr" fontAlgn="base">
              <a:spcAft>
                <a:spcPct val="0"/>
              </a:spcAft>
              <a:buFont typeface="Arial" panose="020B0604020202020204" pitchFamily="34" charset="0"/>
              <a:buNone/>
              <a:defRPr/>
            </a:pPr>
            <a:r>
              <a:rPr lang="en-US" sz="5400" dirty="0" smtClean="0">
                <a:solidFill>
                  <a:srgbClr val="F79646"/>
                </a:solidFill>
              </a:rPr>
              <a:t>www.omicsonline.org</a:t>
            </a:r>
            <a:endParaRPr lang="en-US" sz="5400" dirty="0">
              <a:solidFill>
                <a:srgbClr val="F79646"/>
              </a:solidFill>
            </a:endParaRPr>
          </a:p>
        </p:txBody>
      </p:sp>
      <p:sp>
        <p:nvSpPr>
          <p:cNvPr id="2052" name="Rectangle 8"/>
          <p:cNvSpPr>
            <a:spLocks noChangeArrowheads="1"/>
          </p:cNvSpPr>
          <p:nvPr/>
        </p:nvSpPr>
        <p:spPr bwMode="auto">
          <a:xfrm>
            <a:off x="2209800" y="6372225"/>
            <a:ext cx="50196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altLang="en-US" sz="2000" smtClean="0">
                <a:solidFill>
                  <a:srgbClr val="7030A0"/>
                </a:solidFill>
                <a:latin typeface="Arial" charset="0"/>
                <a:cs typeface="Arial" charset="0"/>
              </a:rPr>
              <a:t>Contact us at: contact.omics@omicsonline.org</a:t>
            </a:r>
          </a:p>
        </p:txBody>
      </p:sp>
      <p:sp>
        <p:nvSpPr>
          <p:cNvPr id="2" name="Folded Corner 1"/>
          <p:cNvSpPr/>
          <p:nvPr/>
        </p:nvSpPr>
        <p:spPr>
          <a:xfrm>
            <a:off x="0" y="2841625"/>
            <a:ext cx="9144000" cy="3983038"/>
          </a:xfrm>
          <a:prstGeom prst="foldedCorner">
            <a:avLst/>
          </a:prstGeom>
        </p:spPr>
        <p:style>
          <a:lnRef idx="1">
            <a:schemeClr val="accent5"/>
          </a:lnRef>
          <a:fillRef idx="2">
            <a:schemeClr val="accent5"/>
          </a:fillRef>
          <a:effectRef idx="1">
            <a:schemeClr val="accent5"/>
          </a:effectRef>
          <a:fontRef idx="minor">
            <a:schemeClr val="dk1"/>
          </a:fontRef>
        </p:style>
        <p:txBody>
          <a:bodyPr anchor="ctr"/>
          <a:lstStyle/>
          <a:p>
            <a:pPr fontAlgn="base">
              <a:spcBef>
                <a:spcPct val="0"/>
              </a:spcBef>
              <a:spcAft>
                <a:spcPct val="0"/>
              </a:spcAft>
              <a:defRPr/>
            </a:pPr>
            <a:endParaRPr lang="en-US" b="1" dirty="0" smtClean="0">
              <a:hlinkClick r:id="rId3" tooltip="OMICS International"/>
            </a:endParaRPr>
          </a:p>
          <a:p>
            <a:pPr fontAlgn="base">
              <a:spcBef>
                <a:spcPct val="0"/>
              </a:spcBef>
              <a:spcAft>
                <a:spcPct val="0"/>
              </a:spcAft>
              <a:defRPr/>
            </a:pPr>
            <a:endParaRPr lang="en-US" b="1" dirty="0">
              <a:hlinkClick r:id="rId3" tooltip="OMICS International"/>
            </a:endParaRPr>
          </a:p>
          <a:p>
            <a:pPr fontAlgn="base">
              <a:spcBef>
                <a:spcPct val="0"/>
              </a:spcBef>
              <a:spcAft>
                <a:spcPct val="0"/>
              </a:spcAft>
              <a:defRPr/>
            </a:pPr>
            <a:endParaRPr lang="en-US" b="1" dirty="0" smtClean="0">
              <a:hlinkClick r:id="rId3" tooltip="OMICS International"/>
            </a:endParaRPr>
          </a:p>
          <a:p>
            <a:pPr fontAlgn="base">
              <a:spcBef>
                <a:spcPct val="0"/>
              </a:spcBef>
              <a:spcAft>
                <a:spcPct val="0"/>
              </a:spcAft>
              <a:defRPr/>
            </a:pPr>
            <a:r>
              <a:rPr lang="en-US" b="1" dirty="0" smtClean="0">
                <a:hlinkClick r:id="rId3" tooltip="OMICS International"/>
              </a:rPr>
              <a:t>OMICS </a:t>
            </a:r>
            <a:r>
              <a:rPr lang="en-US" b="1" dirty="0">
                <a:hlinkClick r:id="rId3" tooltip="OMICS International"/>
              </a:rPr>
              <a:t>International</a:t>
            </a:r>
            <a:r>
              <a:rPr lang="en-US" dirty="0"/>
              <a:t> (and its subsidiaries), is an </a:t>
            </a:r>
            <a:r>
              <a:rPr lang="en-US" dirty="0">
                <a:hlinkClick r:id="rId4" tooltip="Open Access"/>
              </a:rPr>
              <a:t>Open Access</a:t>
            </a:r>
            <a:r>
              <a:rPr lang="en-US" dirty="0"/>
              <a:t> publisher and international </a:t>
            </a:r>
            <a:r>
              <a:rPr lang="en-US" dirty="0">
                <a:hlinkClick r:id="rId5" tooltip="conference"/>
              </a:rPr>
              <a:t>conference</a:t>
            </a:r>
            <a:r>
              <a:rPr lang="en-US" dirty="0"/>
              <a:t> Organizer, which owns and operates </a:t>
            </a:r>
            <a:r>
              <a:rPr lang="en-US" dirty="0" smtClean="0"/>
              <a:t>peer-reviewed </a:t>
            </a:r>
            <a:r>
              <a:rPr lang="en-US" dirty="0"/>
              <a:t>Clinical, Medical, Life Sciences, and Engineering &amp; Technology journals and hosts </a:t>
            </a:r>
            <a:r>
              <a:rPr lang="en-US" dirty="0" smtClean="0"/>
              <a:t> scholarly </a:t>
            </a:r>
            <a:r>
              <a:rPr lang="en-US" dirty="0"/>
              <a:t>conferences per year in the fields of clinical, medical, pharmaceutical, life sciences, business, engineering, and technology. Our journals have more than 3 million readers and our conferences bring together internationally renowned speakers and scientists to create exciting and memorable events, filled with lively interactive sessions and world-class exhibitions and poster presentations. Join us!</a:t>
            </a:r>
            <a:br>
              <a:rPr lang="en-US" dirty="0"/>
            </a:br>
            <a:r>
              <a:rPr lang="en-US" dirty="0"/>
              <a:t/>
            </a:r>
            <a:br>
              <a:rPr lang="en-US" dirty="0"/>
            </a:br>
            <a:r>
              <a:rPr lang="en-US" dirty="0">
                <a:hlinkClick r:id="rId3" tooltip="OMICS International"/>
              </a:rPr>
              <a:t>OMICS International</a:t>
            </a:r>
            <a:r>
              <a:rPr lang="en-US" dirty="0"/>
              <a:t> is always open to constructive feedback. We pride ourselves on our commitment to serving the Open Access community and are always hard at work to become better at what we do. We invite your concerns, questions, even complaints. Contact us at </a:t>
            </a:r>
            <a:r>
              <a:rPr lang="en-US" dirty="0">
                <a:hlinkClick r:id="rId6" tooltip="Click here"/>
              </a:rPr>
              <a:t>contact.omics@omicsonline.org</a:t>
            </a:r>
            <a:r>
              <a:rPr lang="en-US" dirty="0"/>
              <a:t>. We will get back to you in 24-48 hours. You may also call 1-800-216-6499 (USA Toll Free) or at +1-650-268-9744 and we will return your call in the same timeframe.</a:t>
            </a:r>
            <a:endParaRPr lang="en-US" dirty="0">
              <a:solidFill>
                <a:srgbClr val="0070C0"/>
              </a:solidFill>
            </a:endParaRPr>
          </a:p>
        </p:txBody>
      </p:sp>
      <p:pic>
        <p:nvPicPr>
          <p:cNvPr id="1028" name="Picture 4" descr="OMICS Internatinal"/>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 y="1889125"/>
            <a:ext cx="2857500" cy="952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84667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rakesh-s\Desktop\blue_light_background_04_vector_18188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3663"/>
            <a:ext cx="9144000" cy="692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lowchart: Display 4"/>
          <p:cNvSpPr/>
          <p:nvPr/>
        </p:nvSpPr>
        <p:spPr>
          <a:xfrm>
            <a:off x="14288" y="831850"/>
            <a:ext cx="9129712" cy="4959350"/>
          </a:xfrm>
          <a:prstGeom prst="flowChartDisplay">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en-IN" sz="2000" dirty="0">
                <a:solidFill>
                  <a:schemeClr val="bg2">
                    <a:lumMod val="10000"/>
                  </a:schemeClr>
                </a:solidFill>
                <a:latin typeface="Centaur" panose="02030504050205020304" pitchFamily="18" charset="0"/>
              </a:rPr>
              <a:t>OMICS Group welcomes submissions that are original and technically so as to serve both the developing world and developed countries in the best possible way.</a:t>
            </a:r>
          </a:p>
          <a:p>
            <a:pPr algn="ctr">
              <a:defRPr/>
            </a:pPr>
            <a:r>
              <a:rPr lang="en-US" sz="2000" dirty="0">
                <a:solidFill>
                  <a:schemeClr val="bg2">
                    <a:lumMod val="10000"/>
                  </a:schemeClr>
                </a:solidFill>
                <a:latin typeface="Centaur" panose="02030504050205020304" pitchFamily="18" charset="0"/>
              </a:rPr>
              <a:t>OMICS Journals  are poised in excellence by publishing high quality research. </a:t>
            </a:r>
            <a:r>
              <a:rPr lang="en-IN" sz="2000" dirty="0">
                <a:solidFill>
                  <a:schemeClr val="bg2">
                    <a:lumMod val="10000"/>
                  </a:schemeClr>
                </a:solidFill>
                <a:latin typeface="Centaur" panose="02030504050205020304" pitchFamily="18" charset="0"/>
              </a:rPr>
              <a:t>OMICS Group follows an Editorial Manager® System peer review process and boasts of a strong and active editorial board.</a:t>
            </a:r>
            <a:endParaRPr lang="en-US" sz="2000" dirty="0">
              <a:solidFill>
                <a:schemeClr val="bg2">
                  <a:lumMod val="10000"/>
                </a:schemeClr>
              </a:solidFill>
              <a:latin typeface="Centaur" panose="02030504050205020304" pitchFamily="18" charset="0"/>
            </a:endParaRPr>
          </a:p>
          <a:p>
            <a:pPr algn="ctr">
              <a:defRPr/>
            </a:pPr>
            <a:r>
              <a:rPr lang="en-US" sz="2000" dirty="0">
                <a:solidFill>
                  <a:schemeClr val="bg2">
                    <a:lumMod val="10000"/>
                  </a:schemeClr>
                </a:solidFill>
                <a:latin typeface="Centaur" panose="02030504050205020304" pitchFamily="18" charset="0"/>
              </a:rPr>
              <a:t>Editors and reviewers are experts in their field and provide anonymous, unbiased and detailed reviews of all submissions.</a:t>
            </a:r>
          </a:p>
          <a:p>
            <a:pPr algn="ctr">
              <a:defRPr/>
            </a:pPr>
            <a:r>
              <a:rPr lang="en-IN" sz="2000" dirty="0">
                <a:solidFill>
                  <a:schemeClr val="bg2">
                    <a:lumMod val="10000"/>
                  </a:schemeClr>
                </a:solidFill>
                <a:latin typeface="Centaur" panose="02030504050205020304" pitchFamily="18" charset="0"/>
              </a:rPr>
              <a:t>The journal gives the options of multiple language translations for all the articles and all archived articles are available in HTML, XML, PDF and audio formats. Also, all the published articles are archived in repositories and indexing services like DOAJ, CAS, Google Scholar, Scientific Commons, Index Copernicus, EBSCO, HINARI and GALE.</a:t>
            </a:r>
            <a:endParaRPr lang="en-US" sz="2000" dirty="0">
              <a:solidFill>
                <a:schemeClr val="bg2">
                  <a:lumMod val="10000"/>
                </a:schemeClr>
              </a:solidFill>
              <a:latin typeface="Centaur" panose="02030504050205020304" pitchFamily="18" charset="0"/>
            </a:endParaRPr>
          </a:p>
          <a:p>
            <a:pPr>
              <a:defRPr/>
            </a:pPr>
            <a:endParaRPr lang="en-US" sz="2000" dirty="0"/>
          </a:p>
        </p:txBody>
      </p:sp>
      <p:sp>
        <p:nvSpPr>
          <p:cNvPr id="7" name="Title 1"/>
          <p:cNvSpPr txBox="1">
            <a:spLocks/>
          </p:cNvSpPr>
          <p:nvPr/>
        </p:nvSpPr>
        <p:spPr>
          <a:xfrm>
            <a:off x="319088" y="41275"/>
            <a:ext cx="8534400" cy="831850"/>
          </a:xfrm>
          <a:prstGeom prst="rect">
            <a:avLst/>
          </a:prstGeom>
        </p:spPr>
        <p:txBody>
          <a:bodyPr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3200" b="1" dirty="0" smtClean="0">
                <a:solidFill>
                  <a:schemeClr val="accent4">
                    <a:lumMod val="10000"/>
                  </a:schemeClr>
                </a:solidFill>
                <a:latin typeface="Baskerville Old Face" panose="02020602080505020303" pitchFamily="18" charset="0"/>
              </a:rPr>
              <a:t>OMICS Journals are welcoming Submissions</a:t>
            </a:r>
            <a:r>
              <a:rPr lang="en-US" sz="3200" b="1" dirty="0" smtClean="0">
                <a:solidFill>
                  <a:schemeClr val="accent4">
                    <a:lumMod val="10000"/>
                  </a:schemeClr>
                </a:solidFill>
              </a:rPr>
              <a:t/>
            </a:r>
            <a:br>
              <a:rPr lang="en-US" sz="3200" b="1" dirty="0" smtClean="0">
                <a:solidFill>
                  <a:schemeClr val="accent4">
                    <a:lumMod val="10000"/>
                  </a:schemeClr>
                </a:solidFill>
              </a:rPr>
            </a:br>
            <a:endParaRPr lang="en-US" sz="3200" dirty="0">
              <a:solidFill>
                <a:schemeClr val="accent4">
                  <a:lumMod val="10000"/>
                </a:schemeClr>
              </a:solidFill>
            </a:endParaRPr>
          </a:p>
        </p:txBody>
      </p:sp>
      <p:sp>
        <p:nvSpPr>
          <p:cNvPr id="8" name="Rectangle 7"/>
          <p:cNvSpPr/>
          <p:nvPr/>
        </p:nvSpPr>
        <p:spPr>
          <a:xfrm>
            <a:off x="1333500" y="5715000"/>
            <a:ext cx="6230938" cy="923925"/>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en-IN" dirty="0">
                <a:solidFill>
                  <a:srgbClr val="0070C0"/>
                </a:solidFill>
                <a:latin typeface="Times New Roman" pitchFamily="18" charset="0"/>
                <a:ea typeface="Microsoft YaHei" panose="020B0503020204020204" pitchFamily="34" charset="-122"/>
                <a:cs typeface="Times New Roman" pitchFamily="18" charset="0"/>
              </a:rPr>
              <a:t>For more details please visit our website: http://omicsonline.org/Submitmanuscript.php </a:t>
            </a:r>
          </a:p>
          <a:p>
            <a:pPr>
              <a:defRPr/>
            </a:pPr>
            <a:endParaRPr lang="en-US" dirty="0">
              <a:solidFill>
                <a:srgbClr val="0070C0"/>
              </a:solidFill>
              <a:latin typeface="Microsoft YaHei" panose="020B0503020204020204" pitchFamily="34" charset="-122"/>
              <a:ea typeface="Microsoft YaHei" panose="020B0503020204020204" pitchFamily="34" charset="-122"/>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310</Words>
  <Application>Microsoft Office PowerPoint</Application>
  <PresentationFormat>On-screen Show (4:3)</PresentationFormat>
  <Paragraphs>21</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Thème Office</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Dr E Nkwabong</dc:creator>
  <cp:lastModifiedBy>Rakesh reddy S</cp:lastModifiedBy>
  <cp:revision>4</cp:revision>
  <dcterms:created xsi:type="dcterms:W3CDTF">2014-09-09T09:06:20Z</dcterms:created>
  <dcterms:modified xsi:type="dcterms:W3CDTF">2015-10-12T14:23:52Z</dcterms:modified>
</cp:coreProperties>
</file>