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hemontdut@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Dr. </a:t>
            </a:r>
            <a:r>
              <a:rPr lang="en-US" sz="3600" dirty="0" err="1" smtClean="0"/>
              <a:t>Hemonta</a:t>
            </a:r>
            <a:r>
              <a:rPr lang="en-US" sz="3600" dirty="0" smtClean="0"/>
              <a:t> Kr </a:t>
            </a:r>
            <a:r>
              <a:rPr lang="en-US" sz="3600" dirty="0" err="1" smtClean="0"/>
              <a:t>Dutta,</a:t>
            </a:r>
            <a:r>
              <a:rPr lang="en-US" sz="2800" dirty="0" err="1" smtClean="0"/>
              <a:t>MS,M.Ch</a:t>
            </a:r>
            <a:r>
              <a:rPr lang="en-US" sz="3600" dirty="0" smtClean="0"/>
              <a:t>.</a:t>
            </a:r>
            <a:endParaRPr lang="en-US" sz="3600" dirty="0"/>
          </a:p>
        </p:txBody>
      </p:sp>
      <p:sp>
        <p:nvSpPr>
          <p:cNvPr id="3" name="Subtitle 2"/>
          <p:cNvSpPr>
            <a:spLocks noGrp="1"/>
          </p:cNvSpPr>
          <p:nvPr>
            <p:ph type="subTitle" idx="1"/>
          </p:nvPr>
        </p:nvSpPr>
        <p:spPr/>
        <p:txBody>
          <a:bodyPr>
            <a:normAutofit fontScale="92500" lnSpcReduction="20000"/>
          </a:bodyPr>
          <a:lstStyle/>
          <a:p>
            <a:r>
              <a:rPr lang="en-US" sz="2800" dirty="0" smtClean="0"/>
              <a:t>Associate Professor &amp; Head</a:t>
            </a:r>
          </a:p>
          <a:p>
            <a:r>
              <a:rPr lang="en-US" sz="2800" dirty="0" smtClean="0"/>
              <a:t>Dept. of Pediatric Surgery</a:t>
            </a:r>
          </a:p>
          <a:p>
            <a:r>
              <a:rPr lang="en-US" sz="2800" dirty="0" smtClean="0"/>
              <a:t>Assam Medical College &amp; Hospital</a:t>
            </a:r>
          </a:p>
          <a:p>
            <a:r>
              <a:rPr lang="en-US" sz="2800" dirty="0" err="1" smtClean="0"/>
              <a:t>Dibrugarh</a:t>
            </a:r>
            <a:r>
              <a:rPr lang="en-US" sz="2800" dirty="0" smtClean="0"/>
              <a:t>, Assam, India</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0" y="533400"/>
            <a:ext cx="4267200" cy="5592763"/>
          </a:xfrm>
        </p:spPr>
        <p:txBody>
          <a:bodyPr>
            <a:normAutofit/>
          </a:bodyPr>
          <a:lstStyle/>
          <a:p>
            <a:pPr>
              <a:buNone/>
            </a:pPr>
            <a:r>
              <a:rPr lang="en-US" sz="2400" dirty="0" smtClean="0"/>
              <a:t>Address:</a:t>
            </a:r>
          </a:p>
          <a:p>
            <a:pPr>
              <a:lnSpc>
                <a:spcPct val="150000"/>
              </a:lnSpc>
              <a:buNone/>
            </a:pPr>
            <a:r>
              <a:rPr lang="en-US" sz="2000" dirty="0" smtClean="0"/>
              <a:t>Department of Pediatric Surgery</a:t>
            </a:r>
          </a:p>
          <a:p>
            <a:pPr>
              <a:lnSpc>
                <a:spcPct val="150000"/>
              </a:lnSpc>
              <a:buNone/>
            </a:pPr>
            <a:r>
              <a:rPr lang="en-US" sz="2000" dirty="0" smtClean="0"/>
              <a:t>Assam Medical College &amp; Hospital</a:t>
            </a:r>
          </a:p>
          <a:p>
            <a:pPr>
              <a:lnSpc>
                <a:spcPct val="150000"/>
              </a:lnSpc>
              <a:buNone/>
            </a:pPr>
            <a:r>
              <a:rPr lang="en-US" sz="2000" dirty="0" err="1" smtClean="0"/>
              <a:t>Dibrugarh</a:t>
            </a:r>
            <a:r>
              <a:rPr lang="en-US" sz="2000" dirty="0" smtClean="0"/>
              <a:t>, Assam, India</a:t>
            </a:r>
          </a:p>
          <a:p>
            <a:pPr>
              <a:lnSpc>
                <a:spcPct val="150000"/>
              </a:lnSpc>
              <a:buNone/>
            </a:pPr>
            <a:r>
              <a:rPr lang="en-US" sz="2000" dirty="0" smtClean="0"/>
              <a:t>PIN-786002</a:t>
            </a:r>
          </a:p>
          <a:p>
            <a:pPr>
              <a:lnSpc>
                <a:spcPct val="150000"/>
              </a:lnSpc>
              <a:buNone/>
            </a:pPr>
            <a:r>
              <a:rPr lang="en-US" sz="2000" dirty="0" smtClean="0"/>
              <a:t>E mail: </a:t>
            </a:r>
            <a:r>
              <a:rPr lang="en-US" sz="2000" dirty="0" smtClean="0">
                <a:hlinkClick r:id="rId2"/>
              </a:rPr>
              <a:t>hemontdut@gmail.com</a:t>
            </a:r>
            <a:endParaRPr lang="en-US" sz="2000" dirty="0" smtClean="0"/>
          </a:p>
          <a:p>
            <a:pPr>
              <a:lnSpc>
                <a:spcPct val="150000"/>
              </a:lnSpc>
              <a:buNone/>
            </a:pPr>
            <a:r>
              <a:rPr lang="en-US" sz="2000" dirty="0" smtClean="0"/>
              <a:t>Ph: +91-373-2301524(R)</a:t>
            </a:r>
          </a:p>
          <a:p>
            <a:pPr>
              <a:lnSpc>
                <a:spcPct val="150000"/>
              </a:lnSpc>
              <a:buNone/>
            </a:pPr>
            <a:r>
              <a:rPr lang="en-US" sz="2000" dirty="0" smtClean="0"/>
              <a:t>       + 91-373-2300132 (O)</a:t>
            </a:r>
          </a:p>
          <a:p>
            <a:pPr>
              <a:lnSpc>
                <a:spcPct val="150000"/>
              </a:lnSpc>
              <a:buNone/>
            </a:pPr>
            <a:r>
              <a:rPr lang="en-US" sz="2000" dirty="0" smtClean="0"/>
              <a:t>Mobile: +91-9435031257</a:t>
            </a:r>
          </a:p>
          <a:p>
            <a:pPr>
              <a:lnSpc>
                <a:spcPct val="150000"/>
              </a:lnSpc>
              <a:buNone/>
            </a:pPr>
            <a:r>
              <a:rPr lang="en-US" sz="2000" dirty="0" smtClean="0"/>
              <a:t>Fax: +91-373-2300080</a:t>
            </a:r>
            <a:endParaRPr lang="en-US" sz="2000" dirty="0"/>
          </a:p>
        </p:txBody>
      </p:sp>
      <p:pic>
        <p:nvPicPr>
          <p:cNvPr id="2050" name="Picture 2" descr="D:\backup\My Documents\My Pictures\Bangkok,AAPS-08\DSC01221.JPG"/>
          <p:cNvPicPr>
            <a:picLocks noChangeAspect="1" noChangeArrowheads="1"/>
          </p:cNvPicPr>
          <p:nvPr/>
        </p:nvPicPr>
        <p:blipFill>
          <a:blip r:embed="rId3" cstate="print"/>
          <a:srcRect t="16667"/>
          <a:stretch>
            <a:fillRect/>
          </a:stretch>
        </p:blipFill>
        <p:spPr bwMode="auto">
          <a:xfrm>
            <a:off x="304800" y="990600"/>
            <a:ext cx="3599928" cy="4953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Education</a:t>
            </a:r>
            <a:endParaRPr lang="en-US" sz="2800" dirty="0"/>
          </a:p>
        </p:txBody>
      </p:sp>
      <p:sp>
        <p:nvSpPr>
          <p:cNvPr id="3" name="Content Placeholder 2"/>
          <p:cNvSpPr>
            <a:spLocks noGrp="1"/>
          </p:cNvSpPr>
          <p:nvPr>
            <p:ph idx="1"/>
          </p:nvPr>
        </p:nvSpPr>
        <p:spPr/>
        <p:txBody>
          <a:bodyPr/>
          <a:lstStyle/>
          <a:p>
            <a:r>
              <a:rPr lang="en-US" sz="2400" dirty="0" smtClean="0"/>
              <a:t>MBBS and MS in General Surgery from Assam Medical College &amp; Hospital, </a:t>
            </a:r>
            <a:r>
              <a:rPr lang="en-US" sz="2400" dirty="0" err="1" smtClean="0"/>
              <a:t>Dibrugarh</a:t>
            </a:r>
            <a:r>
              <a:rPr lang="en-US" sz="2400" dirty="0" smtClean="0"/>
              <a:t>.</a:t>
            </a:r>
          </a:p>
          <a:p>
            <a:pPr>
              <a:buNone/>
            </a:pPr>
            <a:endParaRPr lang="en-US" sz="2400" dirty="0" smtClean="0"/>
          </a:p>
          <a:p>
            <a:r>
              <a:rPr lang="en-US" sz="2400" dirty="0" err="1" smtClean="0"/>
              <a:t>M.Ch</a:t>
            </a:r>
            <a:r>
              <a:rPr lang="en-US" sz="2400" dirty="0" smtClean="0"/>
              <a:t>. in Pediatric Surgery from All India Institute of Medical Sciences , New Delhi in 1998.</a:t>
            </a:r>
          </a:p>
          <a:p>
            <a:pPr>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Service</a:t>
            </a:r>
            <a:endParaRPr lang="en-US" sz="3200" dirty="0"/>
          </a:p>
        </p:txBody>
      </p:sp>
      <p:sp>
        <p:nvSpPr>
          <p:cNvPr id="3" name="Content Placeholder 2"/>
          <p:cNvSpPr>
            <a:spLocks noGrp="1"/>
          </p:cNvSpPr>
          <p:nvPr>
            <p:ph idx="1"/>
          </p:nvPr>
        </p:nvSpPr>
        <p:spPr/>
        <p:txBody>
          <a:bodyPr/>
          <a:lstStyle/>
          <a:p>
            <a:pPr lvl="0"/>
            <a:r>
              <a:rPr lang="en-US" sz="2800" dirty="0" err="1" smtClean="0"/>
              <a:t>Assisstant</a:t>
            </a:r>
            <a:r>
              <a:rPr lang="en-US" sz="2800" dirty="0" smtClean="0"/>
              <a:t> Professor of Pediatric Surgery  </a:t>
            </a:r>
          </a:p>
          <a:p>
            <a:pPr lvl="0">
              <a:buNone/>
            </a:pPr>
            <a:r>
              <a:rPr lang="en-US" sz="2800" dirty="0" smtClean="0"/>
              <a:t>           ( since 3.12.99 to 27.7.2011)</a:t>
            </a:r>
          </a:p>
          <a:p>
            <a:pPr lvl="0">
              <a:buNone/>
            </a:pPr>
            <a:endParaRPr lang="en-US" sz="2800" dirty="0" smtClean="0"/>
          </a:p>
          <a:p>
            <a:pPr lvl="0"/>
            <a:r>
              <a:rPr lang="en-US" sz="2800" dirty="0" smtClean="0"/>
              <a:t>Associate Prof., Pediatric Surgery, AMCH since 28.07.2011.</a:t>
            </a:r>
          </a:p>
          <a:p>
            <a:pPr>
              <a:buNone/>
            </a:pPr>
            <a:r>
              <a:rPr lang="en-US" sz="2800"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Publication</a:t>
            </a:r>
            <a:endParaRPr lang="en-US" sz="2800" dirty="0"/>
          </a:p>
        </p:txBody>
      </p:sp>
      <p:sp>
        <p:nvSpPr>
          <p:cNvPr id="3" name="Content Placeholder 2"/>
          <p:cNvSpPr>
            <a:spLocks noGrp="1"/>
          </p:cNvSpPr>
          <p:nvPr>
            <p:ph idx="1"/>
          </p:nvPr>
        </p:nvSpPr>
        <p:spPr>
          <a:xfrm>
            <a:off x="457200" y="1219200"/>
            <a:ext cx="8229600" cy="5257800"/>
          </a:xfrm>
        </p:spPr>
        <p:txBody>
          <a:bodyPr>
            <a:normAutofit fontScale="47500" lnSpcReduction="20000"/>
          </a:bodyPr>
          <a:lstStyle/>
          <a:p>
            <a:pPr marL="514350" indent="-514350">
              <a:buNone/>
            </a:pPr>
            <a:r>
              <a:rPr lang="en-US" u="sng" dirty="0" smtClean="0"/>
              <a:t>Publication:</a:t>
            </a:r>
          </a:p>
          <a:p>
            <a:pPr marL="514350" indent="-514350"/>
            <a:r>
              <a:rPr lang="en-US" dirty="0" smtClean="0"/>
              <a:t>56 publications in peer reviewed journals including 22 in  International Journals.                                              </a:t>
            </a:r>
          </a:p>
          <a:p>
            <a:pPr marL="514350" indent="-514350">
              <a:buNone/>
            </a:pPr>
            <a:r>
              <a:rPr lang="en-US" dirty="0" smtClean="0"/>
              <a:t>                                              ( Including 4 technical innovations)</a:t>
            </a:r>
          </a:p>
          <a:p>
            <a:pPr marL="514350" indent="-514350">
              <a:buNone/>
            </a:pPr>
            <a:r>
              <a:rPr lang="en-US" dirty="0" smtClean="0"/>
              <a:t> </a:t>
            </a:r>
          </a:p>
          <a:p>
            <a:pPr marL="514350" indent="-514350"/>
            <a:r>
              <a:rPr lang="en-US" dirty="0" smtClean="0"/>
              <a:t> Authored 5 chapters in books.  </a:t>
            </a:r>
          </a:p>
          <a:p>
            <a:pPr marL="514350" indent="-514350">
              <a:buNone/>
            </a:pPr>
            <a:endParaRPr lang="en-US" dirty="0" smtClean="0"/>
          </a:p>
          <a:p>
            <a:pPr marL="514350" indent="-514350">
              <a:buNone/>
            </a:pPr>
            <a:r>
              <a:rPr lang="en-US" u="sng" dirty="0" smtClean="0"/>
              <a:t>Scientific Presentations</a:t>
            </a:r>
            <a:r>
              <a:rPr lang="en-US" dirty="0" smtClean="0"/>
              <a:t>:</a:t>
            </a:r>
          </a:p>
          <a:p>
            <a:pPr marL="514350" indent="-514350">
              <a:buNone/>
            </a:pPr>
            <a:r>
              <a:rPr lang="en-US" dirty="0" smtClean="0"/>
              <a:t> </a:t>
            </a:r>
          </a:p>
          <a:p>
            <a:pPr marL="514350" indent="-514350"/>
            <a:r>
              <a:rPr lang="en-US" dirty="0" smtClean="0"/>
              <a:t>    Presented  40 scientific papers including 10 in International and 31 in National and Zonal conferences.</a:t>
            </a:r>
          </a:p>
          <a:p>
            <a:pPr marL="514350" indent="-514350">
              <a:buNone/>
            </a:pPr>
            <a:r>
              <a:rPr lang="en-US" dirty="0" smtClean="0"/>
              <a:t>    </a:t>
            </a:r>
          </a:p>
          <a:p>
            <a:pPr marL="514350" indent="-514350">
              <a:buNone/>
            </a:pPr>
            <a:r>
              <a:rPr lang="en-US" u="sng" dirty="0" smtClean="0"/>
              <a:t>CME Lectures:</a:t>
            </a:r>
            <a:endParaRPr lang="en-US" dirty="0" smtClean="0"/>
          </a:p>
          <a:p>
            <a:pPr marL="514350" indent="-514350">
              <a:buNone/>
            </a:pPr>
            <a:r>
              <a:rPr lang="en-US" dirty="0" smtClean="0"/>
              <a:t> </a:t>
            </a:r>
          </a:p>
          <a:p>
            <a:pPr marL="514350" indent="-514350"/>
            <a:r>
              <a:rPr lang="en-US" dirty="0" smtClean="0"/>
              <a:t>     Delivered 33 CME &amp; Guest  Lectures in National, Zonal and State level Conferences and Seminars of APSI, ASA,  NE chapter of Indian Association of Pediatric Surgeons &amp;  PEDICON.</a:t>
            </a:r>
          </a:p>
          <a:p>
            <a:pPr marL="514350" indent="-514350">
              <a:buNone/>
            </a:pPr>
            <a:r>
              <a:rPr lang="en-US" dirty="0" smtClean="0"/>
              <a:t> </a:t>
            </a:r>
          </a:p>
          <a:p>
            <a:pPr marL="514350" indent="-514350">
              <a:buNone/>
            </a:pPr>
            <a:r>
              <a:rPr lang="en-US" dirty="0" smtClean="0"/>
              <a:t> </a:t>
            </a:r>
          </a:p>
          <a:p>
            <a:pPr marL="514350" indent="-514350"/>
            <a:r>
              <a:rPr lang="en-US" dirty="0" smtClean="0"/>
              <a:t>Editor of Journal of Association of Surgeons of Assam (ISSN- 2347-811X), a quarterly journal which is in the  21st  years of publication since January, 2013.</a:t>
            </a:r>
          </a:p>
          <a:p>
            <a:pPr marL="514350" indent="-514350"/>
            <a:r>
              <a:rPr lang="en-US" dirty="0" smtClean="0"/>
              <a:t>Associate Editor, </a:t>
            </a:r>
            <a:r>
              <a:rPr lang="en-US" dirty="0" err="1" smtClean="0"/>
              <a:t>Journ</a:t>
            </a:r>
            <a:r>
              <a:rPr lang="en-US" dirty="0" smtClean="0"/>
              <a:t> of Progress in </a:t>
            </a:r>
            <a:r>
              <a:rPr lang="en-US" dirty="0" err="1" smtClean="0"/>
              <a:t>Paediatric</a:t>
            </a:r>
            <a:r>
              <a:rPr lang="en-US" dirty="0" smtClean="0"/>
              <a:t> Urology.</a:t>
            </a:r>
          </a:p>
          <a:p>
            <a:pPr marL="514350" indent="-514350"/>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Research Interest</a:t>
            </a:r>
            <a:endParaRPr lang="en-US" sz="2800" dirty="0"/>
          </a:p>
        </p:txBody>
      </p:sp>
      <p:sp>
        <p:nvSpPr>
          <p:cNvPr id="3" name="Content Placeholder 2"/>
          <p:cNvSpPr>
            <a:spLocks noGrp="1"/>
          </p:cNvSpPr>
          <p:nvPr>
            <p:ph idx="1"/>
          </p:nvPr>
        </p:nvSpPr>
        <p:spPr/>
        <p:txBody>
          <a:bodyPr>
            <a:normAutofit/>
          </a:bodyPr>
          <a:lstStyle/>
          <a:p>
            <a:r>
              <a:rPr lang="en-US" sz="2400" dirty="0" smtClean="0"/>
              <a:t>Congenital malformations</a:t>
            </a:r>
          </a:p>
          <a:p>
            <a:r>
              <a:rPr lang="en-US" sz="2400" dirty="0" smtClean="0"/>
              <a:t>Pediatric surgical oncology</a:t>
            </a:r>
          </a:p>
          <a:p>
            <a:r>
              <a:rPr lang="en-US" sz="2400" dirty="0" smtClean="0"/>
              <a:t>Pediatric neurosurgical reconstruction</a:t>
            </a:r>
          </a:p>
          <a:p>
            <a:r>
              <a:rPr lang="en-US" sz="2400" dirty="0" err="1" smtClean="0"/>
              <a:t>Extrahepatic</a:t>
            </a:r>
            <a:r>
              <a:rPr lang="en-US" sz="2400" dirty="0" smtClean="0"/>
              <a:t> portal vein obstruction in children</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a:t>
            </a:r>
            <a:r>
              <a:rPr lang="en-US" sz="5400" dirty="0" smtClean="0">
                <a:solidFill>
                  <a:srgbClr val="F79646"/>
                </a:solidFill>
                <a:latin typeface="Stencil" panose="040409050D0802020404" pitchFamily="82" charset="0"/>
              </a:rPr>
              <a:t>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r>
              <a:rPr lang="en-US" b="1" dirty="0" smtClean="0">
                <a:hlinkClick r:id="rId3" tooltip="OMICS International"/>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hosts </a:t>
            </a:r>
            <a:r>
              <a:rPr lang="en-US" dirty="0"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82971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268</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Dr. Hemonta Kr Dutta,MS,M.Ch.</vt:lpstr>
      <vt:lpstr>PowerPoint Presentation</vt:lpstr>
      <vt:lpstr>Education</vt:lpstr>
      <vt:lpstr>Service</vt:lpstr>
      <vt:lpstr>Publication</vt:lpstr>
      <vt:lpstr>Research Interest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Hemonta Kr Dutta,MS,M.Ch.</dc:title>
  <dc:creator>Dr.H k Dutta</dc:creator>
  <cp:lastModifiedBy>Rakesh reddy S</cp:lastModifiedBy>
  <cp:revision>6</cp:revision>
  <dcterms:created xsi:type="dcterms:W3CDTF">2006-08-16T00:00:00Z</dcterms:created>
  <dcterms:modified xsi:type="dcterms:W3CDTF">2015-10-12T15:20:53Z</dcterms:modified>
</cp:coreProperties>
</file>